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1" r:id="rId5"/>
    <p:sldId id="259" r:id="rId6"/>
    <p:sldId id="262" r:id="rId7"/>
    <p:sldId id="260" r:id="rId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437112"/>
            <a:ext cx="7992888" cy="1440160"/>
          </a:xfrm>
        </p:spPr>
        <p:txBody>
          <a:bodyPr/>
          <a:lstStyle>
            <a:lvl1pPr>
              <a:defRPr b="1">
                <a:solidFill>
                  <a:schemeClr val="accent6">
                    <a:lumMod val="75000"/>
                  </a:schemeClr>
                </a:solidFill>
                <a:effectLst>
                  <a:outerShdw blurRad="38100" dist="38100" dir="2700000" algn="tl">
                    <a:srgbClr val="000000">
                      <a:alpha val="43137"/>
                    </a:srgbClr>
                  </a:outerShdw>
                </a:effectLst>
              </a:defRPr>
            </a:lvl1pPr>
          </a:lstStyle>
          <a:p>
            <a:r>
              <a:rPr lang="ru-RU" smtClean="0"/>
              <a:t>Образец заголовка</a:t>
            </a:r>
            <a:endParaRPr lang="ru-RU" dirty="0"/>
          </a:p>
        </p:txBody>
      </p:sp>
      <p:sp>
        <p:nvSpPr>
          <p:cNvPr id="4" name="Дата 3"/>
          <p:cNvSpPr>
            <a:spLocks noGrp="1"/>
          </p:cNvSpPr>
          <p:nvPr>
            <p:ph type="dt" sz="half" idx="10"/>
          </p:nvPr>
        </p:nvSpPr>
        <p:spPr/>
        <p:txBody>
          <a:bodyPr/>
          <a:lstStyle>
            <a:lvl1pPr>
              <a:defRPr>
                <a:solidFill>
                  <a:schemeClr val="accent2">
                    <a:lumMod val="75000"/>
                  </a:schemeClr>
                </a:solidFill>
              </a:defRPr>
            </a:lvl1pPr>
          </a:lstStyle>
          <a:p>
            <a:fld id="{CAE8928B-CFAC-4F4B-801D-06E6328B74A2}" type="datetimeFigureOut">
              <a:rPr lang="ru-RU" smtClean="0"/>
              <a:pPr/>
              <a:t>23.01.2022</a:t>
            </a:fld>
            <a:endParaRPr lang="ru-RU" dirty="0"/>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78C6CCB7-DFA2-433A-8967-DF65A03B78A2}" type="slidenum">
              <a:rPr lang="ru-RU" smtClean="0"/>
              <a:pPr/>
              <a:t>‹#›</a:t>
            </a:fld>
            <a:endParaRPr lang="ru-RU" dirty="0"/>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CAE8928B-CFAC-4F4B-801D-06E6328B74A2}" type="datetimeFigureOut">
              <a:rPr lang="ru-RU" smtClean="0"/>
              <a:pPr/>
              <a:t>23.01.2022</a:t>
            </a:fld>
            <a:endParaRPr lang="ru-RU" dirty="0"/>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78C6CCB7-DFA2-433A-8967-DF65A03B78A2}" type="slidenum">
              <a:rPr lang="ru-RU" smtClean="0"/>
              <a:pPr/>
              <a:t>‹#›</a:t>
            </a:fld>
            <a:endParaRPr lang="ru-RU" dirty="0"/>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CAE8928B-CFAC-4F4B-801D-06E6328B74A2}" type="datetimeFigureOut">
              <a:rPr lang="ru-RU" smtClean="0"/>
              <a:pPr/>
              <a:t>23.01.2022</a:t>
            </a:fld>
            <a:endParaRPr lang="ru-RU" dirty="0"/>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78C6CCB7-DFA2-433A-8967-DF65A03B78A2}" type="slidenum">
              <a:rPr lang="ru-RU" smtClean="0"/>
              <a:pPr/>
              <a:t>‹#›</a:t>
            </a:fld>
            <a:endParaRPr lang="ru-RU" dirty="0"/>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CAE8928B-CFAC-4F4B-801D-06E6328B74A2}" type="datetimeFigureOut">
              <a:rPr lang="ru-RU" smtClean="0"/>
              <a:pPr/>
              <a:t>23.01.2022</a:t>
            </a:fld>
            <a:endParaRPr lang="ru-RU" dirty="0"/>
          </a:p>
        </p:txBody>
      </p:sp>
      <p:sp>
        <p:nvSpPr>
          <p:cNvPr id="19" name="Footer Placeholder 18"/>
          <p:cNvSpPr>
            <a:spLocks noGrp="1"/>
          </p:cNvSpPr>
          <p:nvPr>
            <p:ph type="ftr" sz="quarter" idx="11"/>
          </p:nvPr>
        </p:nvSpPr>
        <p:spPr/>
        <p:txBody>
          <a:bodyPr/>
          <a:lstStyle/>
          <a:p>
            <a:endParaRPr lang="ru-RU" dirty="0"/>
          </a:p>
        </p:txBody>
      </p:sp>
      <p:sp>
        <p:nvSpPr>
          <p:cNvPr id="27" name="Slide Number Placeholder 26"/>
          <p:cNvSpPr>
            <a:spLocks noGrp="1"/>
          </p:cNvSpPr>
          <p:nvPr>
            <p:ph type="sldNum" sz="quarter" idx="12"/>
          </p:nvPr>
        </p:nvSpPr>
        <p:spPr/>
        <p:txBody>
          <a:bodyPr/>
          <a:lstStyle/>
          <a:p>
            <a:fld id="{78C6CCB7-DFA2-433A-8967-DF65A03B78A2}"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accent6">
                    <a:lumMod val="75000"/>
                  </a:schemeClr>
                </a:solidFill>
              </a:defRPr>
            </a:lvl1pPr>
          </a:lstStyle>
          <a:p>
            <a:fld id="{CAE8928B-CFAC-4F4B-801D-06E6328B74A2}" type="datetimeFigureOut">
              <a:rPr lang="ru-RU" smtClean="0"/>
              <a:pPr/>
              <a:t>23.01.2022</a:t>
            </a:fld>
            <a:endParaRPr lang="ru-RU" dirty="0"/>
          </a:p>
        </p:txBody>
      </p:sp>
      <p:sp>
        <p:nvSpPr>
          <p:cNvPr id="5" name="Нижний колонтитул 4"/>
          <p:cNvSpPr>
            <a:spLocks noGrp="1"/>
          </p:cNvSpPr>
          <p:nvPr>
            <p:ph type="ftr" sz="quarter" idx="11"/>
          </p:nvPr>
        </p:nvSpPr>
        <p:spPr/>
        <p:txBody>
          <a:bodyPr/>
          <a:lstStyle>
            <a:lvl1pPr>
              <a:defRPr>
                <a:solidFill>
                  <a:schemeClr val="accent6">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6">
                    <a:lumMod val="75000"/>
                  </a:schemeClr>
                </a:solidFill>
              </a:defRPr>
            </a:lvl1pPr>
          </a:lstStyle>
          <a:p>
            <a:fld id="{78C6CCB7-DFA2-433A-8967-DF65A03B78A2}" type="slidenum">
              <a:rPr lang="ru-RU" smtClean="0"/>
              <a:pPr/>
              <a:t>‹#›</a:t>
            </a:fld>
            <a:endParaRPr lang="ru-RU" dirty="0"/>
          </a:p>
        </p:txBody>
      </p:sp>
      <p:sp>
        <p:nvSpPr>
          <p:cNvPr id="12" name="Номер слайда 5"/>
          <p:cNvSpPr txBox="1">
            <a:spLocks/>
          </p:cNvSpPr>
          <p:nvPr/>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6">
                  <a:lumMod val="75000"/>
                </a:schemeClr>
              </a:solidFill>
            </a:endParaRPr>
          </a:p>
        </p:txBody>
      </p:sp>
      <p:sp>
        <p:nvSpPr>
          <p:cNvPr id="11" name="Заголовок 1"/>
          <p:cNvSpPr>
            <a:spLocks noGrp="1"/>
          </p:cNvSpPr>
          <p:nvPr>
            <p:ph type="title"/>
          </p:nvPr>
        </p:nvSpPr>
        <p:spPr>
          <a:xfrm>
            <a:off x="251520" y="292102"/>
            <a:ext cx="6768752" cy="1048666"/>
          </a:xfrm>
          <a:prstGeom prst="rect">
            <a:avLst/>
          </a:prstGeom>
        </p:spPr>
        <p:txBody>
          <a:bodyPr vert="horz" lIns="91440" tIns="45720" rIns="91440" bIns="45720" rtlCol="0" anchor="ctr">
            <a:normAutofit/>
          </a:bodyPr>
          <a:lstStyle>
            <a:lvl1pPr>
              <a:defRPr>
                <a:solidFill>
                  <a:schemeClr val="accent6">
                    <a:lumMod val="75000"/>
                  </a:schemeClr>
                </a:solidFill>
              </a:defRPr>
            </a:lvl1pPr>
          </a:lstStyle>
          <a:p>
            <a:r>
              <a:rPr lang="ru-RU" smtClean="0"/>
              <a:t>Образец заголовка</a:t>
            </a:r>
            <a:endParaRPr lang="ru-RU" dirty="0"/>
          </a:p>
        </p:txBody>
      </p:sp>
      <p:sp>
        <p:nvSpPr>
          <p:cNvPr id="13" name="Текст 2"/>
          <p:cNvSpPr>
            <a:spLocks noGrp="1"/>
          </p:cNvSpPr>
          <p:nvPr>
            <p:ph idx="1"/>
          </p:nvPr>
        </p:nvSpPr>
        <p:spPr>
          <a:xfrm>
            <a:off x="251520" y="1556792"/>
            <a:ext cx="6840760" cy="4608512"/>
          </a:xfrm>
          <a:prstGeom prst="rect">
            <a:avLst/>
          </a:prstGeom>
        </p:spPr>
        <p:txBody>
          <a:bodyPr vert="horz" lIns="91440" tIns="45720" rIns="91440" bIns="45720" rtlCol="0">
            <a:normAutofit/>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1">
                    <a:lumMod val="95000"/>
                  </a:schemeClr>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solidFill>
                  <a:schemeClr val="bg1">
                    <a:lumMod val="95000"/>
                  </a:schemeClr>
                </a:solidFill>
              </a:defRPr>
            </a:lvl1pPr>
          </a:lstStyle>
          <a:p>
            <a:fld id="{CAE8928B-CFAC-4F4B-801D-06E6328B74A2}" type="datetimeFigureOut">
              <a:rPr lang="ru-RU" smtClean="0"/>
              <a:pPr/>
              <a:t>23.01.2022</a:t>
            </a:fld>
            <a:endParaRPr lang="ru-RU" dirty="0"/>
          </a:p>
        </p:txBody>
      </p:sp>
      <p:sp>
        <p:nvSpPr>
          <p:cNvPr id="5" name="Нижний колонтитул 4"/>
          <p:cNvSpPr>
            <a:spLocks noGrp="1"/>
          </p:cNvSpPr>
          <p:nvPr>
            <p:ph type="ftr" sz="quarter" idx="11"/>
          </p:nvPr>
        </p:nvSpPr>
        <p:spPr/>
        <p:txBody>
          <a:bodyPr/>
          <a:lstStyle>
            <a:lvl1pPr>
              <a:defRPr>
                <a:solidFill>
                  <a:schemeClr val="bg1">
                    <a:lumMod val="9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bg1">
                    <a:lumMod val="95000"/>
                  </a:schemeClr>
                </a:solidFill>
              </a:defRPr>
            </a:lvl1pPr>
          </a:lstStyle>
          <a:p>
            <a:fld id="{78C6CCB7-DFA2-433A-8967-DF65A03B78A2}" type="slidenum">
              <a:rPr lang="ru-RU" smtClean="0"/>
              <a:pPr/>
              <a:t>‹#›</a:t>
            </a:fld>
            <a:endParaRPr lang="ru-RU" dirty="0"/>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CAE8928B-CFAC-4F4B-801D-06E6328B74A2}" type="datetimeFigureOut">
              <a:rPr lang="ru-RU" smtClean="0"/>
              <a:pPr/>
              <a:t>23.01.2022</a:t>
            </a:fld>
            <a:endParaRPr lang="ru-RU" dirty="0"/>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dirty="0"/>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78C6CCB7-DFA2-433A-8967-DF65A03B78A2}" type="slidenum">
              <a:rPr lang="ru-RU" smtClean="0"/>
              <a:pPr/>
              <a:t>‹#›</a:t>
            </a:fld>
            <a:endParaRPr lang="ru-RU" dirty="0"/>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CAE8928B-CFAC-4F4B-801D-06E6328B74A2}" type="datetimeFigureOut">
              <a:rPr lang="ru-RU" smtClean="0"/>
              <a:pPr/>
              <a:t>23.01.2022</a:t>
            </a:fld>
            <a:endParaRPr lang="ru-RU" dirty="0"/>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dirty="0"/>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78C6CCB7-DFA2-433A-8967-DF65A03B78A2}" type="slidenum">
              <a:rPr lang="ru-RU" smtClean="0"/>
              <a:pPr/>
              <a:t>‹#›</a:t>
            </a:fld>
            <a:endParaRPr lang="ru-RU" dirty="0"/>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CAE8928B-CFAC-4F4B-801D-06E6328B74A2}" type="datetimeFigureOut">
              <a:rPr lang="ru-RU" smtClean="0"/>
              <a:pPr/>
              <a:t>23.01.2022</a:t>
            </a:fld>
            <a:endParaRPr lang="ru-RU" dirty="0"/>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dirty="0"/>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78C6CCB7-DFA2-433A-8967-DF65A03B78A2}" type="slidenum">
              <a:rPr lang="ru-RU" smtClean="0"/>
              <a:pPr/>
              <a:t>‹#›</a:t>
            </a:fld>
            <a:endParaRPr lang="ru-RU" dirty="0"/>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CAE8928B-CFAC-4F4B-801D-06E6328B74A2}" type="datetimeFigureOut">
              <a:rPr lang="ru-RU" smtClean="0"/>
              <a:pPr/>
              <a:t>23.01.2022</a:t>
            </a:fld>
            <a:endParaRPr lang="ru-RU" dirty="0"/>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dirty="0"/>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78C6CCB7-DFA2-433A-8967-DF65A03B78A2}" type="slidenum">
              <a:rPr lang="ru-RU" smtClean="0"/>
              <a:pPr/>
              <a:t>‹#›</a:t>
            </a:fld>
            <a:endParaRPr lang="ru-RU" dirty="0"/>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CAE8928B-CFAC-4F4B-801D-06E6328B74A2}" type="datetimeFigureOut">
              <a:rPr lang="ru-RU" smtClean="0"/>
              <a:pPr/>
              <a:t>23.01.2022</a:t>
            </a:fld>
            <a:endParaRPr lang="ru-RU" dirty="0"/>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dirty="0"/>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78C6CCB7-DFA2-433A-8967-DF65A03B78A2}" type="slidenum">
              <a:rPr lang="ru-RU" smtClean="0"/>
              <a:pPr/>
              <a:t>‹#›</a:t>
            </a:fld>
            <a:endParaRPr lang="ru-RU" dirty="0"/>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CAE8928B-CFAC-4F4B-801D-06E6328B74A2}" type="datetimeFigureOut">
              <a:rPr lang="ru-RU" smtClean="0"/>
              <a:pPr/>
              <a:t>23.01.2022</a:t>
            </a:fld>
            <a:endParaRPr lang="ru-RU" dirty="0"/>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dirty="0"/>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78C6CCB7-DFA2-433A-8967-DF65A03B78A2}" type="slidenum">
              <a:rPr lang="ru-RU" smtClean="0"/>
              <a:pPr/>
              <a:t>‹#›</a:t>
            </a:fld>
            <a:endParaRPr lang="ru-RU" dirty="0"/>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presentation-creation.r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92102"/>
            <a:ext cx="6768752" cy="104866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51520" y="1556792"/>
            <a:ext cx="6840760" cy="460851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6">
                    <a:lumMod val="75000"/>
                  </a:schemeClr>
                </a:solidFill>
              </a:defRPr>
            </a:lvl1pPr>
          </a:lstStyle>
          <a:p>
            <a:fld id="{CAE8928B-CFAC-4F4B-801D-06E6328B74A2}" type="datetimeFigureOut">
              <a:rPr lang="ru-RU" smtClean="0"/>
              <a:pPr/>
              <a:t>23.01.2022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6">
                    <a:lumMod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6">
                    <a:lumMod val="75000"/>
                  </a:schemeClr>
                </a:solidFill>
              </a:defRPr>
            </a:lvl1pPr>
          </a:lstStyle>
          <a:p>
            <a:fld id="{78C6CCB7-DFA2-433A-8967-DF65A03B78A2}" type="slidenum">
              <a:rPr lang="ru-RU" smtClean="0"/>
              <a:pPr/>
              <a:t>‹#›</a:t>
            </a:fld>
            <a:endParaRPr lang="ru-RU" dirty="0"/>
          </a:p>
        </p:txBody>
      </p:sp>
      <p:pic>
        <p:nvPicPr>
          <p:cNvPr id="7" name="Рисунок 6">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6">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6">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04664"/>
            <a:ext cx="8424936" cy="6370975"/>
          </a:xfrm>
          <a:prstGeom prst="rect">
            <a:avLst/>
          </a:prstGeom>
        </p:spPr>
        <p:txBody>
          <a:bodyPr wrap="square">
            <a:spAutoFit/>
          </a:bodyPr>
          <a:lstStyle/>
          <a:p>
            <a:pPr indent="446088" algn="just"/>
            <a:r>
              <a:rPr lang="uk-UA" sz="2400" b="1" dirty="0"/>
              <a:t>Академічна доброчесність </a:t>
            </a:r>
            <a:r>
              <a:rPr lang="uk-UA" sz="2400" dirty="0"/>
              <a:t>– один із ключових принципів наукового процесу в Україні. </a:t>
            </a:r>
            <a:endParaRPr lang="uk-UA" sz="2400" dirty="0" smtClean="0"/>
          </a:p>
          <a:p>
            <a:pPr indent="446088" algn="just"/>
            <a:endParaRPr lang="uk-UA" sz="2400" dirty="0"/>
          </a:p>
          <a:p>
            <a:pPr indent="446088" algn="just"/>
            <a:r>
              <a:rPr lang="uk-UA" sz="2400" dirty="0" smtClean="0"/>
              <a:t>Про </a:t>
            </a:r>
            <a:r>
              <a:rPr lang="uk-UA" sz="2400" dirty="0"/>
              <a:t>значущість цього принципу свідчить той факт, що наприкінці жовтня 2020 року у Європі проходив тиждень академічної доброчесності, а 21 жовтня світова спільнота щороку відзначає Міжнародний день академічної доброчесності. Україна вперше долучилася до відзначення цього Дня у 2020 році</a:t>
            </a:r>
            <a:r>
              <a:rPr lang="uk-UA" sz="2400" dirty="0" smtClean="0"/>
              <a:t>.</a:t>
            </a:r>
          </a:p>
          <a:p>
            <a:pPr indent="446088" algn="just"/>
            <a:endParaRPr lang="uk-UA" sz="2400" dirty="0"/>
          </a:p>
          <a:p>
            <a:pPr indent="446088" algn="just" hangingPunct="0"/>
            <a:r>
              <a:rPr lang="uk-UA" sz="2400" dirty="0"/>
              <a:t>Питання забезпечення академічної доброчесності останнім часом привертають підвищену увагу науковців та освітян не лише в Україні, але й у всьому світі. Розвиток сучасних технологій не лише значно розширює можливості для досліджень у всіх сферах. Він також розширив можливості для плагіату, фабрикації, фальсифікації, інших порушень академічної етики.</a:t>
            </a:r>
          </a:p>
        </p:txBody>
      </p:sp>
    </p:spTree>
    <p:extLst>
      <p:ext uri="{BB962C8B-B14F-4D97-AF65-F5344CB8AC3E}">
        <p14:creationId xmlns:p14="http://schemas.microsoft.com/office/powerpoint/2010/main" val="184410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836712"/>
            <a:ext cx="8424936" cy="5262979"/>
          </a:xfrm>
          <a:prstGeom prst="rect">
            <a:avLst/>
          </a:prstGeom>
        </p:spPr>
        <p:txBody>
          <a:bodyPr wrap="square">
            <a:spAutoFit/>
          </a:bodyPr>
          <a:lstStyle/>
          <a:p>
            <a:pPr indent="446088" algn="just"/>
            <a:r>
              <a:rPr lang="uk-UA" sz="2400" b="1" dirty="0"/>
              <a:t>Академічна доброчесність</a:t>
            </a:r>
            <a:r>
              <a:rPr lang="uk-UA" sz="2400" dirty="0"/>
              <a:t>, відповідно до змісту Статті 42 «Академічна доброчесність» Закону України «Про освіту», це «сукупність етичних принципів та визначених законом правил, якими мають керуватися учасники освітнього процесу під час навчання, викладання та провадження наукової (творчої) діяльності з метою забезпечення довіри до результатів навчання та/або наукових (творчих) досягнень</a:t>
            </a:r>
            <a:r>
              <a:rPr lang="uk-UA" sz="2400" dirty="0" smtClean="0"/>
              <a:t>».</a:t>
            </a:r>
          </a:p>
          <a:p>
            <a:pPr indent="446088" algn="just"/>
            <a:endParaRPr lang="uk-UA" sz="2400" dirty="0"/>
          </a:p>
          <a:p>
            <a:pPr indent="446088" algn="just"/>
            <a:r>
              <a:rPr lang="uk-UA" sz="2400" b="1" dirty="0"/>
              <a:t>Академічна доброчесність </a:t>
            </a:r>
            <a:r>
              <a:rPr lang="uk-UA" sz="2400" dirty="0"/>
              <a:t>є найважливішою складовою системи забезпечення якості освітньої діяльності та вищої освіти, яка визначає загальноприйняті світовою спільнотою стандарти здійснення освітньої та наукової діяльності здобувачами вищої освіти і співробітниками Донбаської державної машинобудівної академії.</a:t>
            </a:r>
          </a:p>
        </p:txBody>
      </p:sp>
    </p:spTree>
    <p:extLst>
      <p:ext uri="{BB962C8B-B14F-4D97-AF65-F5344CB8AC3E}">
        <p14:creationId xmlns:p14="http://schemas.microsoft.com/office/powerpoint/2010/main" val="50213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424936" cy="3785652"/>
          </a:xfrm>
          <a:prstGeom prst="rect">
            <a:avLst/>
          </a:prstGeom>
        </p:spPr>
        <p:txBody>
          <a:bodyPr wrap="square">
            <a:spAutoFit/>
          </a:bodyPr>
          <a:lstStyle/>
          <a:p>
            <a:pPr indent="446088" algn="just"/>
            <a:r>
              <a:rPr lang="uk-UA" sz="2400" b="1" dirty="0"/>
              <a:t>Доброчесність</a:t>
            </a:r>
            <a:r>
              <a:rPr lang="uk-UA" sz="2400" dirty="0"/>
              <a:t> є необхідним й важливим показником компетентності, авторитетності, конкурентоздатності та успішності як викладача, так і здобувача вищої освіти. Українська вища освіта змінюється і важливою умовою успішного розвитку є впровадження принципів академічної доброчесності в навчання, викладання та наукову діяльність. </a:t>
            </a:r>
            <a:endParaRPr lang="uk-UA" sz="2400" dirty="0" smtClean="0"/>
          </a:p>
          <a:p>
            <a:pPr indent="446088" algn="just"/>
            <a:endParaRPr lang="uk-UA" sz="2400" dirty="0"/>
          </a:p>
          <a:p>
            <a:pPr indent="446088" algn="just"/>
            <a:r>
              <a:rPr lang="uk-UA" sz="2400" dirty="0"/>
              <a:t>Принципи академічної доброчесності та відкритості є ключовими цінностями роботи </a:t>
            </a:r>
            <a:r>
              <a:rPr lang="uk-UA" sz="2400" dirty="0" smtClean="0"/>
              <a:t>Донбаської державної машинобудівної академії.</a:t>
            </a:r>
          </a:p>
        </p:txBody>
      </p:sp>
    </p:spTree>
    <p:extLst>
      <p:ext uri="{BB962C8B-B14F-4D97-AF65-F5344CB8AC3E}">
        <p14:creationId xmlns:p14="http://schemas.microsoft.com/office/powerpoint/2010/main" val="349564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060" y="260648"/>
            <a:ext cx="8753882"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16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424936" cy="5632311"/>
          </a:xfrm>
          <a:prstGeom prst="rect">
            <a:avLst/>
          </a:prstGeom>
        </p:spPr>
        <p:txBody>
          <a:bodyPr wrap="square">
            <a:spAutoFit/>
          </a:bodyPr>
          <a:lstStyle/>
          <a:p>
            <a:pPr indent="446088" algn="just"/>
            <a:r>
              <a:rPr lang="uk-UA" sz="2400" dirty="0" smtClean="0"/>
              <a:t>В </a:t>
            </a:r>
            <a:r>
              <a:rPr lang="uk-UA" sz="2400" dirty="0" smtClean="0"/>
              <a:t>Донбаській державній машинобудівній академії:</a:t>
            </a:r>
          </a:p>
          <a:p>
            <a:pPr indent="446088" algn="just"/>
            <a:endParaRPr lang="uk-UA" sz="2400" dirty="0" smtClean="0"/>
          </a:p>
          <a:p>
            <a:pPr marL="457200" indent="-457200" algn="just">
              <a:buAutoNum type="arabicParenR"/>
            </a:pPr>
            <a:r>
              <a:rPr lang="uk-UA" sz="2400" dirty="0" smtClean="0"/>
              <a:t>діє </a:t>
            </a:r>
            <a:r>
              <a:rPr lang="uk-UA" sz="2400" dirty="0"/>
              <a:t>«Стандарт академічної доброчесності ДДМА</a:t>
            </a:r>
            <a:r>
              <a:rPr lang="uk-UA" sz="2400" dirty="0" smtClean="0"/>
              <a:t>»;</a:t>
            </a:r>
          </a:p>
          <a:p>
            <a:pPr marL="457200" indent="-457200" algn="just">
              <a:buAutoNum type="arabicParenR"/>
            </a:pPr>
            <a:endParaRPr lang="uk-UA" sz="2400" dirty="0" smtClean="0"/>
          </a:p>
          <a:p>
            <a:pPr marL="457200" indent="-457200" algn="just">
              <a:buAutoNum type="arabicParenR"/>
            </a:pPr>
            <a:r>
              <a:rPr lang="uk-UA" sz="2400" dirty="0" smtClean="0"/>
              <a:t>діє Положення «Про академічну доброчесність науково-педагогічних, наукових, педагогічних працівників та здобувачів вищої освіти Донбаської державної машинобудівної академії»;</a:t>
            </a:r>
          </a:p>
          <a:p>
            <a:pPr marL="457200" indent="-457200" algn="just">
              <a:buAutoNum type="arabicParenR"/>
            </a:pPr>
            <a:endParaRPr lang="uk-UA" sz="2400" dirty="0" smtClean="0"/>
          </a:p>
          <a:p>
            <a:pPr marL="457200" indent="-457200" algn="just">
              <a:buFontTx/>
              <a:buAutoNum type="arabicParenR"/>
            </a:pPr>
            <a:r>
              <a:rPr lang="uk-UA" sz="2400" dirty="0" smtClean="0"/>
              <a:t>здійснюється перевірка  наукових та науково-методичних праць, творів, рукописів статей, тез доповідей науково-педагогічних працівників академії, дисертаційних робіт та авторефератів, кваліфікаційних робіт здобувачів з використанням Інтернет-системи </a:t>
            </a:r>
            <a:r>
              <a:rPr lang="uk-UA" sz="2400" dirty="0" err="1" smtClean="0"/>
              <a:t>Strikeplagiarism</a:t>
            </a:r>
            <a:r>
              <a:rPr lang="uk-UA" sz="2400" dirty="0" smtClean="0"/>
              <a:t>;</a:t>
            </a:r>
          </a:p>
          <a:p>
            <a:pPr algn="just"/>
            <a:endParaRPr lang="uk-UA" sz="2400" dirty="0"/>
          </a:p>
        </p:txBody>
      </p:sp>
    </p:spTree>
    <p:extLst>
      <p:ext uri="{BB962C8B-B14F-4D97-AF65-F5344CB8AC3E}">
        <p14:creationId xmlns:p14="http://schemas.microsoft.com/office/powerpoint/2010/main" val="406103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 y="282332"/>
            <a:ext cx="8957461"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37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424936" cy="6370975"/>
          </a:xfrm>
          <a:prstGeom prst="rect">
            <a:avLst/>
          </a:prstGeom>
        </p:spPr>
        <p:txBody>
          <a:bodyPr wrap="square">
            <a:spAutoFit/>
          </a:bodyPr>
          <a:lstStyle/>
          <a:p>
            <a:pPr indent="354013" algn="just"/>
            <a:r>
              <a:rPr lang="uk-UA" sz="2400" dirty="0"/>
              <a:t>Наукові, науково-педагогічні, педагогічні працівники, співробітники, здобувачі вищої освіти та інші особи, що беруть участь в освітньому процесі в Донбаській державній машинобудівній академії, зобов’язані дотримуватися принципів академічної доброчесності та корпоративної етики.</a:t>
            </a:r>
          </a:p>
          <a:p>
            <a:pPr indent="354013" algn="just"/>
            <a:endParaRPr lang="uk-UA" sz="2400" b="1" dirty="0" smtClean="0"/>
          </a:p>
          <a:p>
            <a:pPr indent="354013" algn="just"/>
            <a:r>
              <a:rPr lang="uk-UA" sz="2400" b="1" dirty="0" smtClean="0"/>
              <a:t>Наразі </a:t>
            </a:r>
            <a:r>
              <a:rPr lang="uk-UA" sz="2400" b="1" dirty="0"/>
              <a:t>в ДДМА триває процес підписання викладачами та здобувачами вищої освіти декларації про дотримання академічної доброчесності.</a:t>
            </a:r>
            <a:endParaRPr lang="uk-UA" sz="2400" dirty="0"/>
          </a:p>
          <a:p>
            <a:pPr indent="354013" algn="just"/>
            <a:r>
              <a:rPr lang="uk-UA" sz="2400" b="1" dirty="0"/>
              <a:t> </a:t>
            </a:r>
            <a:endParaRPr lang="uk-UA" sz="2400" dirty="0"/>
          </a:p>
          <a:p>
            <a:pPr indent="354013" algn="just"/>
            <a:r>
              <a:rPr lang="uk-UA" sz="2400" b="1" dirty="0"/>
              <a:t>Шановні викладачі та студенти Донбаської державної машинобудівної академії, долучаємося разом до культури академічної доброчесності, адже бути академічно доброчесним не так складно, як може здаватись – варто цінувати своїх колег, поважати себе та свій час, а також мати розуміння, що навчання − це перш за все самовдосконалення</a:t>
            </a:r>
            <a:r>
              <a:rPr lang="uk-UA" sz="2400" b="1" dirty="0" smtClean="0"/>
              <a:t>!</a:t>
            </a:r>
            <a:endParaRPr lang="uk-UA" sz="2400" dirty="0"/>
          </a:p>
        </p:txBody>
      </p:sp>
    </p:spTree>
    <p:extLst>
      <p:ext uri="{BB962C8B-B14F-4D97-AF65-F5344CB8AC3E}">
        <p14:creationId xmlns:p14="http://schemas.microsoft.com/office/powerpoint/2010/main" val="279005126"/>
      </p:ext>
    </p:extLst>
  </p:cSld>
  <p:clrMapOvr>
    <a:masterClrMapping/>
  </p:clrMapOvr>
</p:sld>
</file>

<file path=ppt/theme/theme1.xml><?xml version="1.0" encoding="utf-8"?>
<a:theme xmlns:a="http://schemas.openxmlformats.org/drawingml/2006/main" name="Тема1">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17</TotalTime>
  <Words>380</Words>
  <Application>Microsoft Office PowerPoint</Application>
  <PresentationFormat>Экран (4:3)</PresentationFormat>
  <Paragraphs>23</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Инес</dc:creator>
  <cp:lastModifiedBy>Инес</cp:lastModifiedBy>
  <cp:revision>3</cp:revision>
  <dcterms:created xsi:type="dcterms:W3CDTF">2022-01-23T13:35:25Z</dcterms:created>
  <dcterms:modified xsi:type="dcterms:W3CDTF">2022-01-23T13:52:43Z</dcterms:modified>
</cp:coreProperties>
</file>