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1"/>
  </p:notesMasterIdLst>
  <p:sldIdLst>
    <p:sldId id="289" r:id="rId2"/>
    <p:sldId id="271" r:id="rId3"/>
    <p:sldId id="272" r:id="rId4"/>
    <p:sldId id="273" r:id="rId5"/>
    <p:sldId id="277" r:id="rId6"/>
    <p:sldId id="266" r:id="rId7"/>
    <p:sldId id="268" r:id="rId8"/>
    <p:sldId id="260" r:id="rId9"/>
    <p:sldId id="290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мобилайн" initials="м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08" autoAdjust="0"/>
    <p:restoredTop sz="94660"/>
  </p:normalViewPr>
  <p:slideViewPr>
    <p:cSldViewPr snapToGrid="0">
      <p:cViewPr>
        <p:scale>
          <a:sx n="70" d="100"/>
          <a:sy n="70" d="100"/>
        </p:scale>
        <p:origin x="-1596" y="-4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F301FD-88E1-4947-A518-ABCF7F106358}" type="datetimeFigureOut">
              <a:rPr lang="ru-RU" smtClean="0"/>
              <a:t>23.01.2022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246882-D01D-4B75-A82D-3F9B50F5B3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061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4607C18-3F2B-4D92-BE89-A8D178488BFD}" type="datetimeFigureOut">
              <a:rPr lang="ru-RU" smtClean="0"/>
              <a:t>23.01.2022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3DBBE42-0196-4ED9-9D7E-41811EDA1106}" type="slidenum">
              <a:rPr lang="ru-RU" smtClean="0"/>
              <a:t>‹#›</a:t>
            </a:fld>
            <a:endParaRPr lang="ru-RU"/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612033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7C18-3F2B-4D92-BE89-A8D178488BFD}" type="datetimeFigureOut">
              <a:rPr lang="ru-RU" smtClean="0"/>
              <a:t>23.01.2022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BE42-0196-4ED9-9D7E-41811EDA11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403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7C18-3F2B-4D92-BE89-A8D178488BFD}" type="datetimeFigureOut">
              <a:rPr lang="ru-RU" smtClean="0"/>
              <a:t>23.01.2022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BE42-0196-4ED9-9D7E-41811EDA11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7765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7C18-3F2B-4D92-BE89-A8D178488BFD}" type="datetimeFigureOut">
              <a:rPr lang="ru-RU" smtClean="0"/>
              <a:t>23.01.2022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BE42-0196-4ED9-9D7E-41811EDA11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215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4607C18-3F2B-4D92-BE89-A8D178488BFD}" type="datetimeFigureOut">
              <a:rPr lang="ru-RU" smtClean="0"/>
              <a:t>23.01.2022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3DBBE42-0196-4ED9-9D7E-41811EDA1106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767751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7C18-3F2B-4D92-BE89-A8D178488BFD}" type="datetimeFigureOut">
              <a:rPr lang="ru-RU" smtClean="0"/>
              <a:t>23.01.2022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BE42-0196-4ED9-9D7E-41811EDA11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7701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7C18-3F2B-4D92-BE89-A8D178488BFD}" type="datetimeFigureOut">
              <a:rPr lang="ru-RU" smtClean="0"/>
              <a:t>23.01.2022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BE42-0196-4ED9-9D7E-41811EDA11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9514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7C18-3F2B-4D92-BE89-A8D178488BFD}" type="datetimeFigureOut">
              <a:rPr lang="ru-RU" smtClean="0"/>
              <a:t>23.01.2022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BE42-0196-4ED9-9D7E-41811EDA11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2948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7C18-3F2B-4D92-BE89-A8D178488BFD}" type="datetimeFigureOut">
              <a:rPr lang="ru-RU" smtClean="0"/>
              <a:t>23.01.2022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BE42-0196-4ED9-9D7E-41811EDA11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7945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4607C18-3F2B-4D92-BE89-A8D178488BFD}" type="datetimeFigureOut">
              <a:rPr lang="ru-RU" smtClean="0"/>
              <a:t>23.01.2022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3DBBE42-0196-4ED9-9D7E-41811EDA1106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14343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4607C18-3F2B-4D92-BE89-A8D178488BFD}" type="datetimeFigureOut">
              <a:rPr lang="ru-RU" smtClean="0"/>
              <a:t>23.01.2022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3DBBE42-0196-4ED9-9D7E-41811EDA1106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88075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54607C18-3F2B-4D92-BE89-A8D178488BFD}" type="datetimeFigureOut">
              <a:rPr lang="ru-RU" smtClean="0"/>
              <a:t>23.01.2022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C3DBBE42-0196-4ED9-9D7E-41811EDA1106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9702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64007" y="1121089"/>
            <a:ext cx="9340186" cy="1415623"/>
          </a:xfrm>
        </p:spPr>
        <p:txBody>
          <a:bodyPr/>
          <a:lstStyle/>
          <a:p>
            <a:r>
              <a:rPr lang="uk-UA" sz="4400" b="1" dirty="0" smtClean="0"/>
              <a:t>Академічна доброчесність: завжди важко розпочинати</a:t>
            </a:r>
            <a:endParaRPr lang="ru-RU" sz="44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11829" y="2706939"/>
            <a:ext cx="8305800" cy="2775517"/>
          </a:xfrm>
        </p:spPr>
        <p:txBody>
          <a:bodyPr>
            <a:noAutofit/>
          </a:bodyPr>
          <a:lstStyle/>
          <a:p>
            <a:r>
              <a:rPr lang="uk-UA" sz="3600" b="1" i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Навіщо ми це робимо?</a:t>
            </a:r>
          </a:p>
          <a:p>
            <a:r>
              <a:rPr lang="uk-UA" sz="3600" b="1" i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Що ми хочемо змінити?</a:t>
            </a:r>
          </a:p>
          <a:p>
            <a:r>
              <a:rPr lang="uk-UA" sz="3600" b="1" i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Як нам цього досягти?</a:t>
            </a:r>
          </a:p>
          <a:p>
            <a:r>
              <a:rPr lang="uk-UA" sz="3600" b="1" i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Хто нам у цьому допоможе?</a:t>
            </a:r>
            <a:endParaRPr lang="ru-RU" sz="3600" b="1" i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2545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017712" y="1152523"/>
            <a:ext cx="5611814" cy="19812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 lnSpcReduction="10000"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uk-UA" sz="3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АКАДЕМІЧНА ДОБРОЧЕСНІСТЬ </a:t>
            </a:r>
            <a:r>
              <a:rPr lang="uk-UA" b="1" dirty="0" smtClean="0"/>
              <a:t/>
            </a:r>
            <a:br>
              <a:rPr lang="uk-UA" b="1" dirty="0" smtClean="0"/>
            </a:b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5942" y="1372159"/>
            <a:ext cx="4926256" cy="812427"/>
          </a:xfrm>
          <a:prstGeom prst="rect">
            <a:avLst/>
          </a:prstGeom>
        </p:spPr>
      </p:pic>
      <p:sp>
        <p:nvSpPr>
          <p:cNvPr id="6" name="Объект 3"/>
          <p:cNvSpPr txBox="1">
            <a:spLocks/>
          </p:cNvSpPr>
          <p:nvPr/>
        </p:nvSpPr>
        <p:spPr>
          <a:xfrm>
            <a:off x="1408111" y="2444750"/>
            <a:ext cx="9581365" cy="227012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Font typeface="Franklin Gothic Book" panose="020B0503020102020204" pitchFamily="34" charset="0"/>
              <a:buNone/>
              <a:defRPr sz="2300" kern="1200" baseline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800" b="1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 Black" panose="020B0A04020102020204" pitchFamily="34" charset="0"/>
              </a:rPr>
              <a:t>ACADEMIC</a:t>
            </a:r>
            <a:r>
              <a:rPr lang="en-US" sz="24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 Black" panose="020B0A04020102020204" pitchFamily="34" charset="0"/>
              </a:rPr>
              <a:t> – </a:t>
            </a:r>
            <a:r>
              <a:rPr lang="uk-UA" sz="24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 Black" panose="020B0A04020102020204" pitchFamily="34" charset="0"/>
              </a:rPr>
              <a:t>«академія, академічний» (переклад з англійської мови).</a:t>
            </a:r>
          </a:p>
          <a:p>
            <a:pPr algn="just"/>
            <a:r>
              <a:rPr lang="en-US" sz="2800" b="1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 Black" panose="020B0A04020102020204" pitchFamily="34" charset="0"/>
              </a:rPr>
              <a:t>INTEGRITY</a:t>
            </a:r>
            <a:r>
              <a:rPr lang="en-US" sz="24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 Black" panose="020B0A04020102020204" pitchFamily="34" charset="0"/>
              </a:rPr>
              <a:t> –</a:t>
            </a:r>
            <a:r>
              <a:rPr lang="uk-UA" sz="24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ru-RU" sz="24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 Black" panose="020B0A04020102020204" pitchFamily="34" charset="0"/>
              </a:rPr>
              <a:t>моральна чистота, порядність; цілісність, завершеність; якість або стан недоторканності</a:t>
            </a:r>
            <a:r>
              <a:rPr lang="en-US" sz="24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uk-UA" sz="24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 Black" panose="020B0A04020102020204" pitchFamily="34" charset="0"/>
              </a:rPr>
              <a:t>(переклад з англійської мови).</a:t>
            </a:r>
            <a:endParaRPr lang="ru-RU" sz="2400" dirty="0" smtClean="0">
              <a:solidFill>
                <a:schemeClr val="tx2">
                  <a:lumMod val="90000"/>
                  <a:lumOff val="1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Объект 3"/>
          <p:cNvSpPr txBox="1">
            <a:spLocks/>
          </p:cNvSpPr>
          <p:nvPr/>
        </p:nvSpPr>
        <p:spPr>
          <a:xfrm>
            <a:off x="1065211" y="4200150"/>
            <a:ext cx="9924265" cy="212164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uk-UA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 Black" panose="020B0A04020102020204" pitchFamily="34" charset="0"/>
              </a:rPr>
              <a:t>В українській мові це поняття перекладають як: </a:t>
            </a:r>
            <a:r>
              <a:rPr lang="uk-UA" b="1" i="1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 Black" panose="020B0A04020102020204" pitchFamily="34" charset="0"/>
              </a:rPr>
              <a:t>академічна чесність, академічна доброчесність, академічна порядність </a:t>
            </a:r>
            <a:r>
              <a:rPr lang="uk-UA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 Black" panose="020B0A04020102020204" pitchFamily="34" charset="0"/>
              </a:rPr>
              <a:t>тощо.</a:t>
            </a:r>
            <a:endParaRPr lang="ru-RU" dirty="0" smtClean="0">
              <a:solidFill>
                <a:schemeClr val="tx2">
                  <a:lumMod val="90000"/>
                  <a:lumOff val="10000"/>
                </a:schemeClr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0384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 txBox="1">
            <a:spLocks/>
          </p:cNvSpPr>
          <p:nvPr/>
        </p:nvSpPr>
        <p:spPr>
          <a:xfrm>
            <a:off x="1323975" y="1371599"/>
            <a:ext cx="9553575" cy="49244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Font typeface="Franklin Gothic Book" panose="020B0503020102020204" pitchFamily="34" charset="0"/>
              <a:buNone/>
              <a:defRPr sz="2300" kern="1200" baseline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uk-UA" sz="2000" b="1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 Black" panose="020B0A04020102020204" pitchFamily="34" charset="0"/>
              </a:rPr>
              <a:t>- Закони України «Про освіту», «Про вищу освіту», «Про авторське право і суміжні права», «Про наукову і науково-технічну діяльність».</a:t>
            </a:r>
          </a:p>
          <a:p>
            <a:pPr algn="just"/>
            <a:r>
              <a:rPr lang="uk-UA" sz="2000" b="1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 Black" panose="020B0A04020102020204" pitchFamily="34" charset="0"/>
              </a:rPr>
              <a:t>- Бухарестська Декларація з етичних цінностей та принципів вищої освіти в Європейському регіоні (2004 р.).</a:t>
            </a:r>
          </a:p>
          <a:p>
            <a:pPr algn="just"/>
            <a:r>
              <a:rPr lang="uk-UA" sz="2000" b="1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 Black" panose="020B0A04020102020204" pitchFamily="34" charset="0"/>
              </a:rPr>
              <a:t>- Рекомендації Міністерства освіти і науки України, Національного агентства із забезпечення якості вищої освіти щодо реалізації принципів академічної доброчесності.</a:t>
            </a:r>
          </a:p>
          <a:p>
            <a:pPr algn="just"/>
            <a:r>
              <a:rPr lang="uk-UA" sz="2000" b="1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 Black" panose="020B0A04020102020204" pitchFamily="34" charset="0"/>
              </a:rPr>
              <a:t>- Проєкт сприяння академічної доброчесності в Україні (</a:t>
            </a:r>
            <a:r>
              <a:rPr lang="ru-RU" sz="2000" b="1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 Black" panose="020B0A04020102020204" pitchFamily="34" charset="0"/>
              </a:rPr>
              <a:t>S</a:t>
            </a:r>
            <a:r>
              <a:rPr lang="en-US" sz="2000" b="1" dirty="0" err="1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 Black" panose="020B0A04020102020204" pitchFamily="34" charset="0"/>
              </a:rPr>
              <a:t>tr</a:t>
            </a:r>
            <a:r>
              <a:rPr lang="ru-RU" sz="2000" b="1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 Black" panose="020B0A04020102020204" pitchFamily="34" charset="0"/>
              </a:rPr>
              <a:t>engthening Academic Integrity in Ukraine Project</a:t>
            </a:r>
            <a:r>
              <a:rPr lang="uk-UA" sz="2000" b="1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 Black" panose="020B0A04020102020204" pitchFamily="34" charset="0"/>
              </a:rPr>
              <a:t> – </a:t>
            </a:r>
            <a:r>
              <a:rPr lang="ru-RU" sz="2000" b="1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 Black" panose="020B0A04020102020204" pitchFamily="34" charset="0"/>
              </a:rPr>
              <a:t>SAIUP</a:t>
            </a:r>
            <a:r>
              <a:rPr lang="uk-UA" sz="2000" b="1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 Black" panose="020B0A04020102020204" pitchFamily="34" charset="0"/>
              </a:rPr>
              <a:t>).</a:t>
            </a:r>
            <a:endParaRPr lang="uk-UA" sz="2000" b="1" dirty="0">
              <a:solidFill>
                <a:schemeClr val="tx2">
                  <a:lumMod val="90000"/>
                  <a:lumOff val="1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2709" y="5310930"/>
            <a:ext cx="2864553" cy="1302401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0814" y="5310930"/>
            <a:ext cx="2506161" cy="1342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5633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3782868" y="1281023"/>
            <a:ext cx="7710108" cy="2098226"/>
          </a:xfrm>
        </p:spPr>
        <p:txBody>
          <a:bodyPr/>
          <a:lstStyle/>
          <a:p>
            <a:r>
              <a:rPr lang="ru-RU" sz="4000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/>
            </a:r>
            <a:br>
              <a:rPr lang="ru-RU" sz="4000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</a:br>
            <a:r>
              <a:rPr lang="ru-RU" sz="4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/>
            </a:r>
            <a:br>
              <a:rPr lang="ru-RU" sz="4000" dirty="0">
                <a:solidFill>
                  <a:schemeClr val="tx2">
                    <a:lumMod val="90000"/>
                    <a:lumOff val="10000"/>
                  </a:schemeClr>
                </a:solidFill>
              </a:rPr>
            </a:br>
            <a:r>
              <a:rPr lang="ru-RU" sz="4000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/>
            </a:r>
            <a:br>
              <a:rPr lang="ru-RU" sz="4000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</a:br>
            <a:r>
              <a:rPr lang="ru-RU" sz="4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/>
            </a:r>
            <a:br>
              <a:rPr lang="ru-RU" sz="4000" dirty="0">
                <a:solidFill>
                  <a:schemeClr val="tx2">
                    <a:lumMod val="90000"/>
                    <a:lumOff val="10000"/>
                  </a:schemeClr>
                </a:solidFill>
              </a:rPr>
            </a:br>
            <a:r>
              <a:rPr lang="ru-RU" sz="4000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/>
            </a:r>
            <a:br>
              <a:rPr lang="ru-RU" sz="4000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</a:br>
            <a:r>
              <a:rPr lang="ru-RU" sz="4000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Закон </a:t>
            </a:r>
            <a:r>
              <a:rPr lang="ru-RU" sz="4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України «Про освіту» </a:t>
            </a:r>
            <a:r>
              <a:rPr lang="ru-RU" sz="4000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/>
            </a:r>
            <a:br>
              <a:rPr lang="ru-RU" sz="4000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</a:br>
            <a:r>
              <a:rPr lang="ru-RU" sz="4000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(</a:t>
            </a:r>
            <a:r>
              <a:rPr lang="ru-RU" sz="4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с</a:t>
            </a:r>
            <a:r>
              <a:rPr lang="uk-UA" sz="4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т. 42 Академічна доброчесність)</a:t>
            </a:r>
            <a:r>
              <a:rPr lang="ru-RU" b="1" dirty="0">
                <a:solidFill>
                  <a:schemeClr val="tx2">
                    <a:lumMod val="90000"/>
                    <a:lumOff val="10000"/>
                  </a:schemeClr>
                </a:solidFill>
                <a:latin typeface="Arial Black" panose="020B0A04020102020204" pitchFamily="34" charset="0"/>
              </a:rPr>
              <a:t/>
            </a:r>
            <a:br>
              <a:rPr lang="ru-RU" b="1" dirty="0">
                <a:solidFill>
                  <a:schemeClr val="tx2">
                    <a:lumMod val="90000"/>
                    <a:lumOff val="10000"/>
                  </a:schemeClr>
                </a:solidFill>
                <a:latin typeface="Arial Black" panose="020B0A04020102020204" pitchFamily="34" charset="0"/>
              </a:rPr>
            </a:br>
            <a:endParaRPr lang="ru-RU" dirty="0"/>
          </a:p>
        </p:txBody>
      </p:sp>
      <p:sp>
        <p:nvSpPr>
          <p:cNvPr id="5" name="Объект 2"/>
          <p:cNvSpPr>
            <a:spLocks noGrp="1"/>
          </p:cNvSpPr>
          <p:nvPr>
            <p:ph type="subTitle" idx="1"/>
          </p:nvPr>
        </p:nvSpPr>
        <p:spPr>
          <a:xfrm>
            <a:off x="4931229" y="2433445"/>
            <a:ext cx="5951951" cy="108623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8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 Black" panose="020B0A04020102020204" pitchFamily="34" charset="0"/>
              </a:rPr>
              <a:t>«</a:t>
            </a:r>
            <a:r>
              <a:rPr lang="ru-RU" sz="2400" b="1" dirty="0">
                <a:solidFill>
                  <a:schemeClr val="tx2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А</a:t>
            </a:r>
            <a:r>
              <a:rPr lang="ru-RU" sz="2400" b="1" dirty="0" smtClean="0">
                <a:solidFill>
                  <a:schemeClr val="tx2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кадемічна доброчесність</a:t>
            </a:r>
            <a:r>
              <a:rPr lang="ru-RU" sz="24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ru-RU" sz="1800" dirty="0">
                <a:solidFill>
                  <a:schemeClr val="tx2">
                    <a:lumMod val="90000"/>
                    <a:lumOff val="10000"/>
                  </a:schemeClr>
                </a:solidFill>
                <a:latin typeface="Arial Black" panose="020B0A04020102020204" pitchFamily="34" charset="0"/>
              </a:rPr>
              <a:t>– </a:t>
            </a:r>
            <a:r>
              <a:rPr lang="ru-RU" sz="18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 Black" panose="020B0A04020102020204" pitchFamily="34" charset="0"/>
              </a:rPr>
              <a:t>це </a:t>
            </a:r>
            <a:r>
              <a:rPr lang="ru-RU" sz="1800" dirty="0">
                <a:solidFill>
                  <a:schemeClr val="tx2">
                    <a:lumMod val="90000"/>
                    <a:lumOff val="10000"/>
                  </a:schemeClr>
                </a:solidFill>
                <a:latin typeface="Arial Black" panose="020B0A04020102020204" pitchFamily="34" charset="0"/>
              </a:rPr>
              <a:t>сукупність етичних принципів та визначених законом правил, якими мають керуватися учасники освітнього процесу під час навчання, викладання та провадження наукової (творчої) діяльності з метою забезпечення довіри до результатів навчання та/або наукових (творчих) </a:t>
            </a:r>
            <a:r>
              <a:rPr lang="ru-RU" sz="18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 Black" panose="020B0A04020102020204" pitchFamily="34" charset="0"/>
              </a:rPr>
              <a:t>досягнень»</a:t>
            </a:r>
            <a:r>
              <a:rPr lang="uk-UA" sz="18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 Black" panose="020B0A04020102020204" pitchFamily="34" charset="0"/>
              </a:rPr>
              <a:t> .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514" y="1526367"/>
            <a:ext cx="5397500" cy="3737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8284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2"/>
          <p:cNvSpPr txBox="1">
            <a:spLocks/>
          </p:cNvSpPr>
          <p:nvPr/>
        </p:nvSpPr>
        <p:spPr>
          <a:xfrm>
            <a:off x="3069771" y="988108"/>
            <a:ext cx="7991929" cy="27377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Font typeface="Franklin Gothic Book" panose="020B0503020102020204" pitchFamily="34" charset="0"/>
              <a:buNone/>
              <a:defRPr sz="2300" kern="1200" baseline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800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Прийняття Бухарестської Декларації </a:t>
            </a:r>
            <a:endParaRPr lang="uk-UA" sz="2800" dirty="0" smtClean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r>
              <a:rPr lang="ru-RU" sz="2800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з </a:t>
            </a:r>
            <a:r>
              <a:rPr lang="ru-RU" sz="2800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етичних цінностей та принципів вищої освіти </a:t>
            </a:r>
          </a:p>
          <a:p>
            <a:r>
              <a:rPr lang="ru-RU" sz="2800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в Європейському регіоні. </a:t>
            </a:r>
          </a:p>
          <a:p>
            <a:endParaRPr lang="uk-UA" sz="1200" i="1" dirty="0" smtClean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r>
              <a:rPr lang="uk-UA" sz="2800" b="1" dirty="0" smtClean="0">
                <a:solidFill>
                  <a:schemeClr val="tx2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КЛЮЧОВІ ЦІННОСТІ АКАДЕМІЧНОЇ </a:t>
            </a:r>
            <a:r>
              <a:rPr lang="uk-UA" sz="2800" b="1" dirty="0" smtClean="0">
                <a:solidFill>
                  <a:schemeClr val="tx2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ДОБРОЧЕСНОСТІ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7151" y="1121228"/>
            <a:ext cx="2007870" cy="5736772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4822209" y="3727567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sz="24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ЧЕСНІСТЬ </a:t>
            </a:r>
            <a:r>
              <a:rPr lang="uk-UA" sz="2400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		</a:t>
            </a:r>
            <a:r>
              <a:rPr lang="uk-UA" sz="24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	</a:t>
            </a:r>
            <a:endParaRPr lang="uk-UA" sz="2400" b="1" dirty="0" smtClean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r>
              <a:rPr lang="uk-UA" sz="2400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СПРАВЕДЛИВІСТЬ 	</a:t>
            </a:r>
          </a:p>
          <a:p>
            <a:r>
              <a:rPr lang="uk-UA" sz="2400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ДОВІРА </a:t>
            </a:r>
            <a:r>
              <a:rPr lang="uk-UA" sz="24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	</a:t>
            </a:r>
            <a:endParaRPr lang="uk-UA" sz="2400" b="1" dirty="0" smtClean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r>
              <a:rPr lang="uk-UA" sz="2400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ПОВАГА </a:t>
            </a:r>
            <a:r>
              <a:rPr lang="uk-UA" sz="24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					                         ВІДПОВІДАЛЬНІСТЬ</a:t>
            </a:r>
          </a:p>
          <a:p>
            <a:r>
              <a:rPr lang="uk-UA" sz="24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ПІДЗВІТНІСТЬ</a:t>
            </a:r>
            <a:endParaRPr lang="ru-RU" sz="2400" b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6697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30771" y="230879"/>
            <a:ext cx="8361229" cy="1078166"/>
          </a:xfrm>
        </p:spPr>
        <p:txBody>
          <a:bodyPr/>
          <a:lstStyle/>
          <a:p>
            <a:r>
              <a:rPr lang="uk-U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Види порушень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академічної доброчесності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7871" y="1309044"/>
            <a:ext cx="5223122" cy="3260950"/>
          </a:xfrm>
        </p:spPr>
        <p:txBody>
          <a:bodyPr>
            <a:normAutofit fontScale="92500" lnSpcReduction="10000"/>
          </a:bodyPr>
          <a:lstStyle/>
          <a:p>
            <a:pPr marL="342900" indent="-342900" algn="l">
              <a:buFontTx/>
              <a:buChar char="-"/>
            </a:pPr>
            <a:r>
              <a:rPr lang="ru-RU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а</a:t>
            </a:r>
            <a:r>
              <a:rPr lang="uk-UA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кадемічний плагіат</a:t>
            </a:r>
          </a:p>
          <a:p>
            <a:pPr marL="342900" indent="-342900" algn="l">
              <a:buFontTx/>
              <a:buChar char="-"/>
            </a:pPr>
            <a:r>
              <a:rPr lang="uk-UA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самоплагіат</a:t>
            </a:r>
          </a:p>
          <a:p>
            <a:pPr marL="342900" indent="-342900" algn="l">
              <a:buFontTx/>
              <a:buChar char="-"/>
            </a:pPr>
            <a:r>
              <a:rPr lang="uk-UA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фабрикація</a:t>
            </a:r>
          </a:p>
          <a:p>
            <a:pPr marL="342900" indent="-342900" algn="l">
              <a:buFontTx/>
              <a:buChar char="-"/>
            </a:pPr>
            <a:r>
              <a:rPr lang="uk-UA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ф</a:t>
            </a:r>
            <a:r>
              <a:rPr lang="uk-UA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альсифікація</a:t>
            </a:r>
          </a:p>
          <a:p>
            <a:pPr marL="342900" indent="-342900" algn="l">
              <a:buFontTx/>
              <a:buChar char="-"/>
            </a:pPr>
            <a:r>
              <a:rPr lang="uk-UA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списування</a:t>
            </a:r>
          </a:p>
          <a:p>
            <a:pPr marL="342900" indent="-342900" algn="l">
              <a:buFontTx/>
              <a:buChar char="-"/>
            </a:pPr>
            <a:r>
              <a:rPr lang="uk-UA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о</a:t>
            </a:r>
            <a:r>
              <a:rPr lang="uk-UA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бман</a:t>
            </a:r>
          </a:p>
          <a:p>
            <a:pPr marL="342900" indent="-342900" algn="l">
              <a:buFontTx/>
              <a:buChar char="-"/>
            </a:pPr>
            <a:r>
              <a:rPr lang="uk-UA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х</a:t>
            </a:r>
            <a:r>
              <a:rPr lang="uk-UA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абарництво</a:t>
            </a:r>
          </a:p>
          <a:p>
            <a:pPr marL="342900" indent="-342900" algn="l">
              <a:buFontTx/>
              <a:buChar char="-"/>
            </a:pPr>
            <a:r>
              <a:rPr lang="uk-UA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н</a:t>
            </a:r>
            <a:r>
              <a:rPr lang="uk-UA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еоб’єктивне </a:t>
            </a:r>
            <a:endParaRPr lang="uk-UA" b="1" dirty="0" smtClean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 algn="l"/>
            <a:r>
              <a:rPr lang="uk-UA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uk-UA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   </a:t>
            </a:r>
            <a:r>
              <a:rPr lang="uk-UA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оцінювання</a:t>
            </a:r>
            <a:endParaRPr lang="uk-UA" b="1" dirty="0" smtClean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 marL="342900" indent="-342900">
              <a:buFontTx/>
              <a:buChar char="-"/>
            </a:pPr>
            <a:endParaRPr lang="uk-UA" dirty="0" smtClean="0"/>
          </a:p>
          <a:p>
            <a:pPr marL="342900" indent="-342900">
              <a:buFontTx/>
              <a:buChar char="-"/>
            </a:pP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127088" y="1309045"/>
            <a:ext cx="4539425" cy="25699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300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- несанкціонована співпраця</a:t>
            </a:r>
          </a:p>
          <a:p>
            <a:r>
              <a:rPr lang="uk-UA" sz="2300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- академічне шахрайство</a:t>
            </a:r>
          </a:p>
          <a:p>
            <a:r>
              <a:rPr lang="uk-UA" sz="2300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- корупція</a:t>
            </a:r>
          </a:p>
          <a:p>
            <a:r>
              <a:rPr lang="uk-UA" sz="2300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- потенційний конфлікт інтересів</a:t>
            </a:r>
          </a:p>
          <a:p>
            <a:r>
              <a:rPr lang="uk-UA" sz="2300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- реальний конфлікт інтересів</a:t>
            </a:r>
          </a:p>
          <a:p>
            <a:r>
              <a:rPr lang="uk-UA" sz="2300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- </a:t>
            </a:r>
            <a:r>
              <a:rPr lang="uk-UA" sz="23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п</a:t>
            </a:r>
            <a:r>
              <a:rPr lang="uk-UA" sz="2300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одарунок</a:t>
            </a:r>
          </a:p>
          <a:p>
            <a:r>
              <a:rPr lang="uk-UA" sz="2300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- приватний інтерес</a:t>
            </a:r>
            <a:endParaRPr lang="ru-RU" sz="2300" b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pic>
        <p:nvPicPr>
          <p:cNvPr id="3074" name="Picture 2" descr="Plagiarizing Images, Stock Photos &amp; Vectors | Shutterstoc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7916" y="4569994"/>
            <a:ext cx="5602969" cy="2133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3455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67993" y="1208315"/>
            <a:ext cx="8361229" cy="1295880"/>
          </a:xfrm>
        </p:spPr>
        <p:txBody>
          <a:bodyPr/>
          <a:lstStyle/>
          <a:p>
            <a:r>
              <a:rPr lang="uk-UA" sz="3200" b="1" dirty="0" smtClean="0"/>
              <a:t>ВІДПОВІДАЛЬНІСТЬ ЗА ПОРУШЕННЯ НОРМ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uk-UA" sz="3200" b="1" dirty="0" smtClean="0"/>
              <a:t>АКАДЕМІЧНОЇ ДОБРОЧЕСНОСТІ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uk-UA" sz="3200" dirty="0" smtClean="0"/>
              <a:t>для здобувачів вищої освіти в К-ПНУ</a:t>
            </a:r>
            <a:endParaRPr lang="ru-RU" sz="3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734515" y="2612295"/>
            <a:ext cx="8868171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  <a:tabLst>
                <a:tab pos="450215" algn="l"/>
              </a:tabLst>
            </a:pPr>
            <a:r>
              <a:rPr lang="uk-UA" sz="24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 Black" panose="020B0A04020102020204" pitchFamily="34" charset="0"/>
              </a:rPr>
              <a:t>– повторне проходження оцінювання (контрольна робота, іспит, залік тощо);</a:t>
            </a:r>
            <a:endParaRPr lang="ru-RU" sz="2400" dirty="0" smtClean="0">
              <a:solidFill>
                <a:schemeClr val="tx2">
                  <a:lumMod val="90000"/>
                  <a:lumOff val="10000"/>
                </a:schemeClr>
              </a:solidFill>
              <a:latin typeface="Arial Black" panose="020B0A04020102020204" pitchFamily="34" charset="0"/>
            </a:endParaRPr>
          </a:p>
          <a:p>
            <a:pPr indent="450215" algn="just">
              <a:spcAft>
                <a:spcPts val="0"/>
              </a:spcAft>
              <a:tabLst>
                <a:tab pos="450215" algn="l"/>
              </a:tabLst>
            </a:pPr>
            <a:r>
              <a:rPr lang="uk-UA" sz="24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 Black" panose="020B0A04020102020204" pitchFamily="34" charset="0"/>
              </a:rPr>
              <a:t>–</a:t>
            </a:r>
            <a:r>
              <a:rPr lang="uk-UA" sz="24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uk-UA" sz="24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 Black" panose="020B0A04020102020204" pitchFamily="34" charset="0"/>
              </a:rPr>
              <a:t>повторне проходження відповідного освітнього компонента освітньої програми;</a:t>
            </a:r>
            <a:endParaRPr lang="ru-RU" sz="2400" dirty="0" smtClean="0">
              <a:solidFill>
                <a:schemeClr val="tx2">
                  <a:lumMod val="90000"/>
                  <a:lumOff val="10000"/>
                </a:schemeClr>
              </a:solidFill>
              <a:latin typeface="Arial Black" panose="020B0A04020102020204" pitchFamily="34" charset="0"/>
            </a:endParaRPr>
          </a:p>
          <a:p>
            <a:pPr indent="450215" algn="just">
              <a:spcAft>
                <a:spcPts val="0"/>
              </a:spcAft>
              <a:tabLst>
                <a:tab pos="450215" algn="l"/>
              </a:tabLst>
            </a:pPr>
            <a:r>
              <a:rPr lang="uk-UA" sz="2400" u="sng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 Black" panose="020B0A04020102020204" pitchFamily="34" charset="0"/>
              </a:rPr>
              <a:t>–</a:t>
            </a:r>
            <a:r>
              <a:rPr lang="uk-UA" sz="2400" u="sng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uk-UA" sz="2400" u="sng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 Black" panose="020B0A04020102020204" pitchFamily="34" charset="0"/>
              </a:rPr>
              <a:t>відрахування із закладу освіти;</a:t>
            </a:r>
            <a:endParaRPr lang="ru-RU" sz="2400" u="sng" dirty="0" smtClean="0">
              <a:solidFill>
                <a:schemeClr val="tx2">
                  <a:lumMod val="90000"/>
                  <a:lumOff val="10000"/>
                </a:schemeClr>
              </a:solidFill>
              <a:latin typeface="Arial Black" panose="020B0A04020102020204" pitchFamily="34" charset="0"/>
            </a:endParaRPr>
          </a:p>
          <a:p>
            <a:pPr indent="450215" algn="just">
              <a:spcAft>
                <a:spcPts val="0"/>
              </a:spcAft>
              <a:tabLst>
                <a:tab pos="450215" algn="l"/>
              </a:tabLst>
            </a:pPr>
            <a:r>
              <a:rPr lang="uk-UA" sz="24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 Black" panose="020B0A04020102020204" pitchFamily="34" charset="0"/>
              </a:rPr>
              <a:t>–</a:t>
            </a:r>
            <a:r>
              <a:rPr lang="uk-UA" sz="24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uk-UA" sz="24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 Black" panose="020B0A04020102020204" pitchFamily="34" charset="0"/>
              </a:rPr>
              <a:t>позбавлення академічної стипендії;</a:t>
            </a:r>
            <a:endParaRPr lang="ru-RU" sz="2400" dirty="0" smtClean="0">
              <a:solidFill>
                <a:schemeClr val="tx2">
                  <a:lumMod val="90000"/>
                  <a:lumOff val="10000"/>
                </a:schemeClr>
              </a:solidFill>
              <a:latin typeface="Arial Black" panose="020B0A04020102020204" pitchFamily="34" charset="0"/>
            </a:endParaRPr>
          </a:p>
          <a:p>
            <a:r>
              <a:rPr lang="uk-UA" sz="24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–</a:t>
            </a:r>
            <a:r>
              <a:rPr lang="uk-UA" sz="24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uk-UA" sz="24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позбавлення наданих закладом освіти пільг з оплати навчання.</a:t>
            </a:r>
            <a:endParaRPr lang="ru-RU" sz="2400" dirty="0">
              <a:solidFill>
                <a:schemeClr val="tx2">
                  <a:lumMod val="90000"/>
                  <a:lumOff val="10000"/>
                </a:schemeClr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5708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21378" y="206827"/>
            <a:ext cx="7909120" cy="1807509"/>
          </a:xfrm>
        </p:spPr>
        <p:txBody>
          <a:bodyPr/>
          <a:lstStyle/>
          <a:p>
            <a:r>
              <a:rPr lang="uk-UA" sz="6000" dirty="0" smtClean="0"/>
              <a:t>Нова академічна культура – це …</a:t>
            </a:r>
            <a:endParaRPr lang="ru-RU" sz="6000" dirty="0"/>
          </a:p>
        </p:txBody>
      </p:sp>
      <p:sp>
        <p:nvSpPr>
          <p:cNvPr id="6" name="TextBox 5"/>
          <p:cNvSpPr txBox="1"/>
          <p:nvPr/>
        </p:nvSpPr>
        <p:spPr>
          <a:xfrm>
            <a:off x="1251858" y="3934977"/>
            <a:ext cx="81642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dirty="0" smtClean="0"/>
              <a:t>НУЛЬОВА ТОЛЕРАНТНІСТЬ</a:t>
            </a:r>
            <a:endParaRPr lang="ru-RU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1251858" y="4404686"/>
            <a:ext cx="96556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dirty="0" smtClean="0"/>
              <a:t>ЗМІНА НЕ ПРАВИЛ, А ЦІННОСТЕЙ І ПРИНЦИПІВ НАВЧАННЯ ТА ВИКЛАДАННЯ</a:t>
            </a:r>
            <a:endParaRPr lang="ru-RU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1251858" y="1995985"/>
            <a:ext cx="954352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000" b="1" dirty="0" smtClean="0"/>
              <a:t>1) Культура </a:t>
            </a:r>
            <a:r>
              <a:rPr lang="uk-UA" sz="2000" b="1" dirty="0" smtClean="0"/>
              <a:t>навчання в </a:t>
            </a:r>
            <a:r>
              <a:rPr lang="uk-UA" sz="2000" b="1" dirty="0" smtClean="0"/>
              <a:t>академії, </a:t>
            </a:r>
            <a:r>
              <a:rPr lang="uk-UA" sz="2000" b="1" dirty="0" smtClean="0"/>
              <a:t>цінності, традиції, норми, підходи до організації та проведення наукових досліджень і відповідальність за їхні результати. </a:t>
            </a:r>
            <a:endParaRPr lang="uk-UA" sz="2000" b="1" dirty="0" smtClean="0"/>
          </a:p>
          <a:p>
            <a:endParaRPr lang="uk-UA" sz="2000" b="1" dirty="0"/>
          </a:p>
          <a:p>
            <a:pPr algn="just"/>
            <a:r>
              <a:rPr lang="uk-UA" sz="2000" b="1" dirty="0" smtClean="0"/>
              <a:t>2) Культура </a:t>
            </a:r>
            <a:r>
              <a:rPr lang="uk-UA" sz="2000" b="1" dirty="0" smtClean="0"/>
              <a:t>міжособистісних взаємин викладача і студента, студента і співробітника в освітньо-науковому просторі закладу вищої освіти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3322506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91142" y="529958"/>
            <a:ext cx="8361229" cy="2098226"/>
          </a:xfrm>
        </p:spPr>
        <p:txBody>
          <a:bodyPr/>
          <a:lstStyle/>
          <a:p>
            <a:r>
              <a:rPr lang="uk-UA" sz="3200" dirty="0" smtClean="0"/>
              <a:t>Найбільш поширеними видами академічного шахрайства є </a:t>
            </a:r>
            <a:r>
              <a:rPr lang="uk-UA" sz="3200" b="1" dirty="0" smtClean="0"/>
              <a:t>списування</a:t>
            </a:r>
            <a:r>
              <a:rPr lang="uk-UA" sz="3200" dirty="0" smtClean="0"/>
              <a:t> в різних його формах.</a:t>
            </a:r>
            <a:endParaRPr lang="ru-RU" sz="3200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014258" y="2811439"/>
            <a:ext cx="8361229" cy="152588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3200" dirty="0" smtClean="0"/>
              <a:t>Переважна більшість студентів (понад 90%) використовує </a:t>
            </a:r>
            <a:r>
              <a:rPr lang="uk-UA" sz="3200" b="1" dirty="0" smtClean="0"/>
              <a:t>плагіат</a:t>
            </a:r>
            <a:r>
              <a:rPr lang="uk-UA" sz="3200" dirty="0" smtClean="0"/>
              <a:t> у тій чи </a:t>
            </a:r>
            <a:r>
              <a:rPr lang="uk-UA" sz="3200" dirty="0" smtClean="0"/>
              <a:t>ІНШІЙ </a:t>
            </a:r>
            <a:r>
              <a:rPr lang="uk-UA" sz="3200" dirty="0" smtClean="0"/>
              <a:t>формі.</a:t>
            </a:r>
            <a:endParaRPr lang="ru-RU" sz="3200" dirty="0"/>
          </a:p>
        </p:txBody>
      </p:sp>
      <p:pic>
        <p:nvPicPr>
          <p:cNvPr id="2050" name="Picture 2" descr="Мисливці за плагіатом. Як група науковців шукає в Україні горе-академіків |  Українська правда _Життя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342" y="4609383"/>
            <a:ext cx="3783254" cy="1948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2831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4A2318"/>
      </a:dk2>
      <a:lt2>
        <a:srgbClr val="EDECEB"/>
      </a:lt2>
      <a:accent1>
        <a:srgbClr val="F3C82E"/>
      </a:accent1>
      <a:accent2>
        <a:srgbClr val="A26176"/>
      </a:accent2>
      <a:accent3>
        <a:srgbClr val="74A94E"/>
      </a:accent3>
      <a:accent4>
        <a:srgbClr val="188E8D"/>
      </a:accent4>
      <a:accent5>
        <a:srgbClr val="EE913A"/>
      </a:accent5>
      <a:accent6>
        <a:srgbClr val="DF5D4A"/>
      </a:accent6>
      <a:hlink>
        <a:srgbClr val="188E8D"/>
      </a:hlink>
      <a:folHlink>
        <a:srgbClr val="A26176"/>
      </a:folHlink>
    </a:clrScheme>
    <a:fontScheme name="Crop">
      <a:maj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Crop" id="{EC9488ED-E761-4D60-9AC4-764D1FE2C171}" vid="{D7AA1D6E-F3E9-4763-A3BC-84DF2E02F60F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Уголки</Template>
  <TotalTime>695</TotalTime>
  <Words>360</Words>
  <Application>Microsoft Office PowerPoint</Application>
  <PresentationFormat>Произвольный</PresentationFormat>
  <Paragraphs>56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Crop</vt:lpstr>
      <vt:lpstr>Академічна доброчесність: завжди важко розпочинати</vt:lpstr>
      <vt:lpstr>Презентация PowerPoint</vt:lpstr>
      <vt:lpstr>Презентация PowerPoint</vt:lpstr>
      <vt:lpstr>     Закон України «Про освіту»  (ст. 42 Академічна доброчесність) </vt:lpstr>
      <vt:lpstr>Презентация PowerPoint</vt:lpstr>
      <vt:lpstr>Види порушень  академічної доброчесності</vt:lpstr>
      <vt:lpstr>ВІДПОВІДАЛЬНІСТЬ ЗА ПОРУШЕННЯ НОРМ АКАДЕМІЧНОЇ ДОБРОЧЕСНОСТІ для здобувачів вищої освіти в К-ПНУ</vt:lpstr>
      <vt:lpstr>Нова академічна культура – це …</vt:lpstr>
      <vt:lpstr>Найбільш поширеними видами академічного шахрайства є списування в різних його формах.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Чесно про не(чесність): формування академічної культури сучасного студента</dc:title>
  <cp:lastModifiedBy>Инес</cp:lastModifiedBy>
  <cp:revision>57</cp:revision>
  <dcterms:created xsi:type="dcterms:W3CDTF">2020-12-02T21:20:11Z</dcterms:created>
  <dcterms:modified xsi:type="dcterms:W3CDTF">2022-01-23T13:37:08Z</dcterms:modified>
</cp:coreProperties>
</file>