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89" r:id="rId2"/>
    <p:sldId id="271" r:id="rId3"/>
    <p:sldId id="272" r:id="rId4"/>
    <p:sldId id="273" r:id="rId5"/>
    <p:sldId id="277" r:id="rId6"/>
    <p:sldId id="266" r:id="rId7"/>
    <p:sldId id="268" r:id="rId8"/>
    <p:sldId id="260" r:id="rId9"/>
    <p:sldId id="29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обилайн" initials="м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08" autoAdjust="0"/>
    <p:restoredTop sz="94660"/>
  </p:normalViewPr>
  <p:slideViewPr>
    <p:cSldViewPr snapToGrid="0">
      <p:cViewPr>
        <p:scale>
          <a:sx n="70" d="100"/>
          <a:sy n="70" d="100"/>
        </p:scale>
        <p:origin x="-1596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301FD-88E1-4947-A518-ABCF7F106358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46882-D01D-4B75-A82D-3F9B50F5B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061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61203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0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6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153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6775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01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51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948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94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1434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8075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4607C18-3F2B-4D92-BE89-A8D178488BF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C3DBBE42-0196-4ED9-9D7E-41811EDA11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970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4007" y="1121089"/>
            <a:ext cx="9340186" cy="1415623"/>
          </a:xfrm>
        </p:spPr>
        <p:txBody>
          <a:bodyPr/>
          <a:lstStyle/>
          <a:p>
            <a:r>
              <a:rPr lang="uk-UA" sz="4400" b="1" dirty="0" smtClean="0"/>
              <a:t>Академічна доброчесність: завжди важко розпочинати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1829" y="2706939"/>
            <a:ext cx="8305800" cy="2775517"/>
          </a:xfrm>
        </p:spPr>
        <p:txBody>
          <a:bodyPr>
            <a:noAutofit/>
          </a:bodyPr>
          <a:lstStyle/>
          <a:p>
            <a:r>
              <a:rPr lang="uk-UA" sz="3600" b="1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Навіщо ми це робимо?</a:t>
            </a:r>
          </a:p>
          <a:p>
            <a:r>
              <a:rPr lang="uk-UA" sz="3600" b="1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Що ми хочемо змінити?</a:t>
            </a:r>
          </a:p>
          <a:p>
            <a:r>
              <a:rPr lang="uk-UA" sz="3600" b="1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Як нам цього досягти?</a:t>
            </a:r>
          </a:p>
          <a:p>
            <a:r>
              <a:rPr lang="uk-UA" sz="3600" b="1" i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Хто нам у цьому допоможе?</a:t>
            </a:r>
            <a:endParaRPr lang="ru-RU" sz="3600" b="1" i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4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017712" y="1152523"/>
            <a:ext cx="5611814" cy="1981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sz="3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АКАДЕМІЧНА ДОБРОЧЕСНІСТЬ </a:t>
            </a:r>
            <a:r>
              <a:rPr lang="uk-UA" b="1" dirty="0" smtClean="0"/>
              <a:t/>
            </a:r>
            <a:br>
              <a:rPr lang="uk-UA" b="1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42" y="1372159"/>
            <a:ext cx="4926256" cy="812427"/>
          </a:xfrm>
          <a:prstGeom prst="rect">
            <a:avLst/>
          </a:prstGeom>
        </p:spPr>
      </p:pic>
      <p:sp>
        <p:nvSpPr>
          <p:cNvPr id="6" name="Объект 3"/>
          <p:cNvSpPr txBox="1">
            <a:spLocks/>
          </p:cNvSpPr>
          <p:nvPr/>
        </p:nvSpPr>
        <p:spPr>
          <a:xfrm>
            <a:off x="1408111" y="2444750"/>
            <a:ext cx="9581365" cy="22701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ACADEMIC</a:t>
            </a:r>
            <a:r>
              <a:rPr lang="en-US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– 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«академія, академічний» (переклад з англійської мови).</a:t>
            </a:r>
          </a:p>
          <a:p>
            <a:pPr algn="just"/>
            <a:r>
              <a:rPr lang="en-US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INTEGRITY</a:t>
            </a:r>
            <a:r>
              <a:rPr lang="en-US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–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моральна чистота, порядність; цілісність, завершеність; якість або стан недоторканності</a:t>
            </a:r>
            <a:r>
              <a:rPr lang="en-US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(переклад з англійської мови).</a:t>
            </a:r>
            <a:endParaRPr lang="ru-RU" sz="2400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1065211" y="4200150"/>
            <a:ext cx="9924265" cy="2121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В українській мові це поняття перекладають як: </a:t>
            </a:r>
            <a:r>
              <a:rPr lang="uk-UA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академічна чесність, академічна доброчесність, академічна порядність </a:t>
            </a:r>
            <a:r>
              <a:rPr lang="uk-UA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тощо.</a:t>
            </a:r>
            <a:endParaRPr lang="ru-RU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8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1323975" y="1371599"/>
            <a:ext cx="9553575" cy="4924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- Закони України «Про освіту», «Про вищу освіту», «Про авторське право і суміжні права», «Про наукову і науково-технічну діяльність».</a:t>
            </a:r>
          </a:p>
          <a:p>
            <a:pPr algn="just"/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- Бухарестська Декларація з етичних цінностей та принципів вищої освіти в Європейському регіоні (2004 р.).</a:t>
            </a:r>
          </a:p>
          <a:p>
            <a:pPr algn="just"/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- Рекомендації Міністерства освіти і науки України, Національного агентства із забезпечення якості вищої освіти щодо реалізації принципів академічної доброчесності.</a:t>
            </a:r>
          </a:p>
          <a:p>
            <a:pPr algn="just"/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- Проєкт сприяння академічної доброчесності в Україні (</a:t>
            </a:r>
            <a:r>
              <a:rPr lang="ru-RU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S</a:t>
            </a:r>
            <a:r>
              <a:rPr lang="en-US" sz="2000" b="1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tr</a:t>
            </a:r>
            <a:r>
              <a:rPr lang="ru-RU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engthening Academic Integrity in Ukraine Project</a:t>
            </a:r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– </a:t>
            </a:r>
            <a:r>
              <a:rPr lang="ru-RU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SAIUP</a:t>
            </a:r>
            <a:r>
              <a:rPr lang="uk-UA" sz="2000" b="1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).</a:t>
            </a:r>
            <a:endParaRPr lang="uk-UA" sz="2000" b="1" dirty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09" y="5310930"/>
            <a:ext cx="2864553" cy="13024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814" y="5310930"/>
            <a:ext cx="2506161" cy="134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63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3782868" y="1281023"/>
            <a:ext cx="7710108" cy="2098226"/>
          </a:xfrm>
        </p:spPr>
        <p:txBody>
          <a:bodyPr/>
          <a:lstStyle/>
          <a:p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Закон </a:t>
            </a:r>
            <a: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України «Про освіту» </a:t>
            </a: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sz="40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(</a:t>
            </a:r>
            <a:r>
              <a:rPr lang="ru-RU" sz="40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с</a:t>
            </a:r>
            <a:r>
              <a:rPr lang="uk-UA" sz="40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т. 42 Академічна доброчесність)</a:t>
            </a:r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</a:b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type="subTitle" idx="1"/>
          </p:nvPr>
        </p:nvSpPr>
        <p:spPr>
          <a:xfrm>
            <a:off x="4931229" y="2433445"/>
            <a:ext cx="5951951" cy="10862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</a:t>
            </a:r>
            <a:r>
              <a:rPr lang="ru-RU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кадемічна доброчесність</a:t>
            </a:r>
            <a:r>
              <a:rPr lang="ru-RU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1800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– </a:t>
            </a:r>
            <a:r>
              <a:rPr lang="ru-RU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це </a:t>
            </a:r>
            <a:r>
              <a:rPr lang="ru-RU" sz="1800" dirty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сукупність етичних принципів та визначених законом правил, якими мають керуватися учасники освітнього процесу під час навчання, викладання та провадження наукової (творчої) діяльності з метою забезпечення довіри до результатів навчання та/або наукових (творчих) </a:t>
            </a:r>
            <a:r>
              <a:rPr lang="ru-RU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досягнень»</a:t>
            </a:r>
            <a:r>
              <a:rPr lang="uk-UA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 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14" y="1526367"/>
            <a:ext cx="5397500" cy="373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8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069771" y="988108"/>
            <a:ext cx="7991929" cy="27377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Прийняття Бухарестської Декларації </a:t>
            </a:r>
            <a:endParaRPr lang="uk-UA" sz="2800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з </a:t>
            </a:r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етичних цінностей та принципів вищої освіти </a:t>
            </a:r>
          </a:p>
          <a:p>
            <a:r>
              <a:rPr lang="ru-RU" sz="2800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в Європейському регіоні. </a:t>
            </a:r>
          </a:p>
          <a:p>
            <a:endParaRPr lang="uk-UA" sz="1200" i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uk-UA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КЛЮЧОВІ ЦІННОСТІ АКАДЕМІЧНОЇ </a:t>
            </a:r>
            <a:r>
              <a:rPr lang="uk-UA" sz="2800" b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ДОБРОЧЕСНОСТІ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151" y="1121228"/>
            <a:ext cx="2007870" cy="57367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22209" y="372756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ЧЕСНІСТЬ </a:t>
            </a:r>
            <a:r>
              <a:rPr lang="uk-UA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		</a:t>
            </a:r>
            <a:r>
              <a:rPr lang="uk-UA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endParaRPr lang="uk-UA" sz="2400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uk-UA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СПРАВЕДЛИВІСТЬ 	</a:t>
            </a:r>
          </a:p>
          <a:p>
            <a:r>
              <a:rPr lang="uk-UA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ДОВІРА </a:t>
            </a:r>
            <a:r>
              <a:rPr lang="uk-UA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</a:t>
            </a:r>
            <a:endParaRPr lang="uk-UA" sz="2400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r>
              <a:rPr lang="uk-UA" sz="24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ПОВАГА </a:t>
            </a:r>
            <a:r>
              <a:rPr lang="uk-UA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					                         ВІДПОВІДАЛЬНІСТЬ</a:t>
            </a:r>
          </a:p>
          <a:p>
            <a:r>
              <a:rPr lang="uk-UA" sz="24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ПІДЗВІТНІСТЬ</a:t>
            </a:r>
            <a:endParaRPr lang="ru-RU" sz="24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6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30771" y="230879"/>
            <a:ext cx="8361229" cy="1078166"/>
          </a:xfrm>
        </p:spPr>
        <p:txBody>
          <a:bodyPr/>
          <a:lstStyle/>
          <a:p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 порушень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академічної доброчесності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871" y="1309044"/>
            <a:ext cx="5223122" cy="326095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Tx/>
              <a:buChar char="-"/>
            </a:pPr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а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кадемічний плагіат</a:t>
            </a:r>
          </a:p>
          <a:p>
            <a:pPr marL="342900" indent="-342900" algn="l">
              <a:buFontTx/>
              <a:buChar char="-"/>
            </a:pP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самоплагіат</a:t>
            </a:r>
          </a:p>
          <a:p>
            <a:pPr marL="342900" indent="-342900" algn="l">
              <a:buFontTx/>
              <a:buChar char="-"/>
            </a:pP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фабрикація</a:t>
            </a:r>
          </a:p>
          <a:p>
            <a:pPr marL="342900" indent="-342900" algn="l">
              <a:buFontTx/>
              <a:buChar char="-"/>
            </a:pPr>
            <a:r>
              <a:rPr lang="uk-UA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ф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альсифікація</a:t>
            </a:r>
          </a:p>
          <a:p>
            <a:pPr marL="342900" indent="-342900" algn="l">
              <a:buFontTx/>
              <a:buChar char="-"/>
            </a:pP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списування</a:t>
            </a:r>
          </a:p>
          <a:p>
            <a:pPr marL="342900" indent="-342900" algn="l">
              <a:buFontTx/>
              <a:buChar char="-"/>
            </a:pPr>
            <a:r>
              <a:rPr lang="uk-UA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о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бман</a:t>
            </a:r>
          </a:p>
          <a:p>
            <a:pPr marL="342900" indent="-342900" algn="l">
              <a:buFontTx/>
              <a:buChar char="-"/>
            </a:pPr>
            <a:r>
              <a:rPr lang="uk-UA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х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абарництво</a:t>
            </a:r>
          </a:p>
          <a:p>
            <a:pPr marL="342900" indent="-342900" algn="l">
              <a:buFontTx/>
              <a:buChar char="-"/>
            </a:pPr>
            <a:r>
              <a:rPr lang="uk-UA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н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еоб’єктивне </a:t>
            </a:r>
            <a:endParaRPr lang="uk-UA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algn="l"/>
            <a:r>
              <a:rPr lang="uk-UA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  </a:t>
            </a:r>
            <a:r>
              <a:rPr lang="uk-UA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оцінювання</a:t>
            </a:r>
            <a:endParaRPr lang="uk-UA" b="1" dirty="0" smtClean="0">
              <a:solidFill>
                <a:schemeClr val="tx2">
                  <a:lumMod val="90000"/>
                  <a:lumOff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uk-UA" dirty="0" smtClean="0"/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27088" y="1309045"/>
            <a:ext cx="4539425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несанкціонована співпраця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академічне шахрайство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корупція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потенційний конфлікт інтересів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реальний конфлікт інтересів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</a:t>
            </a:r>
            <a:r>
              <a:rPr lang="uk-UA" sz="23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п</a:t>
            </a:r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одарунок</a:t>
            </a:r>
          </a:p>
          <a:p>
            <a:r>
              <a:rPr lang="uk-UA" sz="2300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- приватний інтерес</a:t>
            </a:r>
            <a:endParaRPr lang="ru-RU" sz="2300" b="1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074" name="Picture 2" descr="Plagiarizing Images, Stock Photos &amp; Vectors | Shutter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916" y="4569994"/>
            <a:ext cx="5602969" cy="213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45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7993" y="1208315"/>
            <a:ext cx="8361229" cy="1295880"/>
          </a:xfrm>
        </p:spPr>
        <p:txBody>
          <a:bodyPr/>
          <a:lstStyle/>
          <a:p>
            <a:r>
              <a:rPr lang="uk-UA" sz="3200" b="1" dirty="0" smtClean="0"/>
              <a:t>ВІДПОВІДАЛЬНІСТЬ ЗА ПОРУШЕННЯ НОРМ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b="1" dirty="0" smtClean="0"/>
              <a:t>АКАДЕМІЧНОЇ ДОБРОЧЕСНОСТІ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uk-UA" sz="3200" dirty="0" smtClean="0"/>
              <a:t>для здобувачів вищої освіти в К-ПНУ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34515" y="2612295"/>
            <a:ext cx="88681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  <a:tabLst>
                <a:tab pos="450215" algn="l"/>
              </a:tabLst>
            </a:pP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– повторне проходження оцінювання (контрольна робота, іспит, залік тощо);</a:t>
            </a:r>
            <a:endParaRPr lang="ru-RU" sz="2400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  <a:p>
            <a:pPr indent="450215" algn="just">
              <a:spcAft>
                <a:spcPts val="0"/>
              </a:spcAft>
              <a:tabLst>
                <a:tab pos="450215" algn="l"/>
              </a:tabLst>
            </a:pP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–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повторне проходження відповідного освітнього компонента освітньої програми;</a:t>
            </a:r>
            <a:endParaRPr lang="ru-RU" sz="2400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  <a:p>
            <a:pPr indent="450215" algn="just">
              <a:spcAft>
                <a:spcPts val="0"/>
              </a:spcAft>
              <a:tabLst>
                <a:tab pos="450215" algn="l"/>
              </a:tabLst>
            </a:pPr>
            <a:r>
              <a:rPr lang="uk-UA" sz="24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–</a:t>
            </a:r>
            <a:r>
              <a:rPr lang="uk-UA" sz="24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u="sng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відрахування із закладу освіти;</a:t>
            </a:r>
            <a:endParaRPr lang="ru-RU" sz="2400" u="sng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  <a:p>
            <a:pPr indent="450215" algn="just">
              <a:spcAft>
                <a:spcPts val="0"/>
              </a:spcAft>
              <a:tabLst>
                <a:tab pos="450215" algn="l"/>
              </a:tabLst>
            </a:pP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–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</a:rPr>
              <a:t>позбавлення академічної стипендії;</a:t>
            </a:r>
            <a:endParaRPr lang="ru-RU" sz="2400" dirty="0" smtClean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  <a:p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–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 Black" panose="020B0A04020102020204" pitchFamily="34" charset="0"/>
                <a:ea typeface="Calibri" panose="020F0502020204030204" pitchFamily="34" charset="0"/>
              </a:rPr>
              <a:t>позбавлення наданих закладом освіти пільг з оплати навчання.</a:t>
            </a:r>
            <a:endParaRPr lang="ru-RU" sz="2400" dirty="0">
              <a:solidFill>
                <a:schemeClr val="tx2">
                  <a:lumMod val="90000"/>
                  <a:lumOff val="1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70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1378" y="206827"/>
            <a:ext cx="7909120" cy="1807509"/>
          </a:xfrm>
        </p:spPr>
        <p:txBody>
          <a:bodyPr/>
          <a:lstStyle/>
          <a:p>
            <a:r>
              <a:rPr lang="uk-UA" sz="6000" dirty="0" smtClean="0"/>
              <a:t>Нова академічна культура – це …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1251858" y="3934977"/>
            <a:ext cx="8164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НУЛЬОВА ТОЛЕРАНТНІСТЬ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251858" y="4404686"/>
            <a:ext cx="9655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ЗМІНА НЕ ПРАВИЛ, А ЦІННОСТЕЙ І ПРИНЦИПІВ НАВЧАННЯ ТА ВИКЛАДАННЯ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251858" y="1995985"/>
            <a:ext cx="95435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dirty="0" smtClean="0"/>
              <a:t>1) Культура </a:t>
            </a:r>
            <a:r>
              <a:rPr lang="uk-UA" sz="2000" b="1" dirty="0" smtClean="0"/>
              <a:t>навчання в </a:t>
            </a:r>
            <a:r>
              <a:rPr lang="uk-UA" sz="2000" b="1" dirty="0" smtClean="0"/>
              <a:t>академії, </a:t>
            </a:r>
            <a:r>
              <a:rPr lang="uk-UA" sz="2000" b="1" dirty="0" smtClean="0"/>
              <a:t>цінності, традиції, норми, підходи до організації та проведення наукових досліджень і відповідальність за їхні результати. </a:t>
            </a:r>
            <a:endParaRPr lang="uk-UA" sz="2000" b="1" dirty="0" smtClean="0"/>
          </a:p>
          <a:p>
            <a:endParaRPr lang="uk-UA" sz="2000" b="1" dirty="0"/>
          </a:p>
          <a:p>
            <a:pPr algn="just"/>
            <a:r>
              <a:rPr lang="uk-UA" sz="2000" b="1" dirty="0" smtClean="0"/>
              <a:t>2) Культура </a:t>
            </a:r>
            <a:r>
              <a:rPr lang="uk-UA" sz="2000" b="1" dirty="0" smtClean="0"/>
              <a:t>міжособистісних взаємин викладача і студента, студента і співробітника в освітньо-науковому просторі закладу вищої освіти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2250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1142" y="529958"/>
            <a:ext cx="8361229" cy="2098226"/>
          </a:xfrm>
        </p:spPr>
        <p:txBody>
          <a:bodyPr/>
          <a:lstStyle/>
          <a:p>
            <a:r>
              <a:rPr lang="uk-UA" sz="3200" dirty="0" smtClean="0"/>
              <a:t>Найбільш поширеними видами академічного шахрайства є </a:t>
            </a:r>
            <a:r>
              <a:rPr lang="uk-UA" sz="3200" b="1" dirty="0" smtClean="0"/>
              <a:t>списування</a:t>
            </a:r>
            <a:r>
              <a:rPr lang="uk-UA" sz="3200" dirty="0" smtClean="0"/>
              <a:t> в різних його формах.</a:t>
            </a:r>
            <a:endParaRPr lang="ru-RU" sz="3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014258" y="2811439"/>
            <a:ext cx="8361229" cy="15258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200" dirty="0" smtClean="0"/>
              <a:t>Переважна більшість студентів (понад 90%) використовує </a:t>
            </a:r>
            <a:r>
              <a:rPr lang="uk-UA" sz="3200" b="1" dirty="0" smtClean="0"/>
              <a:t>плагіат</a:t>
            </a:r>
            <a:r>
              <a:rPr lang="uk-UA" sz="3200" dirty="0" smtClean="0"/>
              <a:t> у тій чи </a:t>
            </a:r>
            <a:r>
              <a:rPr lang="uk-UA" sz="3200" dirty="0" smtClean="0"/>
              <a:t>ІНШІЙ </a:t>
            </a:r>
            <a:r>
              <a:rPr lang="uk-UA" sz="3200" dirty="0" smtClean="0"/>
              <a:t>формі.</a:t>
            </a:r>
            <a:endParaRPr lang="ru-RU" sz="3200" dirty="0"/>
          </a:p>
        </p:txBody>
      </p:sp>
      <p:pic>
        <p:nvPicPr>
          <p:cNvPr id="2050" name="Picture 2" descr="Мисливці за плагіатом. Як група науковців шукає в Україні горе-академіків |  Українська правда _Житт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342" y="4609383"/>
            <a:ext cx="3783254" cy="194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83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695</TotalTime>
  <Words>360</Words>
  <Application>Microsoft Office PowerPoint</Application>
  <PresentationFormat>Произвольный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Crop</vt:lpstr>
      <vt:lpstr>Академічна доброчесність: завжди важко розпочинати</vt:lpstr>
      <vt:lpstr>Презентация PowerPoint</vt:lpstr>
      <vt:lpstr>Презентация PowerPoint</vt:lpstr>
      <vt:lpstr>     Закон України «Про освіту»  (ст. 42 Академічна доброчесність) </vt:lpstr>
      <vt:lpstr>Презентация PowerPoint</vt:lpstr>
      <vt:lpstr>Види порушень  академічної доброчесності</vt:lpstr>
      <vt:lpstr>ВІДПОВІДАЛЬНІСТЬ ЗА ПОРУШЕННЯ НОРМ АКАДЕМІЧНОЇ ДОБРОЧЕСНОСТІ для здобувачів вищої освіти в К-ПНУ</vt:lpstr>
      <vt:lpstr>Нова академічна культура – це …</vt:lpstr>
      <vt:lpstr>Найбільш поширеними видами академічного шахрайства є списування в різних його формах.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Чесно про не(чесність): формування академічної культури сучасного студента</dc:title>
  <cp:lastModifiedBy>Инес</cp:lastModifiedBy>
  <cp:revision>57</cp:revision>
  <dcterms:created xsi:type="dcterms:W3CDTF">2020-12-02T21:20:11Z</dcterms:created>
  <dcterms:modified xsi:type="dcterms:W3CDTF">2022-01-23T13:37:08Z</dcterms:modified>
</cp:coreProperties>
</file>