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Lst>
  <p:notesMasterIdLst>
    <p:notesMasterId r:id="rId14"/>
  </p:notesMasterIdLst>
  <p:sldIdLst>
    <p:sldId id="316" r:id="rId4"/>
    <p:sldId id="257" r:id="rId5"/>
    <p:sldId id="283" r:id="rId6"/>
    <p:sldId id="267" r:id="rId7"/>
    <p:sldId id="292" r:id="rId8"/>
    <p:sldId id="312" r:id="rId9"/>
    <p:sldId id="290" r:id="rId10"/>
    <p:sldId id="314" r:id="rId11"/>
    <p:sldId id="294" r:id="rId12"/>
    <p:sldId id="317" r:id="rId13"/>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Century Gothic" panose="020B0502020202020204" pitchFamily="34" charset="0"/>
      <p:regular r:id="rId19"/>
      <p:bold r:id="rId20"/>
      <p:italic r:id="rId21"/>
      <p:boldItalic r:id="rId22"/>
    </p:embeddedFont>
    <p:embeddedFont>
      <p:font typeface="Gill Sans" panose="020B0604020202020204" charset="0"/>
      <p:regular r:id="rId23"/>
      <p:bold r:id="rId24"/>
    </p:embeddedFont>
    <p:embeddedFont>
      <p:font typeface="Gill Sans MT" panose="020B0502020104020203"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78" userDrawn="1">
          <p15:clr>
            <a:srgbClr val="A4A3A4"/>
          </p15:clr>
        </p15:guide>
        <p15:guide id="2" pos="3840" userDrawn="1">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gX1V7qt13H0FMfy2C8UItaaFMe8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FC91F12-BED1-755A-F957-4EF9AB41935F}" name="Margaryta Oksanichenko" initials="MO" userId="Margaryta Oksanichenko"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7B800"/>
    <a:srgbClr val="FDD920"/>
    <a:srgbClr val="4577BA"/>
    <a:srgbClr val="FFD44B"/>
    <a:srgbClr val="A1C2EF"/>
    <a:srgbClr val="D47A02"/>
    <a:srgbClr val="460957"/>
    <a:srgbClr val="DEB900"/>
    <a:srgbClr val="FEA402"/>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C81EB9-6429-4C23-A659-92A4FCC69F34}" v="2" dt="2023-12-18T21:14:44.3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804" y="56"/>
      </p:cViewPr>
      <p:guideLst>
        <p:guide orient="horz" pos="27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Master" Target="slideMasters/slideMaster1.xml"/><Relationship Id="rId21" Type="http://schemas.openxmlformats.org/officeDocument/2006/relationships/font" Target="fonts/font7.fntdata"/><Relationship Id="rId55" Type="http://customschemas.google.com/relationships/presentationmetadata" Target="meta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font" Target="fonts/font3.fntdata"/><Relationship Id="rId25" Type="http://schemas.openxmlformats.org/officeDocument/2006/relationships/font" Target="fonts/font11.fntdata"/><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font" Target="fonts/font6.fntdata"/><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10.fntdata"/><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57" Type="http://schemas.openxmlformats.org/officeDocument/2006/relationships/viewProps" Target="viewProps.xml"/><Relationship Id="rId61"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font" Target="fonts/font5.fntdata"/><Relationship Id="rId60"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56" Type="http://schemas.openxmlformats.org/officeDocument/2006/relationships/presProps" Target="presProps.xml"/><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garyta Oksanichenko" userId="853141fa-8494-4115-9d37-a42cf216975d" providerId="ADAL" clId="{80C81EB9-6429-4C23-A659-92A4FCC69F34}"/>
    <pc:docChg chg="undo custSel modSld">
      <pc:chgData name="Margaryta Oksanichenko" userId="853141fa-8494-4115-9d37-a42cf216975d" providerId="ADAL" clId="{80C81EB9-6429-4C23-A659-92A4FCC69F34}" dt="2023-12-18T21:14:45.067" v="10" actId="20577"/>
      <pc:docMkLst>
        <pc:docMk/>
      </pc:docMkLst>
      <pc:sldChg chg="modSp mod">
        <pc:chgData name="Margaryta Oksanichenko" userId="853141fa-8494-4115-9d37-a42cf216975d" providerId="ADAL" clId="{80C81EB9-6429-4C23-A659-92A4FCC69F34}" dt="2023-12-18T21:14:45.067" v="10" actId="20577"/>
        <pc:sldMkLst>
          <pc:docMk/>
          <pc:sldMk cId="859351863" sldId="283"/>
        </pc:sldMkLst>
        <pc:spChg chg="mod">
          <ac:chgData name="Margaryta Oksanichenko" userId="853141fa-8494-4115-9d37-a42cf216975d" providerId="ADAL" clId="{80C81EB9-6429-4C23-A659-92A4FCC69F34}" dt="2023-12-18T21:14:45.067" v="10" actId="20577"/>
          <ac:spMkLst>
            <pc:docMk/>
            <pc:sldMk cId="859351863" sldId="283"/>
            <ac:spMk id="9" creationId="{DECAFC1E-4BC2-42FA-7700-E0F25575348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 name="Google Shape;8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 name="Google Shape;8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 name="Google Shape;9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 name="Google Shape;9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5</a:t>
            </a:fld>
            <a:endParaRPr/>
          </a:p>
        </p:txBody>
      </p:sp>
    </p:spTree>
    <p:extLst>
      <p:ext uri="{BB962C8B-B14F-4D97-AF65-F5344CB8AC3E}">
        <p14:creationId xmlns:p14="http://schemas.microsoft.com/office/powerpoint/2010/main" val="133673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6</a:t>
            </a:fld>
            <a:endParaRPr/>
          </a:p>
        </p:txBody>
      </p:sp>
    </p:spTree>
    <p:extLst>
      <p:ext uri="{BB962C8B-B14F-4D97-AF65-F5344CB8AC3E}">
        <p14:creationId xmlns:p14="http://schemas.microsoft.com/office/powerpoint/2010/main" val="1496778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5" name="Google Shape;19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7</a:t>
            </a:fld>
            <a:endParaRPr/>
          </a:p>
        </p:txBody>
      </p:sp>
    </p:spTree>
    <p:extLst>
      <p:ext uri="{BB962C8B-B14F-4D97-AF65-F5344CB8AC3E}">
        <p14:creationId xmlns:p14="http://schemas.microsoft.com/office/powerpoint/2010/main" val="832114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8</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5319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9</a:t>
            </a:fld>
            <a:endParaRPr/>
          </a:p>
        </p:txBody>
      </p:sp>
    </p:spTree>
    <p:extLst>
      <p:ext uri="{BB962C8B-B14F-4D97-AF65-F5344CB8AC3E}">
        <p14:creationId xmlns:p14="http://schemas.microsoft.com/office/powerpoint/2010/main" val="2151131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7" name="Google Shape;31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15"/>
        <p:cNvGrpSpPr/>
        <p:nvPr/>
      </p:nvGrpSpPr>
      <p:grpSpPr>
        <a:xfrm>
          <a:off x="0" y="0"/>
          <a:ext cx="0" cy="0"/>
          <a:chOff x="0" y="0"/>
          <a:chExt cx="0" cy="0"/>
        </a:xfrm>
      </p:grpSpPr>
      <p:sp>
        <p:nvSpPr>
          <p:cNvPr id="16" name="Google Shape;16;p1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73"/>
        <p:cNvGrpSpPr/>
        <p:nvPr/>
      </p:nvGrpSpPr>
      <p:grpSpPr>
        <a:xfrm>
          <a:off x="0" y="0"/>
          <a:ext cx="0" cy="0"/>
          <a:chOff x="0" y="0"/>
          <a:chExt cx="0" cy="0"/>
        </a:xfrm>
      </p:grpSpPr>
      <p:sp>
        <p:nvSpPr>
          <p:cNvPr id="74" name="Google Shape;74;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2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79"/>
        <p:cNvGrpSpPr/>
        <p:nvPr/>
      </p:nvGrpSpPr>
      <p:grpSpPr>
        <a:xfrm>
          <a:off x="0" y="0"/>
          <a:ext cx="0" cy="0"/>
          <a:chOff x="0" y="0"/>
          <a:chExt cx="0" cy="0"/>
        </a:xfrm>
      </p:grpSpPr>
      <p:sp>
        <p:nvSpPr>
          <p:cNvPr id="80" name="Google Shape;80;p2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2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One Content">
    <p:spTree>
      <p:nvGrpSpPr>
        <p:cNvPr id="1" name=""/>
        <p:cNvGrpSpPr/>
        <p:nvPr/>
      </p:nvGrpSpPr>
      <p:grpSpPr>
        <a:xfrm>
          <a:off x="0" y="0"/>
          <a:ext cx="0" cy="0"/>
          <a:chOff x="0" y="0"/>
          <a:chExt cx="0" cy="0"/>
        </a:xfrm>
      </p:grpSpPr>
      <p:sp>
        <p:nvSpPr>
          <p:cNvPr id="2" name="Titre 1"/>
          <p:cNvSpPr>
            <a:spLocks noGrp="1"/>
          </p:cNvSpPr>
          <p:nvPr>
            <p:ph type="title"/>
          </p:nvPr>
        </p:nvSpPr>
        <p:spPr>
          <a:xfrm>
            <a:off x="340543" y="214291"/>
            <a:ext cx="4811316" cy="540000"/>
          </a:xfrm>
          <a:prstGeom prst="rect">
            <a:avLst/>
          </a:prstGeom>
        </p:spPr>
        <p:txBody>
          <a:bodyPr lIns="144249" tIns="72124" rIns="144249" bIns="72124"/>
          <a:lstStyle>
            <a:lvl1pPr>
              <a:defRPr>
                <a:solidFill>
                  <a:srgbClr val="0070C0"/>
                </a:solidFill>
              </a:defRPr>
            </a:lvl1pPr>
          </a:lstStyle>
          <a:p>
            <a:r>
              <a:rPr lang="fr-FR"/>
              <a:t>Modifiez le style du titre</a:t>
            </a:r>
            <a:endParaRPr lang="fr-FR" dirty="0"/>
          </a:p>
        </p:txBody>
      </p:sp>
      <p:sp>
        <p:nvSpPr>
          <p:cNvPr id="11" name="Espace réservé du contenu 10"/>
          <p:cNvSpPr>
            <a:spLocks noGrp="1"/>
          </p:cNvSpPr>
          <p:nvPr>
            <p:ph sz="quarter" idx="15"/>
          </p:nvPr>
        </p:nvSpPr>
        <p:spPr>
          <a:xfrm>
            <a:off x="406403" y="1643052"/>
            <a:ext cx="11595141" cy="4429156"/>
          </a:xfrm>
          <a:prstGeom prst="rect">
            <a:avLst/>
          </a:prstGeom>
        </p:spPr>
        <p:txBody>
          <a:bodyPr lIns="144249" tIns="72124" rIns="144249" bIns="72124"/>
          <a:lstStyle>
            <a:lvl1pPr>
              <a:defRPr>
                <a:solidFill>
                  <a:srgbClr val="0070C0"/>
                </a:solidFill>
              </a:defRPr>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numéro de diapositive 4">
            <a:extLst>
              <a:ext uri="{FF2B5EF4-FFF2-40B4-BE49-F238E27FC236}">
                <a16:creationId xmlns:a16="http://schemas.microsoft.com/office/drawing/2014/main" id="{FA2B4927-08B0-4D0D-B90B-4C5546CC2145}"/>
              </a:ext>
            </a:extLst>
          </p:cNvPr>
          <p:cNvSpPr>
            <a:spLocks noGrp="1"/>
          </p:cNvSpPr>
          <p:nvPr>
            <p:ph type="sldNum" sz="quarter" idx="16"/>
          </p:nvPr>
        </p:nvSpPr>
        <p:spPr>
          <a:xfrm>
            <a:off x="5791925" y="1026613"/>
            <a:ext cx="608152" cy="442033"/>
          </a:xfrm>
        </p:spPr>
        <p:txBody>
          <a:bodyPr lIns="164544" tIns="82273" rIns="164544" bIns="82273"/>
          <a:lstStyle>
            <a:lvl1pPr algn="ctr" eaLnBrk="0" hangingPunct="0">
              <a:defRPr/>
            </a:lvl1pPr>
          </a:lstStyle>
          <a:p>
            <a:fld id="{2F6DC4EF-AF2E-4663-A0F3-40566DCAD345}" type="slidenum">
              <a:rPr lang="fr-FR" altLang="de-DE"/>
              <a:pPr/>
              <a:t>‹#›</a:t>
            </a:fld>
            <a:endParaRPr lang="fr-FR" altLang="de-DE"/>
          </a:p>
        </p:txBody>
      </p:sp>
    </p:spTree>
    <p:extLst>
      <p:ext uri="{BB962C8B-B14F-4D97-AF65-F5344CB8AC3E}">
        <p14:creationId xmlns:p14="http://schemas.microsoft.com/office/powerpoint/2010/main" val="3426253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21"/>
        <p:cNvGrpSpPr/>
        <p:nvPr/>
      </p:nvGrpSpPr>
      <p:grpSpPr>
        <a:xfrm>
          <a:off x="0" y="0"/>
          <a:ext cx="0" cy="0"/>
          <a:chOff x="0" y="0"/>
          <a:chExt cx="0" cy="0"/>
        </a:xfrm>
      </p:grpSpPr>
      <p:sp>
        <p:nvSpPr>
          <p:cNvPr id="22" name="Google Shape;22;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ntent 1">
  <p:cSld name="Content 1">
    <p:spTree>
      <p:nvGrpSpPr>
        <p:cNvPr id="1" name="Shape 2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32"/>
        <p:cNvGrpSpPr/>
        <p:nvPr/>
      </p:nvGrpSpPr>
      <p:grpSpPr>
        <a:xfrm>
          <a:off x="0" y="0"/>
          <a:ext cx="0" cy="0"/>
          <a:chOff x="0" y="0"/>
          <a:chExt cx="0" cy="0"/>
        </a:xfrm>
      </p:grpSpPr>
      <p:sp>
        <p:nvSpPr>
          <p:cNvPr id="33" name="Google Shape;33;p2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2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5" name="Google Shape;35;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8"/>
        <p:cNvGrpSpPr/>
        <p:nvPr/>
      </p:nvGrpSpPr>
      <p:grpSpPr>
        <a:xfrm>
          <a:off x="0" y="0"/>
          <a:ext cx="0" cy="0"/>
          <a:chOff x="0" y="0"/>
          <a:chExt cx="0" cy="0"/>
        </a:xfrm>
      </p:grpSpPr>
      <p:sp>
        <p:nvSpPr>
          <p:cNvPr id="39" name="Google Shape;39;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2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45"/>
        <p:cNvGrpSpPr/>
        <p:nvPr/>
      </p:nvGrpSpPr>
      <p:grpSpPr>
        <a:xfrm>
          <a:off x="0" y="0"/>
          <a:ext cx="0" cy="0"/>
          <a:chOff x="0" y="0"/>
          <a:chExt cx="0" cy="0"/>
        </a:xfrm>
      </p:grpSpPr>
      <p:sp>
        <p:nvSpPr>
          <p:cNvPr id="46" name="Google Shape;46;p2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2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2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54"/>
        <p:cNvGrpSpPr/>
        <p:nvPr/>
      </p:nvGrpSpPr>
      <p:grpSpPr>
        <a:xfrm>
          <a:off x="0" y="0"/>
          <a:ext cx="0" cy="0"/>
          <a:chOff x="0" y="0"/>
          <a:chExt cx="0" cy="0"/>
        </a:xfrm>
      </p:grpSpPr>
      <p:sp>
        <p:nvSpPr>
          <p:cNvPr id="55" name="Google Shape;55;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59"/>
        <p:cNvGrpSpPr/>
        <p:nvPr/>
      </p:nvGrpSpPr>
      <p:grpSpPr>
        <a:xfrm>
          <a:off x="0" y="0"/>
          <a:ext cx="0" cy="0"/>
          <a:chOff x="0" y="0"/>
          <a:chExt cx="0" cy="0"/>
        </a:xfrm>
      </p:grpSpPr>
      <p:sp>
        <p:nvSpPr>
          <p:cNvPr id="60" name="Google Shape;60;p2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2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2" name="Google Shape;62;p2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66"/>
        <p:cNvGrpSpPr/>
        <p:nvPr/>
      </p:nvGrpSpPr>
      <p:grpSpPr>
        <a:xfrm>
          <a:off x="0" y="0"/>
          <a:ext cx="0" cy="0"/>
          <a:chOff x="0" y="0"/>
          <a:chExt cx="0" cy="0"/>
        </a:xfrm>
      </p:grpSpPr>
      <p:sp>
        <p:nvSpPr>
          <p:cNvPr id="67" name="Google Shape;67;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26"/>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9" name="Google Shape;69;p2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0" name="Google Shape;70;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jpg"/><Relationship Id="rId5" Type="http://schemas.microsoft.com/office/2007/relationships/hdphoto" Target="../media/hdphoto4.wdp"/><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jpeg"/><Relationship Id="rId7" Type="http://schemas.microsoft.com/office/2007/relationships/hdphoto" Target="../media/hdphoto1.wdp"/><Relationship Id="rId12"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7.png"/><Relationship Id="rId11" Type="http://schemas.microsoft.com/office/2007/relationships/hdphoto" Target="../media/hdphoto3.wdp"/><Relationship Id="rId5" Type="http://schemas.openxmlformats.org/officeDocument/2006/relationships/image" Target="../media/image6.jpeg"/><Relationship Id="rId10" Type="http://schemas.openxmlformats.org/officeDocument/2006/relationships/image" Target="../media/image9.png"/><Relationship Id="rId4" Type="http://schemas.openxmlformats.org/officeDocument/2006/relationships/image" Target="../media/image5.jpeg"/><Relationship Id="rId9"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3.jpg"/><Relationship Id="rId5" Type="http://schemas.openxmlformats.org/officeDocument/2006/relationships/image" Target="../media/image12.jpg"/><Relationship Id="rId10" Type="http://schemas.openxmlformats.org/officeDocument/2006/relationships/image" Target="../media/image16.jpg"/><Relationship Id="rId4" Type="http://schemas.openxmlformats.org/officeDocument/2006/relationships/image" Target="../media/image11.jpg"/><Relationship Id="rId9" Type="http://schemas.openxmlformats.org/officeDocument/2006/relationships/image" Target="../media/image15.jpg"/></Relationships>
</file>

<file path=ppt/slides/_rels/slide8.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7.jpg"/><Relationship Id="rId7" Type="http://schemas.openxmlformats.org/officeDocument/2006/relationships/image" Target="../media/image21.jpg"/><Relationship Id="rId12" Type="http://schemas.openxmlformats.org/officeDocument/2006/relationships/image" Target="../media/image25.jp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0.jpg"/><Relationship Id="rId11" Type="http://schemas.openxmlformats.org/officeDocument/2006/relationships/image" Target="../media/image24.jpg"/><Relationship Id="rId5" Type="http://schemas.openxmlformats.org/officeDocument/2006/relationships/image" Target="../media/image19.jpg"/><Relationship Id="rId10" Type="http://schemas.openxmlformats.org/officeDocument/2006/relationships/image" Target="../media/image2.jpg"/><Relationship Id="rId4" Type="http://schemas.openxmlformats.org/officeDocument/2006/relationships/image" Target="../media/image18.jpg"/><Relationship Id="rId9" Type="http://schemas.openxmlformats.org/officeDocument/2006/relationships/image" Target="../media/image23.jp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90" name="Google Shape;90;p1"/>
          <p:cNvPicPr preferRelativeResize="0"/>
          <p:nvPr/>
        </p:nvPicPr>
        <p:blipFill rotWithShape="1">
          <a:blip r:embed="rId3">
            <a:alphaModFix/>
          </a:blip>
          <a:srcRect b="3119"/>
          <a:stretch/>
        </p:blipFill>
        <p:spPr>
          <a:xfrm>
            <a:off x="0" y="0"/>
            <a:ext cx="12204720" cy="6858001"/>
          </a:xfrm>
          <a:prstGeom prst="rect">
            <a:avLst/>
          </a:prstGeom>
          <a:noFill/>
          <a:ln>
            <a:noFill/>
          </a:ln>
        </p:spPr>
      </p:pic>
      <p:sp>
        <p:nvSpPr>
          <p:cNvPr id="91" name="Google Shape;91;p1"/>
          <p:cNvSpPr txBox="1"/>
          <p:nvPr/>
        </p:nvSpPr>
        <p:spPr>
          <a:xfrm>
            <a:off x="5863788" y="2580163"/>
            <a:ext cx="5125588" cy="212361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ru-RU" sz="4400" b="1" i="0" u="none" strike="noStrike" kern="0" cap="none" spc="0" normalizeH="0" baseline="0" noProof="0" dirty="0" err="1">
                <a:ln>
                  <a:noFill/>
                </a:ln>
                <a:solidFill>
                  <a:srgbClr val="000000"/>
                </a:solidFill>
                <a:effectLst/>
                <a:uLnTx/>
                <a:uFillTx/>
                <a:latin typeface="Century Gothic"/>
                <a:cs typeface="Arial"/>
                <a:sym typeface="Arial"/>
              </a:rPr>
              <a:t>Інструментарій</a:t>
            </a:r>
            <a:br>
              <a:rPr kumimoji="0" lang="en-AG" sz="4400" b="1" i="0" u="none" strike="noStrike" kern="0" cap="none" spc="0" normalizeH="0" baseline="0" noProof="0" dirty="0">
                <a:ln>
                  <a:noFill/>
                </a:ln>
                <a:solidFill>
                  <a:srgbClr val="000000"/>
                </a:solidFill>
                <a:effectLst/>
                <a:uLnTx/>
                <a:uFillTx/>
                <a:latin typeface="Century Gothic" panose="020B0502020202020204" pitchFamily="34" charset="0"/>
                <a:cs typeface="Arial"/>
                <a:sym typeface="Arial"/>
              </a:rPr>
            </a:br>
            <a:r>
              <a:rPr kumimoji="0" lang="ru-RU" sz="4400" b="1" i="0" u="none" strike="noStrike" kern="0" cap="none" spc="0" normalizeH="0" baseline="0" noProof="0" dirty="0">
                <a:ln>
                  <a:noFill/>
                </a:ln>
                <a:solidFill>
                  <a:srgbClr val="000000"/>
                </a:solidFill>
                <a:effectLst/>
                <a:uLnTx/>
                <a:uFillTx/>
                <a:latin typeface="Century Gothic"/>
                <a:cs typeface="Arial"/>
                <a:sym typeface="Arial"/>
              </a:rPr>
              <a:t>Центру </a:t>
            </a:r>
            <a:r>
              <a:rPr kumimoji="0" lang="ru-RU" sz="4400" b="1" i="0" u="none" strike="noStrike" kern="0" cap="none" spc="0" normalizeH="0" baseline="0" noProof="0" dirty="0" err="1">
                <a:ln>
                  <a:noFill/>
                </a:ln>
                <a:solidFill>
                  <a:srgbClr val="000000"/>
                </a:solidFill>
                <a:effectLst/>
                <a:uLnTx/>
                <a:uFillTx/>
                <a:latin typeface="Century Gothic"/>
                <a:cs typeface="Arial"/>
                <a:sym typeface="Arial"/>
              </a:rPr>
              <a:t>розвитку</a:t>
            </a:r>
            <a:r>
              <a:rPr kumimoji="0" lang="ru-RU" sz="4400" b="1" i="0" u="none" strike="noStrike" kern="0" cap="none" spc="0" normalizeH="0" baseline="0" noProof="0" dirty="0">
                <a:ln>
                  <a:noFill/>
                </a:ln>
                <a:solidFill>
                  <a:srgbClr val="000000"/>
                </a:solidFill>
                <a:effectLst/>
                <a:uLnTx/>
                <a:uFillTx/>
                <a:latin typeface="Century Gothic"/>
                <a:cs typeface="Arial"/>
                <a:sym typeface="Arial"/>
              </a:rPr>
              <a:t> кар</a:t>
            </a:r>
            <a:r>
              <a:rPr kumimoji="0" lang="en-AG" sz="4400" b="1" i="0" u="none" strike="noStrike" kern="0" cap="none" spc="0" normalizeH="0" baseline="0" noProof="0" dirty="0">
                <a:ln>
                  <a:noFill/>
                </a:ln>
                <a:solidFill>
                  <a:srgbClr val="000000"/>
                </a:solidFill>
                <a:effectLst/>
                <a:uLnTx/>
                <a:uFillTx/>
                <a:latin typeface="Century Gothic"/>
                <a:cs typeface="Arial"/>
                <a:sym typeface="Arial"/>
              </a:rPr>
              <a:t>’</a:t>
            </a:r>
            <a:r>
              <a:rPr kumimoji="0" lang="uk-UA" sz="4400" b="1" i="0" u="none" strike="noStrike" kern="0" cap="none" spc="0" normalizeH="0" baseline="0" noProof="0" dirty="0" err="1">
                <a:ln>
                  <a:noFill/>
                </a:ln>
                <a:solidFill>
                  <a:srgbClr val="000000"/>
                </a:solidFill>
                <a:effectLst/>
                <a:uLnTx/>
                <a:uFillTx/>
                <a:latin typeface="Century Gothic"/>
                <a:cs typeface="Arial"/>
                <a:sym typeface="Arial"/>
              </a:rPr>
              <a:t>єри</a:t>
            </a:r>
            <a:endParaRPr kumimoji="0" lang="fr-FR" sz="4400" b="1" i="0" u="none" strike="noStrike" kern="0" cap="none" spc="0" normalizeH="0" baseline="0" noProof="0" dirty="0">
              <a:ln>
                <a:noFill/>
              </a:ln>
              <a:solidFill>
                <a:srgbClr val="000000"/>
              </a:solidFill>
              <a:effectLst/>
              <a:uLnTx/>
              <a:uFillTx/>
              <a:latin typeface="Century Gothic"/>
              <a:cs typeface="Arial"/>
              <a:sym typeface="Arial"/>
            </a:endParaRPr>
          </a:p>
        </p:txBody>
      </p:sp>
      <p:pic>
        <p:nvPicPr>
          <p:cNvPr id="3" name="Image 2">
            <a:extLst>
              <a:ext uri="{FF2B5EF4-FFF2-40B4-BE49-F238E27FC236}">
                <a16:creationId xmlns:a16="http://schemas.microsoft.com/office/drawing/2014/main" id="{93B89854-ABCE-444F-BFEC-854F74436DB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669307" y="1839544"/>
            <a:ext cx="3134921" cy="3409361"/>
          </a:xfrm>
          <a:prstGeom prst="rect">
            <a:avLst/>
          </a:prstGeom>
        </p:spPr>
      </p:pic>
      <p:pic>
        <p:nvPicPr>
          <p:cNvPr id="2" name="Picture 4" descr="Logo, company name&#10;&#10;Description automatically generated">
            <a:extLst>
              <a:ext uri="{FF2B5EF4-FFF2-40B4-BE49-F238E27FC236}">
                <a16:creationId xmlns:a16="http://schemas.microsoft.com/office/drawing/2014/main" id="{2150C4C3-83E9-729B-CC13-F78A2F62DE1D}"/>
              </a:ext>
            </a:extLst>
          </p:cNvPr>
          <p:cNvPicPr>
            <a:picLocks noChangeAspect="1"/>
          </p:cNvPicPr>
          <p:nvPr/>
        </p:nvPicPr>
        <p:blipFill>
          <a:blip r:embed="rId5"/>
          <a:stretch>
            <a:fillRect/>
          </a:stretch>
        </p:blipFill>
        <p:spPr>
          <a:xfrm>
            <a:off x="370115" y="236139"/>
            <a:ext cx="3129148" cy="121005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pic>
        <p:nvPicPr>
          <p:cNvPr id="319" name="Google Shape;319;p9"/>
          <p:cNvPicPr preferRelativeResize="0"/>
          <p:nvPr/>
        </p:nvPicPr>
        <p:blipFill rotWithShape="1">
          <a:blip r:embed="rId3">
            <a:alphaModFix/>
          </a:blip>
          <a:srcRect b="3119"/>
          <a:stretch/>
        </p:blipFill>
        <p:spPr>
          <a:xfrm>
            <a:off x="0" y="1145059"/>
            <a:ext cx="12204720" cy="4370964"/>
          </a:xfrm>
          <a:prstGeom prst="rect">
            <a:avLst/>
          </a:prstGeom>
          <a:noFill/>
          <a:ln>
            <a:noFill/>
          </a:ln>
        </p:spPr>
      </p:pic>
      <p:sp>
        <p:nvSpPr>
          <p:cNvPr id="320" name="Google Shape;320;p9"/>
          <p:cNvSpPr txBox="1"/>
          <p:nvPr/>
        </p:nvSpPr>
        <p:spPr>
          <a:xfrm>
            <a:off x="4665949" y="224718"/>
            <a:ext cx="2872821" cy="646331"/>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uk-UA" sz="3600" b="1"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ДЯКУЄМО</a:t>
            </a:r>
            <a:r>
              <a:rPr kumimoji="0" lang="fr-FR" sz="3600" b="1" i="0" u="none" strike="noStrike" kern="0" cap="none" spc="0" normalizeH="0" baseline="0" noProof="0" dirty="0">
                <a:ln>
                  <a:noFill/>
                </a:ln>
                <a:solidFill>
                  <a:srgbClr val="000000"/>
                </a:solidFill>
                <a:effectLst/>
                <a:uLnTx/>
                <a:uFillTx/>
                <a:latin typeface="Century Gothic"/>
                <a:ea typeface="Century Gothic"/>
                <a:cs typeface="Century Gothic"/>
                <a:sym typeface="Century Gothic"/>
              </a:rPr>
              <a:t>!</a:t>
            </a:r>
            <a:endParaRPr kumimoji="0" sz="3600" b="1" i="0" u="none" strike="noStrike" kern="0" cap="none" spc="0" normalizeH="0" baseline="0" noProof="0" dirty="0">
              <a:ln>
                <a:noFill/>
              </a:ln>
              <a:solidFill>
                <a:srgbClr val="000000"/>
              </a:solidFill>
              <a:effectLst/>
              <a:uLnTx/>
              <a:uFillTx/>
              <a:latin typeface="Century Gothic"/>
              <a:ea typeface="Century Gothic"/>
              <a:cs typeface="Century Gothic"/>
              <a:sym typeface="Century Gothic"/>
            </a:endParaRPr>
          </a:p>
        </p:txBody>
      </p:sp>
      <p:sp>
        <p:nvSpPr>
          <p:cNvPr id="321" name="Google Shape;321;p9"/>
          <p:cNvSpPr/>
          <p:nvPr/>
        </p:nvSpPr>
        <p:spPr>
          <a:xfrm>
            <a:off x="2980921" y="1341977"/>
            <a:ext cx="6141000" cy="5005200"/>
          </a:xfrm>
          <a:prstGeom prst="rect">
            <a:avLst/>
          </a:prstGeom>
          <a:noFill/>
          <a:ln>
            <a:noFill/>
          </a:ln>
        </p:spPr>
      </p:sp>
      <p:pic>
        <p:nvPicPr>
          <p:cNvPr id="6" name="Image 5">
            <a:extLst>
              <a:ext uri="{FF2B5EF4-FFF2-40B4-BE49-F238E27FC236}">
                <a16:creationId xmlns:a16="http://schemas.microsoft.com/office/drawing/2014/main" id="{FD6EF282-0A13-4AB2-B013-A9E5DAE74738}"/>
              </a:ext>
            </a:extLst>
          </p:cNvPr>
          <p:cNvPicPr>
            <a:picLocks noChangeAspect="1"/>
          </p:cNvPicPr>
          <p:nvPr/>
        </p:nvPicPr>
        <p:blipFill rotWithShape="1">
          <a:blip r:embed="rId4">
            <a:clrChange>
              <a:clrFrom>
                <a:srgbClr val="FFFFFF"/>
              </a:clrFrom>
              <a:clrTo>
                <a:srgbClr val="FFFFFF">
                  <a:alpha val="0"/>
                </a:srgbClr>
              </a:clrTo>
            </a:clrChange>
            <a:duotone>
              <a:schemeClr val="accent5">
                <a:shade val="45000"/>
                <a:satMod val="135000"/>
              </a:schemeClr>
              <a:prstClr val="white"/>
            </a:duotone>
            <a:extLst>
              <a:ext uri="{BEBA8EAE-BF5A-486C-A8C5-ECC9F3942E4B}">
                <a14:imgProps xmlns:a14="http://schemas.microsoft.com/office/drawing/2010/main">
                  <a14:imgLayer r:embed="rId5">
                    <a14:imgEffect>
                      <a14:saturation sat="10000"/>
                    </a14:imgEffect>
                  </a14:imgLayer>
                </a14:imgProps>
              </a:ext>
              <a:ext uri="{28A0092B-C50C-407E-A947-70E740481C1C}">
                <a14:useLocalDpi xmlns:a14="http://schemas.microsoft.com/office/drawing/2010/main" val="0"/>
              </a:ext>
            </a:extLst>
          </a:blip>
          <a:srcRect t="33994" r="68597" b="33934"/>
          <a:stretch/>
        </p:blipFill>
        <p:spPr>
          <a:xfrm>
            <a:off x="3679571" y="1706758"/>
            <a:ext cx="4226179" cy="3444484"/>
          </a:xfrm>
          <a:prstGeom prst="rect">
            <a:avLst/>
          </a:prstGeom>
        </p:spPr>
      </p:pic>
      <p:pic>
        <p:nvPicPr>
          <p:cNvPr id="7" name="Image 6">
            <a:extLst>
              <a:ext uri="{FF2B5EF4-FFF2-40B4-BE49-F238E27FC236}">
                <a16:creationId xmlns:a16="http://schemas.microsoft.com/office/drawing/2014/main" id="{52D12126-57AF-4452-9EBE-5E265E7ED31F}"/>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10564409" y="40223"/>
            <a:ext cx="978010" cy="1063246"/>
          </a:xfrm>
          <a:prstGeom prst="rect">
            <a:avLst/>
          </a:prstGeom>
        </p:spPr>
      </p:pic>
      <p:sp>
        <p:nvSpPr>
          <p:cNvPr id="4" name="TextBox 3">
            <a:extLst>
              <a:ext uri="{FF2B5EF4-FFF2-40B4-BE49-F238E27FC236}">
                <a16:creationId xmlns:a16="http://schemas.microsoft.com/office/drawing/2014/main" id="{81DCC19B-7153-5912-49BC-31BC0A5B5330}"/>
              </a:ext>
            </a:extLst>
          </p:cNvPr>
          <p:cNvSpPr txBox="1"/>
          <p:nvPr/>
        </p:nvSpPr>
        <p:spPr>
          <a:xfrm>
            <a:off x="355222" y="5903382"/>
            <a:ext cx="8087753" cy="5770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uk-UA" sz="1050" b="0" i="0" u="none" strike="noStrike" kern="0" cap="none" spc="0" normalizeH="0" baseline="0" noProof="0" dirty="0">
                <a:ln>
                  <a:noFill/>
                </a:ln>
                <a:solidFill>
                  <a:srgbClr val="000000"/>
                </a:solidFill>
                <a:effectLst/>
                <a:uLnTx/>
                <a:uFillTx/>
                <a:latin typeface="Arial"/>
                <a:cs typeface="Arial"/>
                <a:sym typeface="Arial"/>
              </a:rPr>
              <a:t>Створення цієї презентації </a:t>
            </a:r>
            <a:r>
              <a:rPr kumimoji="0" lang="ru-RU" sz="1050" b="0" i="0" u="none" strike="noStrike" kern="0" cap="none" spc="0" normalizeH="0" baseline="0" noProof="0" dirty="0">
                <a:ln>
                  <a:noFill/>
                </a:ln>
                <a:solidFill>
                  <a:srgbClr val="000000"/>
                </a:solidFill>
                <a:effectLst/>
                <a:uLnTx/>
                <a:uFillTx/>
                <a:latin typeface="Arial"/>
                <a:cs typeface="Arial"/>
                <a:sym typeface="Arial"/>
              </a:rPr>
              <a:t>стало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можлив</a:t>
            </a:r>
            <a:r>
              <a:rPr kumimoji="0" lang="uk-UA" sz="1050" b="0" i="0" u="none" strike="noStrike" kern="0" cap="none" spc="0" normalizeH="0" baseline="0" noProof="0" dirty="0" err="1">
                <a:ln>
                  <a:noFill/>
                </a:ln>
                <a:solidFill>
                  <a:srgbClr val="000000"/>
                </a:solidFill>
                <a:effectLst/>
                <a:uLnTx/>
                <a:uFillTx/>
                <a:latin typeface="Arial"/>
                <a:cs typeface="Arial"/>
                <a:sym typeface="Arial"/>
              </a:rPr>
              <a:t>им</a:t>
            </a:r>
            <a:r>
              <a:rPr kumimoji="0" lang="uk-UA"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завдяки</a:t>
            </a:r>
            <a:r>
              <a:rPr kumimoji="0" lang="ru-RU"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підтримці</a:t>
            </a:r>
            <a:r>
              <a:rPr kumimoji="0" lang="ru-RU"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американського</a:t>
            </a:r>
            <a:r>
              <a:rPr kumimoji="0" lang="ru-RU" sz="1050" b="0" i="0" u="none" strike="noStrike" kern="0" cap="none" spc="0" normalizeH="0" baseline="0" noProof="0" dirty="0">
                <a:ln>
                  <a:noFill/>
                </a:ln>
                <a:solidFill>
                  <a:srgbClr val="000000"/>
                </a:solidFill>
                <a:effectLst/>
                <a:uLnTx/>
                <a:uFillTx/>
                <a:latin typeface="Arial"/>
                <a:cs typeface="Arial"/>
                <a:sym typeface="Arial"/>
              </a:rPr>
              <a:t> народу, </a:t>
            </a:r>
            <a:r>
              <a:rPr kumimoji="0" lang="uk-UA" sz="1050" b="0" i="0" u="none" strike="noStrike" kern="0" cap="none" spc="0" normalizeH="0" baseline="0" noProof="0" dirty="0">
                <a:ln>
                  <a:noFill/>
                </a:ln>
                <a:solidFill>
                  <a:srgbClr val="000000"/>
                </a:solidFill>
                <a:effectLst/>
                <a:uLnTx/>
                <a:uFillTx/>
                <a:latin typeface="Arial"/>
                <a:cs typeface="Arial"/>
                <a:sym typeface="Arial"/>
              </a:rPr>
              <a:t>наданій</a:t>
            </a:r>
            <a:r>
              <a:rPr kumimoji="0" lang="ru-RU" sz="1050" b="0" i="0" u="none" strike="noStrike" kern="0" cap="none" spc="0" normalizeH="0" baseline="0" noProof="0" dirty="0">
                <a:ln>
                  <a:noFill/>
                </a:ln>
                <a:solidFill>
                  <a:srgbClr val="000000"/>
                </a:solidFill>
                <a:effectLst/>
                <a:uLnTx/>
                <a:uFillTx/>
                <a:latin typeface="Arial"/>
                <a:cs typeface="Arial"/>
                <a:sym typeface="Arial"/>
              </a:rPr>
              <a:t> через Агентство США з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міжнародного</a:t>
            </a:r>
            <a:r>
              <a:rPr kumimoji="0" lang="ru-RU"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err="1">
                <a:ln>
                  <a:noFill/>
                </a:ln>
                <a:solidFill>
                  <a:srgbClr val="000000"/>
                </a:solidFill>
                <a:effectLst/>
                <a:uLnTx/>
                <a:uFillTx/>
                <a:latin typeface="Arial"/>
                <a:cs typeface="Arial"/>
                <a:sym typeface="Arial"/>
              </a:rPr>
              <a:t>розвитку</a:t>
            </a:r>
            <a:r>
              <a:rPr kumimoji="0" lang="en-US" sz="1050" b="0" i="0" u="none" strike="noStrike" kern="0" cap="none" spc="0" normalizeH="0" baseline="0" noProof="0" dirty="0">
                <a:ln>
                  <a:noFill/>
                </a:ln>
                <a:solidFill>
                  <a:srgbClr val="000000"/>
                </a:solidFill>
                <a:effectLst/>
                <a:uLnTx/>
                <a:uFillTx/>
                <a:latin typeface="Arial"/>
                <a:cs typeface="Arial"/>
                <a:sym typeface="Arial"/>
              </a:rPr>
              <a:t> (USAID</a:t>
            </a:r>
            <a:r>
              <a:rPr kumimoji="0" lang="uk-UA"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a:ln>
                  <a:noFill/>
                </a:ln>
                <a:solidFill>
                  <a:srgbClr val="000000"/>
                </a:solidFill>
                <a:effectLst/>
                <a:uLnTx/>
                <a:uFillTx/>
                <a:latin typeface="Arial"/>
                <a:cs typeface="Arial"/>
                <a:sym typeface="Arial"/>
              </a:rPr>
              <a:t>в рамках Проєкту</a:t>
            </a:r>
            <a:r>
              <a:rPr kumimoji="0" lang="en-US" sz="1050" b="0" i="0" u="none" strike="noStrike" kern="0" cap="none" spc="0" normalizeH="0" baseline="0" noProof="0" dirty="0">
                <a:ln>
                  <a:noFill/>
                </a:ln>
                <a:solidFill>
                  <a:srgbClr val="000000"/>
                </a:solidFill>
                <a:effectLst/>
                <a:uLnTx/>
                <a:uFillTx/>
                <a:latin typeface="Arial"/>
                <a:cs typeface="Arial"/>
                <a:sym typeface="Arial"/>
              </a:rPr>
              <a:t> USAID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Економічна</a:t>
            </a:r>
            <a:r>
              <a:rPr kumimoji="0" lang="ru-RU"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підтримка</a:t>
            </a:r>
            <a:r>
              <a:rPr kumimoji="0" lang="ru-RU"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err="1">
                <a:ln>
                  <a:noFill/>
                </a:ln>
                <a:solidFill>
                  <a:srgbClr val="000000"/>
                </a:solidFill>
                <a:effectLst/>
                <a:uLnTx/>
                <a:uFillTx/>
                <a:latin typeface="Arial"/>
                <a:cs typeface="Arial"/>
                <a:sym typeface="Arial"/>
              </a:rPr>
              <a:t>України</a:t>
            </a:r>
            <a:r>
              <a:rPr kumimoji="0" lang="en-US"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Зміст</a:t>
            </a:r>
            <a:r>
              <a:rPr kumimoji="0" lang="ru-RU"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err="1">
                <a:ln>
                  <a:noFill/>
                </a:ln>
                <a:solidFill>
                  <a:srgbClr val="000000"/>
                </a:solidFill>
                <a:effectLst/>
                <a:uLnTx/>
                <a:uFillTx/>
                <a:latin typeface="Arial"/>
                <a:cs typeface="Arial"/>
                <a:sym typeface="Arial"/>
              </a:rPr>
              <a:t>цієї</a:t>
            </a:r>
            <a:r>
              <a:rPr kumimoji="0" lang="ru-RU"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публікації</a:t>
            </a:r>
            <a:r>
              <a:rPr kumimoji="0" lang="ru-RU" sz="1050" b="0" i="0" u="none" strike="noStrike" kern="0" cap="none" spc="0" normalizeH="0" baseline="0" noProof="0" dirty="0">
                <a:ln>
                  <a:noFill/>
                </a:ln>
                <a:solidFill>
                  <a:srgbClr val="000000"/>
                </a:solidFill>
                <a:effectLst/>
                <a:uLnTx/>
                <a:uFillTx/>
                <a:latin typeface="Arial"/>
                <a:cs typeface="Arial"/>
                <a:sym typeface="Arial"/>
              </a:rPr>
              <a:t> є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відповідальністю</a:t>
            </a:r>
            <a:r>
              <a:rPr kumimoji="0" lang="ru-RU" sz="1050" b="0" i="0" u="none" strike="noStrike" kern="0" cap="none" spc="0" normalizeH="0" baseline="0" noProof="0" dirty="0">
                <a:ln>
                  <a:noFill/>
                </a:ln>
                <a:solidFill>
                  <a:srgbClr val="000000"/>
                </a:solidFill>
                <a:effectLst/>
                <a:uLnTx/>
                <a:uFillTx/>
                <a:latin typeface="Arial"/>
                <a:cs typeface="Arial"/>
                <a:sym typeface="Arial"/>
              </a:rPr>
              <a:t> </a:t>
            </a:r>
            <a:r>
              <a:rPr kumimoji="0" lang="uk-UA" sz="1050" b="0" i="0" u="none" strike="noStrike" kern="0" cap="none" spc="0" normalizeH="0" baseline="0" noProof="0" dirty="0">
                <a:ln>
                  <a:noFill/>
                </a:ln>
                <a:solidFill>
                  <a:srgbClr val="000000"/>
                </a:solidFill>
                <a:effectLst/>
                <a:uLnTx/>
                <a:uFillTx/>
                <a:latin typeface="Arial"/>
                <a:cs typeface="Arial"/>
                <a:sym typeface="Arial"/>
              </a:rPr>
              <a:t>авторів та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необов</a:t>
            </a:r>
            <a:r>
              <a:rPr kumimoji="0" lang="en-US" sz="1050" b="0" i="0" u="none" strike="noStrike" kern="0" cap="none" spc="0" normalizeH="0" baseline="0" noProof="0" dirty="0">
                <a:ln>
                  <a:noFill/>
                </a:ln>
                <a:solidFill>
                  <a:srgbClr val="000000"/>
                </a:solidFill>
                <a:effectLst/>
                <a:uLnTx/>
                <a:uFillTx/>
                <a:latin typeface="Arial"/>
                <a:cs typeface="Arial"/>
                <a:sym typeface="Arial"/>
              </a:rPr>
              <a:t>’</a:t>
            </a:r>
            <a:r>
              <a:rPr kumimoji="0" lang="ru-RU" sz="1050" b="0" i="0" u="none" strike="noStrike" kern="0" cap="none" spc="0" normalizeH="0" baseline="0" noProof="0" dirty="0" err="1">
                <a:ln>
                  <a:noFill/>
                </a:ln>
                <a:solidFill>
                  <a:srgbClr val="000000"/>
                </a:solidFill>
                <a:effectLst/>
                <a:uLnTx/>
                <a:uFillTx/>
                <a:latin typeface="Arial"/>
                <a:cs typeface="Arial"/>
                <a:sym typeface="Arial"/>
              </a:rPr>
              <a:t>язково</a:t>
            </a:r>
            <a:r>
              <a:rPr kumimoji="0" lang="ru-RU"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err="1">
                <a:ln>
                  <a:noFill/>
                </a:ln>
                <a:solidFill>
                  <a:srgbClr val="000000"/>
                </a:solidFill>
                <a:effectLst/>
                <a:uLnTx/>
                <a:uFillTx/>
                <a:latin typeface="Arial"/>
                <a:cs typeface="Arial"/>
                <a:sym typeface="Arial"/>
              </a:rPr>
              <a:t>відображає</a:t>
            </a:r>
            <a:r>
              <a:rPr kumimoji="0" lang="ru-RU" sz="1050" b="0" i="0" u="none" strike="noStrike" kern="0" cap="none" spc="0" normalizeH="0" baseline="0" noProof="0" dirty="0">
                <a:ln>
                  <a:noFill/>
                </a:ln>
                <a:solidFill>
                  <a:srgbClr val="000000"/>
                </a:solidFill>
                <a:effectLst/>
                <a:uLnTx/>
                <a:uFillTx/>
                <a:latin typeface="Arial"/>
                <a:cs typeface="Arial"/>
                <a:sym typeface="Arial"/>
              </a:rPr>
              <a:t> погляди</a:t>
            </a:r>
            <a:r>
              <a:rPr kumimoji="0" lang="en-US" sz="1050" b="0" i="0" u="none" strike="noStrike" kern="0" cap="none" spc="0" normalizeH="0" baseline="0" noProof="0" dirty="0">
                <a:ln>
                  <a:noFill/>
                </a:ln>
                <a:solidFill>
                  <a:srgbClr val="000000"/>
                </a:solidFill>
                <a:effectLst/>
                <a:uLnTx/>
                <a:uFillTx/>
                <a:latin typeface="Arial"/>
                <a:cs typeface="Arial"/>
                <a:sym typeface="Arial"/>
              </a:rPr>
              <a:t> USAID </a:t>
            </a:r>
            <a:r>
              <a:rPr kumimoji="0" lang="ru-RU" sz="1050" b="0" i="0" u="none" strike="noStrike" kern="0" cap="none" spc="0" normalizeH="0" baseline="0" noProof="0" dirty="0" err="1">
                <a:ln>
                  <a:noFill/>
                </a:ln>
                <a:solidFill>
                  <a:srgbClr val="000000"/>
                </a:solidFill>
                <a:effectLst/>
                <a:uLnTx/>
                <a:uFillTx/>
                <a:latin typeface="Arial"/>
                <a:cs typeface="Arial"/>
                <a:sym typeface="Arial"/>
              </a:rPr>
              <a:t>чи</a:t>
            </a:r>
            <a:r>
              <a:rPr kumimoji="0" lang="ru-RU" sz="1050" b="0" i="0" u="none" strike="noStrike" kern="0" cap="none" spc="0" normalizeH="0" baseline="0" noProof="0" dirty="0">
                <a:ln>
                  <a:noFill/>
                </a:ln>
                <a:solidFill>
                  <a:srgbClr val="000000"/>
                </a:solidFill>
                <a:effectLst/>
                <a:uLnTx/>
                <a:uFillTx/>
                <a:latin typeface="Arial"/>
                <a:cs typeface="Arial"/>
                <a:sym typeface="Arial"/>
              </a:rPr>
              <a:t> Уряду </a:t>
            </a:r>
            <a:r>
              <a:rPr kumimoji="0" lang="ru-RU" sz="1050" b="0" i="0" u="none" strike="noStrike" kern="0" cap="none" spc="0" normalizeH="0" baseline="0" noProof="0" dirty="0" err="1">
                <a:ln>
                  <a:noFill/>
                </a:ln>
                <a:solidFill>
                  <a:srgbClr val="000000"/>
                </a:solidFill>
                <a:effectLst/>
                <a:uLnTx/>
                <a:uFillTx/>
                <a:latin typeface="Arial"/>
                <a:cs typeface="Arial"/>
                <a:sym typeface="Arial"/>
              </a:rPr>
              <a:t>Сполучених</a:t>
            </a:r>
            <a:r>
              <a:rPr kumimoji="0" lang="ru-RU" sz="1050" b="0" i="0" u="none" strike="noStrike" kern="0" cap="none" spc="0" normalizeH="0" baseline="0" noProof="0" dirty="0">
                <a:ln>
                  <a:noFill/>
                </a:ln>
                <a:solidFill>
                  <a:srgbClr val="000000"/>
                </a:solidFill>
                <a:effectLst/>
                <a:uLnTx/>
                <a:uFillTx/>
                <a:latin typeface="Arial"/>
                <a:cs typeface="Arial"/>
                <a:sym typeface="Arial"/>
              </a:rPr>
              <a:t> </a:t>
            </a:r>
            <a:r>
              <a:rPr kumimoji="0" lang="ru-RU" sz="1050" b="0" i="0" u="none" strike="noStrike" kern="0" cap="none" spc="0" normalizeH="0" baseline="0" noProof="0" dirty="0" err="1">
                <a:ln>
                  <a:noFill/>
                </a:ln>
                <a:solidFill>
                  <a:srgbClr val="000000"/>
                </a:solidFill>
                <a:effectLst/>
                <a:uLnTx/>
                <a:uFillTx/>
                <a:latin typeface="Arial"/>
                <a:cs typeface="Arial"/>
                <a:sym typeface="Arial"/>
              </a:rPr>
              <a:t>Штатів</a:t>
            </a:r>
            <a:r>
              <a:rPr kumimoji="0" lang="ru-RU" sz="1050" b="0" i="0" u="none" strike="noStrike" kern="0" cap="none" spc="0" normalizeH="0" baseline="0" noProof="0" dirty="0">
                <a:ln>
                  <a:noFill/>
                </a:ln>
                <a:solidFill>
                  <a:srgbClr val="000000"/>
                </a:solidFill>
                <a:effectLst/>
                <a:uLnTx/>
                <a:uFillTx/>
                <a:latin typeface="Arial"/>
                <a:cs typeface="Arial"/>
                <a:sym typeface="Arial"/>
              </a:rPr>
              <a:t> Америки</a:t>
            </a:r>
            <a:r>
              <a:rPr kumimoji="0" lang="en-US" sz="1050" b="0" i="0" u="none" strike="noStrike" kern="0" cap="none" spc="0" normalizeH="0" baseline="0" noProof="0" dirty="0">
                <a:ln>
                  <a:noFill/>
                </a:ln>
                <a:solidFill>
                  <a:srgbClr val="000000"/>
                </a:solidFill>
                <a:effectLst/>
                <a:uLnTx/>
                <a:uFillTx/>
                <a:latin typeface="Arial"/>
                <a:cs typeface="Arial"/>
                <a:sym typeface="Arial"/>
              </a:rPr>
              <a:t>. </a:t>
            </a:r>
            <a:endParaRPr kumimoji="0" lang="en-GB" sz="1050" b="0" i="0" u="none" strike="noStrike" kern="0" cap="none" spc="0" normalizeH="0" baseline="0" noProof="0" dirty="0">
              <a:ln>
                <a:noFill/>
              </a:ln>
              <a:solidFill>
                <a:srgbClr val="000000"/>
              </a:solidFill>
              <a:effectLst/>
              <a:uLnTx/>
              <a:uFillTx/>
              <a:latin typeface="Arial"/>
              <a:cs typeface="Arial"/>
              <a:sym typeface="Arial"/>
            </a:endParaRPr>
          </a:p>
        </p:txBody>
      </p:sp>
      <p:pic>
        <p:nvPicPr>
          <p:cNvPr id="5" name="Picture 4" descr="Logo, company name&#10;&#10;Description automatically generated">
            <a:extLst>
              <a:ext uri="{FF2B5EF4-FFF2-40B4-BE49-F238E27FC236}">
                <a16:creationId xmlns:a16="http://schemas.microsoft.com/office/drawing/2014/main" id="{6C820A1A-CD64-53AA-4765-E9A7C5AF6C0A}"/>
              </a:ext>
            </a:extLst>
          </p:cNvPr>
          <p:cNvPicPr>
            <a:picLocks noChangeAspect="1"/>
          </p:cNvPicPr>
          <p:nvPr/>
        </p:nvPicPr>
        <p:blipFill>
          <a:blip r:embed="rId7"/>
          <a:stretch>
            <a:fillRect/>
          </a:stretch>
        </p:blipFill>
        <p:spPr>
          <a:xfrm>
            <a:off x="271154" y="-1368"/>
            <a:ext cx="3129148" cy="121005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9"/>
        <p:cNvGrpSpPr/>
        <p:nvPr/>
      </p:nvGrpSpPr>
      <p:grpSpPr>
        <a:xfrm>
          <a:off x="0" y="0"/>
          <a:ext cx="0" cy="0"/>
          <a:chOff x="0" y="0"/>
          <a:chExt cx="0" cy="0"/>
        </a:xfrm>
      </p:grpSpPr>
      <p:cxnSp>
        <p:nvCxnSpPr>
          <p:cNvPr id="101" name="Google Shape;101;p2"/>
          <p:cNvCxnSpPr/>
          <p:nvPr/>
        </p:nvCxnSpPr>
        <p:spPr>
          <a:xfrm>
            <a:off x="0" y="5241983"/>
            <a:ext cx="12192000" cy="0"/>
          </a:xfrm>
          <a:prstGeom prst="straightConnector1">
            <a:avLst/>
          </a:prstGeom>
          <a:noFill/>
          <a:ln w="41275" cap="flat" cmpd="sng">
            <a:solidFill>
              <a:schemeClr val="lt1">
                <a:alpha val="89803"/>
              </a:schemeClr>
            </a:solidFill>
            <a:prstDash val="solid"/>
            <a:miter lim="800000"/>
            <a:headEnd type="none" w="sm" len="sm"/>
            <a:tailEnd type="none" w="sm" len="sm"/>
          </a:ln>
        </p:spPr>
      </p:cxnSp>
      <p:cxnSp>
        <p:nvCxnSpPr>
          <p:cNvPr id="102" name="Google Shape;102;p2"/>
          <p:cNvCxnSpPr/>
          <p:nvPr/>
        </p:nvCxnSpPr>
        <p:spPr>
          <a:xfrm>
            <a:off x="0" y="6134852"/>
            <a:ext cx="12192000" cy="0"/>
          </a:xfrm>
          <a:prstGeom prst="straightConnector1">
            <a:avLst/>
          </a:prstGeom>
          <a:noFill/>
          <a:ln w="41275" cap="flat" cmpd="sng">
            <a:solidFill>
              <a:schemeClr val="lt1">
                <a:alpha val="89803"/>
              </a:schemeClr>
            </a:solidFill>
            <a:prstDash val="solid"/>
            <a:miter lim="800000"/>
            <a:headEnd type="none" w="sm" len="sm"/>
            <a:tailEnd type="none" w="sm" len="sm"/>
          </a:ln>
        </p:spPr>
      </p:cxnSp>
      <p:sp>
        <p:nvSpPr>
          <p:cNvPr id="104" name="Google Shape;104;p2"/>
          <p:cNvSpPr txBox="1"/>
          <p:nvPr/>
        </p:nvSpPr>
        <p:spPr>
          <a:xfrm>
            <a:off x="4183939" y="177022"/>
            <a:ext cx="3824121"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uk-UA" sz="2400" b="1" dirty="0">
                <a:solidFill>
                  <a:schemeClr val="dk1"/>
                </a:solidFill>
                <a:latin typeface="Century Gothic"/>
                <a:ea typeface="Century Gothic"/>
                <a:cs typeface="Century Gothic"/>
                <a:sym typeface="Century Gothic"/>
              </a:rPr>
              <a:t>Зміст</a:t>
            </a:r>
            <a:endParaRPr sz="2400" dirty="0"/>
          </a:p>
        </p:txBody>
      </p:sp>
      <p:sp>
        <p:nvSpPr>
          <p:cNvPr id="106" name="Google Shape;106;p2"/>
          <p:cNvSpPr txBox="1"/>
          <p:nvPr/>
        </p:nvSpPr>
        <p:spPr>
          <a:xfrm>
            <a:off x="2129661" y="989016"/>
            <a:ext cx="9994062" cy="5451260"/>
          </a:xfrm>
          <a:prstGeom prst="rect">
            <a:avLst/>
          </a:prstGeom>
          <a:noFill/>
          <a:ln>
            <a:noFill/>
          </a:ln>
        </p:spPr>
        <p:txBody>
          <a:bodyPr spcFirstLastPara="1" wrap="square" lIns="91425" tIns="45700" rIns="91425" bIns="45700" anchor="t" anchorCtr="0">
            <a:spAutoFit/>
          </a:bodyPr>
          <a:lstStyle/>
          <a:p>
            <a:pPr marL="0" indent="0" fontAlgn="auto">
              <a:spcBef>
                <a:spcPct val="0"/>
              </a:spcBef>
              <a:spcAft>
                <a:spcPts val="0"/>
              </a:spcAft>
              <a:buNone/>
              <a:defRPr/>
            </a:pPr>
            <a:r>
              <a:rPr lang="ru-RU" sz="2200" b="1" dirty="0">
                <a:solidFill>
                  <a:schemeClr val="dk1"/>
                </a:solidFill>
                <a:latin typeface="Calibri" panose="020F0502020204030204" pitchFamily="34" charset="0"/>
                <a:ea typeface="Calibri" panose="020F0502020204030204" pitchFamily="34" charset="0"/>
                <a:cs typeface="Calibri" panose="020F0502020204030204" pitchFamily="34" charset="0"/>
              </a:rPr>
              <a:t>Контекст: </a:t>
            </a:r>
            <a:r>
              <a:rPr lang="ru-RU" sz="2200" b="1" dirty="0" err="1">
                <a:solidFill>
                  <a:schemeClr val="dk1"/>
                </a:solidFill>
                <a:latin typeface="Calibri" panose="020F0502020204030204" pitchFamily="34" charset="0"/>
                <a:ea typeface="Calibri" panose="020F0502020204030204" pitchFamily="34" charset="0"/>
                <a:cs typeface="Calibri" panose="020F0502020204030204" pitchFamily="34" charset="0"/>
              </a:rPr>
              <a:t>Чинники</a:t>
            </a:r>
            <a:r>
              <a:rPr lang="ru-RU" sz="2200" b="1" dirty="0">
                <a:solidFill>
                  <a:schemeClr val="dk1"/>
                </a:solidFill>
                <a:latin typeface="Calibri" panose="020F0502020204030204" pitchFamily="34" charset="0"/>
                <a:ea typeface="Calibri" panose="020F0502020204030204" pitchFamily="34" charset="0"/>
                <a:cs typeface="Calibri" panose="020F0502020204030204" pitchFamily="34" charset="0"/>
              </a:rPr>
              <a:t>, </a:t>
            </a:r>
            <a:r>
              <a:rPr lang="ru-RU" sz="2200" b="1" dirty="0" err="1">
                <a:solidFill>
                  <a:schemeClr val="dk1"/>
                </a:solidFill>
                <a:latin typeface="Calibri" panose="020F0502020204030204" pitchFamily="34" charset="0"/>
                <a:ea typeface="Calibri" panose="020F0502020204030204" pitchFamily="34" charset="0"/>
                <a:cs typeface="Calibri" panose="020F0502020204030204" pitchFamily="34" charset="0"/>
              </a:rPr>
              <a:t>що</a:t>
            </a:r>
            <a:r>
              <a:rPr lang="ru-RU" sz="2200" b="1" dirty="0">
                <a:solidFill>
                  <a:schemeClr val="dk1"/>
                </a:solidFill>
                <a:latin typeface="Calibri" panose="020F0502020204030204" pitchFamily="34" charset="0"/>
                <a:ea typeface="Calibri" panose="020F0502020204030204" pitchFamily="34" charset="0"/>
                <a:cs typeface="Calibri" panose="020F0502020204030204" pitchFamily="34" charset="0"/>
              </a:rPr>
              <a:t> </a:t>
            </a:r>
            <a:r>
              <a:rPr lang="ru-RU" sz="2200" b="1" dirty="0" err="1">
                <a:solidFill>
                  <a:schemeClr val="dk1"/>
                </a:solidFill>
                <a:latin typeface="Calibri" panose="020F0502020204030204" pitchFamily="34" charset="0"/>
                <a:ea typeface="Calibri" panose="020F0502020204030204" pitchFamily="34" charset="0"/>
                <a:cs typeface="Calibri" panose="020F0502020204030204" pitchFamily="34" charset="0"/>
              </a:rPr>
              <a:t>впливають</a:t>
            </a:r>
            <a:r>
              <a:rPr lang="ru-RU" sz="2200" b="1" dirty="0">
                <a:solidFill>
                  <a:schemeClr val="dk1"/>
                </a:solidFill>
                <a:latin typeface="Calibri" panose="020F0502020204030204" pitchFamily="34" charset="0"/>
                <a:ea typeface="Calibri" panose="020F0502020204030204" pitchFamily="34" charset="0"/>
                <a:cs typeface="Calibri" panose="020F0502020204030204" pitchFamily="34" charset="0"/>
              </a:rPr>
              <a:t> на </a:t>
            </a:r>
            <a:r>
              <a:rPr lang="ru-RU" sz="2200" b="1" dirty="0" err="1">
                <a:solidFill>
                  <a:schemeClr val="dk1"/>
                </a:solidFill>
                <a:latin typeface="Calibri" panose="020F0502020204030204" pitchFamily="34" charset="0"/>
                <a:ea typeface="Calibri" panose="020F0502020204030204" pitchFamily="34" charset="0"/>
                <a:cs typeface="Calibri" panose="020F0502020204030204" pitchFamily="34" charset="0"/>
              </a:rPr>
              <a:t>зайнятість</a:t>
            </a:r>
            <a:r>
              <a:rPr lang="ru-RU" sz="2200" b="1" dirty="0">
                <a:solidFill>
                  <a:schemeClr val="dk1"/>
                </a:solidFill>
                <a:latin typeface="Calibri" panose="020F0502020204030204" pitchFamily="34" charset="0"/>
                <a:ea typeface="Calibri" panose="020F0502020204030204" pitchFamily="34" charset="0"/>
                <a:cs typeface="Calibri" panose="020F0502020204030204" pitchFamily="34" charset="0"/>
              </a:rPr>
              <a:t> </a:t>
            </a:r>
            <a:r>
              <a:rPr lang="ru-RU" sz="2200" b="1" dirty="0" err="1">
                <a:solidFill>
                  <a:schemeClr val="dk1"/>
                </a:solidFill>
                <a:latin typeface="Calibri" panose="020F0502020204030204" pitchFamily="34" charset="0"/>
                <a:ea typeface="Calibri" panose="020F0502020204030204" pitchFamily="34" charset="0"/>
                <a:cs typeface="Calibri" panose="020F0502020204030204" pitchFamily="34" charset="0"/>
              </a:rPr>
              <a:t>молоді</a:t>
            </a:r>
            <a:r>
              <a:rPr lang="ru-RU" sz="2200" b="1" dirty="0">
                <a:solidFill>
                  <a:schemeClr val="dk1"/>
                </a:solidFill>
                <a:latin typeface="Calibri" panose="020F0502020204030204" pitchFamily="34" charset="0"/>
                <a:ea typeface="Calibri" panose="020F0502020204030204" pitchFamily="34" charset="0"/>
                <a:cs typeface="Calibri" panose="020F0502020204030204" pitchFamily="34" charset="0"/>
              </a:rPr>
              <a:t> в </a:t>
            </a:r>
            <a:r>
              <a:rPr lang="ru-RU" sz="2200" b="1" dirty="0" err="1">
                <a:solidFill>
                  <a:schemeClr val="dk1"/>
                </a:solidFill>
                <a:latin typeface="Calibri" panose="020F0502020204030204" pitchFamily="34" charset="0"/>
                <a:ea typeface="Calibri" panose="020F0502020204030204" pitchFamily="34" charset="0"/>
                <a:cs typeface="Calibri" panose="020F0502020204030204" pitchFamily="34" charset="0"/>
              </a:rPr>
              <a:t>Україні</a:t>
            </a:r>
            <a:endParaRPr lang="en-US" sz="2200" b="1" dirty="0">
              <a:solidFill>
                <a:schemeClr val="dk1"/>
              </a:solidFill>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14000"/>
              </a:lnSpc>
              <a:spcBef>
                <a:spcPts val="0"/>
              </a:spcBef>
              <a:spcAft>
                <a:spcPts val="0"/>
              </a:spcAft>
              <a:buNone/>
            </a:pPr>
            <a:r>
              <a:rPr lang="en-US"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 </a:t>
            </a:r>
          </a:p>
          <a:p>
            <a:pPr marL="0" marR="0" lvl="0" indent="0" algn="l" rtl="0">
              <a:lnSpc>
                <a:spcPct val="114000"/>
              </a:lnSpc>
              <a:spcBef>
                <a:spcPts val="0"/>
              </a:spcBef>
              <a:spcAft>
                <a:spcPts val="0"/>
              </a:spcAft>
              <a:buNone/>
            </a:pPr>
            <a:r>
              <a:rPr lang="uk-UA"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Що таке Центр розвитку кар</a:t>
            </a:r>
            <a:r>
              <a:rPr lang="en-AG"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a:t>
            </a:r>
            <a:r>
              <a:rPr lang="uk-UA" sz="2200" b="1" dirty="0" err="1">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єри</a:t>
            </a:r>
            <a:r>
              <a:rPr lang="fr-FR"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a:t>
            </a:r>
          </a:p>
          <a:p>
            <a:pPr marL="0" marR="0" lvl="0" indent="0" algn="l" rtl="0">
              <a:lnSpc>
                <a:spcPct val="114000"/>
              </a:lnSpc>
              <a:spcBef>
                <a:spcPts val="0"/>
              </a:spcBef>
              <a:spcAft>
                <a:spcPts val="0"/>
              </a:spcAft>
              <a:buNone/>
            </a:pPr>
            <a:endParaRPr lang="fr-FR" sz="28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14000"/>
              </a:lnSpc>
              <a:spcBef>
                <a:spcPts val="0"/>
              </a:spcBef>
              <a:spcAft>
                <a:spcPts val="0"/>
              </a:spcAft>
              <a:buNone/>
            </a:pPr>
            <a:r>
              <a:rPr lang="uk-UA"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Послуги Центру розвитку кар</a:t>
            </a:r>
            <a:r>
              <a:rPr lang="en-AG"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a:t>
            </a:r>
            <a:r>
              <a:rPr lang="uk-UA" sz="2200" b="1" dirty="0" err="1">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єри</a:t>
            </a:r>
            <a:endParaRPr sz="22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14000"/>
              </a:lnSpc>
              <a:spcBef>
                <a:spcPts val="0"/>
              </a:spcBef>
              <a:spcAft>
                <a:spcPts val="0"/>
              </a:spcAft>
              <a:buNone/>
            </a:pPr>
            <a:endParaRPr sz="28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spcBef>
                <a:spcPts val="0"/>
              </a:spcBef>
              <a:spcAft>
                <a:spcPts val="0"/>
              </a:spcAft>
              <a:buNone/>
            </a:pPr>
            <a:r>
              <a:rPr lang="uk-UA" sz="2200" b="1"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sym typeface="Century Gothic"/>
              </a:rPr>
              <a:t>Формування команди Центру </a:t>
            </a:r>
            <a:r>
              <a:rPr lang="uk-UA"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entury Gothic"/>
              </a:rPr>
              <a:t>розвитку кар</a:t>
            </a:r>
            <a:r>
              <a:rPr lang="en-AG"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entury Gothic"/>
              </a:rPr>
              <a:t>’</a:t>
            </a:r>
            <a:r>
              <a:rPr lang="uk-UA" sz="2200" b="1" dirty="0" err="1">
                <a:solidFill>
                  <a:schemeClr val="tx1"/>
                </a:solidFill>
                <a:latin typeface="Calibri" panose="020F0502020204030204" pitchFamily="34" charset="0"/>
                <a:ea typeface="Calibri" panose="020F0502020204030204" pitchFamily="34" charset="0"/>
                <a:cs typeface="Calibri" panose="020F0502020204030204" pitchFamily="34" charset="0"/>
                <a:sym typeface="Century Gothic"/>
              </a:rPr>
              <a:t>єри</a:t>
            </a:r>
            <a:endParaRPr lang="en-US"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entury Gothic"/>
            </a:endParaRPr>
          </a:p>
          <a:p>
            <a:pPr marL="0" marR="0" lvl="0" indent="0" algn="l" rtl="0">
              <a:spcBef>
                <a:spcPts val="0"/>
              </a:spcBef>
              <a:spcAft>
                <a:spcPts val="0"/>
              </a:spcAft>
              <a:buNone/>
            </a:pPr>
            <a:endParaRPr lang="en-US" sz="36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entury Gothic"/>
            </a:endParaRPr>
          </a:p>
          <a:p>
            <a:pPr marL="0" marR="0" lvl="0" indent="0" algn="l" rtl="0">
              <a:spcBef>
                <a:spcPts val="0"/>
              </a:spcBef>
              <a:spcAft>
                <a:spcPts val="0"/>
              </a:spcAft>
              <a:buNone/>
            </a:pPr>
            <a:r>
              <a:rPr lang="uk-UA"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entury Gothic"/>
              </a:rPr>
              <a:t>Введення до інструментарію Центру розвитку кар</a:t>
            </a:r>
            <a:r>
              <a:rPr lang="en-AG"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entury Gothic"/>
              </a:rPr>
              <a:t>’</a:t>
            </a:r>
            <a:r>
              <a:rPr lang="uk-UA" sz="2200" b="1" dirty="0" err="1">
                <a:solidFill>
                  <a:schemeClr val="tx1"/>
                </a:solidFill>
                <a:latin typeface="Calibri" panose="020F0502020204030204" pitchFamily="34" charset="0"/>
                <a:ea typeface="Calibri" panose="020F0502020204030204" pitchFamily="34" charset="0"/>
                <a:cs typeface="Calibri" panose="020F0502020204030204" pitchFamily="34" charset="0"/>
                <a:sym typeface="Century Gothic"/>
              </a:rPr>
              <a:t>єри</a:t>
            </a:r>
            <a:endParaRPr lang="en-US"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entury Gothic"/>
            </a:endParaRPr>
          </a:p>
          <a:p>
            <a:pPr marL="0" marR="0" lvl="0" indent="0" algn="l" rtl="0">
              <a:lnSpc>
                <a:spcPct val="114000"/>
              </a:lnSpc>
              <a:spcBef>
                <a:spcPts val="0"/>
              </a:spcBef>
              <a:spcAft>
                <a:spcPts val="0"/>
              </a:spcAft>
              <a:buNone/>
            </a:pPr>
            <a:endParaRPr lang="en-US" sz="28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14000"/>
              </a:lnSpc>
              <a:spcBef>
                <a:spcPts val="0"/>
              </a:spcBef>
              <a:spcAft>
                <a:spcPts val="0"/>
              </a:spcAft>
              <a:buNone/>
            </a:pPr>
            <a:r>
              <a:rPr lang="uk-UA"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Зміст інструментарію</a:t>
            </a:r>
            <a:endParaRPr lang="fr-FR"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14000"/>
              </a:lnSpc>
              <a:spcBef>
                <a:spcPts val="0"/>
              </a:spcBef>
              <a:spcAft>
                <a:spcPts val="0"/>
              </a:spcAft>
              <a:buNone/>
            </a:pPr>
            <a:endParaRPr lang="fr-FR"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14000"/>
              </a:lnSpc>
              <a:spcBef>
                <a:spcPts val="0"/>
              </a:spcBef>
              <a:spcAft>
                <a:spcPts val="0"/>
              </a:spcAft>
              <a:buNone/>
            </a:pPr>
            <a:r>
              <a:rPr lang="uk-UA"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Перший рік </a:t>
            </a:r>
            <a:r>
              <a:rPr lang="uk-UA" sz="2200" b="1" dirty="0">
                <a:solidFill>
                  <a:schemeClr val="tx1"/>
                </a:solidFill>
                <a:highlight>
                  <a:srgbClr val="FFFFFF"/>
                </a:highlight>
                <a:latin typeface="Calibri" panose="020F0502020204030204" pitchFamily="34" charset="0"/>
                <a:ea typeface="Calibri" panose="020F0502020204030204" pitchFamily="34" charset="0"/>
                <a:cs typeface="Calibri" panose="020F0502020204030204" pitchFamily="34" charset="0"/>
                <a:sym typeface="Calibri"/>
              </a:rPr>
              <a:t>життєвого</a:t>
            </a:r>
            <a:r>
              <a:rPr lang="uk-UA"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 циклу Центру розвитку кар</a:t>
            </a:r>
            <a:r>
              <a:rPr lang="en-AG" sz="2200" b="1"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a:t>
            </a:r>
            <a:r>
              <a:rPr lang="uk-UA" sz="2200" b="1" dirty="0" err="1">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єри</a:t>
            </a:r>
            <a:endParaRPr sz="2200" b="1" i="0" u="none" strike="noStrike" cap="none"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p:txBody>
      </p:sp>
      <p:sp>
        <p:nvSpPr>
          <p:cNvPr id="107" name="Google Shape;107;p2"/>
          <p:cNvSpPr/>
          <p:nvPr/>
        </p:nvSpPr>
        <p:spPr>
          <a:xfrm>
            <a:off x="1348031" y="876311"/>
            <a:ext cx="733294" cy="720000"/>
          </a:xfrm>
          <a:custGeom>
            <a:avLst/>
            <a:gdLst/>
            <a:ahLst/>
            <a:cxnLst/>
            <a:rect l="l" t="t" r="r" b="b"/>
            <a:pathLst>
              <a:path w="22699" h="22699" extrusionOk="0">
                <a:moveTo>
                  <a:pt x="11344" y="1"/>
                </a:moveTo>
                <a:cubicBezTo>
                  <a:pt x="5084" y="1"/>
                  <a:pt x="0" y="5075"/>
                  <a:pt x="0" y="11345"/>
                </a:cubicBezTo>
                <a:cubicBezTo>
                  <a:pt x="0" y="17615"/>
                  <a:pt x="5084" y="22698"/>
                  <a:pt x="11344" y="22698"/>
                </a:cubicBezTo>
                <a:cubicBezTo>
                  <a:pt x="17615" y="22698"/>
                  <a:pt x="22698" y="17615"/>
                  <a:pt x="22698" y="11345"/>
                </a:cubicBezTo>
                <a:cubicBezTo>
                  <a:pt x="22698" y="5075"/>
                  <a:pt x="17615" y="1"/>
                  <a:pt x="11344" y="1"/>
                </a:cubicBezTo>
                <a:close/>
              </a:path>
            </a:pathLst>
          </a:custGeom>
          <a:solidFill>
            <a:srgbClr val="3C68A2"/>
          </a:solidFill>
          <a:ln>
            <a:noFill/>
          </a:ln>
        </p:spPr>
        <p:txBody>
          <a:bodyPr spcFirstLastPara="1" wrap="square" lIns="91425" tIns="91425" rIns="91425" bIns="91425" anchor="ctr" anchorCtr="0">
            <a:noAutofit/>
          </a:bodyPr>
          <a:lstStyle/>
          <a:p>
            <a:pPr marL="0" marR="0" lvl="0" indent="0" algn="ctr" rtl="0">
              <a:spcBef>
                <a:spcPts val="0"/>
              </a:spcBef>
              <a:spcAft>
                <a:spcPts val="0"/>
              </a:spcAft>
              <a:buClr>
                <a:schemeClr val="lt1"/>
              </a:buClr>
              <a:buSzPts val="3600"/>
              <a:buFont typeface="Calibri"/>
              <a:buNone/>
            </a:pPr>
            <a:r>
              <a:rPr lang="fr-FR" sz="2800" b="1" dirty="0">
                <a:solidFill>
                  <a:srgbClr val="F6CD00"/>
                </a:solidFill>
                <a:latin typeface="Calibri"/>
                <a:ea typeface="Calibri"/>
                <a:cs typeface="Calibri"/>
                <a:sym typeface="Calibri"/>
              </a:rPr>
              <a:t>01</a:t>
            </a:r>
            <a:endParaRPr sz="2800" b="1" dirty="0">
              <a:solidFill>
                <a:srgbClr val="F6CD00"/>
              </a:solidFill>
              <a:latin typeface="Calibri"/>
              <a:ea typeface="Calibri"/>
              <a:cs typeface="Calibri"/>
              <a:sym typeface="Calibri"/>
            </a:endParaRPr>
          </a:p>
        </p:txBody>
      </p:sp>
      <p:sp>
        <p:nvSpPr>
          <p:cNvPr id="108" name="Google Shape;108;p2"/>
          <p:cNvSpPr/>
          <p:nvPr/>
        </p:nvSpPr>
        <p:spPr>
          <a:xfrm>
            <a:off x="1348031" y="1714168"/>
            <a:ext cx="733294" cy="720000"/>
          </a:xfrm>
          <a:custGeom>
            <a:avLst/>
            <a:gdLst/>
            <a:ahLst/>
            <a:cxnLst/>
            <a:rect l="l" t="t" r="r" b="b"/>
            <a:pathLst>
              <a:path w="22699" h="22699" extrusionOk="0">
                <a:moveTo>
                  <a:pt x="11344" y="1"/>
                </a:moveTo>
                <a:cubicBezTo>
                  <a:pt x="5084" y="1"/>
                  <a:pt x="0" y="5075"/>
                  <a:pt x="0" y="11345"/>
                </a:cubicBezTo>
                <a:cubicBezTo>
                  <a:pt x="0" y="17615"/>
                  <a:pt x="5084" y="22698"/>
                  <a:pt x="11344" y="22698"/>
                </a:cubicBezTo>
                <a:cubicBezTo>
                  <a:pt x="17615" y="22698"/>
                  <a:pt x="22698" y="17615"/>
                  <a:pt x="22698" y="11345"/>
                </a:cubicBezTo>
                <a:cubicBezTo>
                  <a:pt x="22698" y="5075"/>
                  <a:pt x="17615" y="1"/>
                  <a:pt x="11344" y="1"/>
                </a:cubicBezTo>
                <a:close/>
              </a:path>
            </a:pathLst>
          </a:custGeom>
          <a:solidFill>
            <a:srgbClr val="3C68A2"/>
          </a:solidFill>
          <a:ln>
            <a:noFill/>
          </a:ln>
        </p:spPr>
        <p:txBody>
          <a:bodyPr spcFirstLastPara="1" wrap="square" lIns="91425" tIns="91425" rIns="91425" bIns="91425" anchor="ctr" anchorCtr="0">
            <a:noAutofit/>
          </a:bodyPr>
          <a:lstStyle/>
          <a:p>
            <a:pPr marL="0" marR="0" lvl="0" indent="0" algn="ctr" rtl="0">
              <a:spcBef>
                <a:spcPts val="0"/>
              </a:spcBef>
              <a:spcAft>
                <a:spcPts val="0"/>
              </a:spcAft>
              <a:buClr>
                <a:schemeClr val="lt1"/>
              </a:buClr>
              <a:buSzPts val="3600"/>
              <a:buFont typeface="Calibri"/>
              <a:buNone/>
            </a:pPr>
            <a:r>
              <a:rPr lang="fr-FR" sz="2800" b="1">
                <a:solidFill>
                  <a:srgbClr val="F6CD00"/>
                </a:solidFill>
                <a:latin typeface="Calibri"/>
                <a:ea typeface="Calibri"/>
                <a:cs typeface="Calibri"/>
                <a:sym typeface="Calibri"/>
              </a:rPr>
              <a:t>02</a:t>
            </a:r>
            <a:endParaRPr sz="2800" b="1">
              <a:solidFill>
                <a:srgbClr val="F6CD00"/>
              </a:solidFill>
              <a:latin typeface="Calibri"/>
              <a:ea typeface="Calibri"/>
              <a:cs typeface="Calibri"/>
              <a:sym typeface="Calibri"/>
            </a:endParaRPr>
          </a:p>
        </p:txBody>
      </p:sp>
      <p:sp>
        <p:nvSpPr>
          <p:cNvPr id="109" name="Google Shape;109;p2"/>
          <p:cNvSpPr/>
          <p:nvPr/>
        </p:nvSpPr>
        <p:spPr>
          <a:xfrm>
            <a:off x="1348031" y="2552025"/>
            <a:ext cx="733294" cy="720000"/>
          </a:xfrm>
          <a:custGeom>
            <a:avLst/>
            <a:gdLst/>
            <a:ahLst/>
            <a:cxnLst/>
            <a:rect l="l" t="t" r="r" b="b"/>
            <a:pathLst>
              <a:path w="22699" h="22699" extrusionOk="0">
                <a:moveTo>
                  <a:pt x="11344" y="1"/>
                </a:moveTo>
                <a:cubicBezTo>
                  <a:pt x="5084" y="1"/>
                  <a:pt x="0" y="5075"/>
                  <a:pt x="0" y="11345"/>
                </a:cubicBezTo>
                <a:cubicBezTo>
                  <a:pt x="0" y="17615"/>
                  <a:pt x="5084" y="22698"/>
                  <a:pt x="11344" y="22698"/>
                </a:cubicBezTo>
                <a:cubicBezTo>
                  <a:pt x="17615" y="22698"/>
                  <a:pt x="22698" y="17615"/>
                  <a:pt x="22698" y="11345"/>
                </a:cubicBezTo>
                <a:cubicBezTo>
                  <a:pt x="22698" y="5075"/>
                  <a:pt x="17615" y="1"/>
                  <a:pt x="11344" y="1"/>
                </a:cubicBezTo>
                <a:close/>
              </a:path>
            </a:pathLst>
          </a:custGeom>
          <a:solidFill>
            <a:srgbClr val="3C68A2"/>
          </a:solidFill>
          <a:ln>
            <a:noFill/>
          </a:ln>
        </p:spPr>
        <p:txBody>
          <a:bodyPr spcFirstLastPara="1" wrap="square" lIns="91425" tIns="91425" rIns="91425" bIns="91425" anchor="ctr" anchorCtr="0">
            <a:noAutofit/>
          </a:bodyPr>
          <a:lstStyle/>
          <a:p>
            <a:pPr marL="0" marR="0" lvl="0" indent="0" algn="ctr" rtl="0">
              <a:spcBef>
                <a:spcPts val="0"/>
              </a:spcBef>
              <a:spcAft>
                <a:spcPts val="0"/>
              </a:spcAft>
              <a:buClr>
                <a:schemeClr val="lt1"/>
              </a:buClr>
              <a:buSzPts val="3600"/>
              <a:buFont typeface="Calibri"/>
              <a:buNone/>
            </a:pPr>
            <a:r>
              <a:rPr lang="fr-FR" sz="2800" b="1">
                <a:solidFill>
                  <a:srgbClr val="F6CD00"/>
                </a:solidFill>
                <a:latin typeface="Calibri"/>
                <a:ea typeface="Calibri"/>
                <a:cs typeface="Calibri"/>
                <a:sym typeface="Calibri"/>
              </a:rPr>
              <a:t>03</a:t>
            </a:r>
            <a:endParaRPr sz="2800" b="1">
              <a:solidFill>
                <a:srgbClr val="F6CD00"/>
              </a:solidFill>
              <a:latin typeface="Calibri"/>
              <a:ea typeface="Calibri"/>
              <a:cs typeface="Calibri"/>
              <a:sym typeface="Calibri"/>
            </a:endParaRPr>
          </a:p>
        </p:txBody>
      </p:sp>
      <p:sp>
        <p:nvSpPr>
          <p:cNvPr id="110" name="Google Shape;110;p2"/>
          <p:cNvSpPr/>
          <p:nvPr/>
        </p:nvSpPr>
        <p:spPr>
          <a:xfrm>
            <a:off x="1348031" y="3389882"/>
            <a:ext cx="733294" cy="720000"/>
          </a:xfrm>
          <a:custGeom>
            <a:avLst/>
            <a:gdLst/>
            <a:ahLst/>
            <a:cxnLst/>
            <a:rect l="l" t="t" r="r" b="b"/>
            <a:pathLst>
              <a:path w="22699" h="22699" extrusionOk="0">
                <a:moveTo>
                  <a:pt x="11344" y="1"/>
                </a:moveTo>
                <a:cubicBezTo>
                  <a:pt x="5084" y="1"/>
                  <a:pt x="0" y="5075"/>
                  <a:pt x="0" y="11345"/>
                </a:cubicBezTo>
                <a:cubicBezTo>
                  <a:pt x="0" y="17615"/>
                  <a:pt x="5084" y="22698"/>
                  <a:pt x="11344" y="22698"/>
                </a:cubicBezTo>
                <a:cubicBezTo>
                  <a:pt x="17615" y="22698"/>
                  <a:pt x="22698" y="17615"/>
                  <a:pt x="22698" y="11345"/>
                </a:cubicBezTo>
                <a:cubicBezTo>
                  <a:pt x="22698" y="5075"/>
                  <a:pt x="17615" y="1"/>
                  <a:pt x="11344" y="1"/>
                </a:cubicBezTo>
                <a:close/>
              </a:path>
            </a:pathLst>
          </a:custGeom>
          <a:solidFill>
            <a:srgbClr val="3C68A2"/>
          </a:solidFill>
          <a:ln>
            <a:noFill/>
          </a:ln>
        </p:spPr>
        <p:txBody>
          <a:bodyPr spcFirstLastPara="1" wrap="square" lIns="91425" tIns="91425" rIns="91425" bIns="91425" anchor="ctr" anchorCtr="0">
            <a:noAutofit/>
          </a:bodyPr>
          <a:lstStyle/>
          <a:p>
            <a:pPr marL="0" marR="0" lvl="0" indent="0" algn="ctr" rtl="0">
              <a:spcBef>
                <a:spcPts val="0"/>
              </a:spcBef>
              <a:spcAft>
                <a:spcPts val="0"/>
              </a:spcAft>
              <a:buClr>
                <a:schemeClr val="lt1"/>
              </a:buClr>
              <a:buSzPts val="3600"/>
              <a:buFont typeface="Calibri"/>
              <a:buNone/>
            </a:pPr>
            <a:r>
              <a:rPr lang="fr-FR" sz="2800" b="1">
                <a:solidFill>
                  <a:srgbClr val="F6CD00"/>
                </a:solidFill>
                <a:latin typeface="Calibri"/>
                <a:ea typeface="Calibri"/>
                <a:cs typeface="Calibri"/>
                <a:sym typeface="Calibri"/>
              </a:rPr>
              <a:t>04</a:t>
            </a:r>
            <a:endParaRPr sz="2800" b="1">
              <a:solidFill>
                <a:srgbClr val="F6CD00"/>
              </a:solidFill>
              <a:latin typeface="Calibri"/>
              <a:ea typeface="Calibri"/>
              <a:cs typeface="Calibri"/>
              <a:sym typeface="Calibri"/>
            </a:endParaRPr>
          </a:p>
        </p:txBody>
      </p:sp>
      <p:sp>
        <p:nvSpPr>
          <p:cNvPr id="13" name="Google Shape;110;p2">
            <a:extLst>
              <a:ext uri="{FF2B5EF4-FFF2-40B4-BE49-F238E27FC236}">
                <a16:creationId xmlns:a16="http://schemas.microsoft.com/office/drawing/2014/main" id="{17F739C8-8BA9-4DC3-92B3-FE59C3CB2654}"/>
              </a:ext>
            </a:extLst>
          </p:cNvPr>
          <p:cNvSpPr/>
          <p:nvPr/>
        </p:nvSpPr>
        <p:spPr>
          <a:xfrm>
            <a:off x="1348031" y="4227739"/>
            <a:ext cx="733294" cy="720000"/>
          </a:xfrm>
          <a:custGeom>
            <a:avLst/>
            <a:gdLst/>
            <a:ahLst/>
            <a:cxnLst/>
            <a:rect l="l" t="t" r="r" b="b"/>
            <a:pathLst>
              <a:path w="22699" h="22699" extrusionOk="0">
                <a:moveTo>
                  <a:pt x="11344" y="1"/>
                </a:moveTo>
                <a:cubicBezTo>
                  <a:pt x="5084" y="1"/>
                  <a:pt x="0" y="5075"/>
                  <a:pt x="0" y="11345"/>
                </a:cubicBezTo>
                <a:cubicBezTo>
                  <a:pt x="0" y="17615"/>
                  <a:pt x="5084" y="22698"/>
                  <a:pt x="11344" y="22698"/>
                </a:cubicBezTo>
                <a:cubicBezTo>
                  <a:pt x="17615" y="22698"/>
                  <a:pt x="22698" y="17615"/>
                  <a:pt x="22698" y="11345"/>
                </a:cubicBezTo>
                <a:cubicBezTo>
                  <a:pt x="22698" y="5075"/>
                  <a:pt x="17615" y="1"/>
                  <a:pt x="11344" y="1"/>
                </a:cubicBezTo>
                <a:close/>
              </a:path>
            </a:pathLst>
          </a:custGeom>
          <a:solidFill>
            <a:srgbClr val="3C68A2"/>
          </a:solidFill>
          <a:ln>
            <a:noFill/>
          </a:ln>
        </p:spPr>
        <p:txBody>
          <a:bodyPr spcFirstLastPara="1" wrap="square" lIns="91425" tIns="91425" rIns="91425" bIns="91425" anchor="ctr" anchorCtr="0">
            <a:noAutofit/>
          </a:bodyPr>
          <a:lstStyle/>
          <a:p>
            <a:pPr marL="0" marR="0" lvl="0" indent="0" algn="ctr" rtl="0">
              <a:spcBef>
                <a:spcPts val="0"/>
              </a:spcBef>
              <a:spcAft>
                <a:spcPts val="0"/>
              </a:spcAft>
              <a:buClr>
                <a:schemeClr val="lt1"/>
              </a:buClr>
              <a:buSzPts val="3600"/>
              <a:buFont typeface="Calibri"/>
              <a:buNone/>
            </a:pPr>
            <a:r>
              <a:rPr lang="fr-FR" sz="2800" b="1" dirty="0">
                <a:solidFill>
                  <a:srgbClr val="F6CD00"/>
                </a:solidFill>
                <a:latin typeface="Calibri"/>
                <a:ea typeface="Calibri"/>
                <a:cs typeface="Calibri"/>
                <a:sym typeface="Calibri"/>
              </a:rPr>
              <a:t>05</a:t>
            </a:r>
            <a:endParaRPr sz="2800" b="1" dirty="0">
              <a:solidFill>
                <a:srgbClr val="F6CD00"/>
              </a:solidFill>
              <a:latin typeface="Calibri"/>
              <a:ea typeface="Calibri"/>
              <a:cs typeface="Calibri"/>
              <a:sym typeface="Calibri"/>
            </a:endParaRPr>
          </a:p>
        </p:txBody>
      </p:sp>
      <p:pic>
        <p:nvPicPr>
          <p:cNvPr id="14" name="Image 13">
            <a:extLst>
              <a:ext uri="{FF2B5EF4-FFF2-40B4-BE49-F238E27FC236}">
                <a16:creationId xmlns:a16="http://schemas.microsoft.com/office/drawing/2014/main" id="{875EC51E-5FAB-44B2-B3F3-67C0703C6B68}"/>
              </a:ext>
            </a:extLst>
          </p:cNvPr>
          <p:cNvPicPr>
            <a:picLocks noChangeAspect="1"/>
          </p:cNvPicPr>
          <p:nvPr/>
        </p:nvPicPr>
        <p:blipFill>
          <a:blip r:embed="rId3"/>
          <a:stretch>
            <a:fillRect/>
          </a:stretch>
        </p:blipFill>
        <p:spPr>
          <a:xfrm>
            <a:off x="11316381" y="0"/>
            <a:ext cx="745712" cy="810704"/>
          </a:xfrm>
          <a:prstGeom prst="rect">
            <a:avLst/>
          </a:prstGeom>
        </p:spPr>
      </p:pic>
      <p:sp>
        <p:nvSpPr>
          <p:cNvPr id="15" name="Google Shape;110;p2">
            <a:extLst>
              <a:ext uri="{FF2B5EF4-FFF2-40B4-BE49-F238E27FC236}">
                <a16:creationId xmlns:a16="http://schemas.microsoft.com/office/drawing/2014/main" id="{6B59D63A-DFB4-4004-A8A9-08976C1AB219}"/>
              </a:ext>
            </a:extLst>
          </p:cNvPr>
          <p:cNvSpPr/>
          <p:nvPr/>
        </p:nvSpPr>
        <p:spPr>
          <a:xfrm>
            <a:off x="1341384" y="5033840"/>
            <a:ext cx="733294" cy="720000"/>
          </a:xfrm>
          <a:custGeom>
            <a:avLst/>
            <a:gdLst/>
            <a:ahLst/>
            <a:cxnLst/>
            <a:rect l="l" t="t" r="r" b="b"/>
            <a:pathLst>
              <a:path w="22699" h="22699" extrusionOk="0">
                <a:moveTo>
                  <a:pt x="11344" y="1"/>
                </a:moveTo>
                <a:cubicBezTo>
                  <a:pt x="5084" y="1"/>
                  <a:pt x="0" y="5075"/>
                  <a:pt x="0" y="11345"/>
                </a:cubicBezTo>
                <a:cubicBezTo>
                  <a:pt x="0" y="17615"/>
                  <a:pt x="5084" y="22698"/>
                  <a:pt x="11344" y="22698"/>
                </a:cubicBezTo>
                <a:cubicBezTo>
                  <a:pt x="17615" y="22698"/>
                  <a:pt x="22698" y="17615"/>
                  <a:pt x="22698" y="11345"/>
                </a:cubicBezTo>
                <a:cubicBezTo>
                  <a:pt x="22698" y="5075"/>
                  <a:pt x="17615" y="1"/>
                  <a:pt x="11344" y="1"/>
                </a:cubicBezTo>
                <a:close/>
              </a:path>
            </a:pathLst>
          </a:custGeom>
          <a:solidFill>
            <a:srgbClr val="3C68A2"/>
          </a:solidFill>
          <a:ln>
            <a:noFill/>
          </a:ln>
        </p:spPr>
        <p:txBody>
          <a:bodyPr spcFirstLastPara="1" wrap="square" lIns="91425" tIns="91425" rIns="91425" bIns="91425" anchor="ctr" anchorCtr="0">
            <a:noAutofit/>
          </a:bodyPr>
          <a:lstStyle/>
          <a:p>
            <a:pPr marL="0" marR="0" lvl="0" indent="0" algn="ctr" rtl="0">
              <a:spcBef>
                <a:spcPts val="0"/>
              </a:spcBef>
              <a:spcAft>
                <a:spcPts val="0"/>
              </a:spcAft>
              <a:buClr>
                <a:schemeClr val="lt1"/>
              </a:buClr>
              <a:buSzPts val="3600"/>
              <a:buFont typeface="Calibri"/>
              <a:buNone/>
            </a:pPr>
            <a:r>
              <a:rPr lang="fr-FR" sz="2800" b="1" dirty="0">
                <a:solidFill>
                  <a:srgbClr val="F6CD00"/>
                </a:solidFill>
                <a:latin typeface="Calibri"/>
                <a:ea typeface="Calibri"/>
                <a:cs typeface="Calibri"/>
                <a:sym typeface="Calibri"/>
              </a:rPr>
              <a:t>06</a:t>
            </a:r>
            <a:endParaRPr sz="2800" b="1" dirty="0">
              <a:solidFill>
                <a:srgbClr val="F6CD00"/>
              </a:solidFill>
              <a:latin typeface="Calibri"/>
              <a:ea typeface="Calibri"/>
              <a:cs typeface="Calibri"/>
              <a:sym typeface="Calibri"/>
            </a:endParaRPr>
          </a:p>
        </p:txBody>
      </p:sp>
      <p:sp>
        <p:nvSpPr>
          <p:cNvPr id="16" name="Google Shape;110;p2">
            <a:extLst>
              <a:ext uri="{FF2B5EF4-FFF2-40B4-BE49-F238E27FC236}">
                <a16:creationId xmlns:a16="http://schemas.microsoft.com/office/drawing/2014/main" id="{D4193EC0-6DDF-436E-B019-B9C42B591352}"/>
              </a:ext>
            </a:extLst>
          </p:cNvPr>
          <p:cNvSpPr/>
          <p:nvPr/>
        </p:nvSpPr>
        <p:spPr>
          <a:xfrm>
            <a:off x="1334737" y="5829240"/>
            <a:ext cx="733294" cy="720000"/>
          </a:xfrm>
          <a:custGeom>
            <a:avLst/>
            <a:gdLst/>
            <a:ahLst/>
            <a:cxnLst/>
            <a:rect l="l" t="t" r="r" b="b"/>
            <a:pathLst>
              <a:path w="22699" h="22699" extrusionOk="0">
                <a:moveTo>
                  <a:pt x="11344" y="1"/>
                </a:moveTo>
                <a:cubicBezTo>
                  <a:pt x="5084" y="1"/>
                  <a:pt x="0" y="5075"/>
                  <a:pt x="0" y="11345"/>
                </a:cubicBezTo>
                <a:cubicBezTo>
                  <a:pt x="0" y="17615"/>
                  <a:pt x="5084" y="22698"/>
                  <a:pt x="11344" y="22698"/>
                </a:cubicBezTo>
                <a:cubicBezTo>
                  <a:pt x="17615" y="22698"/>
                  <a:pt x="22698" y="17615"/>
                  <a:pt x="22698" y="11345"/>
                </a:cubicBezTo>
                <a:cubicBezTo>
                  <a:pt x="22698" y="5075"/>
                  <a:pt x="17615" y="1"/>
                  <a:pt x="11344" y="1"/>
                </a:cubicBezTo>
                <a:close/>
              </a:path>
            </a:pathLst>
          </a:custGeom>
          <a:solidFill>
            <a:srgbClr val="3C68A2"/>
          </a:solidFill>
          <a:ln>
            <a:noFill/>
          </a:ln>
        </p:spPr>
        <p:txBody>
          <a:bodyPr spcFirstLastPara="1" wrap="square" lIns="91425" tIns="91425" rIns="91425" bIns="91425" anchor="ctr" anchorCtr="0">
            <a:noAutofit/>
          </a:bodyPr>
          <a:lstStyle/>
          <a:p>
            <a:pPr marL="0" marR="0" lvl="0" indent="0" algn="ctr" rtl="0">
              <a:spcBef>
                <a:spcPts val="0"/>
              </a:spcBef>
              <a:spcAft>
                <a:spcPts val="0"/>
              </a:spcAft>
              <a:buClr>
                <a:schemeClr val="lt1"/>
              </a:buClr>
              <a:buSzPts val="3600"/>
              <a:buFont typeface="Calibri"/>
              <a:buNone/>
            </a:pPr>
            <a:r>
              <a:rPr lang="fr-FR" sz="2800" b="1" dirty="0">
                <a:solidFill>
                  <a:srgbClr val="F6CD00"/>
                </a:solidFill>
                <a:latin typeface="Calibri"/>
                <a:ea typeface="Calibri"/>
                <a:cs typeface="Calibri"/>
                <a:sym typeface="Calibri"/>
              </a:rPr>
              <a:t>07</a:t>
            </a:r>
            <a:endParaRPr sz="2800" b="1" dirty="0">
              <a:solidFill>
                <a:srgbClr val="F6CD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2"/>
          <p:cNvSpPr txBox="1">
            <a:spLocks/>
          </p:cNvSpPr>
          <p:nvPr/>
        </p:nvSpPr>
        <p:spPr bwMode="auto">
          <a:xfrm>
            <a:off x="813061" y="183885"/>
            <a:ext cx="10565878" cy="395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prstTxWarp prst="textNoShape">
              <a:avLst/>
            </a:prstTxWarp>
            <a:normAutofit lnSpcReduction="10000"/>
          </a:bodyPr>
          <a:lst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Bef>
                <a:spcPct val="0"/>
              </a:spcBef>
              <a:spcAft>
                <a:spcPts val="0"/>
              </a:spcAft>
              <a:buNone/>
              <a:defRPr/>
            </a:pPr>
            <a:r>
              <a:rPr lang="en-US" sz="1800" b="1" dirty="0">
                <a:solidFill>
                  <a:schemeClr val="dk1"/>
                </a:solidFill>
                <a:latin typeface="Century Gothic"/>
              </a:rPr>
              <a:t>1. </a:t>
            </a:r>
            <a:r>
              <a:rPr lang="ru-RU" sz="1800" b="1" dirty="0">
                <a:solidFill>
                  <a:schemeClr val="dk1"/>
                </a:solidFill>
                <a:latin typeface="Century Gothic"/>
              </a:rPr>
              <a:t>Контекст: система </a:t>
            </a:r>
            <a:r>
              <a:rPr lang="ru-RU" sz="1800" b="1" dirty="0" err="1">
                <a:solidFill>
                  <a:schemeClr val="dk1"/>
                </a:solidFill>
                <a:latin typeface="Century Gothic"/>
              </a:rPr>
              <a:t>чинників</a:t>
            </a:r>
            <a:r>
              <a:rPr lang="ru-RU" sz="1800" b="1" dirty="0">
                <a:solidFill>
                  <a:schemeClr val="dk1"/>
                </a:solidFill>
                <a:latin typeface="Century Gothic"/>
              </a:rPr>
              <a:t>, </a:t>
            </a:r>
            <a:r>
              <a:rPr lang="ru-RU" sz="1800" b="1" dirty="0" err="1">
                <a:solidFill>
                  <a:schemeClr val="dk1"/>
                </a:solidFill>
                <a:latin typeface="Century Gothic"/>
              </a:rPr>
              <a:t>що</a:t>
            </a:r>
            <a:r>
              <a:rPr lang="ru-RU" sz="1800" b="1" dirty="0">
                <a:solidFill>
                  <a:schemeClr val="dk1"/>
                </a:solidFill>
                <a:latin typeface="Century Gothic"/>
              </a:rPr>
              <a:t> </a:t>
            </a:r>
            <a:r>
              <a:rPr lang="ru-RU" sz="1800" b="1" dirty="0" err="1">
                <a:solidFill>
                  <a:schemeClr val="dk1"/>
                </a:solidFill>
                <a:latin typeface="Century Gothic"/>
              </a:rPr>
              <a:t>впливають</a:t>
            </a:r>
            <a:r>
              <a:rPr lang="ru-RU" sz="1800" b="1" dirty="0">
                <a:solidFill>
                  <a:schemeClr val="dk1"/>
                </a:solidFill>
                <a:latin typeface="Century Gothic"/>
              </a:rPr>
              <a:t> на </a:t>
            </a:r>
            <a:r>
              <a:rPr lang="ru-RU" sz="1800" b="1" dirty="0" err="1">
                <a:solidFill>
                  <a:schemeClr val="dk1"/>
                </a:solidFill>
                <a:latin typeface="Century Gothic"/>
              </a:rPr>
              <a:t>зайнятість</a:t>
            </a:r>
            <a:r>
              <a:rPr lang="ru-RU" sz="1800" b="1" dirty="0">
                <a:solidFill>
                  <a:schemeClr val="dk1"/>
                </a:solidFill>
                <a:latin typeface="Century Gothic"/>
              </a:rPr>
              <a:t> </a:t>
            </a:r>
            <a:r>
              <a:rPr lang="ru-RU" sz="1800" b="1" dirty="0" err="1">
                <a:solidFill>
                  <a:schemeClr val="dk1"/>
                </a:solidFill>
                <a:latin typeface="Century Gothic"/>
              </a:rPr>
              <a:t>молоді</a:t>
            </a:r>
            <a:r>
              <a:rPr lang="ru-RU" sz="1800" b="1" dirty="0">
                <a:solidFill>
                  <a:schemeClr val="dk1"/>
                </a:solidFill>
                <a:latin typeface="Century Gothic"/>
              </a:rPr>
              <a:t> в </a:t>
            </a:r>
            <a:r>
              <a:rPr lang="ru-RU" sz="1800" b="1" dirty="0" err="1">
                <a:solidFill>
                  <a:schemeClr val="dk1"/>
                </a:solidFill>
                <a:latin typeface="Century Gothic"/>
              </a:rPr>
              <a:t>Україні</a:t>
            </a:r>
            <a:endParaRPr lang="ru-RU" sz="1800" b="1" dirty="0">
              <a:solidFill>
                <a:schemeClr val="dk1"/>
              </a:solidFill>
              <a:latin typeface="Century Gothic"/>
            </a:endParaRPr>
          </a:p>
        </p:txBody>
      </p:sp>
      <p:sp>
        <p:nvSpPr>
          <p:cNvPr id="2" name="Ellipse 1">
            <a:extLst>
              <a:ext uri="{FF2B5EF4-FFF2-40B4-BE49-F238E27FC236}">
                <a16:creationId xmlns:a16="http://schemas.microsoft.com/office/drawing/2014/main" id="{DCA44506-D762-4ADC-811E-253E12CD07DC}"/>
              </a:ext>
            </a:extLst>
          </p:cNvPr>
          <p:cNvSpPr/>
          <p:nvPr/>
        </p:nvSpPr>
        <p:spPr>
          <a:xfrm>
            <a:off x="5435980" y="2798395"/>
            <a:ext cx="1658867" cy="1697048"/>
          </a:xfrm>
          <a:prstGeom prst="ellipse">
            <a:avLst/>
          </a:prstGeom>
          <a:solidFill>
            <a:srgbClr val="F6C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987425"/>
            <a:r>
              <a:rPr lang="uk-UA" sz="1860" b="1" dirty="0"/>
              <a:t>ЧИННИКИ</a:t>
            </a:r>
            <a:endParaRPr lang="fr-FR" sz="1860" b="1" dirty="0"/>
          </a:p>
        </p:txBody>
      </p:sp>
      <p:sp>
        <p:nvSpPr>
          <p:cNvPr id="3" name="Rectangle 2">
            <a:extLst>
              <a:ext uri="{FF2B5EF4-FFF2-40B4-BE49-F238E27FC236}">
                <a16:creationId xmlns:a16="http://schemas.microsoft.com/office/drawing/2014/main" id="{0A4BBC18-35C0-4F01-BC17-BA90AC56FCA6}"/>
              </a:ext>
            </a:extLst>
          </p:cNvPr>
          <p:cNvSpPr/>
          <p:nvPr/>
        </p:nvSpPr>
        <p:spPr>
          <a:xfrm>
            <a:off x="6818884" y="729024"/>
            <a:ext cx="3594656" cy="1683554"/>
          </a:xfrm>
          <a:prstGeom prst="rect">
            <a:avLst/>
          </a:prstGeom>
          <a:solidFill>
            <a:srgbClr val="4577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1600" b="1" dirty="0">
                <a:solidFill>
                  <a:srgbClr val="DEB900"/>
                </a:solidFill>
                <a:latin typeface="Calibri" panose="020F0502020204030204" pitchFamily="34" charset="0"/>
                <a:ea typeface="Calibri" panose="020F0502020204030204" pitchFamily="34" charset="0"/>
                <a:cs typeface="Calibri" panose="020F0502020204030204" pitchFamily="34" charset="0"/>
              </a:rPr>
              <a:t>ДЕМОГРАФІЧНІ</a:t>
            </a:r>
            <a:endParaRPr lang="en-US" sz="1600" b="1" dirty="0">
              <a:solidFill>
                <a:srgbClr val="DEB900"/>
              </a:solidFill>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ru-RU" sz="1600" dirty="0" err="1">
                <a:solidFill>
                  <a:schemeClr val="bg1"/>
                </a:solidFill>
                <a:latin typeface="Calibri" panose="020F0502020204030204" pitchFamily="34" charset="0"/>
                <a:ea typeface="Calibri" panose="020F0502020204030204" pitchFamily="34" charset="0"/>
                <a:cs typeface="Calibri" panose="020F0502020204030204" pitchFamily="34" charset="0"/>
              </a:rPr>
              <a:t>Статева</a:t>
            </a:r>
            <a:r>
              <a:rPr lang="ru-RU" sz="1600" dirty="0">
                <a:solidFill>
                  <a:schemeClr val="bg1"/>
                </a:solidFill>
                <a:latin typeface="Calibri" panose="020F0502020204030204" pitchFamily="34" charset="0"/>
                <a:ea typeface="Calibri" panose="020F0502020204030204" pitchFamily="34" charset="0"/>
                <a:cs typeface="Calibri" panose="020F0502020204030204" pitchFamily="34" charset="0"/>
              </a:rPr>
              <a:t> та </a:t>
            </a:r>
            <a:r>
              <a:rPr lang="ru-RU" sz="1600" dirty="0" err="1">
                <a:solidFill>
                  <a:schemeClr val="bg1"/>
                </a:solidFill>
                <a:latin typeface="Calibri" panose="020F0502020204030204" pitchFamily="34" charset="0"/>
                <a:ea typeface="Calibri" panose="020F0502020204030204" pitchFamily="34" charset="0"/>
                <a:cs typeface="Calibri" panose="020F0502020204030204" pitchFamily="34" charset="0"/>
              </a:rPr>
              <a:t>вікова</a:t>
            </a:r>
            <a:r>
              <a:rPr lang="ru-RU" sz="1600" dirty="0">
                <a:solidFill>
                  <a:schemeClr val="bg1"/>
                </a:solidFill>
                <a:latin typeface="Calibri" panose="020F0502020204030204" pitchFamily="34" charset="0"/>
                <a:ea typeface="Calibri" panose="020F0502020204030204" pitchFamily="34" charset="0"/>
                <a:cs typeface="Calibri" panose="020F0502020204030204" pitchFamily="34" charset="0"/>
              </a:rPr>
              <a:t> структура </a:t>
            </a:r>
            <a:r>
              <a:rPr lang="ru-RU" sz="1600" dirty="0" err="1">
                <a:solidFill>
                  <a:schemeClr val="bg1"/>
                </a:solidFill>
                <a:latin typeface="Calibri" panose="020F0502020204030204" pitchFamily="34" charset="0"/>
                <a:ea typeface="Calibri" panose="020F0502020204030204" pitchFamily="34" charset="0"/>
                <a:cs typeface="Calibri" panose="020F0502020204030204" pitchFamily="34" charset="0"/>
              </a:rPr>
              <a:t>населення</a:t>
            </a:r>
            <a:endPar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solidFill>
                  <a:schemeClr val="bg1"/>
                </a:solidFill>
                <a:latin typeface="Calibri" panose="020F0502020204030204" pitchFamily="34" charset="0"/>
                <a:ea typeface="Calibri" panose="020F0502020204030204" pitchFamily="34" charset="0"/>
                <a:cs typeface="Calibri" panose="020F0502020204030204" pitchFamily="34" charset="0"/>
              </a:rPr>
              <a:t>Коефіцієнт народжуваності</a:t>
            </a:r>
            <a:endPar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solidFill>
                  <a:schemeClr val="bg1"/>
                </a:solidFill>
                <a:latin typeface="Calibri" panose="020F0502020204030204" pitchFamily="34" charset="0"/>
                <a:ea typeface="Calibri" panose="020F0502020204030204" pitchFamily="34" charset="0"/>
                <a:cs typeface="Calibri" panose="020F0502020204030204" pitchFamily="34" charset="0"/>
              </a:rPr>
              <a:t>Коефіцієнт смертності</a:t>
            </a:r>
            <a:endParaRPr lang="en-US" sz="16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solidFill>
                  <a:schemeClr val="bg1"/>
                </a:solidFill>
                <a:latin typeface="Calibri" panose="020F0502020204030204" pitchFamily="34" charset="0"/>
                <a:ea typeface="Calibri" panose="020F0502020204030204" pitchFamily="34" charset="0"/>
                <a:cs typeface="Calibri" panose="020F0502020204030204" pitchFamily="34" charset="0"/>
              </a:rPr>
              <a:t>Міграція</a:t>
            </a:r>
            <a:endParaRPr lang="fr-FR" sz="16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47" name="Rectangle 46">
            <a:extLst>
              <a:ext uri="{FF2B5EF4-FFF2-40B4-BE49-F238E27FC236}">
                <a16:creationId xmlns:a16="http://schemas.microsoft.com/office/drawing/2014/main" id="{66C82C49-1CAA-4C98-B920-F67955EBB383}"/>
              </a:ext>
            </a:extLst>
          </p:cNvPr>
          <p:cNvSpPr/>
          <p:nvPr/>
        </p:nvSpPr>
        <p:spPr>
          <a:xfrm>
            <a:off x="8165656" y="2805142"/>
            <a:ext cx="3594656" cy="1683554"/>
          </a:xfrm>
          <a:prstGeom prst="rect">
            <a:avLst/>
          </a:prstGeom>
          <a:solidFill>
            <a:srgbClr val="4577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1600" b="1" dirty="0">
                <a:solidFill>
                  <a:srgbClr val="DEB900"/>
                </a:solidFill>
                <a:latin typeface="Calibri" panose="020F0502020204030204" pitchFamily="34" charset="0"/>
                <a:ea typeface="Calibri" panose="020F0502020204030204" pitchFamily="34" charset="0"/>
                <a:cs typeface="Calibri" panose="020F0502020204030204" pitchFamily="34" charset="0"/>
              </a:rPr>
              <a:t>СОЦІАЛЬНІ</a:t>
            </a:r>
            <a:endParaRPr lang="en-US" sz="1600" b="1" dirty="0">
              <a:solidFill>
                <a:srgbClr val="DEB900"/>
              </a:solidFill>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ru-RU" sz="1600" dirty="0" err="1">
                <a:latin typeface="Calibri" panose="020F0502020204030204" pitchFamily="34" charset="0"/>
                <a:ea typeface="Calibri" panose="020F0502020204030204" pitchFamily="34" charset="0"/>
                <a:cs typeface="Calibri" panose="020F0502020204030204" pitchFamily="34" charset="0"/>
              </a:rPr>
              <a:t>Рівень</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розвитку</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сфери</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обслуговування</a:t>
            </a:r>
            <a:r>
              <a:rPr lang="ru-RU" sz="1600" dirty="0">
                <a:latin typeface="Calibri" panose="020F0502020204030204" pitchFamily="34" charset="0"/>
                <a:ea typeface="Calibri" panose="020F0502020204030204" pitchFamily="34" charset="0"/>
                <a:cs typeface="Calibri" panose="020F0502020204030204" pitchFamily="34" charset="0"/>
              </a:rPr>
              <a:t> та </a:t>
            </a:r>
            <a:r>
              <a:rPr lang="ru-RU" sz="1600" dirty="0" err="1">
                <a:latin typeface="Calibri" panose="020F0502020204030204" pitchFamily="34" charset="0"/>
                <a:ea typeface="Calibri" panose="020F0502020204030204" pitchFamily="34" charset="0"/>
                <a:cs typeface="Calibri" panose="020F0502020204030204" pitchFamily="34" charset="0"/>
              </a:rPr>
              <a:t>мережі</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дошкільних</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закладів</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Освітній рівень населення</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Національні традиції</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Рівень розвитку охорони здоров'я</a:t>
            </a:r>
            <a:endParaRPr lang="uk-UA" sz="1400" dirty="0">
              <a:latin typeface="Calibri" panose="020F0502020204030204" pitchFamily="34" charset="0"/>
              <a:ea typeface="Calibri" panose="020F0502020204030204" pitchFamily="34" charset="0"/>
              <a:cs typeface="Calibri" panose="020F0502020204030204" pitchFamily="34" charset="0"/>
            </a:endParaRPr>
          </a:p>
        </p:txBody>
      </p:sp>
      <p:sp>
        <p:nvSpPr>
          <p:cNvPr id="49" name="Rectangle 48">
            <a:extLst>
              <a:ext uri="{FF2B5EF4-FFF2-40B4-BE49-F238E27FC236}">
                <a16:creationId xmlns:a16="http://schemas.microsoft.com/office/drawing/2014/main" id="{050627C6-2240-4285-A1EE-1C329C2CD30E}"/>
              </a:ext>
            </a:extLst>
          </p:cNvPr>
          <p:cNvSpPr/>
          <p:nvPr/>
        </p:nvSpPr>
        <p:spPr>
          <a:xfrm>
            <a:off x="6818884" y="4866822"/>
            <a:ext cx="3594656" cy="1683554"/>
          </a:xfrm>
          <a:prstGeom prst="rect">
            <a:avLst/>
          </a:prstGeom>
          <a:solidFill>
            <a:srgbClr val="4577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1600" b="1" dirty="0">
                <a:solidFill>
                  <a:srgbClr val="DEB900"/>
                </a:solidFill>
                <a:latin typeface="Calibri" panose="020F0502020204030204" pitchFamily="34" charset="0"/>
                <a:ea typeface="Calibri" panose="020F0502020204030204" pitchFamily="34" charset="0"/>
                <a:cs typeface="Calibri" panose="020F0502020204030204" pitchFamily="34" charset="0"/>
              </a:rPr>
              <a:t>ПСИХОЛОГІЧНІ</a:t>
            </a:r>
            <a:endParaRPr lang="en-US" sz="1600" b="1" dirty="0">
              <a:solidFill>
                <a:srgbClr val="DEB900"/>
              </a:solidFill>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ru-RU" sz="1600" dirty="0" err="1">
                <a:latin typeface="Calibri" panose="020F0502020204030204" pitchFamily="34" charset="0"/>
                <a:ea typeface="Calibri" panose="020F0502020204030204" pitchFamily="34" charset="0"/>
                <a:cs typeface="Calibri" panose="020F0502020204030204" pitchFamily="34" charset="0"/>
              </a:rPr>
              <a:t>Особливості</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поведінки</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пов'язані</a:t>
            </a:r>
            <a:r>
              <a:rPr lang="ru-RU" sz="1600" dirty="0">
                <a:latin typeface="Calibri" panose="020F0502020204030204" pitchFamily="34" charset="0"/>
                <a:ea typeface="Calibri" panose="020F0502020204030204" pitchFamily="34" charset="0"/>
                <a:cs typeface="Calibri" panose="020F0502020204030204" pitchFamily="34" charset="0"/>
              </a:rPr>
              <a:t> з </a:t>
            </a:r>
            <a:r>
              <a:rPr lang="ru-RU" sz="1600" dirty="0" err="1">
                <a:latin typeface="Calibri" panose="020F0502020204030204" pitchFamily="34" charset="0"/>
                <a:ea typeface="Calibri" panose="020F0502020204030204" pitchFamily="34" charset="0"/>
                <a:cs typeface="Calibri" panose="020F0502020204030204" pitchFamily="34" charset="0"/>
              </a:rPr>
              <a:t>рівнем</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самосвідомості</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працездатної</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молоді</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Її</a:t>
            </a:r>
            <a:r>
              <a:rPr lang="en-US" sz="1600" dirty="0">
                <a:latin typeface="Calibri" panose="020F0502020204030204" pitchFamily="34" charset="0"/>
                <a:ea typeface="Calibri" panose="020F0502020204030204" pitchFamily="34" charset="0"/>
                <a:cs typeface="Calibri" panose="020F0502020204030204" pitchFamily="34" charset="0"/>
              </a:rPr>
              <a:t> </a:t>
            </a:r>
            <a:r>
              <a:rPr lang="uk-UA" sz="1600" dirty="0">
                <a:latin typeface="Calibri" panose="020F0502020204030204" pitchFamily="34" charset="0"/>
                <a:ea typeface="Calibri" panose="020F0502020204030204" pitchFamily="34" charset="0"/>
                <a:cs typeface="Calibri" panose="020F0502020204030204" pitchFamily="34" charset="0"/>
              </a:rPr>
              <a:t>економічна активність</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ru-RU" sz="1600" dirty="0">
                <a:latin typeface="Calibri" panose="020F0502020204030204" pitchFamily="34" charset="0"/>
                <a:ea typeface="Calibri" panose="020F0502020204030204" pitchFamily="34" charset="0"/>
                <a:cs typeface="Calibri" panose="020F0502020204030204" pitchFamily="34" charset="0"/>
              </a:rPr>
              <a:t>Потреби </a:t>
            </a:r>
            <a:r>
              <a:rPr lang="ru-RU" sz="1600" dirty="0" err="1">
                <a:latin typeface="Calibri" panose="020F0502020204030204" pitchFamily="34" charset="0"/>
                <a:ea typeface="Calibri" panose="020F0502020204030204" pitchFamily="34" charset="0"/>
                <a:cs typeface="Calibri" panose="020F0502020204030204" pitchFamily="34" charset="0"/>
              </a:rPr>
              <a:t>самореалізації</a:t>
            </a:r>
            <a:r>
              <a:rPr lang="ru-RU" sz="1600" dirty="0">
                <a:latin typeface="Calibri" panose="020F0502020204030204" pitchFamily="34" charset="0"/>
                <a:ea typeface="Calibri" panose="020F0502020204030204" pitchFamily="34" charset="0"/>
                <a:cs typeface="Calibri" panose="020F0502020204030204" pitchFamily="34" charset="0"/>
              </a:rPr>
              <a:t> у </a:t>
            </a:r>
            <a:r>
              <a:rPr lang="ru-RU" sz="1600" dirty="0" err="1">
                <a:latin typeface="Calibri" panose="020F0502020204030204" pitchFamily="34" charset="0"/>
                <a:ea typeface="Calibri" panose="020F0502020204030204" pitchFamily="34" charset="0"/>
                <a:cs typeface="Calibri" panose="020F0502020204030204" pitchFamily="34" charset="0"/>
              </a:rPr>
              <a:t>професійній</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сфері</a:t>
            </a:r>
            <a:endParaRPr lang="uk-UA" sz="1600" dirty="0">
              <a:latin typeface="Calibri" panose="020F0502020204030204" pitchFamily="34" charset="0"/>
              <a:ea typeface="Calibri" panose="020F0502020204030204" pitchFamily="34" charset="0"/>
              <a:cs typeface="Calibri" panose="020F0502020204030204" pitchFamily="34" charset="0"/>
            </a:endParaRPr>
          </a:p>
        </p:txBody>
      </p:sp>
      <p:sp>
        <p:nvSpPr>
          <p:cNvPr id="50" name="Rectangle 49">
            <a:extLst>
              <a:ext uri="{FF2B5EF4-FFF2-40B4-BE49-F238E27FC236}">
                <a16:creationId xmlns:a16="http://schemas.microsoft.com/office/drawing/2014/main" id="{C22B99AB-5980-494D-94E8-21A167B96DE8}"/>
              </a:ext>
            </a:extLst>
          </p:cNvPr>
          <p:cNvSpPr/>
          <p:nvPr/>
        </p:nvSpPr>
        <p:spPr>
          <a:xfrm>
            <a:off x="2177167" y="4880316"/>
            <a:ext cx="3594656" cy="1683554"/>
          </a:xfrm>
          <a:prstGeom prst="rect">
            <a:avLst/>
          </a:prstGeom>
          <a:solidFill>
            <a:srgbClr val="4577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1600" b="1" dirty="0">
                <a:solidFill>
                  <a:srgbClr val="DEB900"/>
                </a:solidFill>
                <a:latin typeface="Calibri" panose="020F0502020204030204" pitchFamily="34" charset="0"/>
                <a:ea typeface="Calibri" panose="020F0502020204030204" pitchFamily="34" charset="0"/>
                <a:cs typeface="Calibri" panose="020F0502020204030204" pitchFamily="34" charset="0"/>
              </a:rPr>
              <a:t>ОРГАНІЗАЦІЙНІ</a:t>
            </a:r>
            <a:endParaRPr lang="en-US" sz="1600" b="1" dirty="0">
              <a:solidFill>
                <a:srgbClr val="DEB900"/>
              </a:solidFill>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Рівень організації праці</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ru-RU" sz="1600" dirty="0" err="1">
                <a:latin typeface="Calibri" panose="020F0502020204030204" pitchFamily="34" charset="0"/>
                <a:ea typeface="Calibri" panose="020F0502020204030204" pitchFamily="34" charset="0"/>
                <a:cs typeface="Calibri" panose="020F0502020204030204" pitchFamily="34" charset="0"/>
              </a:rPr>
              <a:t>Виробництво</a:t>
            </a:r>
            <a:r>
              <a:rPr lang="ru-RU" sz="1600" dirty="0">
                <a:latin typeface="Calibri" panose="020F0502020204030204" pitchFamily="34" charset="0"/>
                <a:ea typeface="Calibri" panose="020F0502020204030204" pitchFamily="34" charset="0"/>
                <a:cs typeface="Calibri" panose="020F0502020204030204" pitchFamily="34" charset="0"/>
              </a:rPr>
              <a:t> та </a:t>
            </a:r>
            <a:r>
              <a:rPr lang="ru-RU" sz="1600" dirty="0" err="1">
                <a:latin typeface="Calibri" panose="020F0502020204030204" pitchFamily="34" charset="0"/>
                <a:ea typeface="Calibri" panose="020F0502020204030204" pitchFamily="34" charset="0"/>
                <a:cs typeface="Calibri" panose="020F0502020204030204" pitchFamily="34" charset="0"/>
              </a:rPr>
              <a:t>управління</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Організація біржі праці</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Служба зайнятості</a:t>
            </a:r>
          </a:p>
        </p:txBody>
      </p:sp>
      <p:sp>
        <p:nvSpPr>
          <p:cNvPr id="51" name="Rectangle 50">
            <a:extLst>
              <a:ext uri="{FF2B5EF4-FFF2-40B4-BE49-F238E27FC236}">
                <a16:creationId xmlns:a16="http://schemas.microsoft.com/office/drawing/2014/main" id="{F2900FC9-EFD3-4DA4-AE3C-8AF606DB2AD4}"/>
              </a:ext>
            </a:extLst>
          </p:cNvPr>
          <p:cNvSpPr/>
          <p:nvPr/>
        </p:nvSpPr>
        <p:spPr>
          <a:xfrm>
            <a:off x="697917" y="2805142"/>
            <a:ext cx="3594656" cy="1683554"/>
          </a:xfrm>
          <a:prstGeom prst="rect">
            <a:avLst/>
          </a:prstGeom>
          <a:solidFill>
            <a:srgbClr val="4577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1600" b="1" dirty="0">
                <a:solidFill>
                  <a:srgbClr val="DEB900"/>
                </a:solidFill>
                <a:latin typeface="Calibri" panose="020F0502020204030204" pitchFamily="34" charset="0"/>
                <a:ea typeface="Calibri" panose="020F0502020204030204" pitchFamily="34" charset="0"/>
                <a:cs typeface="Calibri" panose="020F0502020204030204" pitchFamily="34" charset="0"/>
              </a:rPr>
              <a:t>ПОЛІТИЧНІ</a:t>
            </a:r>
            <a:endParaRPr lang="en-US" sz="1600" b="1" dirty="0">
              <a:solidFill>
                <a:srgbClr val="DEB900"/>
              </a:solidFill>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ru-RU" sz="1600" dirty="0" err="1">
                <a:latin typeface="Calibri" panose="020F0502020204030204" pitchFamily="34" charset="0"/>
                <a:ea typeface="Calibri" panose="020F0502020204030204" pitchFamily="34" charset="0"/>
                <a:cs typeface="Calibri" panose="020F0502020204030204" pitchFamily="34" charset="0"/>
              </a:rPr>
              <a:t>Стабільність</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політичної</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ситуації</a:t>
            </a:r>
            <a:r>
              <a:rPr lang="ru-RU" sz="1600" dirty="0">
                <a:latin typeface="Calibri" panose="020F0502020204030204" pitchFamily="34" charset="0"/>
                <a:ea typeface="Calibri" panose="020F0502020204030204" pitchFamily="34" charset="0"/>
                <a:cs typeface="Calibri" panose="020F0502020204030204" pitchFamily="34" charset="0"/>
              </a:rPr>
              <a:t> в </a:t>
            </a:r>
            <a:r>
              <a:rPr lang="ru-RU" sz="1600" dirty="0" err="1">
                <a:latin typeface="Calibri" panose="020F0502020204030204" pitchFamily="34" charset="0"/>
                <a:ea typeface="Calibri" panose="020F0502020204030204" pitchFamily="34" charset="0"/>
                <a:cs typeface="Calibri" panose="020F0502020204030204" pitchFamily="34" charset="0"/>
              </a:rPr>
              <a:t>країні</a:t>
            </a:r>
            <a:endParaRPr lang="ru-RU"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Ефективність законодавчої системи</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ru-RU" sz="1600" dirty="0" err="1">
                <a:latin typeface="Calibri" panose="020F0502020204030204" pitchFamily="34" charset="0"/>
                <a:ea typeface="Calibri" panose="020F0502020204030204" pitchFamily="34" charset="0"/>
                <a:cs typeface="Calibri" panose="020F0502020204030204" pitchFamily="34" charset="0"/>
              </a:rPr>
              <a:t>Якість</a:t>
            </a:r>
            <a:r>
              <a:rPr lang="ru-RU" sz="1600" dirty="0">
                <a:latin typeface="Calibri" panose="020F0502020204030204" pitchFamily="34" charset="0"/>
                <a:ea typeface="Calibri" panose="020F0502020204030204" pitchFamily="34" charset="0"/>
                <a:cs typeface="Calibri" panose="020F0502020204030204" pitchFamily="34" charset="0"/>
              </a:rPr>
              <a:t> державного </a:t>
            </a:r>
            <a:r>
              <a:rPr lang="ru-RU" sz="1600" dirty="0" err="1">
                <a:latin typeface="Calibri" panose="020F0502020204030204" pitchFamily="34" charset="0"/>
                <a:ea typeface="Calibri" panose="020F0502020204030204" pitchFamily="34" charset="0"/>
                <a:cs typeface="Calibri" panose="020F0502020204030204" pitchFamily="34" charset="0"/>
              </a:rPr>
              <a:t>регулювання</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соціально-економічних</a:t>
            </a:r>
            <a:r>
              <a:rPr lang="ru-RU" sz="1600" dirty="0">
                <a:latin typeface="Calibri" panose="020F0502020204030204" pitchFamily="34" charset="0"/>
                <a:ea typeface="Calibri" panose="020F0502020204030204" pitchFamily="34" charset="0"/>
                <a:cs typeface="Calibri" panose="020F0502020204030204" pitchFamily="34" charset="0"/>
              </a:rPr>
              <a:t> </a:t>
            </a:r>
            <a:r>
              <a:rPr lang="ru-RU" sz="1600" dirty="0" err="1">
                <a:latin typeface="Calibri" panose="020F0502020204030204" pitchFamily="34" charset="0"/>
                <a:ea typeface="Calibri" panose="020F0502020204030204" pitchFamily="34" charset="0"/>
                <a:cs typeface="Calibri" panose="020F0502020204030204" pitchFamily="34" charset="0"/>
              </a:rPr>
              <a:t>процесів</a:t>
            </a:r>
            <a:endParaRPr lang="uk-UA" sz="1600" dirty="0">
              <a:latin typeface="Calibri" panose="020F0502020204030204" pitchFamily="34" charset="0"/>
              <a:ea typeface="Calibri" panose="020F0502020204030204" pitchFamily="34" charset="0"/>
              <a:cs typeface="Calibri" panose="020F0502020204030204" pitchFamily="34" charset="0"/>
            </a:endParaRPr>
          </a:p>
        </p:txBody>
      </p:sp>
      <p:sp>
        <p:nvSpPr>
          <p:cNvPr id="52" name="Rectangle 51">
            <a:extLst>
              <a:ext uri="{FF2B5EF4-FFF2-40B4-BE49-F238E27FC236}">
                <a16:creationId xmlns:a16="http://schemas.microsoft.com/office/drawing/2014/main" id="{C925A155-C174-46D1-AE7E-F52D9A9CB359}"/>
              </a:ext>
            </a:extLst>
          </p:cNvPr>
          <p:cNvSpPr/>
          <p:nvPr/>
        </p:nvSpPr>
        <p:spPr>
          <a:xfrm>
            <a:off x="2177167" y="729024"/>
            <a:ext cx="3594656" cy="1683554"/>
          </a:xfrm>
          <a:prstGeom prst="rect">
            <a:avLst/>
          </a:prstGeom>
          <a:solidFill>
            <a:srgbClr val="4577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1600" b="1" dirty="0">
                <a:solidFill>
                  <a:srgbClr val="DEB900"/>
                </a:solidFill>
                <a:latin typeface="Calibri" panose="020F0502020204030204" pitchFamily="34" charset="0"/>
                <a:ea typeface="Calibri" panose="020F0502020204030204" pitchFamily="34" charset="0"/>
                <a:cs typeface="Calibri" panose="020F0502020204030204" pitchFamily="34" charset="0"/>
              </a:rPr>
              <a:t>ЕКОНОМІЧНІ</a:t>
            </a:r>
            <a:endParaRPr lang="en-US" sz="1600" b="1" dirty="0">
              <a:solidFill>
                <a:srgbClr val="DEB900"/>
              </a:solidFill>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Розвиток продуктивних сил</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Галузева структура національної економіки</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Економічні стимули</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Інвестиційна політика</a:t>
            </a: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buClr>
                <a:schemeClr val="bg1"/>
              </a:buClr>
              <a:buFont typeface="Wingdings" panose="05000000000000000000" pitchFamily="2" charset="2"/>
              <a:buChar char="Ø"/>
            </a:pPr>
            <a:r>
              <a:rPr lang="uk-UA" sz="1600" dirty="0">
                <a:latin typeface="Calibri" panose="020F0502020204030204" pitchFamily="34" charset="0"/>
                <a:ea typeface="Calibri" panose="020F0502020204030204" pitchFamily="34" charset="0"/>
                <a:cs typeface="Calibri" panose="020F0502020204030204" pitchFamily="34" charset="0"/>
              </a:rPr>
              <a:t>Рівень життя населення</a:t>
            </a:r>
          </a:p>
        </p:txBody>
      </p:sp>
      <p:cxnSp>
        <p:nvCxnSpPr>
          <p:cNvPr id="6" name="Connecteur droit avec flèche 5">
            <a:extLst>
              <a:ext uri="{FF2B5EF4-FFF2-40B4-BE49-F238E27FC236}">
                <a16:creationId xmlns:a16="http://schemas.microsoft.com/office/drawing/2014/main" id="{F176D897-D4BB-4CAC-96A0-70EA44D3B4D9}"/>
              </a:ext>
            </a:extLst>
          </p:cNvPr>
          <p:cNvCxnSpPr>
            <a:cxnSpLocks/>
            <a:stCxn id="2" idx="6"/>
            <a:endCxn id="47" idx="1"/>
          </p:cNvCxnSpPr>
          <p:nvPr/>
        </p:nvCxnSpPr>
        <p:spPr>
          <a:xfrm>
            <a:off x="7094847" y="3646919"/>
            <a:ext cx="1070809" cy="0"/>
          </a:xfrm>
          <a:prstGeom prst="straightConnector1">
            <a:avLst/>
          </a:prstGeom>
          <a:ln w="38100">
            <a:solidFill>
              <a:srgbClr val="F6CD00"/>
            </a:solidFill>
            <a:tailEnd type="triangle"/>
          </a:ln>
        </p:spPr>
        <p:style>
          <a:lnRef idx="1">
            <a:schemeClr val="accent4"/>
          </a:lnRef>
          <a:fillRef idx="0">
            <a:schemeClr val="accent4"/>
          </a:fillRef>
          <a:effectRef idx="0">
            <a:schemeClr val="accent4"/>
          </a:effectRef>
          <a:fontRef idx="minor">
            <a:schemeClr val="tx1"/>
          </a:fontRef>
        </p:style>
      </p:cxnSp>
      <p:cxnSp>
        <p:nvCxnSpPr>
          <p:cNvPr id="53" name="Connecteur droit avec flèche 52">
            <a:extLst>
              <a:ext uri="{FF2B5EF4-FFF2-40B4-BE49-F238E27FC236}">
                <a16:creationId xmlns:a16="http://schemas.microsoft.com/office/drawing/2014/main" id="{EC41E947-9DC3-4C86-AA93-A1BBFC269768}"/>
              </a:ext>
            </a:extLst>
          </p:cNvPr>
          <p:cNvCxnSpPr>
            <a:cxnSpLocks/>
          </p:cNvCxnSpPr>
          <p:nvPr/>
        </p:nvCxnSpPr>
        <p:spPr>
          <a:xfrm>
            <a:off x="6818884" y="4214099"/>
            <a:ext cx="675425" cy="666217"/>
          </a:xfrm>
          <a:prstGeom prst="straightConnector1">
            <a:avLst/>
          </a:prstGeom>
          <a:ln w="38100">
            <a:solidFill>
              <a:srgbClr val="F6CD00"/>
            </a:solidFill>
            <a:tailEnd type="triangle"/>
          </a:ln>
        </p:spPr>
        <p:style>
          <a:lnRef idx="1">
            <a:schemeClr val="accent4"/>
          </a:lnRef>
          <a:fillRef idx="0">
            <a:schemeClr val="accent4"/>
          </a:fillRef>
          <a:effectRef idx="0">
            <a:schemeClr val="accent4"/>
          </a:effectRef>
          <a:fontRef idx="minor">
            <a:schemeClr val="tx1"/>
          </a:fontRef>
        </p:style>
      </p:cxnSp>
      <p:cxnSp>
        <p:nvCxnSpPr>
          <p:cNvPr id="54" name="Connecteur droit avec flèche 53">
            <a:extLst>
              <a:ext uri="{FF2B5EF4-FFF2-40B4-BE49-F238E27FC236}">
                <a16:creationId xmlns:a16="http://schemas.microsoft.com/office/drawing/2014/main" id="{FCB59048-0BE0-403C-A385-E5A86BF4E65A}"/>
              </a:ext>
            </a:extLst>
          </p:cNvPr>
          <p:cNvCxnSpPr>
            <a:cxnSpLocks/>
            <a:stCxn id="2" idx="3"/>
          </p:cNvCxnSpPr>
          <p:nvPr/>
        </p:nvCxnSpPr>
        <p:spPr>
          <a:xfrm flipH="1">
            <a:off x="5036519" y="4246916"/>
            <a:ext cx="642396" cy="619906"/>
          </a:xfrm>
          <a:prstGeom prst="straightConnector1">
            <a:avLst/>
          </a:prstGeom>
          <a:ln w="38100">
            <a:solidFill>
              <a:srgbClr val="F6CD00"/>
            </a:solidFill>
            <a:tailEnd type="triangle"/>
          </a:ln>
        </p:spPr>
        <p:style>
          <a:lnRef idx="1">
            <a:schemeClr val="accent4"/>
          </a:lnRef>
          <a:fillRef idx="0">
            <a:schemeClr val="accent4"/>
          </a:fillRef>
          <a:effectRef idx="0">
            <a:schemeClr val="accent4"/>
          </a:effectRef>
          <a:fontRef idx="minor">
            <a:schemeClr val="tx1"/>
          </a:fontRef>
        </p:style>
      </p:cxnSp>
      <p:cxnSp>
        <p:nvCxnSpPr>
          <p:cNvPr id="55" name="Connecteur droit avec flèche 54">
            <a:extLst>
              <a:ext uri="{FF2B5EF4-FFF2-40B4-BE49-F238E27FC236}">
                <a16:creationId xmlns:a16="http://schemas.microsoft.com/office/drawing/2014/main" id="{BA286DD7-E1ED-45B8-8EFE-EF11BC8DD678}"/>
              </a:ext>
            </a:extLst>
          </p:cNvPr>
          <p:cNvCxnSpPr>
            <a:cxnSpLocks/>
            <a:stCxn id="2" idx="2"/>
            <a:endCxn id="51" idx="3"/>
          </p:cNvCxnSpPr>
          <p:nvPr/>
        </p:nvCxnSpPr>
        <p:spPr>
          <a:xfrm flipH="1">
            <a:off x="4292573" y="3646919"/>
            <a:ext cx="1143407" cy="0"/>
          </a:xfrm>
          <a:prstGeom prst="straightConnector1">
            <a:avLst/>
          </a:prstGeom>
          <a:ln w="38100">
            <a:solidFill>
              <a:srgbClr val="F6CD00"/>
            </a:solidFill>
            <a:tailEnd type="triangle"/>
          </a:ln>
        </p:spPr>
        <p:style>
          <a:lnRef idx="1">
            <a:schemeClr val="accent4"/>
          </a:lnRef>
          <a:fillRef idx="0">
            <a:schemeClr val="accent4"/>
          </a:fillRef>
          <a:effectRef idx="0">
            <a:schemeClr val="accent4"/>
          </a:effectRef>
          <a:fontRef idx="minor">
            <a:schemeClr val="tx1"/>
          </a:fontRef>
        </p:style>
      </p:cxnSp>
      <p:cxnSp>
        <p:nvCxnSpPr>
          <p:cNvPr id="56" name="Connecteur droit avec flèche 55">
            <a:extLst>
              <a:ext uri="{FF2B5EF4-FFF2-40B4-BE49-F238E27FC236}">
                <a16:creationId xmlns:a16="http://schemas.microsoft.com/office/drawing/2014/main" id="{D7A80045-B47C-4B25-B864-A455A3641990}"/>
              </a:ext>
            </a:extLst>
          </p:cNvPr>
          <p:cNvCxnSpPr>
            <a:cxnSpLocks/>
            <a:stCxn id="2" idx="7"/>
          </p:cNvCxnSpPr>
          <p:nvPr/>
        </p:nvCxnSpPr>
        <p:spPr>
          <a:xfrm flipV="1">
            <a:off x="6851912" y="2412578"/>
            <a:ext cx="778339" cy="634344"/>
          </a:xfrm>
          <a:prstGeom prst="straightConnector1">
            <a:avLst/>
          </a:prstGeom>
          <a:ln w="38100">
            <a:solidFill>
              <a:srgbClr val="F6CD00"/>
            </a:solidFill>
            <a:tailEnd type="triangle"/>
          </a:ln>
        </p:spPr>
        <p:style>
          <a:lnRef idx="1">
            <a:schemeClr val="accent4"/>
          </a:lnRef>
          <a:fillRef idx="0">
            <a:schemeClr val="accent4"/>
          </a:fillRef>
          <a:effectRef idx="0">
            <a:schemeClr val="accent4"/>
          </a:effectRef>
          <a:fontRef idx="minor">
            <a:schemeClr val="tx1"/>
          </a:fontRef>
        </p:style>
      </p:cxnSp>
      <p:cxnSp>
        <p:nvCxnSpPr>
          <p:cNvPr id="57" name="Connecteur droit avec flèche 56">
            <a:extLst>
              <a:ext uri="{FF2B5EF4-FFF2-40B4-BE49-F238E27FC236}">
                <a16:creationId xmlns:a16="http://schemas.microsoft.com/office/drawing/2014/main" id="{94597004-AD60-4BCC-977F-0993E4B096CE}"/>
              </a:ext>
            </a:extLst>
          </p:cNvPr>
          <p:cNvCxnSpPr>
            <a:cxnSpLocks/>
          </p:cNvCxnSpPr>
          <p:nvPr/>
        </p:nvCxnSpPr>
        <p:spPr>
          <a:xfrm flipH="1" flipV="1">
            <a:off x="4905878" y="2429088"/>
            <a:ext cx="778339" cy="634344"/>
          </a:xfrm>
          <a:prstGeom prst="straightConnector1">
            <a:avLst/>
          </a:prstGeom>
          <a:ln w="38100">
            <a:solidFill>
              <a:srgbClr val="F6CD00"/>
            </a:solidFill>
            <a:tailEnd type="triangle"/>
          </a:ln>
        </p:spPr>
        <p:style>
          <a:lnRef idx="1">
            <a:schemeClr val="accent4"/>
          </a:lnRef>
          <a:fillRef idx="0">
            <a:schemeClr val="accent4"/>
          </a:fillRef>
          <a:effectRef idx="0">
            <a:schemeClr val="accent4"/>
          </a:effectRef>
          <a:fontRef idx="minor">
            <a:schemeClr val="tx1"/>
          </a:fontRef>
        </p:style>
      </p:cxnSp>
      <p:pic>
        <p:nvPicPr>
          <p:cNvPr id="61" name="Image 60">
            <a:extLst>
              <a:ext uri="{FF2B5EF4-FFF2-40B4-BE49-F238E27FC236}">
                <a16:creationId xmlns:a16="http://schemas.microsoft.com/office/drawing/2014/main" id="{AC1C4E65-D577-48F5-BBDA-4382089202B1}"/>
              </a:ext>
            </a:extLst>
          </p:cNvPr>
          <p:cNvPicPr>
            <a:picLocks noChangeAspect="1"/>
          </p:cNvPicPr>
          <p:nvPr/>
        </p:nvPicPr>
        <p:blipFill>
          <a:blip r:embed="rId2"/>
          <a:stretch>
            <a:fillRect/>
          </a:stretch>
        </p:blipFill>
        <p:spPr>
          <a:xfrm>
            <a:off x="11316381" y="0"/>
            <a:ext cx="745712" cy="810704"/>
          </a:xfrm>
          <a:prstGeom prst="rect">
            <a:avLst/>
          </a:prstGeom>
        </p:spPr>
      </p:pic>
      <p:sp>
        <p:nvSpPr>
          <p:cNvPr id="9" name="Объект 2">
            <a:extLst>
              <a:ext uri="{FF2B5EF4-FFF2-40B4-BE49-F238E27FC236}">
                <a16:creationId xmlns:a16="http://schemas.microsoft.com/office/drawing/2014/main" id="{DECAFC1E-4BC2-42FA-7700-E0F255753488}"/>
              </a:ext>
            </a:extLst>
          </p:cNvPr>
          <p:cNvSpPr txBox="1">
            <a:spLocks/>
          </p:cNvSpPr>
          <p:nvPr/>
        </p:nvSpPr>
        <p:spPr>
          <a:xfrm>
            <a:off x="199822" y="5708599"/>
            <a:ext cx="1860567" cy="831107"/>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63525"/>
            <a:r>
              <a:rPr lang="ru-RU" sz="1500" dirty="0">
                <a:solidFill>
                  <a:schemeClr val="dk1"/>
                </a:solidFill>
                <a:latin typeface="Calibri"/>
                <a:cs typeface="Calibri"/>
              </a:rPr>
              <a:t>* </a:t>
            </a:r>
            <a:r>
              <a:rPr lang="ru-RU" sz="1500" dirty="0" err="1">
                <a:solidFill>
                  <a:schemeClr val="dk1"/>
                </a:solidFill>
                <a:latin typeface="Calibri"/>
                <a:cs typeface="Calibri"/>
              </a:rPr>
              <a:t>Війна</a:t>
            </a:r>
            <a:r>
              <a:rPr lang="ru-RU" sz="1500" dirty="0">
                <a:solidFill>
                  <a:schemeClr val="dk1"/>
                </a:solidFill>
                <a:latin typeface="Calibri"/>
                <a:cs typeface="Calibri"/>
              </a:rPr>
              <a:t> </a:t>
            </a:r>
            <a:r>
              <a:rPr lang="ru-RU" sz="1500" dirty="0" err="1">
                <a:solidFill>
                  <a:schemeClr val="dk1"/>
                </a:solidFill>
                <a:latin typeface="Calibri"/>
                <a:cs typeface="Calibri"/>
              </a:rPr>
              <a:t>впливає</a:t>
            </a:r>
            <a:br>
              <a:rPr lang="ru-RU" sz="1500" dirty="0">
                <a:solidFill>
                  <a:schemeClr val="dk1"/>
                </a:solidFill>
                <a:latin typeface="Calibri"/>
                <a:cs typeface="Calibri"/>
              </a:rPr>
            </a:br>
            <a:r>
              <a:rPr lang="ru-RU" sz="1500" dirty="0">
                <a:solidFill>
                  <a:schemeClr val="dk1"/>
                </a:solidFill>
                <a:latin typeface="Calibri"/>
                <a:cs typeface="Calibri"/>
              </a:rPr>
              <a:t>   на </a:t>
            </a:r>
            <a:r>
              <a:rPr lang="ru-RU" sz="1500" dirty="0" err="1">
                <a:solidFill>
                  <a:schemeClr val="dk1"/>
                </a:solidFill>
                <a:latin typeface="Calibri"/>
                <a:cs typeface="Calibri"/>
              </a:rPr>
              <a:t>усі</a:t>
            </a:r>
            <a:r>
              <a:rPr lang="ru-RU" sz="1500" dirty="0">
                <a:solidFill>
                  <a:schemeClr val="dk1"/>
                </a:solidFill>
                <a:latin typeface="Calibri"/>
                <a:cs typeface="Calibri"/>
              </a:rPr>
              <a:t> типи</a:t>
            </a:r>
            <a:br>
              <a:rPr lang="ru-RU" sz="1500" dirty="0">
                <a:solidFill>
                  <a:schemeClr val="dk1"/>
                </a:solidFill>
                <a:latin typeface="Calibri"/>
                <a:cs typeface="Calibri"/>
              </a:rPr>
            </a:br>
            <a:r>
              <a:rPr lang="ru-RU" sz="1500" dirty="0">
                <a:solidFill>
                  <a:schemeClr val="dk1"/>
                </a:solidFill>
                <a:latin typeface="Calibri"/>
                <a:cs typeface="Calibri"/>
              </a:rPr>
              <a:t>   </a:t>
            </a:r>
            <a:r>
              <a:rPr lang="ru-RU" sz="1500" dirty="0" err="1">
                <a:solidFill>
                  <a:schemeClr val="dk1"/>
                </a:solidFill>
                <a:latin typeface="Calibri"/>
                <a:cs typeface="Calibri"/>
              </a:rPr>
              <a:t>чинників</a:t>
            </a:r>
            <a:endParaRPr lang="ru-RU" sz="1500" dirty="0">
              <a:solidFill>
                <a:schemeClr val="dk1"/>
              </a:solidFill>
              <a:latin typeface="Calibri"/>
              <a:cs typeface="Calibri"/>
            </a:endParaRPr>
          </a:p>
        </p:txBody>
      </p:sp>
    </p:spTree>
    <p:extLst>
      <p:ext uri="{BB962C8B-B14F-4D97-AF65-F5344CB8AC3E}">
        <p14:creationId xmlns:p14="http://schemas.microsoft.com/office/powerpoint/2010/main" val="859351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212" name="Google Shape;212;p5"/>
          <p:cNvSpPr txBox="1"/>
          <p:nvPr/>
        </p:nvSpPr>
        <p:spPr>
          <a:xfrm>
            <a:off x="300038" y="168507"/>
            <a:ext cx="11675528" cy="408085"/>
          </a:xfrm>
          <a:prstGeom prst="rect">
            <a:avLst/>
          </a:prstGeom>
          <a:noFill/>
          <a:ln>
            <a:noFill/>
          </a:ln>
        </p:spPr>
        <p:txBody>
          <a:bodyPr spcFirstLastPara="1" wrap="square" lIns="91425" tIns="45700" rIns="91425" bIns="45700" anchor="t" anchorCtr="0">
            <a:spAutoFit/>
          </a:bodyPr>
          <a:lstStyle/>
          <a:p>
            <a:pPr marL="0" marR="0" lvl="0" indent="0" algn="ctr" rtl="0">
              <a:lnSpc>
                <a:spcPct val="114000"/>
              </a:lnSpc>
              <a:spcBef>
                <a:spcPts val="0"/>
              </a:spcBef>
              <a:spcAft>
                <a:spcPts val="0"/>
              </a:spcAft>
              <a:buNone/>
            </a:pPr>
            <a:r>
              <a:rPr lang="fr-FR" sz="1800" b="1" dirty="0">
                <a:solidFill>
                  <a:schemeClr val="tx1"/>
                </a:solidFill>
                <a:latin typeface="Century Gothic" panose="020B0502020202020204" pitchFamily="34" charset="0"/>
                <a:ea typeface="Calibri"/>
                <a:cs typeface="Calibri"/>
                <a:sym typeface="Calibri"/>
              </a:rPr>
              <a:t>2. </a:t>
            </a:r>
            <a:r>
              <a:rPr lang="uk-UA" sz="1800" b="1" dirty="0">
                <a:solidFill>
                  <a:schemeClr val="tx1"/>
                </a:solidFill>
                <a:latin typeface="Century Gothic" panose="020B0502020202020204" pitchFamily="34" charset="0"/>
                <a:ea typeface="Calibri"/>
                <a:cs typeface="Calibri"/>
                <a:sym typeface="Calibri"/>
              </a:rPr>
              <a:t>Що таке Центр розвитку кар</a:t>
            </a:r>
            <a:r>
              <a:rPr lang="en-AG" sz="1800" b="1" dirty="0">
                <a:solidFill>
                  <a:schemeClr val="tx1"/>
                </a:solidFill>
                <a:latin typeface="Century Gothic" panose="020B0502020202020204" pitchFamily="34" charset="0"/>
                <a:ea typeface="Calibri"/>
                <a:cs typeface="Calibri"/>
                <a:sym typeface="Calibri"/>
              </a:rPr>
              <a:t>’</a:t>
            </a:r>
            <a:r>
              <a:rPr lang="uk-UA" sz="1800" b="1" dirty="0" err="1">
                <a:solidFill>
                  <a:schemeClr val="tx1"/>
                </a:solidFill>
                <a:latin typeface="Century Gothic" panose="020B0502020202020204" pitchFamily="34" charset="0"/>
                <a:ea typeface="Calibri"/>
                <a:cs typeface="Calibri"/>
                <a:sym typeface="Calibri"/>
              </a:rPr>
              <a:t>єри</a:t>
            </a:r>
            <a:r>
              <a:rPr lang="fr-FR" sz="1800" b="1" dirty="0">
                <a:solidFill>
                  <a:schemeClr val="tx1"/>
                </a:solidFill>
                <a:latin typeface="Century Gothic" panose="020B0502020202020204" pitchFamily="34" charset="0"/>
                <a:ea typeface="Calibri"/>
                <a:cs typeface="Calibri"/>
                <a:sym typeface="Calibri"/>
              </a:rPr>
              <a:t>?</a:t>
            </a:r>
          </a:p>
        </p:txBody>
      </p:sp>
      <p:sp>
        <p:nvSpPr>
          <p:cNvPr id="40" name="Google Shape;215;p5">
            <a:extLst>
              <a:ext uri="{FF2B5EF4-FFF2-40B4-BE49-F238E27FC236}">
                <a16:creationId xmlns:a16="http://schemas.microsoft.com/office/drawing/2014/main" id="{4553606A-66EF-4678-96BB-9E624230BA1F}"/>
              </a:ext>
            </a:extLst>
          </p:cNvPr>
          <p:cNvSpPr txBox="1"/>
          <p:nvPr/>
        </p:nvSpPr>
        <p:spPr>
          <a:xfrm>
            <a:off x="711124" y="781242"/>
            <a:ext cx="11147199" cy="584503"/>
          </a:xfrm>
          <a:prstGeom prst="rect">
            <a:avLst/>
          </a:prstGeom>
          <a:noFill/>
          <a:ln>
            <a:noFill/>
          </a:ln>
        </p:spPr>
        <p:txBody>
          <a:bodyPr spcFirstLastPara="1" wrap="square" lIns="91425" tIns="45700" rIns="91425" bIns="45700" anchor="t" anchorCtr="0">
            <a:noAutofit/>
          </a:bodyPr>
          <a:lstStyle/>
          <a:p>
            <a:pPr lvl="0" algn="just"/>
            <a:r>
              <a:rPr lang="uk-UA" sz="1700" b="1" dirty="0">
                <a:solidFill>
                  <a:schemeClr val="dk1"/>
                </a:solidFill>
                <a:latin typeface="Calibri"/>
                <a:ea typeface="Calibri"/>
                <a:cs typeface="Calibri"/>
                <a:sym typeface="Calibri"/>
              </a:rPr>
              <a:t>Центр розвитку кар’єри – це структура при закладі вищої, фахової </a:t>
            </a:r>
            <a:r>
              <a:rPr lang="uk-UA" sz="1700" b="1" dirty="0" err="1">
                <a:solidFill>
                  <a:schemeClr val="dk1"/>
                </a:solidFill>
                <a:latin typeface="Calibri"/>
                <a:ea typeface="Calibri"/>
                <a:cs typeface="Calibri"/>
                <a:sym typeface="Calibri"/>
              </a:rPr>
              <a:t>передвищої</a:t>
            </a:r>
            <a:r>
              <a:rPr lang="uk-UA" sz="1700" b="1" dirty="0">
                <a:solidFill>
                  <a:schemeClr val="dk1"/>
                </a:solidFill>
                <a:latin typeface="Calibri"/>
                <a:ea typeface="Calibri"/>
                <a:cs typeface="Calibri"/>
                <a:sym typeface="Calibri"/>
              </a:rPr>
              <a:t> чи </a:t>
            </a:r>
            <a:r>
              <a:rPr lang="uk-UA" sz="1700" b="1" dirty="0">
                <a:solidFill>
                  <a:schemeClr val="dk1"/>
                </a:solidFill>
                <a:highlight>
                  <a:srgbClr val="FFFFFF"/>
                </a:highlight>
                <a:latin typeface="Calibri"/>
                <a:ea typeface="Calibri"/>
                <a:cs typeface="Calibri"/>
                <a:sym typeface="Calibri"/>
              </a:rPr>
              <a:t>професійної (професійно-технічної) </a:t>
            </a:r>
            <a:r>
              <a:rPr lang="uk-UA" sz="1700" b="1" dirty="0">
                <a:solidFill>
                  <a:schemeClr val="dk1"/>
                </a:solidFill>
                <a:latin typeface="Calibri"/>
                <a:ea typeface="Calibri"/>
                <a:cs typeface="Calibri"/>
                <a:sym typeface="Calibri"/>
              </a:rPr>
              <a:t>освіти</a:t>
            </a:r>
            <a:r>
              <a:rPr lang="uk-UA" sz="1700" b="1" dirty="0">
                <a:solidFill>
                  <a:schemeClr val="dk1"/>
                </a:solidFill>
                <a:highlight>
                  <a:srgbClr val="FFFFFF"/>
                </a:highlight>
                <a:latin typeface="Calibri"/>
                <a:ea typeface="Calibri"/>
                <a:cs typeface="Calibri"/>
                <a:sym typeface="Calibri"/>
              </a:rPr>
              <a:t>, місією якої є підготовка та підтримка студентів </a:t>
            </a:r>
            <a:r>
              <a:rPr lang="uk-UA" sz="1700" b="1" dirty="0">
                <a:solidFill>
                  <a:schemeClr val="dk1"/>
                </a:solidFill>
                <a:latin typeface="Calibri"/>
                <a:ea typeface="Calibri"/>
                <a:cs typeface="Calibri"/>
                <a:sym typeface="Calibri"/>
              </a:rPr>
              <a:t>та молодих випускників для сприяння </a:t>
            </a:r>
            <a:r>
              <a:rPr lang="uk-UA" sz="1700" b="1" dirty="0" err="1">
                <a:solidFill>
                  <a:schemeClr val="dk1"/>
                </a:solidFill>
                <a:latin typeface="Calibri"/>
                <a:ea typeface="Calibri"/>
                <a:cs typeface="Calibri"/>
                <a:sym typeface="Calibri"/>
              </a:rPr>
              <a:t>їхьої</a:t>
            </a:r>
            <a:r>
              <a:rPr lang="uk-UA" sz="1700" b="1" dirty="0">
                <a:solidFill>
                  <a:schemeClr val="dk1"/>
                </a:solidFill>
                <a:latin typeface="Calibri"/>
                <a:ea typeface="Calibri"/>
                <a:cs typeface="Calibri"/>
                <a:sym typeface="Calibri"/>
              </a:rPr>
              <a:t> інтеграції на ринку праці.</a:t>
            </a:r>
            <a:endParaRPr sz="1700" b="1" dirty="0"/>
          </a:p>
        </p:txBody>
      </p:sp>
      <p:sp>
        <p:nvSpPr>
          <p:cNvPr id="41" name="Google Shape;245;p8">
            <a:extLst>
              <a:ext uri="{FF2B5EF4-FFF2-40B4-BE49-F238E27FC236}">
                <a16:creationId xmlns:a16="http://schemas.microsoft.com/office/drawing/2014/main" id="{72B58BD8-B768-4CD4-A16E-24A09A76C025}"/>
              </a:ext>
            </a:extLst>
          </p:cNvPr>
          <p:cNvSpPr/>
          <p:nvPr/>
        </p:nvSpPr>
        <p:spPr>
          <a:xfrm>
            <a:off x="300038" y="894093"/>
            <a:ext cx="447600" cy="358800"/>
          </a:xfrm>
          <a:prstGeom prst="rightArrow">
            <a:avLst>
              <a:gd name="adj1" fmla="val 50000"/>
              <a:gd name="adj2" fmla="val 67300"/>
            </a:avLst>
          </a:prstGeom>
          <a:solidFill>
            <a:srgbClr val="FFD44B"/>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2" name="Picture 4" descr="https://scontent.fiev12-1.fna.fbcdn.net/v/t1.15752-9/42611668_309583069772486_7635309322267787264_n.jpg?_nc_cat=110&amp;oh=849ed28f661cf14f03bea220c3636e5c&amp;oe=5C52D2BA">
            <a:extLst>
              <a:ext uri="{FF2B5EF4-FFF2-40B4-BE49-F238E27FC236}">
                <a16:creationId xmlns:a16="http://schemas.microsoft.com/office/drawing/2014/main" id="{52655266-85C5-48B0-A191-11AC97A3488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500" r="12500"/>
          <a:stretch/>
        </p:blipFill>
        <p:spPr bwMode="auto">
          <a:xfrm>
            <a:off x="2223072" y="4797122"/>
            <a:ext cx="1800000" cy="1800000"/>
          </a:xfrm>
          <a:prstGeom prst="rect">
            <a:avLst/>
          </a:prstGeom>
          <a:extLst>
            <a:ext uri="{909E8E84-426E-40DD-AFC4-6F175D3DCCD1}">
              <a14:hiddenFill xmlns:a14="http://schemas.microsoft.com/office/drawing/2010/main">
                <a:solidFill>
                  <a:srgbClr val="FFFFFF"/>
                </a:solidFill>
              </a14:hiddenFill>
            </a:ext>
          </a:extLst>
        </p:spPr>
      </p:pic>
      <p:sp>
        <p:nvSpPr>
          <p:cNvPr id="43" name="Объект 2">
            <a:extLst>
              <a:ext uri="{FF2B5EF4-FFF2-40B4-BE49-F238E27FC236}">
                <a16:creationId xmlns:a16="http://schemas.microsoft.com/office/drawing/2014/main" id="{87FD8D30-8C99-4904-84D7-FD73E6D6A4E6}"/>
              </a:ext>
            </a:extLst>
          </p:cNvPr>
          <p:cNvSpPr txBox="1">
            <a:spLocks/>
          </p:cNvSpPr>
          <p:nvPr/>
        </p:nvSpPr>
        <p:spPr>
          <a:xfrm>
            <a:off x="228712" y="2409245"/>
            <a:ext cx="3889583" cy="2236145"/>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r>
              <a:rPr lang="ru-RU" sz="1500" dirty="0">
                <a:solidFill>
                  <a:schemeClr val="dk1"/>
                </a:solidFill>
                <a:latin typeface="Calibri"/>
                <a:cs typeface="Calibri"/>
              </a:rPr>
              <a:t>Центри </a:t>
            </a:r>
            <a:r>
              <a:rPr lang="ru-RU" sz="1500" dirty="0" err="1">
                <a:solidFill>
                  <a:schemeClr val="dk1"/>
                </a:solidFill>
                <a:latin typeface="Calibri"/>
                <a:cs typeface="Calibri"/>
              </a:rPr>
              <a:t>розвитку</a:t>
            </a:r>
            <a:r>
              <a:rPr lang="ru-RU" sz="1500" dirty="0">
                <a:solidFill>
                  <a:schemeClr val="dk1"/>
                </a:solidFill>
                <a:latin typeface="Calibri"/>
                <a:cs typeface="Calibri"/>
              </a:rPr>
              <a:t> </a:t>
            </a:r>
            <a:r>
              <a:rPr lang="ru-RU" sz="1500" dirty="0" err="1">
                <a:solidFill>
                  <a:schemeClr val="dk1"/>
                </a:solidFill>
                <a:latin typeface="Calibri"/>
                <a:cs typeface="Calibri"/>
              </a:rPr>
              <a:t>кар'єри</a:t>
            </a:r>
            <a:r>
              <a:rPr lang="ru-RU" sz="1500" dirty="0">
                <a:solidFill>
                  <a:schemeClr val="dk1"/>
                </a:solidFill>
                <a:latin typeface="Calibri"/>
                <a:cs typeface="Calibri"/>
              </a:rPr>
              <a:t> </a:t>
            </a:r>
            <a:r>
              <a:rPr lang="ru-RU" sz="1500" dirty="0" err="1">
                <a:solidFill>
                  <a:schemeClr val="dk1"/>
                </a:solidFill>
                <a:latin typeface="Calibri"/>
                <a:cs typeface="Calibri"/>
              </a:rPr>
              <a:t>створюють</a:t>
            </a:r>
            <a:r>
              <a:rPr lang="ru-RU" sz="1500" dirty="0">
                <a:solidFill>
                  <a:schemeClr val="dk1"/>
                </a:solidFill>
                <a:latin typeface="Calibri"/>
                <a:cs typeface="Calibri"/>
              </a:rPr>
              <a:t> </a:t>
            </a:r>
            <a:r>
              <a:rPr lang="ru-RU" sz="1500" b="1" dirty="0" err="1">
                <a:solidFill>
                  <a:srgbClr val="3C68A2"/>
                </a:solidFill>
                <a:latin typeface="Calibri"/>
                <a:cs typeface="Calibri"/>
              </a:rPr>
              <a:t>зв'язки</a:t>
            </a:r>
            <a:r>
              <a:rPr lang="ru-RU" sz="1500" b="1" dirty="0">
                <a:solidFill>
                  <a:srgbClr val="3C68A2"/>
                </a:solidFill>
                <a:latin typeface="Calibri"/>
                <a:cs typeface="Calibri"/>
              </a:rPr>
              <a:t> </a:t>
            </a:r>
            <a:r>
              <a:rPr lang="ru-RU" sz="1500" b="1" dirty="0" err="1">
                <a:solidFill>
                  <a:srgbClr val="3C68A2"/>
                </a:solidFill>
                <a:latin typeface="Calibri"/>
                <a:cs typeface="Calibri"/>
              </a:rPr>
              <a:t>між</a:t>
            </a:r>
            <a:r>
              <a:rPr lang="ru-RU" sz="1500" b="1" dirty="0">
                <a:solidFill>
                  <a:srgbClr val="3C68A2"/>
                </a:solidFill>
                <a:latin typeface="Calibri"/>
                <a:cs typeface="Calibri"/>
              </a:rPr>
              <a:t> студентами, </a:t>
            </a:r>
            <a:r>
              <a:rPr lang="ru-RU" sz="1500" b="1" dirty="0" err="1">
                <a:solidFill>
                  <a:srgbClr val="3C68A2"/>
                </a:solidFill>
                <a:latin typeface="Calibri"/>
                <a:cs typeface="Calibri"/>
              </a:rPr>
              <a:t>молодими</a:t>
            </a:r>
            <a:r>
              <a:rPr lang="ru-RU" sz="1500" b="1" dirty="0">
                <a:solidFill>
                  <a:srgbClr val="3C68A2"/>
                </a:solidFill>
                <a:latin typeface="Calibri"/>
                <a:cs typeface="Calibri"/>
              </a:rPr>
              <a:t> </a:t>
            </a:r>
            <a:r>
              <a:rPr lang="ru-RU" sz="1500" b="1" dirty="0" err="1">
                <a:solidFill>
                  <a:srgbClr val="3C68A2"/>
                </a:solidFill>
                <a:latin typeface="Calibri"/>
                <a:cs typeface="Calibri"/>
              </a:rPr>
              <a:t>випускниками</a:t>
            </a:r>
            <a:r>
              <a:rPr lang="ru-RU" sz="1500" b="1" dirty="0">
                <a:solidFill>
                  <a:srgbClr val="3C68A2"/>
                </a:solidFill>
                <a:latin typeface="Calibri"/>
                <a:cs typeface="Calibri"/>
              </a:rPr>
              <a:t> та стейкхолдерами ринку </a:t>
            </a:r>
            <a:r>
              <a:rPr lang="ru-RU" sz="1500" b="1" dirty="0" err="1">
                <a:solidFill>
                  <a:srgbClr val="3C68A2"/>
                </a:solidFill>
                <a:latin typeface="Calibri"/>
                <a:cs typeface="Calibri"/>
              </a:rPr>
              <a:t>праці</a:t>
            </a:r>
            <a:r>
              <a:rPr lang="ru-RU" sz="1500" b="1" dirty="0">
                <a:solidFill>
                  <a:srgbClr val="3C68A2"/>
                </a:solidFill>
                <a:latin typeface="Calibri"/>
                <a:cs typeface="Calibri"/>
              </a:rPr>
              <a:t>, </a:t>
            </a:r>
            <a:r>
              <a:rPr lang="ru-RU" sz="1500" b="1" dirty="0" err="1">
                <a:solidFill>
                  <a:srgbClr val="3C68A2"/>
                </a:solidFill>
                <a:highlight>
                  <a:srgbClr val="FFFFFF"/>
                </a:highlight>
                <a:latin typeface="Calibri"/>
                <a:cs typeface="Calibri"/>
              </a:rPr>
              <a:t>зокрема</a:t>
            </a:r>
            <a:r>
              <a:rPr lang="en-US" sz="1500" b="1" dirty="0">
                <a:solidFill>
                  <a:srgbClr val="3C68A2"/>
                </a:solidFill>
                <a:latin typeface="Calibri"/>
                <a:cs typeface="Calibri"/>
              </a:rPr>
              <a:t>: </a:t>
            </a:r>
          </a:p>
          <a:p>
            <a:pPr marL="444500" indent="-174625" algn="just">
              <a:buFont typeface="Arial" panose="020B0604020202020204" pitchFamily="34" charset="0"/>
              <a:buChar char="•"/>
              <a:tabLst>
                <a:tab pos="444500" algn="l"/>
              </a:tabLst>
            </a:pPr>
            <a:r>
              <a:rPr lang="ru-RU" sz="1500" dirty="0">
                <a:solidFill>
                  <a:schemeClr val="dk1"/>
                </a:solidFill>
                <a:latin typeface="Calibri"/>
                <a:cs typeface="Calibri"/>
              </a:rPr>
              <a:t>Державною службою </a:t>
            </a:r>
            <a:r>
              <a:rPr lang="ru-RU" sz="1500" dirty="0" err="1">
                <a:solidFill>
                  <a:schemeClr val="dk1"/>
                </a:solidFill>
                <a:latin typeface="Calibri"/>
                <a:cs typeface="Calibri"/>
              </a:rPr>
              <a:t>зайнятості</a:t>
            </a:r>
            <a:endParaRPr lang="ru-RU" sz="1500" dirty="0">
              <a:solidFill>
                <a:schemeClr val="dk1"/>
              </a:solidFill>
              <a:latin typeface="Calibri"/>
              <a:cs typeface="Calibri"/>
            </a:endParaRPr>
          </a:p>
          <a:p>
            <a:pPr marL="457200" indent="-193675">
              <a:buFont typeface="Arial" panose="020B0604020202020204" pitchFamily="34" charset="0"/>
              <a:buChar char="•"/>
            </a:pPr>
            <a:r>
              <a:rPr lang="ru-RU" sz="1500" dirty="0" err="1">
                <a:solidFill>
                  <a:schemeClr val="dk1"/>
                </a:solidFill>
                <a:latin typeface="Calibri"/>
                <a:cs typeface="Calibri"/>
              </a:rPr>
              <a:t>Кадровими</a:t>
            </a:r>
            <a:r>
              <a:rPr lang="ru-RU" sz="1500" dirty="0">
                <a:solidFill>
                  <a:schemeClr val="dk1"/>
                </a:solidFill>
                <a:latin typeface="Calibri"/>
                <a:cs typeface="Calibri"/>
              </a:rPr>
              <a:t> агентствами</a:t>
            </a:r>
          </a:p>
          <a:p>
            <a:pPr marL="457200" indent="-193675">
              <a:buFont typeface="Arial" panose="020B0604020202020204" pitchFamily="34" charset="0"/>
              <a:buChar char="•"/>
            </a:pPr>
            <a:r>
              <a:rPr lang="ru-RU" sz="1500" dirty="0" err="1">
                <a:solidFill>
                  <a:schemeClr val="dk1"/>
                </a:solidFill>
                <a:latin typeface="Calibri"/>
                <a:cs typeface="Calibri"/>
              </a:rPr>
              <a:t>Підприємствами</a:t>
            </a:r>
            <a:r>
              <a:rPr lang="ru-RU" sz="1500" dirty="0">
                <a:solidFill>
                  <a:schemeClr val="dk1"/>
                </a:solidFill>
                <a:latin typeface="Calibri"/>
                <a:cs typeface="Calibri"/>
              </a:rPr>
              <a:t>, </a:t>
            </a:r>
            <a:r>
              <a:rPr lang="ru-RU" sz="1500" dirty="0" err="1">
                <a:solidFill>
                  <a:schemeClr val="dk1"/>
                </a:solidFill>
                <a:latin typeface="Calibri"/>
                <a:cs typeface="Calibri"/>
              </a:rPr>
              <a:t>які</a:t>
            </a:r>
            <a:r>
              <a:rPr lang="ru-RU" sz="1500" dirty="0">
                <a:solidFill>
                  <a:schemeClr val="dk1"/>
                </a:solidFill>
                <a:latin typeface="Calibri"/>
                <a:cs typeface="Calibri"/>
              </a:rPr>
              <a:t> </a:t>
            </a:r>
            <a:r>
              <a:rPr lang="ru-RU" sz="1500" dirty="0" err="1">
                <a:solidFill>
                  <a:schemeClr val="dk1"/>
                </a:solidFill>
                <a:latin typeface="Calibri"/>
                <a:cs typeface="Calibri"/>
              </a:rPr>
              <a:t>мають</a:t>
            </a:r>
            <a:r>
              <a:rPr lang="ru-RU" sz="1500" dirty="0">
                <a:solidFill>
                  <a:schemeClr val="dk1"/>
                </a:solidFill>
                <a:latin typeface="Calibri"/>
                <a:cs typeface="Calibri"/>
              </a:rPr>
              <a:t> </a:t>
            </a:r>
            <a:r>
              <a:rPr lang="ru-RU" sz="1500" dirty="0" err="1">
                <a:solidFill>
                  <a:schemeClr val="dk1"/>
                </a:solidFill>
                <a:latin typeface="Calibri"/>
                <a:cs typeface="Calibri"/>
              </a:rPr>
              <a:t>власні</a:t>
            </a:r>
            <a:r>
              <a:rPr lang="ru-RU" sz="1500" dirty="0">
                <a:solidFill>
                  <a:schemeClr val="dk1"/>
                </a:solidFill>
                <a:latin typeface="Calibri"/>
                <a:cs typeface="Calibri"/>
              </a:rPr>
              <a:t> </a:t>
            </a:r>
            <a:r>
              <a:rPr lang="ru-RU" sz="1500" dirty="0" err="1">
                <a:solidFill>
                  <a:schemeClr val="dk1"/>
                </a:solidFill>
                <a:latin typeface="Calibri"/>
                <a:cs typeface="Calibri"/>
              </a:rPr>
              <a:t>освітні</a:t>
            </a:r>
            <a:r>
              <a:rPr lang="ru-RU" sz="1500" dirty="0">
                <a:solidFill>
                  <a:schemeClr val="dk1"/>
                </a:solidFill>
                <a:latin typeface="Calibri"/>
                <a:cs typeface="Calibri"/>
              </a:rPr>
              <a:t> центри</a:t>
            </a:r>
          </a:p>
          <a:p>
            <a:pPr marL="457200" indent="-193675">
              <a:buFont typeface="Arial" panose="020B0604020202020204" pitchFamily="34" charset="0"/>
              <a:buChar char="•"/>
            </a:pPr>
            <a:r>
              <a:rPr lang="ru-RU" sz="1500" dirty="0">
                <a:solidFill>
                  <a:schemeClr val="dk1"/>
                </a:solidFill>
                <a:latin typeface="Calibri"/>
                <a:cs typeface="Calibri"/>
              </a:rPr>
              <a:t>Службами </a:t>
            </a:r>
            <a:r>
              <a:rPr lang="ru-RU" sz="1500" dirty="0" err="1">
                <a:solidFill>
                  <a:schemeClr val="dk1"/>
                </a:solidFill>
                <a:latin typeface="Calibri"/>
                <a:cs typeface="Calibri"/>
              </a:rPr>
              <a:t>психологічної</a:t>
            </a:r>
            <a:r>
              <a:rPr lang="ru-RU" sz="1500" dirty="0">
                <a:solidFill>
                  <a:schemeClr val="dk1"/>
                </a:solidFill>
                <a:latin typeface="Calibri"/>
                <a:cs typeface="Calibri"/>
              </a:rPr>
              <a:t> </a:t>
            </a:r>
            <a:r>
              <a:rPr lang="ru-RU" sz="1500" dirty="0" err="1">
                <a:solidFill>
                  <a:schemeClr val="dk1"/>
                </a:solidFill>
                <a:latin typeface="Calibri"/>
                <a:cs typeface="Calibri"/>
              </a:rPr>
              <a:t>підтримки</a:t>
            </a:r>
            <a:r>
              <a:rPr lang="ru-RU" sz="1500" dirty="0">
                <a:solidFill>
                  <a:schemeClr val="dk1"/>
                </a:solidFill>
                <a:latin typeface="Calibri"/>
                <a:cs typeface="Calibri"/>
              </a:rPr>
              <a:t> та  </a:t>
            </a:r>
            <a:r>
              <a:rPr lang="ru-RU" sz="1500" dirty="0" err="1">
                <a:solidFill>
                  <a:schemeClr val="dk1"/>
                </a:solidFill>
                <a:latin typeface="Calibri"/>
                <a:cs typeface="Calibri"/>
              </a:rPr>
              <a:t>допомоги</a:t>
            </a:r>
            <a:r>
              <a:rPr lang="ru-RU" sz="1500" dirty="0">
                <a:solidFill>
                  <a:schemeClr val="dk1"/>
                </a:solidFill>
                <a:latin typeface="Calibri"/>
                <a:cs typeface="Calibri"/>
              </a:rPr>
              <a:t> в закладах </a:t>
            </a:r>
            <a:r>
              <a:rPr lang="ru-RU" sz="1500" dirty="0" err="1">
                <a:solidFill>
                  <a:schemeClr val="dk1"/>
                </a:solidFill>
                <a:latin typeface="Calibri"/>
                <a:cs typeface="Calibri"/>
              </a:rPr>
              <a:t>освіти</a:t>
            </a:r>
            <a:endParaRPr lang="uk-UA" sz="1500" dirty="0">
              <a:solidFill>
                <a:schemeClr val="dk1"/>
              </a:solidFill>
              <a:latin typeface="Calibri"/>
              <a:cs typeface="Calibri"/>
            </a:endParaRPr>
          </a:p>
        </p:txBody>
      </p:sp>
      <p:pic>
        <p:nvPicPr>
          <p:cNvPr id="44" name="Рисунок 3">
            <a:extLst>
              <a:ext uri="{FF2B5EF4-FFF2-40B4-BE49-F238E27FC236}">
                <a16:creationId xmlns:a16="http://schemas.microsoft.com/office/drawing/2014/main" id="{927EC3E1-629D-4AB4-B785-E05D5ACDD1B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730" t="-1664" r="22604" b="1664"/>
          <a:stretch/>
        </p:blipFill>
        <p:spPr>
          <a:xfrm>
            <a:off x="247383" y="4797122"/>
            <a:ext cx="1800000" cy="1800000"/>
          </a:xfrm>
          <a:prstGeom prst="rect">
            <a:avLst/>
          </a:prstGeom>
        </p:spPr>
      </p:pic>
      <p:sp>
        <p:nvSpPr>
          <p:cNvPr id="45" name="ZoneTexte 44">
            <a:extLst>
              <a:ext uri="{FF2B5EF4-FFF2-40B4-BE49-F238E27FC236}">
                <a16:creationId xmlns:a16="http://schemas.microsoft.com/office/drawing/2014/main" id="{3F9DB0CD-D263-4107-848A-85760E0271EE}"/>
              </a:ext>
            </a:extLst>
          </p:cNvPr>
          <p:cNvSpPr txBox="1"/>
          <p:nvPr/>
        </p:nvSpPr>
        <p:spPr>
          <a:xfrm>
            <a:off x="4560649" y="4330297"/>
            <a:ext cx="3447853" cy="1708160"/>
          </a:xfrm>
          <a:prstGeom prst="rect">
            <a:avLst/>
          </a:prstGeom>
          <a:noFill/>
        </p:spPr>
        <p:txBody>
          <a:bodyPr wrap="square">
            <a:spAutoFit/>
          </a:bodyPr>
          <a:lstStyle/>
          <a:p>
            <a:pPr algn="just"/>
            <a:r>
              <a:rPr lang="ru-RU" sz="1500" dirty="0">
                <a:latin typeface="Calibri" panose="020F0502020204030204" pitchFamily="34" charset="0"/>
                <a:cs typeface="Calibri" panose="020F0502020204030204" pitchFamily="34" charset="0"/>
              </a:rPr>
              <a:t>Центри </a:t>
            </a:r>
            <a:r>
              <a:rPr lang="ru-RU" sz="1500" dirty="0" err="1">
                <a:latin typeface="Calibri" panose="020F0502020204030204" pitchFamily="34" charset="0"/>
                <a:cs typeface="Calibri" panose="020F0502020204030204" pitchFamily="34" charset="0"/>
              </a:rPr>
              <a:t>розвитку</a:t>
            </a:r>
            <a:r>
              <a:rPr lang="ru-RU" sz="1500" dirty="0">
                <a:latin typeface="Calibri" panose="020F0502020204030204" pitchFamily="34" charset="0"/>
                <a:cs typeface="Calibri" panose="020F0502020204030204" pitchFamily="34" charset="0"/>
              </a:rPr>
              <a:t> </a:t>
            </a:r>
            <a:r>
              <a:rPr lang="ru-RU" sz="1500" dirty="0" err="1">
                <a:latin typeface="Calibri" panose="020F0502020204030204" pitchFamily="34" charset="0"/>
                <a:cs typeface="Calibri" panose="020F0502020204030204" pitchFamily="34" charset="0"/>
              </a:rPr>
              <a:t>кар'єри</a:t>
            </a:r>
            <a:r>
              <a:rPr lang="ru-RU" sz="1500" dirty="0">
                <a:latin typeface="Calibri" panose="020F0502020204030204" pitchFamily="34" charset="0"/>
                <a:cs typeface="Calibri" panose="020F0502020204030204" pitchFamily="34" charset="0"/>
              </a:rPr>
              <a:t> </a:t>
            </a:r>
            <a:r>
              <a:rPr lang="ru-RU" sz="1500" dirty="0" err="1">
                <a:latin typeface="Calibri" panose="020F0502020204030204" pitchFamily="34" charset="0"/>
                <a:cs typeface="Calibri" panose="020F0502020204030204" pitchFamily="34" charset="0"/>
              </a:rPr>
              <a:t>враховують</a:t>
            </a:r>
            <a:r>
              <a:rPr lang="ru-RU" sz="1500" dirty="0">
                <a:latin typeface="Calibri" panose="020F0502020204030204" pitchFamily="34" charset="0"/>
                <a:cs typeface="Calibri" panose="020F0502020204030204" pitchFamily="34" charset="0"/>
              </a:rPr>
              <a:t> у </a:t>
            </a:r>
            <a:r>
              <a:rPr lang="ru-RU" sz="1500" dirty="0" err="1">
                <a:latin typeface="Calibri" panose="020F0502020204030204" pitchFamily="34" charset="0"/>
                <a:cs typeface="Calibri" panose="020F0502020204030204" pitchFamily="34" charset="0"/>
              </a:rPr>
              <a:t>своєму</a:t>
            </a:r>
            <a:r>
              <a:rPr lang="ru-RU" sz="1500" dirty="0">
                <a:latin typeface="Calibri" panose="020F0502020204030204" pitchFamily="34" charset="0"/>
                <a:cs typeface="Calibri" panose="020F0502020204030204" pitchFamily="34" charset="0"/>
              </a:rPr>
              <a:t> </a:t>
            </a:r>
            <a:r>
              <a:rPr lang="ru-RU" sz="1500" dirty="0" err="1">
                <a:latin typeface="Calibri" panose="020F0502020204030204" pitchFamily="34" charset="0"/>
                <a:cs typeface="Calibri" panose="020F0502020204030204" pitchFamily="34" charset="0"/>
              </a:rPr>
              <a:t>підході</a:t>
            </a:r>
            <a:r>
              <a:rPr lang="ru-RU" sz="1500" dirty="0">
                <a:latin typeface="Calibri" panose="020F0502020204030204" pitchFamily="34" charset="0"/>
                <a:cs typeface="Calibri" panose="020F0502020204030204" pitchFamily="34" charset="0"/>
              </a:rPr>
              <a:t> </a:t>
            </a:r>
            <a:r>
              <a:rPr lang="ru-RU" sz="1500" b="1" dirty="0" err="1">
                <a:solidFill>
                  <a:srgbClr val="3C68A2"/>
                </a:solidFill>
                <a:latin typeface="Calibri" panose="020F0502020204030204" pitchFamily="34" charset="0"/>
                <a:cs typeface="Calibri" panose="020F0502020204030204" pitchFamily="34" charset="0"/>
              </a:rPr>
              <a:t>проблеми</a:t>
            </a:r>
            <a:r>
              <a:rPr lang="ru-RU" sz="1500" b="1" dirty="0">
                <a:solidFill>
                  <a:srgbClr val="3C68A2"/>
                </a:solidFill>
                <a:latin typeface="Calibri" panose="020F0502020204030204" pitchFamily="34" charset="0"/>
                <a:cs typeface="Calibri" panose="020F0502020204030204" pitchFamily="34" charset="0"/>
              </a:rPr>
              <a:t> </a:t>
            </a:r>
            <a:r>
              <a:rPr lang="ru-RU" sz="1500" b="1" dirty="0" err="1">
                <a:solidFill>
                  <a:srgbClr val="3C68A2"/>
                </a:solidFill>
                <a:latin typeface="Calibri" panose="020F0502020204030204" pitchFamily="34" charset="0"/>
                <a:cs typeface="Calibri" panose="020F0502020204030204" pitchFamily="34" charset="0"/>
              </a:rPr>
              <a:t>сучасного</a:t>
            </a:r>
            <a:r>
              <a:rPr lang="ru-RU" sz="1500" b="1" dirty="0">
                <a:solidFill>
                  <a:srgbClr val="3C68A2"/>
                </a:solidFill>
                <a:latin typeface="Calibri" panose="020F0502020204030204" pitchFamily="34" charset="0"/>
                <a:cs typeface="Calibri" panose="020F0502020204030204" pitchFamily="34" charset="0"/>
              </a:rPr>
              <a:t> контексту</a:t>
            </a:r>
            <a:r>
              <a:rPr lang="fr-FR" sz="1500" dirty="0">
                <a:latin typeface="Calibri" panose="020F0502020204030204" pitchFamily="34" charset="0"/>
                <a:cs typeface="Calibri" panose="020F0502020204030204" pitchFamily="34" charset="0"/>
              </a:rPr>
              <a:t>:</a:t>
            </a:r>
          </a:p>
          <a:p>
            <a:pPr marL="285750" indent="-201613">
              <a:buFont typeface="Arial" panose="020B0604020202020204" pitchFamily="34" charset="0"/>
              <a:buChar char="•"/>
            </a:pPr>
            <a:r>
              <a:rPr lang="ru-RU" sz="1500" dirty="0" err="1">
                <a:latin typeface="Calibri" panose="020F0502020204030204" pitchFamily="34" charset="0"/>
                <a:cs typeface="Calibri" panose="020F0502020204030204" pitchFamily="34" charset="0"/>
              </a:rPr>
              <a:t>Часті</a:t>
            </a:r>
            <a:r>
              <a:rPr lang="ru-RU" sz="1500" dirty="0">
                <a:latin typeface="Calibri" panose="020F0502020204030204" pitchFamily="34" charset="0"/>
                <a:cs typeface="Calibri" panose="020F0502020204030204" pitchFamily="34" charset="0"/>
              </a:rPr>
              <a:t> </a:t>
            </a:r>
            <a:r>
              <a:rPr lang="ru-RU" sz="1500" dirty="0" err="1">
                <a:latin typeface="Calibri" panose="020F0502020204030204" pitchFamily="34" charset="0"/>
                <a:cs typeface="Calibri" panose="020F0502020204030204" pitchFamily="34" charset="0"/>
              </a:rPr>
              <a:t>кризи</a:t>
            </a:r>
            <a:r>
              <a:rPr lang="ru-RU" sz="1500" dirty="0">
                <a:latin typeface="Calibri" panose="020F0502020204030204" pitchFamily="34" charset="0"/>
                <a:cs typeface="Calibri" panose="020F0502020204030204" pitchFamily="34" charset="0"/>
              </a:rPr>
              <a:t> в </a:t>
            </a:r>
            <a:r>
              <a:rPr lang="ru-RU" sz="1500" dirty="0" err="1">
                <a:latin typeface="Calibri" panose="020F0502020204030204" pitchFamily="34" charset="0"/>
                <a:cs typeface="Calibri" panose="020F0502020204030204" pitchFamily="34" charset="0"/>
              </a:rPr>
              <a:t>країні</a:t>
            </a:r>
            <a:r>
              <a:rPr lang="ru-RU" sz="1500" dirty="0">
                <a:latin typeface="Calibri" panose="020F0502020204030204" pitchFamily="34" charset="0"/>
                <a:cs typeface="Calibri" panose="020F0502020204030204" pitchFamily="34" charset="0"/>
              </a:rPr>
              <a:t> (</a:t>
            </a:r>
            <a:r>
              <a:rPr lang="ru-RU" sz="1500" dirty="0" err="1">
                <a:latin typeface="Calibri" panose="020F0502020204030204" pitchFamily="34" charset="0"/>
                <a:cs typeface="Calibri" panose="020F0502020204030204" pitchFamily="34" charset="0"/>
              </a:rPr>
              <a:t>війна</a:t>
            </a:r>
            <a:r>
              <a:rPr lang="ru-RU" sz="1500" dirty="0">
                <a:latin typeface="Calibri" panose="020F0502020204030204" pitchFamily="34" charset="0"/>
                <a:cs typeface="Calibri" panose="020F0502020204030204" pitchFamily="34" charset="0"/>
              </a:rPr>
              <a:t>)</a:t>
            </a:r>
            <a:endParaRPr lang="en-US" sz="1500" dirty="0">
              <a:latin typeface="Calibri" panose="020F0502020204030204" pitchFamily="34" charset="0"/>
              <a:cs typeface="Calibri" panose="020F0502020204030204" pitchFamily="34" charset="0"/>
            </a:endParaRPr>
          </a:p>
          <a:p>
            <a:pPr marL="285750" indent="-201613">
              <a:buFont typeface="Arial" panose="020B0604020202020204" pitchFamily="34" charset="0"/>
              <a:buChar char="•"/>
            </a:pPr>
            <a:r>
              <a:rPr lang="uk-UA" sz="1500" dirty="0">
                <a:latin typeface="Calibri" panose="020F0502020204030204" pitchFamily="34" charset="0"/>
                <a:cs typeface="Calibri" panose="020F0502020204030204" pitchFamily="34" charset="0"/>
              </a:rPr>
              <a:t>Пандемія</a:t>
            </a:r>
            <a:endParaRPr lang="en-US" sz="1500" dirty="0">
              <a:latin typeface="Calibri" panose="020F0502020204030204" pitchFamily="34" charset="0"/>
              <a:cs typeface="Calibri" panose="020F0502020204030204" pitchFamily="34" charset="0"/>
            </a:endParaRPr>
          </a:p>
          <a:p>
            <a:pPr marL="285750" indent="-201613">
              <a:buFont typeface="Arial" panose="020B0604020202020204" pitchFamily="34" charset="0"/>
              <a:buChar char="•"/>
            </a:pPr>
            <a:r>
              <a:rPr lang="ru-RU" sz="1500" dirty="0" err="1">
                <a:latin typeface="Calibri" panose="020F0502020204030204" pitchFamily="34" charset="0"/>
                <a:cs typeface="Calibri" panose="020F0502020204030204" pitchFamily="34" charset="0"/>
              </a:rPr>
              <a:t>Цифровізація</a:t>
            </a:r>
            <a:r>
              <a:rPr lang="ru-RU" sz="1500" dirty="0">
                <a:latin typeface="Calibri" panose="020F0502020204030204" pitchFamily="34" charset="0"/>
                <a:cs typeface="Calibri" panose="020F0502020204030204" pitchFamily="34" charset="0"/>
              </a:rPr>
              <a:t> у </a:t>
            </a:r>
            <a:r>
              <a:rPr lang="ru-RU" sz="1500" dirty="0" err="1">
                <a:latin typeface="Calibri" panose="020F0502020204030204" pitchFamily="34" charset="0"/>
                <a:cs typeface="Calibri" panose="020F0502020204030204" pitchFamily="34" charset="0"/>
              </a:rPr>
              <a:t>сфері</a:t>
            </a:r>
            <a:r>
              <a:rPr lang="ru-RU" sz="1500" dirty="0">
                <a:latin typeface="Calibri" panose="020F0502020204030204" pitchFamily="34" charset="0"/>
                <a:cs typeface="Calibri" panose="020F0502020204030204" pitchFamily="34" charset="0"/>
              </a:rPr>
              <a:t> </a:t>
            </a:r>
            <a:r>
              <a:rPr lang="ru-RU" sz="1500" dirty="0" err="1">
                <a:highlight>
                  <a:srgbClr val="FFFFFF"/>
                </a:highlight>
                <a:latin typeface="Calibri" panose="020F0502020204030204" pitchFamily="34" charset="0"/>
                <a:cs typeface="Calibri" panose="020F0502020204030204" pitchFamily="34" charset="0"/>
              </a:rPr>
              <a:t>зайнятості</a:t>
            </a:r>
            <a:endParaRPr lang="en-US" sz="1500" dirty="0">
              <a:highlight>
                <a:srgbClr val="FFFFFF"/>
              </a:highlight>
              <a:latin typeface="Calibri" panose="020F0502020204030204" pitchFamily="34" charset="0"/>
              <a:cs typeface="Calibri" panose="020F0502020204030204" pitchFamily="34" charset="0"/>
            </a:endParaRPr>
          </a:p>
          <a:p>
            <a:pPr marL="285750" indent="-201613">
              <a:buFont typeface="Arial" panose="020B0604020202020204" pitchFamily="34" charset="0"/>
              <a:buChar char="•"/>
            </a:pPr>
            <a:r>
              <a:rPr lang="uk-UA" sz="1500" dirty="0">
                <a:latin typeface="Calibri" panose="020F0502020204030204" pitchFamily="34" charset="0"/>
                <a:cs typeface="Calibri" panose="020F0502020204030204" pitchFamily="34" charset="0"/>
              </a:rPr>
              <a:t>Відсутність досвіду пошуку роботи</a:t>
            </a:r>
            <a:endParaRPr lang="en-US" sz="1500" dirty="0">
              <a:latin typeface="Calibri" panose="020F0502020204030204" pitchFamily="34" charset="0"/>
              <a:cs typeface="Calibri" panose="020F0502020204030204" pitchFamily="34" charset="0"/>
            </a:endParaRPr>
          </a:p>
        </p:txBody>
      </p:sp>
      <p:pic>
        <p:nvPicPr>
          <p:cNvPr id="46" name="Picture 2" descr="https://lh3.googleusercontent.com/rrW4-Jutal49X9vQfOkcaP4VRzB9LugkTLBgNkMq3TVtyd9zkZ70Q6-G6kWIHYKoYuOz2yU8bv1wegUKvvlYUKaUXViPAwKo_1UCZrdzknDQm0eN_Bjm2crAEaXQADDKe_Id4w5v5-Nkwzs3lUtX8uLcnvulwQTPFlstxlnli92HDWCQYyonzLtp4lJK9ImocoJ8icPdw_XlGRfNpP1J49biWKhjrMKacTDOAZAJFVK1yqFcS6MVV_b_2S8Pwl7P06vdbEhhbMEzG7t-6GnwaWPD4CKtV-bDfef864X5t7DVPdv_IIG1ir22kXmbjRkH0AQQ9K4IPEe5q96poYJJFXCWwO7fHqw9Y6-JFnmTCGzazdJBX5A45wvL9hcI9mrY2JX8m_xuO7P_GW1Co1KgC8iw5dJTB9ZVvqhfI3daPJVd_EFHOrOvjE9luDY4mqvBnsThWbw-LZmPJ5Zj3SDw6z9WICiUt0fcmW2_e6dtnwxBFSSRqSk7tdEMT-8o5okbdRpaTFHqUHaU2lQhleBqaAV8yF68i60YpjlhNVNCB8H5A7bCaAVWMSljwDjMwwVyNA1c4_bOK7_DU5VuRmaa1SAJAB6y84xBn7ciNUoGPHXP7pST0deReLtDc2btub-M3-9CDbVChcWEnB5zm5eKT6FAQi1F5xiUNxEOvcv4pDiHx2gDo5aVMUEkn-mBuu94BjpiIAiWIzD4vhQv2XxGkmh5=w703-h937-no?authuser=2">
            <a:extLst>
              <a:ext uri="{FF2B5EF4-FFF2-40B4-BE49-F238E27FC236}">
                <a16:creationId xmlns:a16="http://schemas.microsoft.com/office/drawing/2014/main" id="{73767903-11E7-43AD-BB1D-CCAA86ECB03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453" b="22521"/>
          <a:stretch/>
        </p:blipFill>
        <p:spPr bwMode="auto">
          <a:xfrm>
            <a:off x="5854830" y="2346798"/>
            <a:ext cx="1885361" cy="1885361"/>
          </a:xfrm>
          <a:prstGeom prst="rect">
            <a:avLst/>
          </a:prstGeom>
          <a:extLst>
            <a:ext uri="{909E8E84-426E-40DD-AFC4-6F175D3DCCD1}">
              <a14:hiddenFill xmlns:a14="http://schemas.microsoft.com/office/drawing/2010/main">
                <a:solidFill>
                  <a:srgbClr val="FFFFFF"/>
                </a:solidFill>
              </a14:hiddenFill>
            </a:ext>
          </a:extLst>
        </p:spPr>
      </p:pic>
      <p:pic>
        <p:nvPicPr>
          <p:cNvPr id="47" name="Picture 4" descr="https://lh3.googleusercontent.com/1ew6xHIYToudvCzxie-5iVCnSmeVE1U25cgxP6v8nzIb7SyuJ6NgeQs5C3-v6iTZ-BQMMgo5KN3cSDzjslTxSqg3Th2F2mt6-YZEYv__EPZR7w2-ID4wJQMgdylNmR2NCi3Zf8N09MzgEDEAJMIE93RGPii6tH4TGAYSmr17hlRCDUa4DGT_DxDXc50lCGMUKp6PEhftjrLR2TufqUgYH-vP4HuRD9IDFkUq7I9R0oRCAHK0Nx0GXWzdTK6HRI-3YQJc2r6YloWoApmT_AMEshmPjNGsZDi-Gp7sCM_TXnTfm9q1yM75xkpc8UcsxGQO-JVpgf7KejtaZAQ6jvKvCF0pZrg7i672dF82_MET6v0aROUikZNMAIbZ_sFUc01Q2rqQrRFHDeO7phXZZznJ8PLn18LqN-h9NuouQw8HTSbJu4rhs_Z1hbHea5W74q73q0H-xTQeSs82ikeoytHrnXzP85KYZ2lfmf68V5mipEJr8kIi67xWgecvNLxQUGO3wFwJupH9-lQgC5rNyhn0trTaA-gE2azPlOyK_aXvjsKsVghWLieI9DIb3NYQCMLMbS_PGgOHCyPhSA9UMzthUnqdS4PruIrYaYDdLKE4BzV_7fNB6fRCWwM2hkpXyleQXQPNbUDIencDE0t3oF1AXvwtvJgYjYD-Dpc5Mmys8KCsU38Hji1kls_LMwKEV9rgmbaPZbMRT5RO2JdkwOMc4ECu=w1250-h938-no?authuser=2">
            <a:extLst>
              <a:ext uri="{FF2B5EF4-FFF2-40B4-BE49-F238E27FC236}">
                <a16:creationId xmlns:a16="http://schemas.microsoft.com/office/drawing/2014/main" id="{C1F8189C-5A9C-46F5-9763-BF0E64CF448B}"/>
              </a:ext>
            </a:extLst>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rcRect l="12480" r="12480"/>
          <a:stretch/>
        </p:blipFill>
        <p:spPr bwMode="auto">
          <a:xfrm>
            <a:off x="4489834" y="1673623"/>
            <a:ext cx="1616352" cy="1616352"/>
          </a:xfrm>
          <a:prstGeom prst="rect">
            <a:avLst/>
          </a:prstGeom>
          <a:extLst>
            <a:ext uri="{909E8E84-426E-40DD-AFC4-6F175D3DCCD1}">
              <a14:hiddenFill xmlns:a14="http://schemas.microsoft.com/office/drawing/2010/main">
                <a:solidFill>
                  <a:srgbClr val="FFFFFF"/>
                </a:solidFill>
              </a14:hiddenFill>
            </a:ext>
          </a:extLst>
        </p:spPr>
      </p:pic>
      <p:sp>
        <p:nvSpPr>
          <p:cNvPr id="48" name="ZoneTexte 47">
            <a:extLst>
              <a:ext uri="{FF2B5EF4-FFF2-40B4-BE49-F238E27FC236}">
                <a16:creationId xmlns:a16="http://schemas.microsoft.com/office/drawing/2014/main" id="{4F2ECA93-F996-4101-82A4-4847FD267974}"/>
              </a:ext>
            </a:extLst>
          </p:cNvPr>
          <p:cNvSpPr txBox="1"/>
          <p:nvPr/>
        </p:nvSpPr>
        <p:spPr>
          <a:xfrm>
            <a:off x="8276813" y="1688166"/>
            <a:ext cx="3447853" cy="1708160"/>
          </a:xfrm>
          <a:prstGeom prst="rect">
            <a:avLst/>
          </a:prstGeom>
          <a:noFill/>
        </p:spPr>
        <p:txBody>
          <a:bodyPr wrap="square">
            <a:spAutoFit/>
          </a:bodyPr>
          <a:lstStyle/>
          <a:p>
            <a:pPr algn="just"/>
            <a:r>
              <a:rPr lang="ru-RU" sz="1500" dirty="0">
                <a:latin typeface="Calibri" panose="020F0502020204030204" pitchFamily="34" charset="0"/>
                <a:cs typeface="Calibri" panose="020F0502020204030204" pitchFamily="34" charset="0"/>
              </a:rPr>
              <a:t>Для </a:t>
            </a:r>
            <a:r>
              <a:rPr lang="ru-RU" sz="1500" dirty="0" err="1">
                <a:latin typeface="Calibri" panose="020F0502020204030204" pitchFamily="34" charset="0"/>
                <a:cs typeface="Calibri" panose="020F0502020204030204" pitchFamily="34" charset="0"/>
              </a:rPr>
              <a:t>досягнення</a:t>
            </a:r>
            <a:r>
              <a:rPr lang="ru-RU" sz="1500" dirty="0">
                <a:latin typeface="Calibri" panose="020F0502020204030204" pitchFamily="34" charset="0"/>
                <a:cs typeface="Calibri" panose="020F0502020204030204" pitchFamily="34" charset="0"/>
              </a:rPr>
              <a:t> </a:t>
            </a:r>
            <a:r>
              <a:rPr lang="ru-RU" sz="1500" dirty="0" err="1">
                <a:latin typeface="Calibri" panose="020F0502020204030204" pitchFamily="34" charset="0"/>
                <a:cs typeface="Calibri" panose="020F0502020204030204" pitchFamily="34" charset="0"/>
              </a:rPr>
              <a:t>своєї</a:t>
            </a:r>
            <a:r>
              <a:rPr lang="ru-RU" sz="1500" dirty="0">
                <a:latin typeface="Calibri" panose="020F0502020204030204" pitchFamily="34" charset="0"/>
                <a:cs typeface="Calibri" panose="020F0502020204030204" pitchFamily="34" charset="0"/>
              </a:rPr>
              <a:t> </a:t>
            </a:r>
            <a:r>
              <a:rPr lang="ru-RU" sz="1500" dirty="0" err="1">
                <a:latin typeface="Calibri" panose="020F0502020204030204" pitchFamily="34" charset="0"/>
                <a:cs typeface="Calibri" panose="020F0502020204030204" pitchFamily="34" charset="0"/>
              </a:rPr>
              <a:t>місії</a:t>
            </a:r>
            <a:r>
              <a:rPr lang="ru-RU" sz="1500" dirty="0">
                <a:latin typeface="Calibri" panose="020F0502020204030204" pitchFamily="34" charset="0"/>
                <a:cs typeface="Calibri" panose="020F0502020204030204" pitchFamily="34" charset="0"/>
              </a:rPr>
              <a:t> Центри </a:t>
            </a:r>
            <a:r>
              <a:rPr lang="ru-RU" sz="1500" dirty="0" err="1">
                <a:latin typeface="Calibri" panose="020F0502020204030204" pitchFamily="34" charset="0"/>
                <a:cs typeface="Calibri" panose="020F0502020204030204" pitchFamily="34" charset="0"/>
              </a:rPr>
              <a:t>розвитку</a:t>
            </a:r>
            <a:r>
              <a:rPr lang="ru-RU" sz="1500" dirty="0">
                <a:latin typeface="Calibri" panose="020F0502020204030204" pitchFamily="34" charset="0"/>
                <a:cs typeface="Calibri" panose="020F0502020204030204" pitchFamily="34" charset="0"/>
              </a:rPr>
              <a:t> </a:t>
            </a:r>
            <a:r>
              <a:rPr lang="ru-RU" sz="1500" dirty="0" err="1">
                <a:latin typeface="Calibri" panose="020F0502020204030204" pitchFamily="34" charset="0"/>
                <a:cs typeface="Calibri" panose="020F0502020204030204" pitchFamily="34" charset="0"/>
              </a:rPr>
              <a:t>кар’єри</a:t>
            </a:r>
            <a:r>
              <a:rPr lang="ru-RU" sz="1500" dirty="0">
                <a:latin typeface="Calibri" panose="020F0502020204030204" pitchFamily="34" charset="0"/>
                <a:cs typeface="Calibri" panose="020F0502020204030204" pitchFamily="34" charset="0"/>
              </a:rPr>
              <a:t> </a:t>
            </a:r>
            <a:r>
              <a:rPr lang="ru-RU" sz="1500" dirty="0" err="1">
                <a:latin typeface="Calibri" panose="020F0502020204030204" pitchFamily="34" charset="0"/>
                <a:cs typeface="Calibri" panose="020F0502020204030204" pitchFamily="34" charset="0"/>
              </a:rPr>
              <a:t>пропонують</a:t>
            </a:r>
            <a:r>
              <a:rPr lang="ru-RU" sz="1500" dirty="0">
                <a:latin typeface="Calibri" panose="020F0502020204030204" pitchFamily="34" charset="0"/>
                <a:cs typeface="Calibri" panose="020F0502020204030204" pitchFamily="34" charset="0"/>
              </a:rPr>
              <a:t> </a:t>
            </a:r>
            <a:r>
              <a:rPr lang="ru-RU" sz="1500" dirty="0" err="1">
                <a:latin typeface="Calibri" panose="020F0502020204030204" pitchFamily="34" charset="0"/>
                <a:cs typeface="Calibri" panose="020F0502020204030204" pitchFamily="34" charset="0"/>
              </a:rPr>
              <a:t>такі</a:t>
            </a:r>
            <a:r>
              <a:rPr lang="ru-RU" sz="1500" dirty="0">
                <a:latin typeface="Calibri" panose="020F0502020204030204" pitchFamily="34" charset="0"/>
                <a:cs typeface="Calibri" panose="020F0502020204030204" pitchFamily="34" charset="0"/>
              </a:rPr>
              <a:t> </a:t>
            </a:r>
            <a:r>
              <a:rPr lang="ru-RU" sz="1500" b="1" dirty="0" err="1">
                <a:solidFill>
                  <a:srgbClr val="3C68A2"/>
                </a:solidFill>
                <a:latin typeface="Calibri" panose="020F0502020204030204" pitchFamily="34" charset="0"/>
                <a:cs typeface="Calibri" panose="020F0502020204030204" pitchFamily="34" charset="0"/>
              </a:rPr>
              <a:t>послуги</a:t>
            </a:r>
            <a:r>
              <a:rPr lang="ru-RU" sz="1500" b="1" dirty="0">
                <a:solidFill>
                  <a:srgbClr val="3C68A2"/>
                </a:solidFill>
                <a:latin typeface="Calibri" panose="020F0502020204030204" pitchFamily="34" charset="0"/>
                <a:cs typeface="Calibri" panose="020F0502020204030204" pitchFamily="34" charset="0"/>
              </a:rPr>
              <a:t>:</a:t>
            </a:r>
            <a:endParaRPr lang="fr-FR" sz="1500" b="1" dirty="0">
              <a:solidFill>
                <a:srgbClr val="3C68A2"/>
              </a:solidFill>
              <a:latin typeface="Calibri" panose="020F0502020204030204" pitchFamily="34" charset="0"/>
              <a:cs typeface="Calibri" panose="020F0502020204030204" pitchFamily="34" charset="0"/>
            </a:endParaRPr>
          </a:p>
          <a:p>
            <a:pPr marL="358775" indent="-179388">
              <a:buFont typeface="Arial" panose="020B0604020202020204" pitchFamily="34" charset="0"/>
              <a:buChar char="•"/>
            </a:pPr>
            <a:r>
              <a:rPr lang="uk-UA" sz="1500" dirty="0">
                <a:latin typeface="Calibri" panose="020F0502020204030204" pitchFamily="34" charset="0"/>
                <a:cs typeface="Calibri" panose="020F0502020204030204" pitchFamily="34" charset="0"/>
              </a:rPr>
              <a:t>Інформування</a:t>
            </a:r>
          </a:p>
          <a:p>
            <a:pPr marL="358775" indent="-179388">
              <a:buFont typeface="Arial" panose="020B0604020202020204" pitchFamily="34" charset="0"/>
              <a:buChar char="•"/>
            </a:pPr>
            <a:r>
              <a:rPr lang="uk-UA" sz="1500" dirty="0">
                <a:latin typeface="Calibri" panose="020F0502020204030204" pitchFamily="34" charset="0"/>
                <a:cs typeface="Calibri" panose="020F0502020204030204" pitchFamily="34" charset="0"/>
              </a:rPr>
              <a:t>Консультування</a:t>
            </a:r>
          </a:p>
          <a:p>
            <a:pPr marL="358775" indent="-179388">
              <a:buFont typeface="Arial" panose="020B0604020202020204" pitchFamily="34" charset="0"/>
              <a:buChar char="•"/>
            </a:pPr>
            <a:r>
              <a:rPr lang="uk-UA" sz="1500" dirty="0">
                <a:latin typeface="Calibri" panose="020F0502020204030204" pitchFamily="34" charset="0"/>
                <a:cs typeface="Calibri" panose="020F0502020204030204" pitchFamily="34" charset="0"/>
              </a:rPr>
              <a:t>Навчання</a:t>
            </a:r>
          </a:p>
          <a:p>
            <a:pPr marL="358775" indent="-179388">
              <a:buFont typeface="Arial" panose="020B0604020202020204" pitchFamily="34" charset="0"/>
              <a:buChar char="•"/>
            </a:pPr>
            <a:r>
              <a:rPr lang="uk-UA" sz="1500" dirty="0">
                <a:latin typeface="Calibri" panose="020F0502020204030204" pitchFamily="34" charset="0"/>
                <a:cs typeface="Calibri" panose="020F0502020204030204" pitchFamily="34" charset="0"/>
              </a:rPr>
              <a:t>Сприяння працевлаштуванню</a:t>
            </a:r>
            <a:endParaRPr lang="en-US" sz="1500" dirty="0">
              <a:latin typeface="Calibri" panose="020F0502020204030204" pitchFamily="34" charset="0"/>
              <a:cs typeface="Calibri" panose="020F0502020204030204" pitchFamily="34" charset="0"/>
            </a:endParaRPr>
          </a:p>
        </p:txBody>
      </p:sp>
      <p:pic>
        <p:nvPicPr>
          <p:cNvPr id="51" name="Picture 2" descr="https://lh3.googleusercontent.com/mN83l2xauyrFGpp098VZv1TxLpcO6A7EI-zhhmWsGV6BIU88QrENVbckEJHHRJgEyKT8xwtYjMQNvaHcEwV-Saqc2QGXXNo2XVzrYseaJfolJCMlb6XRRRQBL057DJKfkglZNSz2QSnYxSm8lpnMLIhIAI7Tjok6KtD0jbp7Evy_k4lZmOT78Pk91fwZBXkl1PJsrq5xPmcPtIS-2Vn6rM8gIUntse4qtX9cBqK62iTStjNL4_OmrEOOl_0G6Vs4Wy8bezmWS_snlI5hxDsORFhYU9miLVqq3I3agX8YVDHide1Ovng7hlaU_s1GxmP5ujuD0w7zSr0pM8c9qDX9-cvjYtd9EjpdJxXklwskCFKf4cYuuNDLeztLEg_avKGKv73r-HaojeCQkWjQEJ0cimrXkyzwe_77ccJ__IKPdD6Kl3QvzQljS4kq9__xAIPxoNmvBAlBEmMqYYmbTLEKwgdvgg5M_BjRrqeR2fQGrsWYkIjhfk84-0zZTS0YqD3IwIzhnfMPiztYRT327ZKvINLrghLRNBmcr08XImzoNLZBFR214_9EWOuybNdsTNcxmLa9QQOFB2FQRKCSlWktbHW34OHLnxjZbSYe9fs5MBnTb6MBIKAnopI8GEucq8ch9nOk8WfUYw_Ha8UOv9KWN537MJUcVBpCeYOeiWVD5Y1g0wMzc35tf5xLFpCW4nYQ_IF264L6AUpIQOAyceEBA3hu=w1250-h938-no?authuser=2">
            <a:extLst>
              <a:ext uri="{FF2B5EF4-FFF2-40B4-BE49-F238E27FC236}">
                <a16:creationId xmlns:a16="http://schemas.microsoft.com/office/drawing/2014/main" id="{3D6A94CE-AF25-456C-AD1B-72C13EB89A5A}"/>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rcRect r="-307"/>
          <a:stretch/>
        </p:blipFill>
        <p:spPr bwMode="auto">
          <a:xfrm>
            <a:off x="8276813" y="4306462"/>
            <a:ext cx="2581380" cy="1931125"/>
          </a:xfrm>
          <a:prstGeom prst="rect">
            <a:avLst/>
          </a:prstGeom>
          <a:extLst>
            <a:ext uri="{909E8E84-426E-40DD-AFC4-6F175D3DCCD1}">
              <a14:hiddenFill xmlns:a14="http://schemas.microsoft.com/office/drawing/2010/main">
                <a:solidFill>
                  <a:srgbClr val="FFFFFF"/>
                </a:solidFill>
              </a14:hiddenFill>
            </a:ext>
          </a:extLst>
        </p:spPr>
      </p:pic>
      <p:pic>
        <p:nvPicPr>
          <p:cNvPr id="50" name="Picture 4" descr="https://lh3.googleusercontent.com/HJP_R7Q9xG6SIVNS_IGdNIiHWey2Z8YVr4G3bEyemZ33-NfTO3SfgWhYLdwRyYS6uAdBFYDTvCSgolXFXgvims8Nhs2rgJhsinRImeGk18Kr1MAqpIbNfV3ffwEv0bJRxYexMKwT4mrelcQs0sVnmNNlyNcjzOUjOgSwrbpjpiKAssJySA6chAxJjJsCmnxDAIXeVhPGcoyKDheOw35zlrpTU0Uw9H_w6AhM98LxcCWOsyFrc-xM0aUllf8hc9j0o9_3l52-cvSMGjxnPZWfcTswa4QWDdGEJckrkQnAVProz7ASx31AM_JLcfuFXwE6IqkyWFtQTh3X1fMHz1svA65dKooZWFqrv7WCmc68K2jOZngPWxnmZzYOtR6TAaKfb5kmZTf4zFISrkV5FeS44Ik4zy3aQRQpFkxAIwyGXpdX1lhqreHJQOUOhjfBVeKH8genMLhdlyZxv41ucOn0Jx31JhX2ZGj-1G-Izcj8S4Bx03jjR59XE4CCthsl8wMfh8vDHRaR111gKYo4Nj_38790ZfHOGXTp4An0AcewYcxsfM2prQ3Qs0oietV0BpPJHJRVmM3u-rEXmp-cd3_kIsW7VyuDHgGwB4T25t6ijwE0_wA-cfh35Bg3mzXdn7AaaSZPFBD_IQiu1TPviiiAwOkIhF9VZG1C-0chsTE-Ni9uvsTtW_Cn-JX4vYFSwEIR1q-P2ihQjLMjeMX7wR7TnA0z=w1250-h938-no?authuser=2">
            <a:extLst>
              <a:ext uri="{FF2B5EF4-FFF2-40B4-BE49-F238E27FC236}">
                <a16:creationId xmlns:a16="http://schemas.microsoft.com/office/drawing/2014/main" id="{ACDE2A5B-CCEB-453C-8DF3-ECBC5AFF8EBC}"/>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val="0"/>
              </a:ext>
            </a:extLst>
          </a:blip>
          <a:srcRect l="12480" t="26584" r="12480" b="3990"/>
          <a:stretch/>
        </p:blipFill>
        <p:spPr bwMode="auto">
          <a:xfrm>
            <a:off x="9080003" y="3429000"/>
            <a:ext cx="2441158" cy="1694818"/>
          </a:xfrm>
          <a:prstGeom prst="rect">
            <a:avLst/>
          </a:prstGeom>
          <a:extLst>
            <a:ext uri="{909E8E84-426E-40DD-AFC4-6F175D3DCCD1}">
              <a14:hiddenFill xmlns:a14="http://schemas.microsoft.com/office/drawing/2010/main">
                <a:solidFill>
                  <a:srgbClr val="FFFFFF"/>
                </a:solidFill>
              </a14:hiddenFill>
            </a:ext>
          </a:extLst>
        </p:spPr>
      </p:pic>
      <p:pic>
        <p:nvPicPr>
          <p:cNvPr id="55" name="Image 54">
            <a:extLst>
              <a:ext uri="{FF2B5EF4-FFF2-40B4-BE49-F238E27FC236}">
                <a16:creationId xmlns:a16="http://schemas.microsoft.com/office/drawing/2014/main" id="{8445C6E2-0EBA-4E05-91C1-76A77CE026C2}"/>
              </a:ext>
            </a:extLst>
          </p:cNvPr>
          <p:cNvPicPr>
            <a:picLocks noChangeAspect="1"/>
          </p:cNvPicPr>
          <p:nvPr/>
        </p:nvPicPr>
        <p:blipFill>
          <a:blip r:embed="rId12"/>
          <a:stretch>
            <a:fillRect/>
          </a:stretch>
        </p:blipFill>
        <p:spPr>
          <a:xfrm>
            <a:off x="11316381" y="0"/>
            <a:ext cx="745712" cy="81070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45" name="Image 44">
            <a:extLst>
              <a:ext uri="{FF2B5EF4-FFF2-40B4-BE49-F238E27FC236}">
                <a16:creationId xmlns:a16="http://schemas.microsoft.com/office/drawing/2014/main" id="{168CF52E-505D-4E2B-82A5-B1C76579DBBA}"/>
              </a:ext>
            </a:extLst>
          </p:cNvPr>
          <p:cNvPicPr>
            <a:picLocks noChangeAspect="1"/>
          </p:cNvPicPr>
          <p:nvPr/>
        </p:nvPicPr>
        <p:blipFill>
          <a:blip r:embed="rId3"/>
          <a:stretch>
            <a:fillRect/>
          </a:stretch>
        </p:blipFill>
        <p:spPr>
          <a:xfrm>
            <a:off x="11316381" y="0"/>
            <a:ext cx="745712" cy="810704"/>
          </a:xfrm>
          <a:prstGeom prst="rect">
            <a:avLst/>
          </a:prstGeom>
        </p:spPr>
      </p:pic>
      <p:sp>
        <p:nvSpPr>
          <p:cNvPr id="212" name="Google Shape;212;p5"/>
          <p:cNvSpPr txBox="1"/>
          <p:nvPr/>
        </p:nvSpPr>
        <p:spPr>
          <a:xfrm>
            <a:off x="258236" y="173377"/>
            <a:ext cx="11675528" cy="408085"/>
          </a:xfrm>
          <a:prstGeom prst="rect">
            <a:avLst/>
          </a:prstGeom>
          <a:noFill/>
          <a:ln>
            <a:noFill/>
          </a:ln>
        </p:spPr>
        <p:txBody>
          <a:bodyPr spcFirstLastPara="1" wrap="square" lIns="91425" tIns="45700" rIns="91425" bIns="45700" anchor="t" anchorCtr="0">
            <a:spAutoFit/>
          </a:bodyPr>
          <a:lstStyle/>
          <a:p>
            <a:pPr algn="ctr">
              <a:lnSpc>
                <a:spcPct val="114000"/>
              </a:lnSpc>
            </a:pPr>
            <a:r>
              <a:rPr lang="fr-FR" sz="1800" b="1" dirty="0">
                <a:solidFill>
                  <a:schemeClr val="tx1"/>
                </a:solidFill>
                <a:latin typeface="Century Gothic" panose="020B0502020202020204" pitchFamily="34" charset="0"/>
                <a:ea typeface="Calibri"/>
                <a:cs typeface="Calibri"/>
                <a:sym typeface="Calibri"/>
              </a:rPr>
              <a:t>3. </a:t>
            </a:r>
            <a:r>
              <a:rPr lang="uk-UA" sz="1800" b="1" dirty="0">
                <a:solidFill>
                  <a:schemeClr val="tx1"/>
                </a:solidFill>
                <a:latin typeface="Century Gothic" panose="020B0502020202020204" pitchFamily="34" charset="0"/>
                <a:ea typeface="Calibri"/>
                <a:cs typeface="Calibri"/>
                <a:sym typeface="Calibri"/>
              </a:rPr>
              <a:t>Послуги Центру розвитку кар</a:t>
            </a:r>
            <a:r>
              <a:rPr lang="en-AG" sz="1800" b="1" dirty="0">
                <a:solidFill>
                  <a:schemeClr val="tx1"/>
                </a:solidFill>
                <a:latin typeface="Century Gothic" panose="020B0502020202020204" pitchFamily="34" charset="0"/>
                <a:ea typeface="Calibri"/>
                <a:cs typeface="Calibri"/>
                <a:sym typeface="Calibri"/>
              </a:rPr>
              <a:t>’</a:t>
            </a:r>
            <a:r>
              <a:rPr lang="uk-UA" sz="1800" b="1" dirty="0" err="1">
                <a:solidFill>
                  <a:schemeClr val="tx1"/>
                </a:solidFill>
                <a:latin typeface="Century Gothic" panose="020B0502020202020204" pitchFamily="34" charset="0"/>
                <a:ea typeface="Calibri"/>
                <a:cs typeface="Calibri"/>
                <a:sym typeface="Calibri"/>
              </a:rPr>
              <a:t>єри</a:t>
            </a:r>
            <a:endParaRPr lang="fr-FR" sz="1800" b="1" dirty="0">
              <a:solidFill>
                <a:schemeClr val="tx1"/>
              </a:solidFill>
              <a:latin typeface="Century Gothic" panose="020B0502020202020204" pitchFamily="34" charset="0"/>
              <a:ea typeface="Calibri"/>
              <a:cs typeface="Calibri"/>
              <a:sym typeface="Calibri"/>
            </a:endParaRPr>
          </a:p>
        </p:txBody>
      </p:sp>
      <p:sp>
        <p:nvSpPr>
          <p:cNvPr id="16" name="Овал 6">
            <a:extLst>
              <a:ext uri="{FF2B5EF4-FFF2-40B4-BE49-F238E27FC236}">
                <a16:creationId xmlns:a16="http://schemas.microsoft.com/office/drawing/2014/main" id="{21AB16F2-5233-43CC-8891-1E3DF64D7B7B}"/>
              </a:ext>
            </a:extLst>
          </p:cNvPr>
          <p:cNvSpPr/>
          <p:nvPr/>
        </p:nvSpPr>
        <p:spPr>
          <a:xfrm>
            <a:off x="300038" y="1088383"/>
            <a:ext cx="3060000" cy="615553"/>
          </a:xfrm>
          <a:prstGeom prst="homePlate">
            <a:avLst/>
          </a:prstGeom>
          <a:solidFill>
            <a:srgbClr val="C00000"/>
          </a:solidFill>
          <a:ln w="25400">
            <a:noFill/>
          </a:ln>
        </p:spPr>
        <p:txBody>
          <a:bodyPr wrap="square" anchor="ctr">
            <a:spAutoFit/>
          </a:bodyPr>
          <a:lstStyle/>
          <a:p>
            <a:pPr algn="ctr"/>
            <a:endParaRPr lang="uk-UA" sz="800" b="1" dirty="0">
              <a:solidFill>
                <a:schemeClr val="bg1"/>
              </a:solidFill>
              <a:latin typeface="Arial" pitchFamily="34" charset="0"/>
              <a:cs typeface="Arial" pitchFamily="34" charset="0"/>
            </a:endParaRPr>
          </a:p>
          <a:p>
            <a:pPr algn="ctr"/>
            <a:r>
              <a:rPr lang="uk-UA" sz="1800" b="1" dirty="0">
                <a:solidFill>
                  <a:schemeClr val="bg1"/>
                </a:solidFill>
                <a:latin typeface="Arial" pitchFamily="34" charset="0"/>
                <a:cs typeface="Arial" pitchFamily="34" charset="0"/>
              </a:rPr>
              <a:t>ІНФОРМУВАННЯ</a:t>
            </a:r>
          </a:p>
          <a:p>
            <a:pPr algn="ctr"/>
            <a:endParaRPr lang="ru-RU" sz="800" dirty="0">
              <a:solidFill>
                <a:schemeClr val="bg1"/>
              </a:solidFill>
              <a:latin typeface="Arial" pitchFamily="34" charset="0"/>
              <a:cs typeface="Arial" pitchFamily="34" charset="0"/>
            </a:endParaRPr>
          </a:p>
        </p:txBody>
      </p:sp>
      <p:sp>
        <p:nvSpPr>
          <p:cNvPr id="17" name="Овал 7">
            <a:extLst>
              <a:ext uri="{FF2B5EF4-FFF2-40B4-BE49-F238E27FC236}">
                <a16:creationId xmlns:a16="http://schemas.microsoft.com/office/drawing/2014/main" id="{CDDC39BA-9A51-467E-ADF0-CF9BB7EB5E69}"/>
              </a:ext>
            </a:extLst>
          </p:cNvPr>
          <p:cNvSpPr/>
          <p:nvPr/>
        </p:nvSpPr>
        <p:spPr>
          <a:xfrm>
            <a:off x="3205423" y="1089287"/>
            <a:ext cx="3060000" cy="615553"/>
          </a:xfrm>
          <a:prstGeom prst="chevron">
            <a:avLst/>
          </a:prstGeom>
          <a:solidFill>
            <a:srgbClr val="460957"/>
          </a:solidFill>
          <a:ln w="25400">
            <a:noFill/>
          </a:ln>
        </p:spPr>
        <p:txBody>
          <a:bodyPr wrap="square" anchor="ctr">
            <a:spAutoFit/>
          </a:bodyPr>
          <a:lstStyle/>
          <a:p>
            <a:pPr algn="ctr"/>
            <a:endParaRPr lang="uk-UA" sz="800" b="1" dirty="0">
              <a:solidFill>
                <a:schemeClr val="bg1"/>
              </a:solidFill>
              <a:latin typeface="Arial" pitchFamily="34" charset="0"/>
              <a:cs typeface="Arial" pitchFamily="34" charset="0"/>
            </a:endParaRPr>
          </a:p>
          <a:p>
            <a:pPr algn="ctr"/>
            <a:r>
              <a:rPr lang="uk-UA" sz="1800" b="1" dirty="0">
                <a:solidFill>
                  <a:schemeClr val="bg1"/>
                </a:solidFill>
                <a:latin typeface="Arial" pitchFamily="34" charset="0"/>
                <a:cs typeface="Arial" pitchFamily="34" charset="0"/>
              </a:rPr>
              <a:t>КОНСУЛЬТУВАННЯ</a:t>
            </a:r>
            <a:br>
              <a:rPr lang="en-AG" sz="1550" b="1" dirty="0">
                <a:solidFill>
                  <a:schemeClr val="bg1"/>
                </a:solidFill>
                <a:latin typeface="Arial" pitchFamily="34" charset="0"/>
                <a:cs typeface="Arial" pitchFamily="34" charset="0"/>
              </a:rPr>
            </a:br>
            <a:endParaRPr lang="ru-RU" sz="800" dirty="0">
              <a:solidFill>
                <a:schemeClr val="bg1"/>
              </a:solidFill>
              <a:latin typeface="Arial" pitchFamily="34" charset="0"/>
              <a:cs typeface="Arial" pitchFamily="34" charset="0"/>
            </a:endParaRPr>
          </a:p>
        </p:txBody>
      </p:sp>
      <p:sp>
        <p:nvSpPr>
          <p:cNvPr id="18" name="Овал 9">
            <a:extLst>
              <a:ext uri="{FF2B5EF4-FFF2-40B4-BE49-F238E27FC236}">
                <a16:creationId xmlns:a16="http://schemas.microsoft.com/office/drawing/2014/main" id="{8B01D968-2397-4C0B-A2AC-0AD713D993C2}"/>
              </a:ext>
            </a:extLst>
          </p:cNvPr>
          <p:cNvSpPr/>
          <p:nvPr/>
        </p:nvSpPr>
        <p:spPr>
          <a:xfrm>
            <a:off x="6110808" y="1081592"/>
            <a:ext cx="3060000" cy="630942"/>
          </a:xfrm>
          <a:prstGeom prst="chevron">
            <a:avLst/>
          </a:prstGeom>
          <a:solidFill>
            <a:srgbClr val="00B050"/>
          </a:solidFill>
          <a:ln w="25400">
            <a:noFill/>
          </a:ln>
        </p:spPr>
        <p:txBody>
          <a:bodyPr wrap="square" anchor="ctr">
            <a:spAutoFit/>
          </a:bodyPr>
          <a:lstStyle/>
          <a:p>
            <a:r>
              <a:rPr lang="uk-UA" sz="800" b="1" dirty="0">
                <a:solidFill>
                  <a:schemeClr val="bg1"/>
                </a:solidFill>
                <a:latin typeface="Arial" pitchFamily="34" charset="0"/>
                <a:cs typeface="Arial" pitchFamily="34" charset="0"/>
              </a:rPr>
              <a:t>       </a:t>
            </a:r>
          </a:p>
          <a:p>
            <a:r>
              <a:rPr lang="uk-UA" sz="1800" b="1" dirty="0">
                <a:solidFill>
                  <a:schemeClr val="bg1"/>
                </a:solidFill>
                <a:latin typeface="Arial" pitchFamily="34" charset="0"/>
                <a:cs typeface="Arial" pitchFamily="34" charset="0"/>
              </a:rPr>
              <a:t>      НАВЧАННЯ</a:t>
            </a:r>
            <a:br>
              <a:rPr lang="en-AG" sz="1800" b="1" dirty="0">
                <a:solidFill>
                  <a:schemeClr val="bg1"/>
                </a:solidFill>
                <a:latin typeface="Arial" pitchFamily="34" charset="0"/>
                <a:cs typeface="Arial" pitchFamily="34" charset="0"/>
              </a:rPr>
            </a:br>
            <a:endParaRPr lang="ru-RU" sz="900" dirty="0">
              <a:solidFill>
                <a:schemeClr val="bg1"/>
              </a:solidFill>
              <a:latin typeface="Arial" pitchFamily="34" charset="0"/>
              <a:cs typeface="Arial" pitchFamily="34" charset="0"/>
            </a:endParaRPr>
          </a:p>
        </p:txBody>
      </p:sp>
      <p:sp>
        <p:nvSpPr>
          <p:cNvPr id="19" name="Овал 10">
            <a:extLst>
              <a:ext uri="{FF2B5EF4-FFF2-40B4-BE49-F238E27FC236}">
                <a16:creationId xmlns:a16="http://schemas.microsoft.com/office/drawing/2014/main" id="{1A887E21-2617-444A-933D-808F22ADB0A5}"/>
              </a:ext>
            </a:extLst>
          </p:cNvPr>
          <p:cNvSpPr/>
          <p:nvPr/>
        </p:nvSpPr>
        <p:spPr>
          <a:xfrm>
            <a:off x="9016192" y="1104676"/>
            <a:ext cx="3060000" cy="584775"/>
          </a:xfrm>
          <a:prstGeom prst="chevron">
            <a:avLst/>
          </a:prstGeom>
          <a:solidFill>
            <a:srgbClr val="D47A02"/>
          </a:solidFill>
          <a:ln w="25400">
            <a:noFill/>
          </a:ln>
        </p:spPr>
        <p:txBody>
          <a:bodyPr wrap="square" lIns="0" rIns="0" anchor="ctr">
            <a:spAutoFit/>
          </a:bodyPr>
          <a:lstStyle/>
          <a:p>
            <a:pPr algn="ctr"/>
            <a:r>
              <a:rPr lang="uk-UA" sz="1600" b="1" dirty="0">
                <a:solidFill>
                  <a:schemeClr val="bg1"/>
                </a:solidFill>
                <a:latin typeface="Arial" pitchFamily="34" charset="0"/>
                <a:cs typeface="Arial" pitchFamily="34" charset="0"/>
              </a:rPr>
              <a:t>СПРИЯННЯ ПРАЦЕВЛАШТУВАННЮ</a:t>
            </a:r>
            <a:endParaRPr lang="en-AG" sz="1000" b="1" dirty="0">
              <a:solidFill>
                <a:schemeClr val="bg1"/>
              </a:solidFill>
              <a:latin typeface="Arial" pitchFamily="34" charset="0"/>
              <a:cs typeface="Arial" pitchFamily="34" charset="0"/>
            </a:endParaRPr>
          </a:p>
        </p:txBody>
      </p:sp>
      <p:sp>
        <p:nvSpPr>
          <p:cNvPr id="20" name="Скругленный прямоугольник 62">
            <a:extLst>
              <a:ext uri="{FF2B5EF4-FFF2-40B4-BE49-F238E27FC236}">
                <a16:creationId xmlns:a16="http://schemas.microsoft.com/office/drawing/2014/main" id="{4B78D7D6-08A1-45EF-9DDE-3FAA396FFF29}"/>
              </a:ext>
            </a:extLst>
          </p:cNvPr>
          <p:cNvSpPr/>
          <p:nvPr/>
        </p:nvSpPr>
        <p:spPr>
          <a:xfrm>
            <a:off x="300038" y="4049919"/>
            <a:ext cx="2772000" cy="1800000"/>
          </a:xfrm>
          <a:prstGeom prst="roundRect">
            <a:avLst/>
          </a:prstGeom>
          <a:solidFill>
            <a:srgbClr val="C00000"/>
          </a:solidFill>
          <a:ln>
            <a:noFill/>
          </a:ln>
        </p:spPr>
        <p:txBody>
          <a:bodyPr vert="horz" wrap="square" anchor="ctr">
            <a:noAutofit/>
          </a:bodyPr>
          <a:lstStyle/>
          <a:p>
            <a:r>
              <a:rPr lang="uk-UA" sz="1500" b="1" dirty="0">
                <a:solidFill>
                  <a:schemeClr val="bg1"/>
                </a:solidFill>
                <a:latin typeface="Calibri" panose="020F0502020204030204" pitchFamily="34" charset="0"/>
                <a:ea typeface="Calibri" panose="020F0502020204030204" pitchFamily="34" charset="0"/>
                <a:cs typeface="Calibri" panose="020F0502020204030204" pitchFamily="34" charset="0"/>
              </a:rPr>
              <a:t>Електронні ресурси</a:t>
            </a:r>
            <a:endParaRPr lang="en-US"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27305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ВЦРК</a:t>
            </a:r>
          </a:p>
          <a:p>
            <a:pPr marL="536575" indent="-273050">
              <a:buClr>
                <a:schemeClr val="bg1"/>
              </a:buClr>
              <a:buFont typeface="Arial" pitchFamily="34" charset="0"/>
              <a:buChar char="•"/>
            </a:pPr>
            <a:r>
              <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rPr>
              <a:t>E-mail</a:t>
            </a:r>
            <a:endParaRPr lang="ru-RU"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27305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Веб-сайт</a:t>
            </a:r>
            <a:endParaRPr lang="ru-RU"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27305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Сторінки у соціальних мережах</a:t>
            </a:r>
            <a:endParaRPr lang="ru-RU"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2" name="Скругленный прямоугольник 67">
            <a:extLst>
              <a:ext uri="{FF2B5EF4-FFF2-40B4-BE49-F238E27FC236}">
                <a16:creationId xmlns:a16="http://schemas.microsoft.com/office/drawing/2014/main" id="{7E77D7B5-5A9E-4686-85DF-6608D4AE1B29}"/>
              </a:ext>
            </a:extLst>
          </p:cNvPr>
          <p:cNvSpPr/>
          <p:nvPr/>
        </p:nvSpPr>
        <p:spPr>
          <a:xfrm>
            <a:off x="300037" y="2033516"/>
            <a:ext cx="2772000" cy="1389516"/>
          </a:xfrm>
          <a:prstGeom prst="roundRect">
            <a:avLst/>
          </a:prstGeom>
          <a:solidFill>
            <a:srgbClr val="C00000"/>
          </a:solidFill>
          <a:ln>
            <a:noFill/>
          </a:ln>
        </p:spPr>
        <p:txBody>
          <a:bodyPr vert="horz" wrap="square" anchor="ctr">
            <a:noAutofit/>
          </a:bodyPr>
          <a:lstStyle/>
          <a:p>
            <a:pPr>
              <a:tabLst>
                <a:tab pos="358775" algn="l"/>
              </a:tabLst>
            </a:pPr>
            <a:r>
              <a:rPr lang="uk-UA" sz="1500" b="1" dirty="0">
                <a:solidFill>
                  <a:schemeClr val="bg1"/>
                </a:solidFill>
                <a:latin typeface="Calibri" panose="020F0502020204030204" pitchFamily="34" charset="0"/>
                <a:ea typeface="Calibri" panose="020F0502020204030204" pitchFamily="34" charset="0"/>
                <a:cs typeface="Calibri" panose="020F0502020204030204" pitchFamily="34" charset="0"/>
              </a:rPr>
              <a:t>Оголошення в приміщеннях університету</a:t>
            </a:r>
            <a:endParaRPr lang="en-US"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49275" indent="-285750">
              <a:buClr>
                <a:schemeClr val="bg1"/>
              </a:buClr>
              <a:buFont typeface="Arial" panose="020B0604020202020204" pitchFamily="34" charset="0"/>
              <a:buChar char="•"/>
              <a:tabLst>
                <a:tab pos="895350" algn="l"/>
              </a:tabLst>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Дошки оголошень</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49275" indent="-285750">
              <a:buClr>
                <a:schemeClr val="bg1"/>
              </a:buClr>
              <a:buFont typeface="Arial" panose="020B0604020202020204" pitchFamily="34" charset="0"/>
              <a:buChar char="•"/>
              <a:tabLst>
                <a:tab pos="895350" algn="l"/>
              </a:tabLst>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Стенди</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49275" indent="-285750">
              <a:buClr>
                <a:schemeClr val="bg1"/>
              </a:buClr>
              <a:buFont typeface="Arial" panose="020B0604020202020204" pitchFamily="34" charset="0"/>
              <a:buChar char="•"/>
              <a:tabLst>
                <a:tab pos="895350" algn="l"/>
              </a:tabLst>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Інформаційні бюлетені</a:t>
            </a:r>
            <a:endParaRPr lang="ru-RU"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5" name="Скругленный прямоугольник 72">
            <a:extLst>
              <a:ext uri="{FF2B5EF4-FFF2-40B4-BE49-F238E27FC236}">
                <a16:creationId xmlns:a16="http://schemas.microsoft.com/office/drawing/2014/main" id="{8CB96BE7-F5ED-427D-A3C9-7905659D43E4}"/>
              </a:ext>
            </a:extLst>
          </p:cNvPr>
          <p:cNvSpPr/>
          <p:nvPr/>
        </p:nvSpPr>
        <p:spPr>
          <a:xfrm>
            <a:off x="3214849" y="4049919"/>
            <a:ext cx="2772000" cy="1800000"/>
          </a:xfrm>
          <a:prstGeom prst="roundRect">
            <a:avLst/>
          </a:prstGeom>
          <a:solidFill>
            <a:srgbClr val="460957"/>
          </a:solidFill>
          <a:ln w="25400">
            <a:noFill/>
          </a:ln>
        </p:spPr>
        <p:txBody>
          <a:bodyPr wrap="square" anchor="ctr">
            <a:noAutofit/>
          </a:bodyPr>
          <a:lstStyle/>
          <a:p>
            <a:r>
              <a:rPr lang="uk-UA" sz="1500" b="1" dirty="0">
                <a:solidFill>
                  <a:schemeClr val="bg1"/>
                </a:solidFill>
                <a:latin typeface="Calibri" panose="020F0502020204030204" pitchFamily="34" charset="0"/>
                <a:ea typeface="Calibri" panose="020F0502020204030204" pitchFamily="34" charset="0"/>
                <a:cs typeface="Calibri" panose="020F0502020204030204" pitchFamily="34" charset="0"/>
              </a:rPr>
              <a:t>Стратегія пошуку роботи</a:t>
            </a:r>
            <a:endParaRPr lang="en-US"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17780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Тестування, діагностування навичок</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17780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Створення кар</a:t>
            </a:r>
            <a:r>
              <a:rPr lang="en-AG" sz="1500" dirty="0">
                <a:solidFill>
                  <a:schemeClr val="bg1"/>
                </a:solidFill>
                <a:latin typeface="Calibri" panose="020F0502020204030204" pitchFamily="34" charset="0"/>
                <a:ea typeface="Calibri" panose="020F0502020204030204" pitchFamily="34" charset="0"/>
                <a:cs typeface="Calibri" panose="020F0502020204030204" pitchFamily="34" charset="0"/>
              </a:rPr>
              <a:t>’</a:t>
            </a:r>
            <a:r>
              <a:rPr lang="uk-UA" sz="1500" dirty="0" err="1">
                <a:solidFill>
                  <a:schemeClr val="bg1"/>
                </a:solidFill>
                <a:latin typeface="Calibri" panose="020F0502020204030204" pitchFamily="34" charset="0"/>
                <a:ea typeface="Calibri" panose="020F0502020204030204" pitchFamily="34" charset="0"/>
                <a:cs typeface="Calibri" panose="020F0502020204030204" pitchFamily="34" charset="0"/>
              </a:rPr>
              <a:t>єрограми</a:t>
            </a:r>
            <a:endParaRPr lang="ru-RU"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endParaRPr lang="ru-RU" sz="1400" b="1" dirty="0">
              <a:solidFill>
                <a:schemeClr val="bg1"/>
              </a:solidFill>
              <a:latin typeface="Arial" pitchFamily="34" charset="0"/>
              <a:cs typeface="Arial" pitchFamily="34" charset="0"/>
            </a:endParaRPr>
          </a:p>
        </p:txBody>
      </p:sp>
      <p:sp>
        <p:nvSpPr>
          <p:cNvPr id="26" name="Скругленный прямоугольник 73">
            <a:extLst>
              <a:ext uri="{FF2B5EF4-FFF2-40B4-BE49-F238E27FC236}">
                <a16:creationId xmlns:a16="http://schemas.microsoft.com/office/drawing/2014/main" id="{59E95E42-B76F-423E-BF41-C1BF4F1D879F}"/>
              </a:ext>
            </a:extLst>
          </p:cNvPr>
          <p:cNvSpPr/>
          <p:nvPr/>
        </p:nvSpPr>
        <p:spPr>
          <a:xfrm>
            <a:off x="3214849" y="2039484"/>
            <a:ext cx="2772000" cy="1389516"/>
          </a:xfrm>
          <a:prstGeom prst="roundRect">
            <a:avLst/>
          </a:prstGeom>
          <a:solidFill>
            <a:srgbClr val="460957"/>
          </a:solidFill>
          <a:ln w="25400">
            <a:noFill/>
          </a:ln>
        </p:spPr>
        <p:txBody>
          <a:bodyPr wrap="square" lIns="0" tIns="0" rIns="0" bIns="0" anchor="ctr">
            <a:noAutofit/>
          </a:bodyPr>
          <a:lstStyle/>
          <a:p>
            <a:r>
              <a:rPr lang="uk-UA" sz="1500" b="1" dirty="0">
                <a:solidFill>
                  <a:schemeClr val="bg1"/>
                </a:solidFill>
                <a:latin typeface="Calibri" panose="020F0502020204030204" pitchFamily="34" charset="0"/>
                <a:ea typeface="Calibri" panose="020F0502020204030204" pitchFamily="34" charset="0"/>
                <a:cs typeface="Calibri" panose="020F0502020204030204" pitchFamily="34" charset="0"/>
              </a:rPr>
              <a:t>Вибір кар</a:t>
            </a:r>
            <a:r>
              <a:rPr lang="en-AG" sz="1500" b="1" dirty="0">
                <a:solidFill>
                  <a:schemeClr val="bg1"/>
                </a:solidFill>
                <a:latin typeface="Calibri" panose="020F0502020204030204" pitchFamily="34" charset="0"/>
                <a:ea typeface="Calibri" panose="020F0502020204030204" pitchFamily="34" charset="0"/>
                <a:cs typeface="Calibri" panose="020F0502020204030204" pitchFamily="34" charset="0"/>
              </a:rPr>
              <a:t>’</a:t>
            </a:r>
            <a:r>
              <a:rPr lang="uk-UA" sz="1500" b="1" dirty="0" err="1">
                <a:solidFill>
                  <a:schemeClr val="bg1"/>
                </a:solidFill>
                <a:latin typeface="Calibri" panose="020F0502020204030204" pitchFamily="34" charset="0"/>
                <a:ea typeface="Calibri" panose="020F0502020204030204" pitchFamily="34" charset="0"/>
                <a:cs typeface="Calibri" panose="020F0502020204030204" pitchFamily="34" charset="0"/>
              </a:rPr>
              <a:t>єрного</a:t>
            </a:r>
            <a:r>
              <a:rPr lang="uk-UA" sz="1500" b="1" dirty="0">
                <a:solidFill>
                  <a:schemeClr val="bg1"/>
                </a:solidFill>
                <a:latin typeface="Calibri" panose="020F0502020204030204" pitchFamily="34" charset="0"/>
                <a:ea typeface="Calibri" panose="020F0502020204030204" pitchFamily="34" charset="0"/>
                <a:cs typeface="Calibri" panose="020F0502020204030204" pitchFamily="34" charset="0"/>
              </a:rPr>
              <a:t> напряму</a:t>
            </a:r>
            <a:endParaRPr lang="en-US"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631825" indent="-188913">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Опис професій</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631825" indent="-188913">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Паспорти роботодавців</a:t>
            </a:r>
          </a:p>
        </p:txBody>
      </p:sp>
      <p:sp>
        <p:nvSpPr>
          <p:cNvPr id="28" name="Скругленный прямоугольник 75">
            <a:extLst>
              <a:ext uri="{FF2B5EF4-FFF2-40B4-BE49-F238E27FC236}">
                <a16:creationId xmlns:a16="http://schemas.microsoft.com/office/drawing/2014/main" id="{815673C2-7836-4AC5-AF1C-A4B43125889C}"/>
              </a:ext>
            </a:extLst>
          </p:cNvPr>
          <p:cNvSpPr/>
          <p:nvPr/>
        </p:nvSpPr>
        <p:spPr>
          <a:xfrm>
            <a:off x="6065684" y="2032927"/>
            <a:ext cx="2772000" cy="1395484"/>
          </a:xfrm>
          <a:prstGeom prst="roundRect">
            <a:avLst/>
          </a:prstGeom>
          <a:solidFill>
            <a:srgbClr val="00B050"/>
          </a:solidFill>
          <a:ln w="25400">
            <a:noFill/>
          </a:ln>
        </p:spPr>
        <p:txBody>
          <a:bodyPr wrap="square" anchor="ctr">
            <a:noAutofit/>
          </a:bodyPr>
          <a:lstStyle/>
          <a:p>
            <a:r>
              <a:rPr lang="uk-UA" sz="1500" b="1" dirty="0">
                <a:solidFill>
                  <a:schemeClr val="bg1"/>
                </a:solidFill>
                <a:latin typeface="Calibri" panose="020F0502020204030204" pitchFamily="34" charset="0"/>
                <a:ea typeface="Calibri" panose="020F0502020204030204" pitchFamily="34" charset="0"/>
                <a:cs typeface="Calibri" panose="020F0502020204030204" pitchFamily="34" charset="0"/>
              </a:rPr>
              <a:t>Заходи</a:t>
            </a:r>
            <a:endParaRPr lang="fr-FR"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17780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Ярмарок вакансій</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17780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Конференції</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17780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Семінари</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17780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Круглі столи</a:t>
            </a:r>
          </a:p>
          <a:p>
            <a:pPr marL="536575" indent="-17780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Майстер-класи</a:t>
            </a:r>
            <a:endParaRPr lang="ru-RU"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Скругленный прямоугольник 77">
            <a:extLst>
              <a:ext uri="{FF2B5EF4-FFF2-40B4-BE49-F238E27FC236}">
                <a16:creationId xmlns:a16="http://schemas.microsoft.com/office/drawing/2014/main" id="{1BA32A19-465C-41AF-8C90-17FC36EC56D4}"/>
              </a:ext>
            </a:extLst>
          </p:cNvPr>
          <p:cNvSpPr/>
          <p:nvPr/>
        </p:nvSpPr>
        <p:spPr>
          <a:xfrm>
            <a:off x="9044472" y="2033516"/>
            <a:ext cx="2772000" cy="1389516"/>
          </a:xfrm>
          <a:prstGeom prst="roundRect">
            <a:avLst/>
          </a:prstGeom>
          <a:solidFill>
            <a:srgbClr val="D47A02"/>
          </a:solidFill>
          <a:ln w="25400">
            <a:noFill/>
          </a:ln>
        </p:spPr>
        <p:txBody>
          <a:bodyPr wrap="square" anchor="ctr">
            <a:noAutofit/>
          </a:bodyPr>
          <a:lstStyle/>
          <a:p>
            <a:r>
              <a:rPr lang="uk-UA" sz="1500" b="1" dirty="0">
                <a:solidFill>
                  <a:schemeClr val="bg1"/>
                </a:solidFill>
                <a:latin typeface="Calibri" panose="020F0502020204030204" pitchFamily="34" charset="0"/>
                <a:ea typeface="Calibri" panose="020F0502020204030204" pitchFamily="34" charset="0"/>
                <a:cs typeface="Calibri" panose="020F0502020204030204" pitchFamily="34" charset="0"/>
              </a:rPr>
              <a:t>Взаємодія з роботодавцями</a:t>
            </a:r>
            <a:endParaRPr lang="fr-FR"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17780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Зустрічі зі студентами</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17780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Добір претендентів на вакантні посади</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17780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Спільні заходи</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536575" indent="-177800">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Експертна діяльність</a:t>
            </a:r>
            <a:endParaRPr lang="ru-RU"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32" name="Скругленный прямоугольник 80">
            <a:extLst>
              <a:ext uri="{FF2B5EF4-FFF2-40B4-BE49-F238E27FC236}">
                <a16:creationId xmlns:a16="http://schemas.microsoft.com/office/drawing/2014/main" id="{0397F9E8-D82C-48BD-BF8C-9D255F2D7C70}"/>
              </a:ext>
            </a:extLst>
          </p:cNvPr>
          <p:cNvSpPr/>
          <p:nvPr/>
        </p:nvSpPr>
        <p:spPr>
          <a:xfrm>
            <a:off x="9044472" y="4049919"/>
            <a:ext cx="2772000" cy="1800000"/>
          </a:xfrm>
          <a:prstGeom prst="roundRect">
            <a:avLst/>
          </a:prstGeom>
          <a:solidFill>
            <a:srgbClr val="D47A02"/>
          </a:solidFill>
          <a:ln w="25400">
            <a:noFill/>
          </a:ln>
        </p:spPr>
        <p:txBody>
          <a:bodyPr wrap="square" anchor="ctr">
            <a:noAutofit/>
          </a:bodyPr>
          <a:lstStyle/>
          <a:p>
            <a:r>
              <a:rPr lang="uk-UA" sz="1500" b="1" dirty="0">
                <a:solidFill>
                  <a:schemeClr val="bg1"/>
                </a:solidFill>
                <a:latin typeface="Calibri" panose="020F0502020204030204" pitchFamily="34" charset="0"/>
                <a:ea typeface="Calibri" panose="020F0502020204030204" pitchFamily="34" charset="0"/>
                <a:cs typeface="Calibri" panose="020F0502020204030204" pitchFamily="34" charset="0"/>
              </a:rPr>
              <a:t>Самостійне працевлаштування</a:t>
            </a:r>
            <a:endParaRPr lang="en-US"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42913" indent="-179388">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Направлення за вакансіями</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42913" indent="-179388">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Відвідування роботодавців</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42913" indent="-179388">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Участь у конкурсах і бізнес-кейсах</a:t>
            </a:r>
            <a:endParaRPr lang="ru-RU"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34" name="Скругленный прямоугольник 82">
            <a:extLst>
              <a:ext uri="{FF2B5EF4-FFF2-40B4-BE49-F238E27FC236}">
                <a16:creationId xmlns:a16="http://schemas.microsoft.com/office/drawing/2014/main" id="{E7AE0C13-7564-4992-B4BD-30808097F9C9}"/>
              </a:ext>
            </a:extLst>
          </p:cNvPr>
          <p:cNvSpPr/>
          <p:nvPr/>
        </p:nvSpPr>
        <p:spPr>
          <a:xfrm>
            <a:off x="6129661" y="4049919"/>
            <a:ext cx="2772000" cy="1800000"/>
          </a:xfrm>
          <a:prstGeom prst="roundRect">
            <a:avLst/>
          </a:prstGeom>
          <a:solidFill>
            <a:srgbClr val="00B050"/>
          </a:solidFill>
          <a:ln w="25400">
            <a:noFill/>
          </a:ln>
        </p:spPr>
        <p:txBody>
          <a:bodyPr wrap="none" anchor="ctr">
            <a:noAutofit/>
          </a:bodyPr>
          <a:lstStyle/>
          <a:p>
            <a:r>
              <a:rPr lang="uk-UA" sz="1500" b="1" dirty="0">
                <a:solidFill>
                  <a:schemeClr val="bg1"/>
                </a:solidFill>
                <a:latin typeface="Calibri" panose="020F0502020204030204" pitchFamily="34" charset="0"/>
                <a:ea typeface="Calibri" panose="020F0502020204030204" pitchFamily="34" charset="0"/>
                <a:cs typeface="Calibri" panose="020F0502020204030204" pitchFamily="34" charset="0"/>
              </a:rPr>
              <a:t>Тренінги</a:t>
            </a:r>
            <a:endParaRPr lang="fr-FR"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42913" indent="-179388">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Самопрезентація</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42913" indent="-179388">
              <a:buClr>
                <a:schemeClr val="bg1"/>
              </a:buClr>
              <a:buFont typeface="Arial" pitchFamily="34" charset="0"/>
              <a:buChar char="•"/>
            </a:pPr>
            <a:r>
              <a:rPr lang="uk-UA" sz="1500" dirty="0" err="1">
                <a:solidFill>
                  <a:schemeClr val="bg1"/>
                </a:solidFill>
                <a:latin typeface="Calibri" panose="020F0502020204030204" pitchFamily="34" charset="0"/>
                <a:ea typeface="Calibri" panose="020F0502020204030204" pitchFamily="34" charset="0"/>
                <a:cs typeface="Calibri" panose="020F0502020204030204" pitchFamily="34" charset="0"/>
              </a:rPr>
              <a:t>Командоутворення</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42913" indent="-179388">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Тайм-менеджмент</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42913" indent="-179388">
              <a:buClr>
                <a:schemeClr val="bg1"/>
              </a:buClr>
              <a:buFont typeface="Arial" pitchFamily="34" charset="0"/>
              <a:buChar char="•"/>
            </a:pPr>
            <a:r>
              <a:rPr lang="uk-UA" sz="1500" dirty="0" err="1">
                <a:solidFill>
                  <a:schemeClr val="bg1"/>
                </a:solidFill>
                <a:latin typeface="Calibri" panose="020F0502020204030204" pitchFamily="34" charset="0"/>
                <a:ea typeface="Calibri" panose="020F0502020204030204" pitchFamily="34" charset="0"/>
                <a:cs typeface="Calibri" panose="020F0502020204030204" pitchFamily="34" charset="0"/>
              </a:rPr>
              <a:t>Самоменеджмент</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42913" indent="-179388">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Розвиток емпатії</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42913" indent="-179388">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Комунікабельність</a:t>
            </a:r>
            <a:endParaRPr lang="en-US" sz="15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42913" indent="-179388">
              <a:buClr>
                <a:schemeClr val="bg1"/>
              </a:buClr>
              <a:buFont typeface="Arial" pitchFamily="34" charset="0"/>
              <a:buChar char="•"/>
            </a:pPr>
            <a:r>
              <a:rPr lang="uk-UA" sz="1500" dirty="0">
                <a:solidFill>
                  <a:schemeClr val="bg1"/>
                </a:solidFill>
                <a:latin typeface="Calibri" panose="020F0502020204030204" pitchFamily="34" charset="0"/>
                <a:ea typeface="Calibri" panose="020F0502020204030204" pitchFamily="34" charset="0"/>
                <a:cs typeface="Calibri" panose="020F0502020204030204" pitchFamily="34" charset="0"/>
              </a:rPr>
              <a:t>Здатність до рефлексії</a:t>
            </a:r>
            <a:endParaRPr lang="ru-RU" sz="15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57" name="Равнобедренный треугольник 102">
            <a:extLst>
              <a:ext uri="{FF2B5EF4-FFF2-40B4-BE49-F238E27FC236}">
                <a16:creationId xmlns:a16="http://schemas.microsoft.com/office/drawing/2014/main" id="{D0F983D7-EA1D-4985-8590-14B5E144671D}"/>
              </a:ext>
            </a:extLst>
          </p:cNvPr>
          <p:cNvSpPr/>
          <p:nvPr/>
        </p:nvSpPr>
        <p:spPr>
          <a:xfrm rot="10800000">
            <a:off x="1511658" y="1728342"/>
            <a:ext cx="368489" cy="27978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Равнобедренный треугольник 103">
            <a:extLst>
              <a:ext uri="{FF2B5EF4-FFF2-40B4-BE49-F238E27FC236}">
                <a16:creationId xmlns:a16="http://schemas.microsoft.com/office/drawing/2014/main" id="{222FB75B-9CEC-4FA8-8D08-3C7187432787}"/>
              </a:ext>
            </a:extLst>
          </p:cNvPr>
          <p:cNvSpPr/>
          <p:nvPr/>
        </p:nvSpPr>
        <p:spPr>
          <a:xfrm rot="10800000">
            <a:off x="4383165" y="1728342"/>
            <a:ext cx="368489" cy="279781"/>
          </a:xfrm>
          <a:prstGeom prst="triangle">
            <a:avLst/>
          </a:prstGeom>
          <a:solidFill>
            <a:srgbClr val="4609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Равнобедренный треугольник 108">
            <a:extLst>
              <a:ext uri="{FF2B5EF4-FFF2-40B4-BE49-F238E27FC236}">
                <a16:creationId xmlns:a16="http://schemas.microsoft.com/office/drawing/2014/main" id="{18CBC570-2B63-443A-84FB-F01386221B71}"/>
              </a:ext>
            </a:extLst>
          </p:cNvPr>
          <p:cNvSpPr/>
          <p:nvPr/>
        </p:nvSpPr>
        <p:spPr>
          <a:xfrm rot="10800000">
            <a:off x="7320270" y="1728342"/>
            <a:ext cx="368489" cy="279781"/>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Равнобедренный треугольник 110">
            <a:extLst>
              <a:ext uri="{FF2B5EF4-FFF2-40B4-BE49-F238E27FC236}">
                <a16:creationId xmlns:a16="http://schemas.microsoft.com/office/drawing/2014/main" id="{C1EA3521-65E0-404E-B6DB-0C6A7553572D}"/>
              </a:ext>
            </a:extLst>
          </p:cNvPr>
          <p:cNvSpPr/>
          <p:nvPr/>
        </p:nvSpPr>
        <p:spPr>
          <a:xfrm rot="10800000">
            <a:off x="10198183" y="1728342"/>
            <a:ext cx="368489" cy="279781"/>
          </a:xfrm>
          <a:prstGeom prst="triangle">
            <a:avLst/>
          </a:prstGeom>
          <a:solidFill>
            <a:srgbClr val="D47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Google Shape;212;p5">
            <a:extLst>
              <a:ext uri="{FF2B5EF4-FFF2-40B4-BE49-F238E27FC236}">
                <a16:creationId xmlns:a16="http://schemas.microsoft.com/office/drawing/2014/main" id="{853991D5-A3B4-4F52-AE04-BFEC2EF2081B}"/>
              </a:ext>
            </a:extLst>
          </p:cNvPr>
          <p:cNvSpPr txBox="1"/>
          <p:nvPr/>
        </p:nvSpPr>
        <p:spPr>
          <a:xfrm>
            <a:off x="1274344" y="3058261"/>
            <a:ext cx="811038" cy="1355395"/>
          </a:xfrm>
          <a:prstGeom prst="rect">
            <a:avLst/>
          </a:prstGeom>
          <a:noFill/>
          <a:ln>
            <a:noFill/>
          </a:ln>
        </p:spPr>
        <p:txBody>
          <a:bodyPr spcFirstLastPara="1" wrap="square" lIns="91425" tIns="45700" rIns="91425" bIns="45700" anchor="t" anchorCtr="0">
            <a:noAutofit/>
          </a:bodyPr>
          <a:lstStyle/>
          <a:p>
            <a:pPr algn="ctr">
              <a:lnSpc>
                <a:spcPct val="114000"/>
              </a:lnSpc>
            </a:pPr>
            <a:r>
              <a:rPr lang="fr-FR" sz="7200" b="1" dirty="0">
                <a:solidFill>
                  <a:srgbClr val="C00000"/>
                </a:solidFill>
                <a:latin typeface="Century Gothic" panose="020B0502020202020204" pitchFamily="34" charset="0"/>
                <a:ea typeface="Calibri"/>
                <a:cs typeface="Calibri"/>
                <a:sym typeface="Calibri"/>
              </a:rPr>
              <a:t>+</a:t>
            </a:r>
          </a:p>
        </p:txBody>
      </p:sp>
      <p:sp>
        <p:nvSpPr>
          <p:cNvPr id="47" name="Google Shape;212;p5">
            <a:extLst>
              <a:ext uri="{FF2B5EF4-FFF2-40B4-BE49-F238E27FC236}">
                <a16:creationId xmlns:a16="http://schemas.microsoft.com/office/drawing/2014/main" id="{7D4652F1-EEE6-4F5B-91BB-2F6B282287CD}"/>
              </a:ext>
            </a:extLst>
          </p:cNvPr>
          <p:cNvSpPr txBox="1"/>
          <p:nvPr/>
        </p:nvSpPr>
        <p:spPr>
          <a:xfrm>
            <a:off x="4134605" y="3058261"/>
            <a:ext cx="811038" cy="1355395"/>
          </a:xfrm>
          <a:prstGeom prst="rect">
            <a:avLst/>
          </a:prstGeom>
          <a:noFill/>
          <a:ln>
            <a:noFill/>
          </a:ln>
        </p:spPr>
        <p:txBody>
          <a:bodyPr spcFirstLastPara="1" wrap="square" lIns="91425" tIns="45700" rIns="91425" bIns="45700" anchor="t" anchorCtr="0">
            <a:noAutofit/>
          </a:bodyPr>
          <a:lstStyle/>
          <a:p>
            <a:pPr algn="ctr">
              <a:lnSpc>
                <a:spcPct val="114000"/>
              </a:lnSpc>
            </a:pPr>
            <a:r>
              <a:rPr lang="fr-FR" sz="7200" b="1" dirty="0">
                <a:solidFill>
                  <a:srgbClr val="460957"/>
                </a:solidFill>
                <a:latin typeface="Century Gothic" panose="020B0502020202020204" pitchFamily="34" charset="0"/>
                <a:ea typeface="Calibri"/>
                <a:cs typeface="Calibri"/>
                <a:sym typeface="Calibri"/>
              </a:rPr>
              <a:t>+</a:t>
            </a:r>
          </a:p>
        </p:txBody>
      </p:sp>
      <p:sp>
        <p:nvSpPr>
          <p:cNvPr id="48" name="Google Shape;212;p5">
            <a:extLst>
              <a:ext uri="{FF2B5EF4-FFF2-40B4-BE49-F238E27FC236}">
                <a16:creationId xmlns:a16="http://schemas.microsoft.com/office/drawing/2014/main" id="{17C4DED8-E194-4710-A74B-7EF0B0323FB5}"/>
              </a:ext>
            </a:extLst>
          </p:cNvPr>
          <p:cNvSpPr txBox="1"/>
          <p:nvPr/>
        </p:nvSpPr>
        <p:spPr>
          <a:xfrm>
            <a:off x="7113393" y="3058261"/>
            <a:ext cx="811038" cy="1355395"/>
          </a:xfrm>
          <a:prstGeom prst="rect">
            <a:avLst/>
          </a:prstGeom>
          <a:noFill/>
          <a:ln>
            <a:noFill/>
          </a:ln>
        </p:spPr>
        <p:txBody>
          <a:bodyPr spcFirstLastPara="1" wrap="square" lIns="91425" tIns="45700" rIns="91425" bIns="45700" anchor="t" anchorCtr="0">
            <a:noAutofit/>
          </a:bodyPr>
          <a:lstStyle/>
          <a:p>
            <a:pPr algn="ctr">
              <a:lnSpc>
                <a:spcPct val="114000"/>
              </a:lnSpc>
            </a:pPr>
            <a:r>
              <a:rPr lang="fr-FR" sz="7200" b="1" dirty="0">
                <a:solidFill>
                  <a:srgbClr val="00B050"/>
                </a:solidFill>
                <a:latin typeface="Century Gothic" panose="020B0502020202020204" pitchFamily="34" charset="0"/>
                <a:ea typeface="Calibri"/>
                <a:cs typeface="Calibri"/>
                <a:sym typeface="Calibri"/>
              </a:rPr>
              <a:t>+</a:t>
            </a:r>
          </a:p>
        </p:txBody>
      </p:sp>
      <p:sp>
        <p:nvSpPr>
          <p:cNvPr id="50" name="Google Shape;212;p5">
            <a:extLst>
              <a:ext uri="{FF2B5EF4-FFF2-40B4-BE49-F238E27FC236}">
                <a16:creationId xmlns:a16="http://schemas.microsoft.com/office/drawing/2014/main" id="{C2896EED-2CC9-4FFD-93F4-46DC24BEE7E5}"/>
              </a:ext>
            </a:extLst>
          </p:cNvPr>
          <p:cNvSpPr txBox="1"/>
          <p:nvPr/>
        </p:nvSpPr>
        <p:spPr>
          <a:xfrm>
            <a:off x="10024953" y="3058261"/>
            <a:ext cx="811038" cy="1355395"/>
          </a:xfrm>
          <a:prstGeom prst="rect">
            <a:avLst/>
          </a:prstGeom>
          <a:noFill/>
          <a:ln>
            <a:noFill/>
          </a:ln>
        </p:spPr>
        <p:txBody>
          <a:bodyPr spcFirstLastPara="1" wrap="square" lIns="91425" tIns="45700" rIns="91425" bIns="45700" anchor="t" anchorCtr="0">
            <a:noAutofit/>
          </a:bodyPr>
          <a:lstStyle/>
          <a:p>
            <a:pPr algn="ctr">
              <a:lnSpc>
                <a:spcPct val="114000"/>
              </a:lnSpc>
            </a:pPr>
            <a:r>
              <a:rPr lang="fr-FR" sz="7200" b="1" dirty="0">
                <a:solidFill>
                  <a:srgbClr val="D47A02"/>
                </a:solidFill>
                <a:latin typeface="Century Gothic" panose="020B0502020202020204" pitchFamily="34" charset="0"/>
                <a:ea typeface="Calibri"/>
                <a:cs typeface="Calibri"/>
                <a:sym typeface="Calibri"/>
              </a:rPr>
              <a:t>+</a:t>
            </a:r>
          </a:p>
        </p:txBody>
      </p:sp>
    </p:spTree>
    <p:extLst>
      <p:ext uri="{BB962C8B-B14F-4D97-AF65-F5344CB8AC3E}">
        <p14:creationId xmlns:p14="http://schemas.microsoft.com/office/powerpoint/2010/main" val="3141264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cxnSp>
        <p:nvCxnSpPr>
          <p:cNvPr id="38" name="Connecteur droit 37">
            <a:extLst>
              <a:ext uri="{FF2B5EF4-FFF2-40B4-BE49-F238E27FC236}">
                <a16:creationId xmlns:a16="http://schemas.microsoft.com/office/drawing/2014/main" id="{5216D197-EBD2-4B20-AE8E-7880E33966CB}"/>
              </a:ext>
            </a:extLst>
          </p:cNvPr>
          <p:cNvCxnSpPr>
            <a:cxnSpLocks/>
            <a:endCxn id="29" idx="1"/>
          </p:cNvCxnSpPr>
          <p:nvPr/>
        </p:nvCxnSpPr>
        <p:spPr>
          <a:xfrm>
            <a:off x="4772107" y="3571938"/>
            <a:ext cx="2663687" cy="1"/>
          </a:xfrm>
          <a:prstGeom prst="line">
            <a:avLst/>
          </a:prstGeom>
          <a:ln w="28575">
            <a:solidFill>
              <a:srgbClr val="FFD44B"/>
            </a:solidFill>
          </a:ln>
        </p:spPr>
        <p:style>
          <a:lnRef idx="1">
            <a:schemeClr val="accent1"/>
          </a:lnRef>
          <a:fillRef idx="0">
            <a:schemeClr val="accent1"/>
          </a:fillRef>
          <a:effectRef idx="0">
            <a:schemeClr val="accent1"/>
          </a:effectRef>
          <a:fontRef idx="minor">
            <a:schemeClr val="tx1"/>
          </a:fontRef>
        </p:style>
      </p:cxnSp>
      <p:pic>
        <p:nvPicPr>
          <p:cNvPr id="45" name="Image 44">
            <a:extLst>
              <a:ext uri="{FF2B5EF4-FFF2-40B4-BE49-F238E27FC236}">
                <a16:creationId xmlns:a16="http://schemas.microsoft.com/office/drawing/2014/main" id="{168CF52E-505D-4E2B-82A5-B1C76579DBBA}"/>
              </a:ext>
            </a:extLst>
          </p:cNvPr>
          <p:cNvPicPr>
            <a:picLocks noChangeAspect="1"/>
          </p:cNvPicPr>
          <p:nvPr/>
        </p:nvPicPr>
        <p:blipFill>
          <a:blip r:embed="rId3"/>
          <a:stretch>
            <a:fillRect/>
          </a:stretch>
        </p:blipFill>
        <p:spPr>
          <a:xfrm>
            <a:off x="11316381" y="0"/>
            <a:ext cx="745712" cy="810704"/>
          </a:xfrm>
          <a:prstGeom prst="rect">
            <a:avLst/>
          </a:prstGeom>
        </p:spPr>
      </p:pic>
      <p:sp>
        <p:nvSpPr>
          <p:cNvPr id="212" name="Google Shape;212;p5"/>
          <p:cNvSpPr txBox="1"/>
          <p:nvPr/>
        </p:nvSpPr>
        <p:spPr>
          <a:xfrm>
            <a:off x="258235" y="168506"/>
            <a:ext cx="11675528" cy="408085"/>
          </a:xfrm>
          <a:prstGeom prst="rect">
            <a:avLst/>
          </a:prstGeom>
          <a:noFill/>
          <a:ln>
            <a:noFill/>
          </a:ln>
        </p:spPr>
        <p:txBody>
          <a:bodyPr spcFirstLastPara="1" wrap="square" lIns="91425" tIns="45700" rIns="91425" bIns="45700" anchor="t" anchorCtr="0">
            <a:spAutoFit/>
          </a:bodyPr>
          <a:lstStyle/>
          <a:p>
            <a:pPr algn="ctr">
              <a:lnSpc>
                <a:spcPct val="114000"/>
              </a:lnSpc>
            </a:pPr>
            <a:r>
              <a:rPr lang="fr-FR" sz="1800" b="1" dirty="0">
                <a:solidFill>
                  <a:schemeClr val="tx1"/>
                </a:solidFill>
                <a:latin typeface="Century Gothic" panose="020B0502020202020204" pitchFamily="34" charset="0"/>
                <a:ea typeface="Calibri"/>
                <a:cs typeface="Calibri"/>
                <a:sym typeface="Calibri"/>
              </a:rPr>
              <a:t>4. </a:t>
            </a:r>
            <a:r>
              <a:rPr lang="uk-UA" sz="1800" b="1" dirty="0">
                <a:solidFill>
                  <a:schemeClr val="tx1"/>
                </a:solidFill>
                <a:latin typeface="Century Gothic" panose="020B0502020202020204" pitchFamily="34" charset="0"/>
                <a:ea typeface="Calibri"/>
                <a:cs typeface="Calibri"/>
                <a:sym typeface="Calibri"/>
              </a:rPr>
              <a:t>Формування команди Центру розвитку кар</a:t>
            </a:r>
            <a:r>
              <a:rPr lang="en-AG" sz="1800" b="1" dirty="0">
                <a:solidFill>
                  <a:schemeClr val="tx1"/>
                </a:solidFill>
                <a:latin typeface="Century Gothic" panose="020B0502020202020204" pitchFamily="34" charset="0"/>
                <a:ea typeface="Calibri"/>
                <a:cs typeface="Calibri"/>
                <a:sym typeface="Calibri"/>
              </a:rPr>
              <a:t>’</a:t>
            </a:r>
            <a:r>
              <a:rPr lang="uk-UA" sz="1800" b="1" dirty="0" err="1">
                <a:solidFill>
                  <a:schemeClr val="tx1"/>
                </a:solidFill>
                <a:latin typeface="Century Gothic" panose="020B0502020202020204" pitchFamily="34" charset="0"/>
                <a:ea typeface="Calibri"/>
                <a:cs typeface="Calibri"/>
                <a:sym typeface="Calibri"/>
              </a:rPr>
              <a:t>єри</a:t>
            </a:r>
            <a:endParaRPr lang="fr-FR" sz="1800" b="1" dirty="0">
              <a:solidFill>
                <a:schemeClr val="tx1"/>
              </a:solidFill>
              <a:latin typeface="Century Gothic" panose="020B0502020202020204" pitchFamily="34" charset="0"/>
              <a:ea typeface="Calibri"/>
              <a:cs typeface="Calibri"/>
              <a:sym typeface="Calibri"/>
            </a:endParaRPr>
          </a:p>
        </p:txBody>
      </p:sp>
      <p:sp>
        <p:nvSpPr>
          <p:cNvPr id="3" name="Rectangle : coins arrondis 2">
            <a:extLst>
              <a:ext uri="{FF2B5EF4-FFF2-40B4-BE49-F238E27FC236}">
                <a16:creationId xmlns:a16="http://schemas.microsoft.com/office/drawing/2014/main" id="{F8A8E775-D810-4981-804A-F4AA9338F0DA}"/>
              </a:ext>
            </a:extLst>
          </p:cNvPr>
          <p:cNvSpPr/>
          <p:nvPr/>
        </p:nvSpPr>
        <p:spPr>
          <a:xfrm>
            <a:off x="4788010" y="1584375"/>
            <a:ext cx="2615979" cy="970059"/>
          </a:xfrm>
          <a:prstGeom prst="roundRect">
            <a:avLst/>
          </a:prstGeom>
          <a:solidFill>
            <a:srgbClr val="A1C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a:latin typeface="Century Gothic" panose="020B0502020202020204" pitchFamily="34" charset="0"/>
              </a:rPr>
              <a:t>Директор</a:t>
            </a:r>
            <a:endParaRPr lang="fr-FR" b="1" dirty="0">
              <a:latin typeface="Century Gothic" panose="020B0502020202020204" pitchFamily="34" charset="0"/>
            </a:endParaRPr>
          </a:p>
        </p:txBody>
      </p:sp>
      <p:sp>
        <p:nvSpPr>
          <p:cNvPr id="27" name="Rectangle : coins arrondis 26">
            <a:extLst>
              <a:ext uri="{FF2B5EF4-FFF2-40B4-BE49-F238E27FC236}">
                <a16:creationId xmlns:a16="http://schemas.microsoft.com/office/drawing/2014/main" id="{6C554C8A-DCF6-4B40-B980-4F516C0C9E7C}"/>
              </a:ext>
            </a:extLst>
          </p:cNvPr>
          <p:cNvSpPr/>
          <p:nvPr/>
        </p:nvSpPr>
        <p:spPr>
          <a:xfrm>
            <a:off x="4788010" y="4621033"/>
            <a:ext cx="2615979" cy="970059"/>
          </a:xfrm>
          <a:prstGeom prst="roundRect">
            <a:avLst/>
          </a:prstGeom>
          <a:solidFill>
            <a:srgbClr val="A1C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a:latin typeface="Century Gothic" panose="020B0502020202020204" pitchFamily="34" charset="0"/>
              </a:rPr>
              <a:t>Фахівець з комунікацій</a:t>
            </a:r>
            <a:endParaRPr lang="fr-FR" b="1" dirty="0">
              <a:latin typeface="Century Gothic" panose="020B0502020202020204" pitchFamily="34" charset="0"/>
            </a:endParaRPr>
          </a:p>
        </p:txBody>
      </p:sp>
      <p:sp>
        <p:nvSpPr>
          <p:cNvPr id="29" name="Rectangle : coins arrondis 28">
            <a:extLst>
              <a:ext uri="{FF2B5EF4-FFF2-40B4-BE49-F238E27FC236}">
                <a16:creationId xmlns:a16="http://schemas.microsoft.com/office/drawing/2014/main" id="{98863F7F-E91E-47EF-A533-4973F7953D6C}"/>
              </a:ext>
            </a:extLst>
          </p:cNvPr>
          <p:cNvSpPr/>
          <p:nvPr/>
        </p:nvSpPr>
        <p:spPr>
          <a:xfrm>
            <a:off x="7435794" y="3086909"/>
            <a:ext cx="2615979" cy="970059"/>
          </a:xfrm>
          <a:prstGeom prst="roundRect">
            <a:avLst/>
          </a:prstGeom>
          <a:solidFill>
            <a:srgbClr val="A1C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a:latin typeface="Century Gothic" panose="020B0502020202020204" pitchFamily="34" charset="0"/>
              </a:rPr>
              <a:t>Кар</a:t>
            </a:r>
            <a:r>
              <a:rPr lang="en-AG" b="1" dirty="0">
                <a:latin typeface="Century Gothic" panose="020B0502020202020204" pitchFamily="34" charset="0"/>
              </a:rPr>
              <a:t>’</a:t>
            </a:r>
            <a:r>
              <a:rPr lang="uk-UA" b="1" dirty="0" err="1">
                <a:latin typeface="Century Gothic" panose="020B0502020202020204" pitchFamily="34" charset="0"/>
              </a:rPr>
              <a:t>єрний</a:t>
            </a:r>
            <a:r>
              <a:rPr lang="uk-UA" b="1" dirty="0">
                <a:latin typeface="Century Gothic" panose="020B0502020202020204" pitchFamily="34" charset="0"/>
              </a:rPr>
              <a:t> консультант</a:t>
            </a:r>
            <a:endParaRPr lang="fr-FR" b="1" dirty="0">
              <a:latin typeface="Century Gothic" panose="020B0502020202020204" pitchFamily="34" charset="0"/>
            </a:endParaRPr>
          </a:p>
        </p:txBody>
      </p:sp>
      <p:sp>
        <p:nvSpPr>
          <p:cNvPr id="31" name="Rectangle : coins arrondis 30">
            <a:extLst>
              <a:ext uri="{FF2B5EF4-FFF2-40B4-BE49-F238E27FC236}">
                <a16:creationId xmlns:a16="http://schemas.microsoft.com/office/drawing/2014/main" id="{E39F9C71-A75F-4755-8F73-341D18053FE7}"/>
              </a:ext>
            </a:extLst>
          </p:cNvPr>
          <p:cNvSpPr/>
          <p:nvPr/>
        </p:nvSpPr>
        <p:spPr>
          <a:xfrm>
            <a:off x="2172031" y="3086910"/>
            <a:ext cx="2615979" cy="970059"/>
          </a:xfrm>
          <a:prstGeom prst="roundRect">
            <a:avLst/>
          </a:prstGeom>
          <a:solidFill>
            <a:srgbClr val="A1C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a:latin typeface="Century Gothic" panose="020B0502020202020204" pitchFamily="34" charset="0"/>
              </a:rPr>
              <a:t>Кар</a:t>
            </a:r>
            <a:r>
              <a:rPr lang="en-AG" b="1" dirty="0">
                <a:latin typeface="Century Gothic" panose="020B0502020202020204" pitchFamily="34" charset="0"/>
              </a:rPr>
              <a:t>’</a:t>
            </a:r>
            <a:r>
              <a:rPr lang="uk-UA" b="1" dirty="0" err="1">
                <a:latin typeface="Century Gothic" panose="020B0502020202020204" pitchFamily="34" charset="0"/>
              </a:rPr>
              <a:t>єрний</a:t>
            </a:r>
            <a:r>
              <a:rPr lang="uk-UA" b="1" dirty="0">
                <a:latin typeface="Century Gothic" panose="020B0502020202020204" pitchFamily="34" charset="0"/>
              </a:rPr>
              <a:t> консультант</a:t>
            </a:r>
            <a:endParaRPr lang="fr-FR" b="1" dirty="0">
              <a:latin typeface="Century Gothic" panose="020B0502020202020204" pitchFamily="34" charset="0"/>
            </a:endParaRPr>
          </a:p>
        </p:txBody>
      </p:sp>
      <p:cxnSp>
        <p:nvCxnSpPr>
          <p:cNvPr id="5" name="Connecteur droit 4">
            <a:extLst>
              <a:ext uri="{FF2B5EF4-FFF2-40B4-BE49-F238E27FC236}">
                <a16:creationId xmlns:a16="http://schemas.microsoft.com/office/drawing/2014/main" id="{0B5B0579-8202-40F1-BED3-D917B2E5D61F}"/>
              </a:ext>
            </a:extLst>
          </p:cNvPr>
          <p:cNvCxnSpPr>
            <a:stCxn id="3" idx="2"/>
          </p:cNvCxnSpPr>
          <p:nvPr/>
        </p:nvCxnSpPr>
        <p:spPr>
          <a:xfrm>
            <a:off x="6096000" y="2554434"/>
            <a:ext cx="0" cy="172863"/>
          </a:xfrm>
          <a:prstGeom prst="line">
            <a:avLst/>
          </a:prstGeom>
          <a:ln w="28575">
            <a:solidFill>
              <a:srgbClr val="FFD44B"/>
            </a:solidFill>
          </a:ln>
        </p:spPr>
        <p:style>
          <a:lnRef idx="1">
            <a:schemeClr val="accent1"/>
          </a:lnRef>
          <a:fillRef idx="0">
            <a:schemeClr val="accent1"/>
          </a:fillRef>
          <a:effectRef idx="0">
            <a:schemeClr val="accent1"/>
          </a:effectRef>
          <a:fontRef idx="minor">
            <a:schemeClr val="tx1"/>
          </a:fontRef>
        </p:style>
      </p:cxnSp>
      <p:cxnSp>
        <p:nvCxnSpPr>
          <p:cNvPr id="7" name="Connecteur droit 6">
            <a:extLst>
              <a:ext uri="{FF2B5EF4-FFF2-40B4-BE49-F238E27FC236}">
                <a16:creationId xmlns:a16="http://schemas.microsoft.com/office/drawing/2014/main" id="{6E1E774B-D55F-4364-8EA8-B9599CD94797}"/>
              </a:ext>
            </a:extLst>
          </p:cNvPr>
          <p:cNvCxnSpPr/>
          <p:nvPr/>
        </p:nvCxnSpPr>
        <p:spPr>
          <a:xfrm>
            <a:off x="6096000" y="2727297"/>
            <a:ext cx="2647783" cy="0"/>
          </a:xfrm>
          <a:prstGeom prst="line">
            <a:avLst/>
          </a:prstGeom>
          <a:ln w="28575">
            <a:solidFill>
              <a:srgbClr val="FFD44B"/>
            </a:solidFill>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3A30DADD-A7E0-4450-B602-A891C36A0C92}"/>
              </a:ext>
            </a:extLst>
          </p:cNvPr>
          <p:cNvCxnSpPr>
            <a:cxnSpLocks/>
            <a:endCxn id="29" idx="0"/>
          </p:cNvCxnSpPr>
          <p:nvPr/>
        </p:nvCxnSpPr>
        <p:spPr>
          <a:xfrm>
            <a:off x="8743783" y="2727297"/>
            <a:ext cx="1" cy="359612"/>
          </a:xfrm>
          <a:prstGeom prst="line">
            <a:avLst/>
          </a:prstGeom>
          <a:ln w="28575">
            <a:solidFill>
              <a:srgbClr val="FFD44B"/>
            </a:solidFill>
          </a:ln>
        </p:spPr>
        <p:style>
          <a:lnRef idx="1">
            <a:schemeClr val="accent1"/>
          </a:lnRef>
          <a:fillRef idx="0">
            <a:schemeClr val="accent1"/>
          </a:fillRef>
          <a:effectRef idx="0">
            <a:schemeClr val="accent1"/>
          </a:effectRef>
          <a:fontRef idx="minor">
            <a:schemeClr val="tx1"/>
          </a:fontRef>
        </p:style>
      </p:cxnSp>
      <p:cxnSp>
        <p:nvCxnSpPr>
          <p:cNvPr id="36" name="Connecteur droit 35">
            <a:extLst>
              <a:ext uri="{FF2B5EF4-FFF2-40B4-BE49-F238E27FC236}">
                <a16:creationId xmlns:a16="http://schemas.microsoft.com/office/drawing/2014/main" id="{85007FB0-F979-4733-8418-F06A421F839C}"/>
              </a:ext>
            </a:extLst>
          </p:cNvPr>
          <p:cNvCxnSpPr/>
          <p:nvPr/>
        </p:nvCxnSpPr>
        <p:spPr>
          <a:xfrm>
            <a:off x="3464118" y="2727297"/>
            <a:ext cx="2647783" cy="0"/>
          </a:xfrm>
          <a:prstGeom prst="line">
            <a:avLst/>
          </a:prstGeom>
          <a:ln w="28575">
            <a:solidFill>
              <a:srgbClr val="FFD44B"/>
            </a:solidFill>
          </a:ln>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a16="http://schemas.microsoft.com/office/drawing/2014/main" id="{6C9864E8-B3E3-46DF-91E5-6AC4A8F4D4BE}"/>
              </a:ext>
            </a:extLst>
          </p:cNvPr>
          <p:cNvCxnSpPr>
            <a:cxnSpLocks/>
          </p:cNvCxnSpPr>
          <p:nvPr/>
        </p:nvCxnSpPr>
        <p:spPr>
          <a:xfrm>
            <a:off x="3480020" y="2727297"/>
            <a:ext cx="1" cy="359612"/>
          </a:xfrm>
          <a:prstGeom prst="line">
            <a:avLst/>
          </a:prstGeom>
          <a:ln w="28575">
            <a:solidFill>
              <a:srgbClr val="FFD44B"/>
            </a:solidFill>
          </a:ln>
        </p:spPr>
        <p:style>
          <a:lnRef idx="1">
            <a:schemeClr val="accent1"/>
          </a:lnRef>
          <a:fillRef idx="0">
            <a:schemeClr val="accent1"/>
          </a:fillRef>
          <a:effectRef idx="0">
            <a:schemeClr val="accent1"/>
          </a:effectRef>
          <a:fontRef idx="minor">
            <a:schemeClr val="tx1"/>
          </a:fontRef>
        </p:style>
      </p:cxnSp>
      <p:cxnSp>
        <p:nvCxnSpPr>
          <p:cNvPr id="40" name="Connecteur droit 39">
            <a:extLst>
              <a:ext uri="{FF2B5EF4-FFF2-40B4-BE49-F238E27FC236}">
                <a16:creationId xmlns:a16="http://schemas.microsoft.com/office/drawing/2014/main" id="{893E6D38-C863-4733-B35D-8BBC8F5F7617}"/>
              </a:ext>
            </a:extLst>
          </p:cNvPr>
          <p:cNvCxnSpPr>
            <a:cxnSpLocks/>
            <a:endCxn id="27" idx="0"/>
          </p:cNvCxnSpPr>
          <p:nvPr/>
        </p:nvCxnSpPr>
        <p:spPr>
          <a:xfrm>
            <a:off x="6095999" y="3571938"/>
            <a:ext cx="1" cy="1049095"/>
          </a:xfrm>
          <a:prstGeom prst="line">
            <a:avLst/>
          </a:prstGeom>
          <a:ln w="28575">
            <a:solidFill>
              <a:srgbClr val="FFD4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3887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8" name="Image 7">
            <a:extLst>
              <a:ext uri="{FF2B5EF4-FFF2-40B4-BE49-F238E27FC236}">
                <a16:creationId xmlns:a16="http://schemas.microsoft.com/office/drawing/2014/main" id="{C088F4A7-AFA6-4937-BBFD-AADC9EF2766B}"/>
              </a:ext>
            </a:extLst>
          </p:cNvPr>
          <p:cNvPicPr>
            <a:picLocks noChangeAspect="1"/>
          </p:cNvPicPr>
          <p:nvPr/>
        </p:nvPicPr>
        <p:blipFill rotWithShape="1">
          <a:blip r:embed="rId3"/>
          <a:srcRect l="23873" r="21174"/>
          <a:stretch/>
        </p:blipFill>
        <p:spPr>
          <a:xfrm>
            <a:off x="1160766" y="1215953"/>
            <a:ext cx="511593" cy="651401"/>
          </a:xfrm>
          <a:prstGeom prst="rect">
            <a:avLst/>
          </a:prstGeom>
        </p:spPr>
      </p:pic>
      <p:pic>
        <p:nvPicPr>
          <p:cNvPr id="209" name="Google Shape;209;p5"/>
          <p:cNvPicPr>
            <a:picLocks noChangeAspect="1"/>
          </p:cNvPicPr>
          <p:nvPr/>
        </p:nvPicPr>
        <p:blipFill rotWithShape="1">
          <a:blip r:embed="rId4"/>
          <a:srcRect l="9362"/>
          <a:stretch/>
        </p:blipFill>
        <p:spPr>
          <a:xfrm>
            <a:off x="1027574" y="2028340"/>
            <a:ext cx="854636" cy="620815"/>
          </a:xfrm>
          <a:prstGeom prst="rect">
            <a:avLst/>
          </a:prstGeom>
          <a:noFill/>
          <a:ln>
            <a:noFill/>
          </a:ln>
        </p:spPr>
      </p:pic>
      <p:pic>
        <p:nvPicPr>
          <p:cNvPr id="210" name="Google Shape;210;p5"/>
          <p:cNvPicPr>
            <a:picLocks noChangeAspect="1"/>
          </p:cNvPicPr>
          <p:nvPr/>
        </p:nvPicPr>
        <p:blipFill>
          <a:blip r:embed="rId5"/>
          <a:srcRect/>
          <a:stretch/>
        </p:blipFill>
        <p:spPr>
          <a:xfrm>
            <a:off x="917596" y="3429000"/>
            <a:ext cx="838334" cy="577198"/>
          </a:xfrm>
          <a:prstGeom prst="rect">
            <a:avLst/>
          </a:prstGeom>
          <a:noFill/>
          <a:ln>
            <a:noFill/>
          </a:ln>
        </p:spPr>
      </p:pic>
      <p:pic>
        <p:nvPicPr>
          <p:cNvPr id="211" name="Google Shape;211;p5"/>
          <p:cNvPicPr>
            <a:picLocks noChangeAspect="1"/>
          </p:cNvPicPr>
          <p:nvPr/>
        </p:nvPicPr>
        <p:blipFill>
          <a:blip r:embed="rId6"/>
          <a:srcRect l="20223" r="20223"/>
          <a:stretch/>
        </p:blipFill>
        <p:spPr>
          <a:xfrm>
            <a:off x="1077200" y="5168502"/>
            <a:ext cx="678730" cy="797456"/>
          </a:xfrm>
          <a:prstGeom prst="rect">
            <a:avLst/>
          </a:prstGeom>
          <a:noFill/>
          <a:ln>
            <a:noFill/>
          </a:ln>
        </p:spPr>
      </p:pic>
      <p:pic>
        <p:nvPicPr>
          <p:cNvPr id="219" name="Google Shape;219;p5"/>
          <p:cNvPicPr>
            <a:picLocks noChangeAspect="1"/>
          </p:cNvPicPr>
          <p:nvPr/>
        </p:nvPicPr>
        <p:blipFill>
          <a:blip r:embed="rId7"/>
          <a:srcRect t="8995" b="8995"/>
          <a:stretch/>
        </p:blipFill>
        <p:spPr>
          <a:xfrm>
            <a:off x="1004678" y="4176271"/>
            <a:ext cx="839205" cy="688226"/>
          </a:xfrm>
          <a:prstGeom prst="rect">
            <a:avLst/>
          </a:prstGeom>
          <a:noFill/>
          <a:ln>
            <a:noFill/>
          </a:ln>
        </p:spPr>
      </p:pic>
      <p:grpSp>
        <p:nvGrpSpPr>
          <p:cNvPr id="197" name="Google Shape;197;p5"/>
          <p:cNvGrpSpPr/>
          <p:nvPr/>
        </p:nvGrpSpPr>
        <p:grpSpPr>
          <a:xfrm>
            <a:off x="1835032" y="1910877"/>
            <a:ext cx="6070427" cy="1098622"/>
            <a:chOff x="260348" y="1015529"/>
            <a:chExt cx="8448675" cy="1098051"/>
          </a:xfrm>
        </p:grpSpPr>
        <p:sp>
          <p:nvSpPr>
            <p:cNvPr id="198" name="Google Shape;198;p5"/>
            <p:cNvSpPr txBox="1"/>
            <p:nvPr/>
          </p:nvSpPr>
          <p:spPr>
            <a:xfrm>
              <a:off x="260348" y="1015529"/>
              <a:ext cx="6075374" cy="39191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Clr>
                  <a:srgbClr val="1F3864"/>
                </a:buClr>
                <a:buSzPts val="1400"/>
                <a:buFont typeface="Calibri"/>
                <a:buNone/>
              </a:pPr>
              <a:r>
                <a:rPr lang="uk-UA" sz="1400" b="1" cap="none" dirty="0">
                  <a:solidFill>
                    <a:srgbClr val="1F3864"/>
                  </a:solidFill>
                  <a:latin typeface="Calibri"/>
                  <a:ea typeface="Calibri"/>
                  <a:cs typeface="Calibri"/>
                  <a:sym typeface="Calibri"/>
                </a:rPr>
                <a:t>ЯКА МЕТА ІНСТРУМЕНТАРІЮ</a:t>
              </a:r>
              <a:r>
                <a:rPr lang="fr-FR" sz="1400" b="1" cap="none" dirty="0">
                  <a:solidFill>
                    <a:srgbClr val="1F3864"/>
                  </a:solidFill>
                  <a:latin typeface="Calibri"/>
                  <a:ea typeface="Calibri"/>
                  <a:cs typeface="Calibri"/>
                  <a:sym typeface="Calibri"/>
                </a:rPr>
                <a:t>?</a:t>
              </a:r>
              <a:endParaRPr dirty="0"/>
            </a:p>
          </p:txBody>
        </p:sp>
        <p:sp>
          <p:nvSpPr>
            <p:cNvPr id="199" name="Google Shape;199;p5"/>
            <p:cNvSpPr txBox="1"/>
            <p:nvPr/>
          </p:nvSpPr>
          <p:spPr>
            <a:xfrm>
              <a:off x="260348" y="1268362"/>
              <a:ext cx="8448675" cy="845218"/>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uk-UA" sz="1200" dirty="0">
                  <a:solidFill>
                    <a:schemeClr val="dk1"/>
                  </a:solidFill>
                  <a:latin typeface="Calibri"/>
                  <a:ea typeface="Calibri"/>
                  <a:cs typeface="Calibri"/>
                  <a:sym typeface="Calibri"/>
                </a:rPr>
                <a:t>Інструментарій призначений для того, щоб допомогти кожному, хто прагне створити Центр розвитку кар’єри у закладі вищої, фахової </a:t>
              </a:r>
              <a:r>
                <a:rPr lang="uk-UA" sz="1200" dirty="0" err="1">
                  <a:solidFill>
                    <a:schemeClr val="dk1"/>
                  </a:solidFill>
                  <a:latin typeface="Calibri"/>
                  <a:ea typeface="Calibri"/>
                  <a:cs typeface="Calibri"/>
                  <a:sym typeface="Calibri"/>
                </a:rPr>
                <a:t>передвищої</a:t>
              </a:r>
              <a:r>
                <a:rPr lang="uk-UA" sz="1200" dirty="0">
                  <a:solidFill>
                    <a:schemeClr val="dk1"/>
                  </a:solidFill>
                  <a:latin typeface="Calibri"/>
                  <a:ea typeface="Calibri"/>
                  <a:cs typeface="Calibri"/>
                  <a:sym typeface="Calibri"/>
                </a:rPr>
                <a:t> чи </a:t>
              </a:r>
              <a:r>
                <a:rPr lang="uk-UA" sz="1200" dirty="0">
                  <a:solidFill>
                    <a:schemeClr val="dk1"/>
                  </a:solidFill>
                  <a:highlight>
                    <a:srgbClr val="FFFFFF"/>
                  </a:highlight>
                  <a:latin typeface="Calibri"/>
                  <a:ea typeface="Calibri"/>
                  <a:cs typeface="Calibri"/>
                  <a:sym typeface="Calibri"/>
                </a:rPr>
                <a:t>професійної (професійно-технічної) </a:t>
              </a:r>
              <a:r>
                <a:rPr lang="uk-UA" sz="1200" dirty="0">
                  <a:solidFill>
                    <a:schemeClr val="dk1"/>
                  </a:solidFill>
                  <a:latin typeface="Calibri"/>
                  <a:ea typeface="Calibri"/>
                  <a:cs typeface="Calibri"/>
                  <a:sym typeface="Calibri"/>
                </a:rPr>
                <a:t>освіти. Він забезпечує покрокове керівництво для користувача від етапу підготовки до етапу розвитку Центру. Він пропонує основні рекомендації, посібники з провідної практики та дієві інструменти для супроводу закладів крок за кроком у реалізації їхнього проєкту.</a:t>
              </a:r>
            </a:p>
          </p:txBody>
        </p:sp>
      </p:grpSp>
      <p:grpSp>
        <p:nvGrpSpPr>
          <p:cNvPr id="200" name="Google Shape;200;p5"/>
          <p:cNvGrpSpPr/>
          <p:nvPr/>
        </p:nvGrpSpPr>
        <p:grpSpPr>
          <a:xfrm>
            <a:off x="1835032" y="3383706"/>
            <a:ext cx="6070427" cy="745673"/>
            <a:chOff x="260349" y="2509926"/>
            <a:chExt cx="8448675" cy="841799"/>
          </a:xfrm>
        </p:grpSpPr>
        <p:sp>
          <p:nvSpPr>
            <p:cNvPr id="201" name="Google Shape;201;p5"/>
            <p:cNvSpPr txBox="1"/>
            <p:nvPr/>
          </p:nvSpPr>
          <p:spPr>
            <a:xfrm>
              <a:off x="260349" y="2509926"/>
              <a:ext cx="5496566" cy="29482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Clr>
                  <a:srgbClr val="1F3864"/>
                </a:buClr>
                <a:buSzPts val="1400"/>
                <a:buFont typeface="Calibri"/>
                <a:buNone/>
              </a:pPr>
              <a:r>
                <a:rPr lang="uk-UA" sz="1400" b="1" cap="none" dirty="0">
                  <a:solidFill>
                    <a:srgbClr val="1F3864"/>
                  </a:solidFill>
                  <a:latin typeface="Calibri"/>
                  <a:ea typeface="Calibri"/>
                  <a:cs typeface="Calibri"/>
                  <a:sym typeface="Calibri"/>
                </a:rPr>
                <a:t>ДЛЯ КОГО ПРИЗНАЧЕНИЙ ІНСТРУМЕНТАРІЙ</a:t>
              </a:r>
              <a:r>
                <a:rPr lang="fr-FR" sz="1400" b="1" cap="none" dirty="0">
                  <a:solidFill>
                    <a:srgbClr val="1F3864"/>
                  </a:solidFill>
                  <a:latin typeface="Calibri"/>
                  <a:ea typeface="Calibri"/>
                  <a:cs typeface="Calibri"/>
                  <a:sym typeface="Calibri"/>
                </a:rPr>
                <a:t>?</a:t>
              </a:r>
              <a:endParaRPr dirty="0"/>
            </a:p>
            <a:p>
              <a:pPr marL="0" marR="0" lvl="0" indent="0" algn="just" rtl="0">
                <a:spcBef>
                  <a:spcPts val="0"/>
                </a:spcBef>
                <a:spcAft>
                  <a:spcPts val="0"/>
                </a:spcAft>
                <a:buClr>
                  <a:srgbClr val="002A6C"/>
                </a:buClr>
                <a:buSzPts val="1500"/>
                <a:buFont typeface="Calibri"/>
                <a:buNone/>
              </a:pPr>
              <a:endParaRPr sz="1500" cap="none" dirty="0">
                <a:solidFill>
                  <a:srgbClr val="002A6C"/>
                </a:solidFill>
                <a:latin typeface="Calibri"/>
                <a:ea typeface="Calibri"/>
                <a:cs typeface="Calibri"/>
                <a:sym typeface="Calibri"/>
              </a:endParaRPr>
            </a:p>
          </p:txBody>
        </p:sp>
        <p:sp>
          <p:nvSpPr>
            <p:cNvPr id="202" name="Google Shape;202;p5"/>
            <p:cNvSpPr txBox="1"/>
            <p:nvPr/>
          </p:nvSpPr>
          <p:spPr>
            <a:xfrm>
              <a:off x="260349" y="2801536"/>
              <a:ext cx="8448675" cy="550189"/>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uk-UA" sz="1200" dirty="0">
                  <a:solidFill>
                    <a:schemeClr val="dk1"/>
                  </a:solidFill>
                  <a:latin typeface="Calibri"/>
                  <a:ea typeface="Calibri"/>
                  <a:cs typeface="Calibri"/>
                  <a:sym typeface="Calibri"/>
                </a:rPr>
                <a:t>Інструментарій Центру розвитку кар’єри розроблено для будь-якого закладу освіти, який бажає самостійно впровадити Центр розвитку кар’єри.</a:t>
              </a:r>
              <a:endParaRPr lang="uk-UA" sz="1200" dirty="0">
                <a:solidFill>
                  <a:srgbClr val="002A6C"/>
                </a:solidFill>
                <a:latin typeface="Calibri"/>
                <a:ea typeface="Calibri"/>
                <a:cs typeface="Calibri"/>
                <a:sym typeface="Calibri"/>
              </a:endParaRPr>
            </a:p>
          </p:txBody>
        </p:sp>
      </p:grpSp>
      <p:grpSp>
        <p:nvGrpSpPr>
          <p:cNvPr id="203" name="Google Shape;203;p5"/>
          <p:cNvGrpSpPr/>
          <p:nvPr/>
        </p:nvGrpSpPr>
        <p:grpSpPr>
          <a:xfrm>
            <a:off x="1835032" y="4221988"/>
            <a:ext cx="6070427" cy="854004"/>
            <a:chOff x="260349" y="3772181"/>
            <a:chExt cx="8448675" cy="853560"/>
          </a:xfrm>
        </p:grpSpPr>
        <p:sp>
          <p:nvSpPr>
            <p:cNvPr id="204" name="Google Shape;204;p5"/>
            <p:cNvSpPr txBox="1"/>
            <p:nvPr/>
          </p:nvSpPr>
          <p:spPr>
            <a:xfrm>
              <a:off x="272668" y="3772181"/>
              <a:ext cx="5167681" cy="257633"/>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Clr>
                  <a:srgbClr val="1F3864"/>
                </a:buClr>
                <a:buSzPts val="1400"/>
                <a:buFont typeface="Calibri"/>
                <a:buNone/>
              </a:pPr>
              <a:r>
                <a:rPr lang="uk-UA" sz="1400" b="1" cap="none" dirty="0">
                  <a:solidFill>
                    <a:srgbClr val="1F3864"/>
                  </a:solidFill>
                  <a:latin typeface="Calibri"/>
                  <a:ea typeface="Calibri"/>
                  <a:cs typeface="Calibri"/>
                  <a:sym typeface="Calibri"/>
                </a:rPr>
                <a:t>КОЛИ ВИКОРИСТОВУВАТИ ІНСТРУМЕНТАРІЙ?</a:t>
              </a:r>
              <a:endParaRPr dirty="0"/>
            </a:p>
            <a:p>
              <a:pPr marL="0" marR="0" lvl="0" indent="0" algn="just" rtl="0">
                <a:spcBef>
                  <a:spcPts val="0"/>
                </a:spcBef>
                <a:spcAft>
                  <a:spcPts val="0"/>
                </a:spcAft>
                <a:buClr>
                  <a:srgbClr val="FFFFFF"/>
                </a:buClr>
                <a:buSzPts val="1500"/>
                <a:buFont typeface="Calibri"/>
                <a:buNone/>
              </a:pPr>
              <a:endParaRPr sz="1500" cap="none" dirty="0">
                <a:solidFill>
                  <a:srgbClr val="002A6C"/>
                </a:solidFill>
                <a:latin typeface="Calibri"/>
                <a:ea typeface="Calibri"/>
                <a:cs typeface="Calibri"/>
                <a:sym typeface="Calibri"/>
              </a:endParaRPr>
            </a:p>
            <a:p>
              <a:pPr marL="0" marR="0" lvl="0" indent="0" algn="just" rtl="0">
                <a:spcBef>
                  <a:spcPts val="0"/>
                </a:spcBef>
                <a:spcAft>
                  <a:spcPts val="0"/>
                </a:spcAft>
                <a:buClr>
                  <a:srgbClr val="FFFFFF"/>
                </a:buClr>
                <a:buSzPts val="1500"/>
                <a:buFont typeface="Calibri"/>
                <a:buNone/>
              </a:pPr>
              <a:endParaRPr sz="1500" cap="none" dirty="0">
                <a:solidFill>
                  <a:srgbClr val="002A6C"/>
                </a:solidFill>
                <a:latin typeface="Calibri"/>
                <a:ea typeface="Calibri"/>
                <a:cs typeface="Calibri"/>
                <a:sym typeface="Calibri"/>
              </a:endParaRPr>
            </a:p>
          </p:txBody>
        </p:sp>
        <p:sp>
          <p:nvSpPr>
            <p:cNvPr id="205" name="Google Shape;205;p5"/>
            <p:cNvSpPr txBox="1"/>
            <p:nvPr/>
          </p:nvSpPr>
          <p:spPr>
            <a:xfrm>
              <a:off x="260349" y="4041541"/>
              <a:ext cx="8448675" cy="584200"/>
            </a:xfrm>
            <a:prstGeom prst="rect">
              <a:avLst/>
            </a:prstGeom>
            <a:noFill/>
            <a:ln>
              <a:noFill/>
            </a:ln>
          </p:spPr>
          <p:txBody>
            <a:bodyPr spcFirstLastPara="1" wrap="square" lIns="91425" tIns="45700" rIns="91425" bIns="45700" anchor="t" anchorCtr="0">
              <a:noAutofit/>
            </a:bodyPr>
            <a:lstStyle/>
            <a:p>
              <a:pPr algn="just"/>
              <a:r>
                <a:rPr lang="uk-UA" sz="1200" dirty="0">
                  <a:solidFill>
                    <a:schemeClr val="dk1"/>
                  </a:solidFill>
                  <a:latin typeface="Calibri"/>
                  <a:ea typeface="Calibri"/>
                  <a:cs typeface="Calibri"/>
                  <a:sym typeface="Calibri"/>
                </a:rPr>
                <a:t>Інструментарій можна використовувати, як тільки буде ухвалене рішення про створення Центру розвитку кар’єри. Інструментарій також може бути використаний на певному етапі підготовки, запуску та розвитку Центру.</a:t>
              </a:r>
            </a:p>
          </p:txBody>
        </p:sp>
      </p:grpSp>
      <p:grpSp>
        <p:nvGrpSpPr>
          <p:cNvPr id="206" name="Google Shape;206;p5"/>
          <p:cNvGrpSpPr/>
          <p:nvPr/>
        </p:nvGrpSpPr>
        <p:grpSpPr>
          <a:xfrm>
            <a:off x="1835032" y="5189091"/>
            <a:ext cx="6070427" cy="841799"/>
            <a:chOff x="260348" y="5115329"/>
            <a:chExt cx="8448675" cy="841368"/>
          </a:xfrm>
        </p:grpSpPr>
        <p:sp>
          <p:nvSpPr>
            <p:cNvPr id="207" name="Google Shape;207;p5"/>
            <p:cNvSpPr txBox="1"/>
            <p:nvPr/>
          </p:nvSpPr>
          <p:spPr>
            <a:xfrm>
              <a:off x="272667" y="5115329"/>
              <a:ext cx="7026987" cy="391909"/>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Clr>
                  <a:srgbClr val="1F3864"/>
                </a:buClr>
                <a:buSzPts val="1400"/>
                <a:buFont typeface="Calibri"/>
                <a:buNone/>
              </a:pPr>
              <a:r>
                <a:rPr lang="uk-UA" sz="1400" b="1" cap="none" dirty="0">
                  <a:solidFill>
                    <a:srgbClr val="1F3864"/>
                  </a:solidFill>
                  <a:latin typeface="Calibri"/>
                  <a:ea typeface="Calibri"/>
                  <a:cs typeface="Calibri"/>
                  <a:sym typeface="Calibri"/>
                </a:rPr>
                <a:t>ЯКА СТРУКТУРА ІНСТРУМЕНТАРІЮ?</a:t>
              </a:r>
              <a:endParaRPr dirty="0"/>
            </a:p>
            <a:p>
              <a:pPr marL="0" marR="0" lvl="0" indent="0" algn="just" rtl="0">
                <a:spcBef>
                  <a:spcPts val="0"/>
                </a:spcBef>
                <a:spcAft>
                  <a:spcPts val="0"/>
                </a:spcAft>
                <a:buClr>
                  <a:srgbClr val="FFFFFF"/>
                </a:buClr>
                <a:buSzPts val="1500"/>
                <a:buFont typeface="Calibri"/>
                <a:buNone/>
              </a:pPr>
              <a:endParaRPr sz="1500" cap="none" dirty="0">
                <a:solidFill>
                  <a:srgbClr val="002A6C"/>
                </a:solidFill>
                <a:latin typeface="Calibri"/>
                <a:ea typeface="Calibri"/>
                <a:cs typeface="Calibri"/>
                <a:sym typeface="Calibri"/>
              </a:endParaRPr>
            </a:p>
            <a:p>
              <a:pPr marL="0" marR="0" lvl="0" indent="0" algn="just" rtl="0">
                <a:spcBef>
                  <a:spcPts val="0"/>
                </a:spcBef>
                <a:spcAft>
                  <a:spcPts val="0"/>
                </a:spcAft>
                <a:buClr>
                  <a:srgbClr val="FFFFFF"/>
                </a:buClr>
                <a:buSzPts val="1500"/>
                <a:buFont typeface="Calibri"/>
                <a:buNone/>
              </a:pPr>
              <a:endParaRPr sz="1500" cap="none" dirty="0">
                <a:solidFill>
                  <a:srgbClr val="002A6C"/>
                </a:solidFill>
                <a:latin typeface="Calibri"/>
                <a:ea typeface="Calibri"/>
                <a:cs typeface="Calibri"/>
                <a:sym typeface="Calibri"/>
              </a:endParaRPr>
            </a:p>
            <a:p>
              <a:pPr marL="0" marR="0" lvl="0" indent="0" algn="just" rtl="0">
                <a:spcBef>
                  <a:spcPts val="0"/>
                </a:spcBef>
                <a:spcAft>
                  <a:spcPts val="0"/>
                </a:spcAft>
                <a:buClr>
                  <a:srgbClr val="FFFFFF"/>
                </a:buClr>
                <a:buSzPts val="1500"/>
                <a:buFont typeface="Calibri"/>
                <a:buNone/>
              </a:pPr>
              <a:endParaRPr sz="1500" cap="none" dirty="0">
                <a:solidFill>
                  <a:srgbClr val="002A6C"/>
                </a:solidFill>
                <a:latin typeface="Calibri"/>
                <a:ea typeface="Calibri"/>
                <a:cs typeface="Calibri"/>
                <a:sym typeface="Calibri"/>
              </a:endParaRPr>
            </a:p>
          </p:txBody>
        </p:sp>
        <p:sp>
          <p:nvSpPr>
            <p:cNvPr id="208" name="Google Shape;208;p5"/>
            <p:cNvSpPr txBox="1"/>
            <p:nvPr/>
          </p:nvSpPr>
          <p:spPr>
            <a:xfrm>
              <a:off x="260348" y="5372497"/>
              <a:ext cx="8448675" cy="5842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uk-UA" sz="1200" dirty="0">
                  <a:solidFill>
                    <a:schemeClr val="dk1"/>
                  </a:solidFill>
                  <a:latin typeface="Calibri"/>
                  <a:ea typeface="Calibri"/>
                  <a:cs typeface="Calibri"/>
                  <a:sym typeface="Calibri"/>
                </a:rPr>
                <a:t>Інструментарій складається із загального посібника, що ґрунтується на життєвому циклі Центру розвитку кар'єри протягом першого року діяльності, тематичних посібників та інших дієвих інструментів для ЦРК. Загальний посібник містить посилання на відповідні практичні інструменти залежно від етапу та мети діяльності. Інструментарій існує у паперовому та цифровому форматі.</a:t>
              </a:r>
              <a:endParaRPr sz="1200" dirty="0">
                <a:solidFill>
                  <a:schemeClr val="dk1"/>
                </a:solidFill>
                <a:latin typeface="Calibri"/>
                <a:ea typeface="Calibri"/>
                <a:cs typeface="Calibri"/>
                <a:sym typeface="Calibri"/>
              </a:endParaRPr>
            </a:p>
          </p:txBody>
        </p:sp>
      </p:grpSp>
      <p:sp>
        <p:nvSpPr>
          <p:cNvPr id="212" name="Google Shape;212;p5"/>
          <p:cNvSpPr txBox="1"/>
          <p:nvPr/>
        </p:nvSpPr>
        <p:spPr>
          <a:xfrm>
            <a:off x="258236" y="191784"/>
            <a:ext cx="11675528"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FR" sz="1800" b="1" dirty="0">
                <a:solidFill>
                  <a:schemeClr val="dk1"/>
                </a:solidFill>
                <a:latin typeface="Century Gothic"/>
                <a:ea typeface="Century Gothic"/>
                <a:cs typeface="Century Gothic"/>
                <a:sym typeface="Century Gothic"/>
              </a:rPr>
              <a:t>5. </a:t>
            </a:r>
            <a:r>
              <a:rPr lang="uk-UA" sz="1800" b="1" dirty="0">
                <a:solidFill>
                  <a:schemeClr val="dk1"/>
                </a:solidFill>
                <a:latin typeface="Century Gothic"/>
                <a:ea typeface="Century Gothic"/>
                <a:cs typeface="Century Gothic"/>
                <a:sym typeface="Century Gothic"/>
              </a:rPr>
              <a:t>Введення до інструментарію Центру розвитку кар</a:t>
            </a:r>
            <a:r>
              <a:rPr lang="en-AG" sz="1800" b="1" dirty="0">
                <a:solidFill>
                  <a:schemeClr val="dk1"/>
                </a:solidFill>
                <a:latin typeface="Century Gothic"/>
                <a:ea typeface="Century Gothic"/>
                <a:cs typeface="Century Gothic"/>
                <a:sym typeface="Century Gothic"/>
              </a:rPr>
              <a:t>’</a:t>
            </a:r>
            <a:r>
              <a:rPr lang="uk-UA" sz="1800" b="1" dirty="0" err="1">
                <a:solidFill>
                  <a:schemeClr val="dk1"/>
                </a:solidFill>
                <a:latin typeface="Century Gothic"/>
                <a:ea typeface="Century Gothic"/>
                <a:cs typeface="Century Gothic"/>
                <a:sym typeface="Century Gothic"/>
              </a:rPr>
              <a:t>єри</a:t>
            </a:r>
            <a:endParaRPr sz="1800" b="1" dirty="0">
              <a:solidFill>
                <a:schemeClr val="dk1"/>
              </a:solidFill>
              <a:latin typeface="Century Gothic"/>
              <a:ea typeface="Century Gothic"/>
              <a:cs typeface="Century Gothic"/>
              <a:sym typeface="Century Gothic"/>
            </a:endParaRPr>
          </a:p>
        </p:txBody>
      </p:sp>
      <p:grpSp>
        <p:nvGrpSpPr>
          <p:cNvPr id="213" name="Google Shape;213;p5"/>
          <p:cNvGrpSpPr/>
          <p:nvPr/>
        </p:nvGrpSpPr>
        <p:grpSpPr>
          <a:xfrm>
            <a:off x="1835031" y="1019896"/>
            <a:ext cx="6070427" cy="836368"/>
            <a:chOff x="248030" y="917533"/>
            <a:chExt cx="8448675" cy="835935"/>
          </a:xfrm>
        </p:grpSpPr>
        <p:sp>
          <p:nvSpPr>
            <p:cNvPr id="214" name="Google Shape;214;p5"/>
            <p:cNvSpPr txBox="1"/>
            <p:nvPr/>
          </p:nvSpPr>
          <p:spPr>
            <a:xfrm>
              <a:off x="260350" y="917533"/>
              <a:ext cx="6075373" cy="39191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Clr>
                  <a:srgbClr val="1F3864"/>
                </a:buClr>
                <a:buSzPts val="1400"/>
                <a:buFont typeface="Calibri"/>
                <a:buNone/>
              </a:pPr>
              <a:r>
                <a:rPr lang="uk-UA" b="1" dirty="0">
                  <a:solidFill>
                    <a:srgbClr val="1F3864"/>
                  </a:solidFill>
                  <a:latin typeface="Calibri"/>
                  <a:ea typeface="Calibri"/>
                  <a:cs typeface="Calibri"/>
                  <a:sym typeface="Calibri"/>
                </a:rPr>
                <a:t>ЧОМУ ЦЕНТР РОЗВИТКУ КАР</a:t>
              </a:r>
              <a:r>
                <a:rPr lang="en-AG" b="1" dirty="0">
                  <a:solidFill>
                    <a:srgbClr val="1F3864"/>
                  </a:solidFill>
                  <a:latin typeface="Calibri"/>
                  <a:ea typeface="Calibri"/>
                  <a:cs typeface="Calibri"/>
                  <a:sym typeface="Calibri"/>
                </a:rPr>
                <a:t>’</a:t>
              </a:r>
              <a:r>
                <a:rPr lang="uk-UA" b="1" dirty="0">
                  <a:solidFill>
                    <a:srgbClr val="1F3864"/>
                  </a:solidFill>
                  <a:latin typeface="Calibri"/>
                  <a:ea typeface="Calibri"/>
                  <a:cs typeface="Calibri"/>
                  <a:sym typeface="Calibri"/>
                </a:rPr>
                <a:t>ЄРИ</a:t>
              </a:r>
              <a:r>
                <a:rPr lang="fr-FR" sz="1400" b="1" cap="none" dirty="0">
                  <a:solidFill>
                    <a:srgbClr val="1F3864"/>
                  </a:solidFill>
                  <a:latin typeface="Calibri"/>
                  <a:ea typeface="Calibri"/>
                  <a:cs typeface="Calibri"/>
                  <a:sym typeface="Calibri"/>
                </a:rPr>
                <a:t>?</a:t>
              </a:r>
              <a:endParaRPr sz="1500" cap="none" dirty="0">
                <a:solidFill>
                  <a:srgbClr val="002A6C"/>
                </a:solidFill>
                <a:latin typeface="Calibri"/>
                <a:ea typeface="Calibri"/>
                <a:cs typeface="Calibri"/>
                <a:sym typeface="Calibri"/>
              </a:endParaRPr>
            </a:p>
          </p:txBody>
        </p:sp>
        <p:sp>
          <p:nvSpPr>
            <p:cNvPr id="215" name="Google Shape;215;p5"/>
            <p:cNvSpPr txBox="1"/>
            <p:nvPr/>
          </p:nvSpPr>
          <p:spPr>
            <a:xfrm>
              <a:off x="248030" y="1169268"/>
              <a:ext cx="8448675" cy="5842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ru-RU" sz="1200" dirty="0" err="1">
                  <a:solidFill>
                    <a:schemeClr val="dk1"/>
                  </a:solidFill>
                  <a:latin typeface="Calibri"/>
                  <a:ea typeface="Calibri"/>
                  <a:cs typeface="Calibri"/>
                  <a:sym typeface="Calibri"/>
                </a:rPr>
                <a:t>Проєкт</a:t>
              </a:r>
              <a:r>
                <a:rPr lang="ru-RU"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USAID </a:t>
              </a:r>
              <a:r>
                <a:rPr lang="fr-FR" sz="1200" dirty="0">
                  <a:solidFill>
                    <a:schemeClr val="dk1"/>
                  </a:solidFill>
                  <a:latin typeface="Calibri"/>
                  <a:ea typeface="Calibri"/>
                  <a:cs typeface="Calibri"/>
                  <a:sym typeface="Calibri"/>
                </a:rPr>
                <a:t>«</a:t>
              </a:r>
              <a:r>
                <a:rPr lang="ru-RU" sz="1200" dirty="0" err="1">
                  <a:solidFill>
                    <a:schemeClr val="dk1"/>
                  </a:solidFill>
                  <a:latin typeface="Calibri"/>
                  <a:ea typeface="Calibri"/>
                  <a:cs typeface="Calibri"/>
                  <a:sym typeface="Calibri"/>
                </a:rPr>
                <a:t>Економічна</a:t>
              </a:r>
              <a:r>
                <a:rPr lang="ru-RU" sz="1200" dirty="0">
                  <a:solidFill>
                    <a:schemeClr val="dk1"/>
                  </a:solidFill>
                  <a:latin typeface="Calibri"/>
                  <a:ea typeface="Calibri"/>
                  <a:cs typeface="Calibri"/>
                  <a:sym typeface="Calibri"/>
                </a:rPr>
                <a:t> </a:t>
              </a:r>
              <a:r>
                <a:rPr lang="ru-RU" sz="1200" dirty="0" err="1">
                  <a:solidFill>
                    <a:schemeClr val="dk1"/>
                  </a:solidFill>
                  <a:latin typeface="Calibri"/>
                  <a:ea typeface="Calibri"/>
                  <a:cs typeface="Calibri"/>
                  <a:sym typeface="Calibri"/>
                </a:rPr>
                <a:t>підтримка</a:t>
              </a:r>
              <a:r>
                <a:rPr lang="ru-RU" sz="1200" dirty="0">
                  <a:solidFill>
                    <a:schemeClr val="dk1"/>
                  </a:solidFill>
                  <a:latin typeface="Calibri"/>
                  <a:ea typeface="Calibri"/>
                  <a:cs typeface="Calibri"/>
                  <a:sym typeface="Calibri"/>
                </a:rPr>
                <a:t> </a:t>
              </a:r>
              <a:r>
                <a:rPr lang="ru-RU" sz="1200" dirty="0" err="1">
                  <a:solidFill>
                    <a:schemeClr val="dk1"/>
                  </a:solidFill>
                  <a:latin typeface="Calibri"/>
                  <a:ea typeface="Calibri"/>
                  <a:cs typeface="Calibri"/>
                  <a:sym typeface="Calibri"/>
                </a:rPr>
                <a:t>України</a:t>
              </a:r>
              <a:r>
                <a:rPr lang="ru-RU" sz="1200" dirty="0">
                  <a:solidFill>
                    <a:schemeClr val="dk1"/>
                  </a:solidFill>
                  <a:latin typeface="Calibri"/>
                  <a:ea typeface="Calibri"/>
                  <a:cs typeface="Calibri"/>
                  <a:sym typeface="Calibri"/>
                </a:rPr>
                <a:t>» </a:t>
              </a:r>
              <a:r>
                <a:rPr lang="ru-RU" sz="1200" dirty="0" err="1">
                  <a:solidFill>
                    <a:schemeClr val="dk1"/>
                  </a:solidFill>
                  <a:latin typeface="Calibri"/>
                  <a:ea typeface="Calibri"/>
                  <a:cs typeface="Calibri"/>
                  <a:sym typeface="Calibri"/>
                </a:rPr>
                <a:t>розробив</a:t>
              </a:r>
              <a:r>
                <a:rPr lang="ru-RU" sz="1200" dirty="0">
                  <a:solidFill>
                    <a:schemeClr val="dk1"/>
                  </a:solidFill>
                  <a:latin typeface="Calibri"/>
                  <a:ea typeface="Calibri"/>
                  <a:cs typeface="Calibri"/>
                  <a:sym typeface="Calibri"/>
                </a:rPr>
                <a:t> </a:t>
              </a:r>
              <a:r>
                <a:rPr lang="ru-RU" sz="1200" dirty="0" err="1">
                  <a:solidFill>
                    <a:schemeClr val="dk1"/>
                  </a:solidFill>
                  <a:latin typeface="Calibri"/>
                  <a:ea typeface="Calibri"/>
                  <a:cs typeface="Calibri"/>
                  <a:sym typeface="Calibri"/>
                </a:rPr>
                <a:t>інструментарій</a:t>
              </a:r>
              <a:r>
                <a:rPr lang="ru-RU" sz="1200" dirty="0">
                  <a:solidFill>
                    <a:schemeClr val="dk1"/>
                  </a:solidFill>
                  <a:latin typeface="Calibri"/>
                  <a:ea typeface="Calibri"/>
                  <a:cs typeface="Calibri"/>
                  <a:sym typeface="Calibri"/>
                </a:rPr>
                <a:t> як </a:t>
              </a:r>
              <a:r>
                <a:rPr lang="ru-RU" sz="1200" dirty="0" err="1">
                  <a:solidFill>
                    <a:schemeClr val="dk1"/>
                  </a:solidFill>
                  <a:latin typeface="Calibri"/>
                  <a:ea typeface="Calibri"/>
                  <a:cs typeface="Calibri"/>
                  <a:sym typeface="Calibri"/>
                </a:rPr>
                <a:t>частину</a:t>
              </a:r>
              <a:r>
                <a:rPr lang="ru-RU" sz="1200" dirty="0">
                  <a:solidFill>
                    <a:schemeClr val="dk1"/>
                  </a:solidFill>
                  <a:latin typeface="Calibri"/>
                  <a:ea typeface="Calibri"/>
                  <a:cs typeface="Calibri"/>
                  <a:sym typeface="Calibri"/>
                </a:rPr>
                <a:t> </a:t>
              </a:r>
              <a:r>
                <a:rPr lang="ru-RU" sz="1200" dirty="0" err="1">
                  <a:solidFill>
                    <a:schemeClr val="dk1"/>
                  </a:solidFill>
                  <a:latin typeface="Calibri"/>
                  <a:ea typeface="Calibri"/>
                  <a:cs typeface="Calibri"/>
                  <a:sym typeface="Calibri"/>
                </a:rPr>
                <a:t>своєї</a:t>
              </a:r>
              <a:r>
                <a:rPr lang="ru-RU" sz="1200" dirty="0">
                  <a:solidFill>
                    <a:schemeClr val="dk1"/>
                  </a:solidFill>
                  <a:latin typeface="Calibri"/>
                  <a:ea typeface="Calibri"/>
                  <a:cs typeface="Calibri"/>
                  <a:sym typeface="Calibri"/>
                </a:rPr>
                <a:t> </a:t>
              </a:r>
              <a:r>
                <a:rPr lang="uk-UA" sz="1200" dirty="0">
                  <a:solidFill>
                    <a:schemeClr val="dk1"/>
                  </a:solidFill>
                  <a:latin typeface="Calibri"/>
                  <a:ea typeface="Calibri"/>
                  <a:cs typeface="Calibri"/>
                  <a:sym typeface="Calibri"/>
                </a:rPr>
                <a:t>стратегії розвитку потенціалу та розширення масштабів діяльності Центрів розвитку кар’єри.</a:t>
              </a:r>
              <a:endParaRPr lang="uk-UA" dirty="0"/>
            </a:p>
          </p:txBody>
        </p:sp>
      </p:grpSp>
      <p:pic>
        <p:nvPicPr>
          <p:cNvPr id="41" name="Image 40">
            <a:extLst>
              <a:ext uri="{FF2B5EF4-FFF2-40B4-BE49-F238E27FC236}">
                <a16:creationId xmlns:a16="http://schemas.microsoft.com/office/drawing/2014/main" id="{410EF340-8BAA-43F5-AE69-1E1E045DF54F}"/>
              </a:ext>
            </a:extLst>
          </p:cNvPr>
          <p:cNvPicPr>
            <a:picLocks noChangeAspect="1"/>
          </p:cNvPicPr>
          <p:nvPr/>
        </p:nvPicPr>
        <p:blipFill>
          <a:blip r:embed="rId8"/>
          <a:stretch>
            <a:fillRect/>
          </a:stretch>
        </p:blipFill>
        <p:spPr>
          <a:xfrm>
            <a:off x="11316381" y="0"/>
            <a:ext cx="745712" cy="810704"/>
          </a:xfrm>
          <a:prstGeom prst="rect">
            <a:avLst/>
          </a:prstGeom>
        </p:spPr>
      </p:pic>
      <p:grpSp>
        <p:nvGrpSpPr>
          <p:cNvPr id="6" name="Groupe 5">
            <a:extLst>
              <a:ext uri="{FF2B5EF4-FFF2-40B4-BE49-F238E27FC236}">
                <a16:creationId xmlns:a16="http://schemas.microsoft.com/office/drawing/2014/main" id="{3621DF99-4582-4E56-9524-4B3C548D9EA5}"/>
              </a:ext>
            </a:extLst>
          </p:cNvPr>
          <p:cNvGrpSpPr/>
          <p:nvPr/>
        </p:nvGrpSpPr>
        <p:grpSpPr>
          <a:xfrm>
            <a:off x="9061962" y="1616471"/>
            <a:ext cx="2013442" cy="4260944"/>
            <a:chOff x="8847276" y="954157"/>
            <a:chExt cx="2013442" cy="4260944"/>
          </a:xfrm>
        </p:grpSpPr>
        <p:pic>
          <p:nvPicPr>
            <p:cNvPr id="5" name="Image 4">
              <a:extLst>
                <a:ext uri="{FF2B5EF4-FFF2-40B4-BE49-F238E27FC236}">
                  <a16:creationId xmlns:a16="http://schemas.microsoft.com/office/drawing/2014/main" id="{19C61DF0-54D5-43AA-A750-1205B8325C6A}"/>
                </a:ext>
              </a:extLst>
            </p:cNvPr>
            <p:cNvPicPr>
              <a:picLocks noChangeAspect="1"/>
            </p:cNvPicPr>
            <p:nvPr/>
          </p:nvPicPr>
          <p:blipFill>
            <a:blip r:embed="rId9"/>
            <a:stretch>
              <a:fillRect/>
            </a:stretch>
          </p:blipFill>
          <p:spPr>
            <a:xfrm>
              <a:off x="8847276" y="3201659"/>
              <a:ext cx="2013442" cy="2013442"/>
            </a:xfrm>
            <a:prstGeom prst="rect">
              <a:avLst/>
            </a:prstGeom>
          </p:spPr>
        </p:pic>
        <p:pic>
          <p:nvPicPr>
            <p:cNvPr id="3" name="Image 2">
              <a:extLst>
                <a:ext uri="{FF2B5EF4-FFF2-40B4-BE49-F238E27FC236}">
                  <a16:creationId xmlns:a16="http://schemas.microsoft.com/office/drawing/2014/main" id="{700671CC-122D-438E-A686-E7D4BFB1BADC}"/>
                </a:ext>
              </a:extLst>
            </p:cNvPr>
            <p:cNvPicPr>
              <a:picLocks noChangeAspect="1"/>
            </p:cNvPicPr>
            <p:nvPr/>
          </p:nvPicPr>
          <p:blipFill rotWithShape="1">
            <a:blip r:embed="rId10"/>
            <a:srcRect l="27430" t="16864" r="25766" b="16926"/>
            <a:stretch/>
          </p:blipFill>
          <p:spPr>
            <a:xfrm>
              <a:off x="8937265" y="954157"/>
              <a:ext cx="1423285" cy="2013443"/>
            </a:xfrm>
            <a:prstGeom prst="rect">
              <a:avLst/>
            </a:prstGeom>
          </p:spPr>
        </p:pic>
        <p:sp>
          <p:nvSpPr>
            <p:cNvPr id="42" name="Google Shape;245;p8">
              <a:extLst>
                <a:ext uri="{FF2B5EF4-FFF2-40B4-BE49-F238E27FC236}">
                  <a16:creationId xmlns:a16="http://schemas.microsoft.com/office/drawing/2014/main" id="{2931FE92-09EE-4524-B104-C319E649474F}"/>
                </a:ext>
              </a:extLst>
            </p:cNvPr>
            <p:cNvSpPr/>
            <p:nvPr/>
          </p:nvSpPr>
          <p:spPr>
            <a:xfrm rot="5400000">
              <a:off x="9465568" y="3166267"/>
              <a:ext cx="447600" cy="358800"/>
            </a:xfrm>
            <a:prstGeom prst="rightArrow">
              <a:avLst>
                <a:gd name="adj1" fmla="val 50000"/>
                <a:gd name="adj2" fmla="val 67300"/>
              </a:avLst>
            </a:prstGeom>
            <a:solidFill>
              <a:srgbClr val="FFD44B"/>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437413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picture containing diagram&#10;&#10;Description automatically generated">
            <a:extLst>
              <a:ext uri="{FF2B5EF4-FFF2-40B4-BE49-F238E27FC236}">
                <a16:creationId xmlns:a16="http://schemas.microsoft.com/office/drawing/2014/main" id="{65285E03-F3F1-F294-AC26-D2DF403B8CEB}"/>
              </a:ext>
            </a:extLst>
          </p:cNvPr>
          <p:cNvPicPr>
            <a:picLocks noChangeAspect="1"/>
          </p:cNvPicPr>
          <p:nvPr/>
        </p:nvPicPr>
        <p:blipFill>
          <a:blip r:embed="rId3"/>
          <a:stretch>
            <a:fillRect/>
          </a:stretch>
        </p:blipFill>
        <p:spPr>
          <a:xfrm>
            <a:off x="4228366" y="1252812"/>
            <a:ext cx="804777" cy="1978153"/>
          </a:xfrm>
          <a:prstGeom prst="rect">
            <a:avLst/>
          </a:prstGeom>
        </p:spPr>
      </p:pic>
      <p:pic>
        <p:nvPicPr>
          <p:cNvPr id="48" name="Picture 47" descr="Diagram&#10;&#10;Description automatically generated">
            <a:extLst>
              <a:ext uri="{FF2B5EF4-FFF2-40B4-BE49-F238E27FC236}">
                <a16:creationId xmlns:a16="http://schemas.microsoft.com/office/drawing/2014/main" id="{095AE075-BCE4-D94F-9D10-0651A71E28BC}"/>
              </a:ext>
            </a:extLst>
          </p:cNvPr>
          <p:cNvPicPr>
            <a:picLocks noChangeAspect="1"/>
          </p:cNvPicPr>
          <p:nvPr/>
        </p:nvPicPr>
        <p:blipFill>
          <a:blip r:embed="rId4"/>
          <a:stretch>
            <a:fillRect/>
          </a:stretch>
        </p:blipFill>
        <p:spPr>
          <a:xfrm>
            <a:off x="3958172" y="3627035"/>
            <a:ext cx="723420" cy="1858542"/>
          </a:xfrm>
          <a:prstGeom prst="rect">
            <a:avLst/>
          </a:prstGeom>
        </p:spPr>
      </p:pic>
      <p:pic>
        <p:nvPicPr>
          <p:cNvPr id="46" name="Picture 45" descr="A picture containing diagram&#10;&#10;Description automatically generated">
            <a:extLst>
              <a:ext uri="{FF2B5EF4-FFF2-40B4-BE49-F238E27FC236}">
                <a16:creationId xmlns:a16="http://schemas.microsoft.com/office/drawing/2014/main" id="{567BC4FA-442F-7ACE-12EF-275C82AFA7F9}"/>
              </a:ext>
            </a:extLst>
          </p:cNvPr>
          <p:cNvPicPr>
            <a:picLocks noChangeAspect="1"/>
          </p:cNvPicPr>
          <p:nvPr/>
        </p:nvPicPr>
        <p:blipFill>
          <a:blip r:embed="rId3"/>
          <a:stretch>
            <a:fillRect/>
          </a:stretch>
        </p:blipFill>
        <p:spPr>
          <a:xfrm>
            <a:off x="6978508" y="3622622"/>
            <a:ext cx="804777" cy="1978153"/>
          </a:xfrm>
          <a:prstGeom prst="rect">
            <a:avLst/>
          </a:prstGeom>
        </p:spPr>
      </p:pic>
      <p:pic>
        <p:nvPicPr>
          <p:cNvPr id="23" name="Picture 22" descr="Shape&#10;&#10;Description automatically generated">
            <a:extLst>
              <a:ext uri="{FF2B5EF4-FFF2-40B4-BE49-F238E27FC236}">
                <a16:creationId xmlns:a16="http://schemas.microsoft.com/office/drawing/2014/main" id="{714154AF-3F16-75CC-C8F4-821F191DFFD8}"/>
              </a:ext>
            </a:extLst>
          </p:cNvPr>
          <p:cNvPicPr>
            <a:picLocks noChangeAspect="1"/>
          </p:cNvPicPr>
          <p:nvPr/>
        </p:nvPicPr>
        <p:blipFill>
          <a:blip r:embed="rId5"/>
          <a:stretch>
            <a:fillRect/>
          </a:stretch>
        </p:blipFill>
        <p:spPr>
          <a:xfrm>
            <a:off x="7072186" y="2302991"/>
            <a:ext cx="1056418" cy="1102599"/>
          </a:xfrm>
          <a:prstGeom prst="rect">
            <a:avLst/>
          </a:prstGeom>
        </p:spPr>
      </p:pic>
      <p:pic>
        <p:nvPicPr>
          <p:cNvPr id="19" name="Picture 18" descr="Shape, arrow&#10;&#10;Description automatically generated">
            <a:extLst>
              <a:ext uri="{FF2B5EF4-FFF2-40B4-BE49-F238E27FC236}">
                <a16:creationId xmlns:a16="http://schemas.microsoft.com/office/drawing/2014/main" id="{25A6BB90-0BA9-C6B2-B59F-B272F2FF5057}"/>
              </a:ext>
            </a:extLst>
          </p:cNvPr>
          <p:cNvPicPr>
            <a:picLocks noChangeAspect="1"/>
          </p:cNvPicPr>
          <p:nvPr/>
        </p:nvPicPr>
        <p:blipFill>
          <a:blip r:embed="rId6"/>
          <a:stretch>
            <a:fillRect/>
          </a:stretch>
        </p:blipFill>
        <p:spPr>
          <a:xfrm>
            <a:off x="3463009" y="2408190"/>
            <a:ext cx="1056418" cy="997400"/>
          </a:xfrm>
          <a:prstGeom prst="rect">
            <a:avLst/>
          </a:prstGeom>
        </p:spPr>
      </p:pic>
      <p:sp>
        <p:nvSpPr>
          <p:cNvPr id="44" name="Hexagon 43">
            <a:extLst>
              <a:ext uri="{FF2B5EF4-FFF2-40B4-BE49-F238E27FC236}">
                <a16:creationId xmlns:a16="http://schemas.microsoft.com/office/drawing/2014/main" id="{FD3B5A35-CD01-5AE6-F92B-CCCC9E6EA990}"/>
              </a:ext>
            </a:extLst>
          </p:cNvPr>
          <p:cNvSpPr/>
          <p:nvPr/>
        </p:nvSpPr>
        <p:spPr>
          <a:xfrm>
            <a:off x="1311091" y="3938109"/>
            <a:ext cx="3024100" cy="2615272"/>
          </a:xfrm>
          <a:prstGeom prst="hexagon">
            <a:avLst/>
          </a:prstGeom>
          <a:solidFill>
            <a:srgbClr val="FDD920"/>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Hexagon 42">
            <a:extLst>
              <a:ext uri="{FF2B5EF4-FFF2-40B4-BE49-F238E27FC236}">
                <a16:creationId xmlns:a16="http://schemas.microsoft.com/office/drawing/2014/main" id="{55B271A3-07CE-0867-A9D7-2E714A46A67E}"/>
              </a:ext>
            </a:extLst>
          </p:cNvPr>
          <p:cNvSpPr/>
          <p:nvPr/>
        </p:nvSpPr>
        <p:spPr>
          <a:xfrm>
            <a:off x="7355528" y="3901329"/>
            <a:ext cx="3024100" cy="2615272"/>
          </a:xfrm>
          <a:prstGeom prst="hexagon">
            <a:avLst/>
          </a:prstGeom>
          <a:solidFill>
            <a:srgbClr val="FDD920"/>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Hexagon 41">
            <a:extLst>
              <a:ext uri="{FF2B5EF4-FFF2-40B4-BE49-F238E27FC236}">
                <a16:creationId xmlns:a16="http://schemas.microsoft.com/office/drawing/2014/main" id="{2FFD3C79-FF0C-13C8-B80C-E11B0C47D68B}"/>
              </a:ext>
            </a:extLst>
          </p:cNvPr>
          <p:cNvSpPr/>
          <p:nvPr/>
        </p:nvSpPr>
        <p:spPr>
          <a:xfrm>
            <a:off x="1080907" y="802956"/>
            <a:ext cx="3024100" cy="2615272"/>
          </a:xfrm>
          <a:prstGeom prst="hexagon">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Hexagon 39">
            <a:extLst>
              <a:ext uri="{FF2B5EF4-FFF2-40B4-BE49-F238E27FC236}">
                <a16:creationId xmlns:a16="http://schemas.microsoft.com/office/drawing/2014/main" id="{7F630D9B-297C-EA81-59E3-2C559BF8274E}"/>
              </a:ext>
            </a:extLst>
          </p:cNvPr>
          <p:cNvSpPr/>
          <p:nvPr/>
        </p:nvSpPr>
        <p:spPr>
          <a:xfrm>
            <a:off x="7452494" y="795967"/>
            <a:ext cx="3024100" cy="2615272"/>
          </a:xfrm>
          <a:prstGeom prst="hexagon">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iamond 10">
            <a:extLst>
              <a:ext uri="{FF2B5EF4-FFF2-40B4-BE49-F238E27FC236}">
                <a16:creationId xmlns:a16="http://schemas.microsoft.com/office/drawing/2014/main" id="{5388EDF5-095B-5B52-4381-55474A17F2B8}"/>
              </a:ext>
            </a:extLst>
          </p:cNvPr>
          <p:cNvSpPr/>
          <p:nvPr/>
        </p:nvSpPr>
        <p:spPr>
          <a:xfrm>
            <a:off x="4364317" y="1156130"/>
            <a:ext cx="2900259" cy="4798355"/>
          </a:xfrm>
          <a:prstGeom prst="diamond">
            <a:avLst/>
          </a:prstGeom>
          <a:solidFill>
            <a:schemeClr val="accent6"/>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136"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4828558" y="3578002"/>
            <a:ext cx="1994215" cy="997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45" name="Rectangle 24"/>
          <p:cNvSpPr>
            <a:spLocks noChangeArrowheads="1"/>
          </p:cNvSpPr>
          <p:nvPr/>
        </p:nvSpPr>
        <p:spPr bwMode="auto">
          <a:xfrm>
            <a:off x="4776808" y="2553254"/>
            <a:ext cx="2072723" cy="1091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5553" tIns="52777" rIns="105553" bIns="52777">
            <a:spAutoFit/>
          </a:bodyPr>
          <a:lstStyle/>
          <a:p>
            <a:pPr algn="ctr"/>
            <a:endParaRPr lang="ru-RU" altLang="de-DE" sz="1600" dirty="0">
              <a:latin typeface="Gill Sans MT" pitchFamily="34" charset="0"/>
            </a:endParaRPr>
          </a:p>
          <a:p>
            <a:pPr algn="ctr"/>
            <a:r>
              <a:rPr lang="uk-UA" altLang="de-DE" sz="1600" b="1" u="sng" dirty="0">
                <a:latin typeface="Calibri" panose="020F0502020204030204" pitchFamily="34" charset="0"/>
                <a:cs typeface="Calibri" panose="020F0502020204030204" pitchFamily="34" charset="0"/>
              </a:rPr>
              <a:t>Загальний посібник</a:t>
            </a:r>
          </a:p>
          <a:p>
            <a:pPr algn="ctr"/>
            <a:r>
              <a:rPr lang="uk-UA" altLang="de-DE" sz="1600" dirty="0">
                <a:latin typeface="Calibri" panose="020F0502020204030204" pitchFamily="34" charset="0"/>
                <a:cs typeface="Calibri" panose="020F0502020204030204" pitchFamily="34" charset="0"/>
              </a:rPr>
              <a:t>містить посилання на різні інструменти</a:t>
            </a:r>
          </a:p>
        </p:txBody>
      </p:sp>
      <p:grpSp>
        <p:nvGrpSpPr>
          <p:cNvPr id="17" name="Groupe 16">
            <a:extLst>
              <a:ext uri="{FF2B5EF4-FFF2-40B4-BE49-F238E27FC236}">
                <a16:creationId xmlns:a16="http://schemas.microsoft.com/office/drawing/2014/main" id="{6BE60D8A-B1A9-463F-A0CB-95D48DC270C5}"/>
              </a:ext>
            </a:extLst>
          </p:cNvPr>
          <p:cNvGrpSpPr/>
          <p:nvPr/>
        </p:nvGrpSpPr>
        <p:grpSpPr>
          <a:xfrm>
            <a:off x="7888689" y="617498"/>
            <a:ext cx="2328595" cy="2944373"/>
            <a:chOff x="8682596" y="351342"/>
            <a:chExt cx="2328595" cy="2944373"/>
          </a:xfrm>
        </p:grpSpPr>
        <p:sp>
          <p:nvSpPr>
            <p:cNvPr id="10" name="Rectangle 9">
              <a:extLst>
                <a:ext uri="{FF2B5EF4-FFF2-40B4-BE49-F238E27FC236}">
                  <a16:creationId xmlns:a16="http://schemas.microsoft.com/office/drawing/2014/main" id="{59786F70-D0D2-4D61-9D15-750AB5C44772}"/>
                </a:ext>
              </a:extLst>
            </p:cNvPr>
            <p:cNvSpPr/>
            <p:nvPr/>
          </p:nvSpPr>
          <p:spPr>
            <a:xfrm>
              <a:off x="8682596" y="1250138"/>
              <a:ext cx="2328595" cy="2045577"/>
            </a:xfrm>
            <a:prstGeom prst="rect">
              <a:avLst/>
            </a:prstGeom>
          </p:spPr>
          <p:txBody>
            <a:bodyPr wrap="square" lIns="105553" tIns="52777" rIns="105553" bIns="52777">
              <a:spAutoFit/>
            </a:bodyPr>
            <a:lstStyle/>
            <a:p>
              <a:r>
                <a:rPr lang="uk-UA" sz="1600" b="1" dirty="0">
                  <a:latin typeface="Calibri" panose="020F0502020204030204" pitchFamily="34" charset="0"/>
                  <a:cs typeface="Calibri" panose="020F0502020204030204" pitchFamily="34" charset="0"/>
                </a:rPr>
                <a:t>Тематичні посібники</a:t>
              </a:r>
              <a:r>
                <a:rPr lang="fr-FR" sz="1600" dirty="0">
                  <a:latin typeface="Calibri" panose="020F0502020204030204" pitchFamily="34" charset="0"/>
                  <a:cs typeface="Calibri" panose="020F0502020204030204" pitchFamily="34" charset="0"/>
                </a:rPr>
                <a:t>:</a:t>
              </a:r>
            </a:p>
            <a:p>
              <a:pPr marL="285750" indent="-103188">
                <a:buFont typeface="Arial" panose="020B0604020202020204" pitchFamily="34" charset="0"/>
                <a:buChar char="•"/>
              </a:pPr>
              <a:r>
                <a:rPr lang="uk-UA" sz="1100" dirty="0">
                  <a:latin typeface="Calibri" panose="020F0502020204030204" pitchFamily="34" charset="0"/>
                  <a:cs typeface="Calibri" panose="020F0502020204030204" pitchFamily="34" charset="0"/>
                </a:rPr>
                <a:t>Посібник із дизайну ЦРК</a:t>
              </a:r>
              <a:endParaRPr lang="fr-FR" sz="1100" dirty="0">
                <a:latin typeface="Calibri" panose="020F0502020204030204" pitchFamily="34" charset="0"/>
                <a:cs typeface="Calibri" panose="020F0502020204030204" pitchFamily="34" charset="0"/>
              </a:endParaRPr>
            </a:p>
            <a:p>
              <a:pPr marL="285750" indent="-103188">
                <a:buFont typeface="Arial" panose="020B0604020202020204" pitchFamily="34" charset="0"/>
                <a:buChar char="•"/>
              </a:pPr>
              <a:r>
                <a:rPr lang="uk-UA" sz="1100" dirty="0">
                  <a:latin typeface="Calibri" panose="020F0502020204030204" pitchFamily="34" charset="0"/>
                  <a:cs typeface="Calibri" panose="020F0502020204030204" pitchFamily="34" charset="0"/>
                </a:rPr>
                <a:t>Посібник із залучення молоді</a:t>
              </a:r>
              <a:endParaRPr lang="fr-FR" sz="1100" dirty="0">
                <a:latin typeface="Calibri" panose="020F0502020204030204" pitchFamily="34" charset="0"/>
                <a:cs typeface="Calibri" panose="020F0502020204030204" pitchFamily="34" charset="0"/>
              </a:endParaRPr>
            </a:p>
            <a:p>
              <a:pPr marL="285750" indent="-103188">
                <a:buFont typeface="Arial" panose="020B0604020202020204" pitchFamily="34" charset="0"/>
                <a:buChar char="•"/>
              </a:pPr>
              <a:r>
                <a:rPr lang="uk-UA" sz="1100" dirty="0">
                  <a:latin typeface="Calibri" panose="020F0502020204030204" pitchFamily="34" charset="0"/>
                  <a:cs typeface="Calibri" panose="020F0502020204030204" pitchFamily="34" charset="0"/>
                </a:rPr>
                <a:t>Посібник із залучення приватного</a:t>
              </a:r>
              <a:br>
                <a:rPr lang="uk-UA" sz="1100" dirty="0">
                  <a:latin typeface="Calibri" panose="020F0502020204030204" pitchFamily="34" charset="0"/>
                  <a:cs typeface="Calibri" panose="020F0502020204030204" pitchFamily="34" charset="0"/>
                </a:rPr>
              </a:br>
              <a:r>
                <a:rPr lang="uk-UA" sz="1100" dirty="0">
                  <a:latin typeface="Calibri" panose="020F0502020204030204" pitchFamily="34" charset="0"/>
                  <a:cs typeface="Calibri" panose="020F0502020204030204" pitchFamily="34" charset="0"/>
                </a:rPr>
                <a:t>сектору</a:t>
              </a:r>
            </a:p>
            <a:p>
              <a:pPr marL="285750" indent="-103188">
                <a:buFont typeface="Arial" panose="020B0604020202020204" pitchFamily="34" charset="0"/>
                <a:buChar char="•"/>
              </a:pPr>
              <a:r>
                <a:rPr lang="uk-UA" sz="1100" dirty="0">
                  <a:latin typeface="Calibri" panose="020F0502020204030204" pitchFamily="34" charset="0"/>
                  <a:cs typeface="Calibri" panose="020F0502020204030204" pitchFamily="34" charset="0"/>
                </a:rPr>
                <a:t>Посібник із програми молодіжних амбасадорів</a:t>
              </a:r>
            </a:p>
            <a:p>
              <a:pPr marL="285750" indent="-103188">
                <a:buFont typeface="Arial" panose="020B0604020202020204" pitchFamily="34" charset="0"/>
                <a:buChar char="•"/>
              </a:pPr>
              <a:r>
                <a:rPr lang="uk-UA" sz="1100" dirty="0">
                  <a:latin typeface="Calibri" panose="020F0502020204030204" pitchFamily="34" charset="0"/>
                  <a:cs typeface="Calibri" panose="020F0502020204030204" pitchFamily="34" charset="0"/>
                </a:rPr>
                <a:t>Посібник із </a:t>
              </a:r>
              <a:r>
                <a:rPr lang="en-US" sz="1100" dirty="0">
                  <a:latin typeface="Calibri" panose="020F0502020204030204" pitchFamily="34" charset="0"/>
                  <a:cs typeface="Calibri" panose="020F0502020204030204" pitchFamily="34" charset="0"/>
                </a:rPr>
                <a:t>LinkedIn</a:t>
              </a:r>
            </a:p>
            <a:p>
              <a:pPr marL="285750" indent="-103188">
                <a:buFont typeface="Arial" panose="020B0604020202020204" pitchFamily="34" charset="0"/>
                <a:buChar char="•"/>
              </a:pPr>
              <a:r>
                <a:rPr lang="uk-UA" sz="1100" dirty="0">
                  <a:latin typeface="Calibri" panose="020F0502020204030204" pitchFamily="34" charset="0"/>
                  <a:cs typeface="Calibri" panose="020F0502020204030204" pitchFamily="34" charset="0"/>
                </a:rPr>
                <a:t>Посібник із </a:t>
              </a:r>
              <a:r>
                <a:rPr lang="en-US" sz="1100" dirty="0">
                  <a:latin typeface="Calibri" panose="020F0502020204030204" pitchFamily="34" charset="0"/>
                  <a:cs typeface="Calibri" panose="020F0502020204030204" pitchFamily="34" charset="0"/>
                </a:rPr>
                <a:t>Facebook</a:t>
              </a:r>
              <a:endParaRPr lang="uk-UA" sz="1100" dirty="0">
                <a:latin typeface="Calibri" panose="020F0502020204030204" pitchFamily="34" charset="0"/>
                <a:cs typeface="Calibri" panose="020F0502020204030204" pitchFamily="34" charset="0"/>
              </a:endParaRPr>
            </a:p>
            <a:p>
              <a:pPr marL="285750" indent="-103188">
                <a:buFont typeface="Arial" panose="020B0604020202020204" pitchFamily="34" charset="0"/>
                <a:buChar char="•"/>
              </a:pPr>
              <a:endParaRPr lang="fr-FR" sz="1100" dirty="0">
                <a:latin typeface="Calibri" panose="020F0502020204030204" pitchFamily="34" charset="0"/>
                <a:cs typeface="Calibri" panose="020F0502020204030204" pitchFamily="34" charset="0"/>
              </a:endParaRPr>
            </a:p>
          </p:txBody>
        </p:sp>
        <p:pic>
          <p:nvPicPr>
            <p:cNvPr id="25" name="Image 24">
              <a:extLst>
                <a:ext uri="{FF2B5EF4-FFF2-40B4-BE49-F238E27FC236}">
                  <a16:creationId xmlns:a16="http://schemas.microsoft.com/office/drawing/2014/main" id="{B99006A0-0721-4DC9-BB3D-64555A135C08}"/>
                </a:ext>
              </a:extLst>
            </p:cNvPr>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343" t="890" r="20046" b="-890"/>
            <a:stretch/>
          </p:blipFill>
          <p:spPr>
            <a:xfrm>
              <a:off x="8936968" y="351342"/>
              <a:ext cx="1638338" cy="1028961"/>
            </a:xfrm>
            <a:prstGeom prst="rect">
              <a:avLst/>
            </a:prstGeom>
          </p:spPr>
        </p:pic>
      </p:grpSp>
      <p:grpSp>
        <p:nvGrpSpPr>
          <p:cNvPr id="22" name="Groupe 21">
            <a:extLst>
              <a:ext uri="{FF2B5EF4-FFF2-40B4-BE49-F238E27FC236}">
                <a16:creationId xmlns:a16="http://schemas.microsoft.com/office/drawing/2014/main" id="{678D821B-489A-44D7-BE4C-DAB18CB1A865}"/>
              </a:ext>
            </a:extLst>
          </p:cNvPr>
          <p:cNvGrpSpPr/>
          <p:nvPr/>
        </p:nvGrpSpPr>
        <p:grpSpPr>
          <a:xfrm>
            <a:off x="1870429" y="4021248"/>
            <a:ext cx="1933650" cy="2093114"/>
            <a:chOff x="3467714" y="4147059"/>
            <a:chExt cx="1725134" cy="1828073"/>
          </a:xfrm>
        </p:grpSpPr>
        <p:sp>
          <p:nvSpPr>
            <p:cNvPr id="4" name="Rectangle 3">
              <a:extLst>
                <a:ext uri="{FF2B5EF4-FFF2-40B4-BE49-F238E27FC236}">
                  <a16:creationId xmlns:a16="http://schemas.microsoft.com/office/drawing/2014/main" id="{0BEA4566-0D27-42A5-82E8-2CD1EC4764FA}"/>
                </a:ext>
              </a:extLst>
            </p:cNvPr>
            <p:cNvSpPr/>
            <p:nvPr/>
          </p:nvSpPr>
          <p:spPr>
            <a:xfrm>
              <a:off x="3467714" y="5236913"/>
              <a:ext cx="1725134" cy="738219"/>
            </a:xfrm>
            <a:prstGeom prst="rect">
              <a:avLst/>
            </a:prstGeom>
          </p:spPr>
          <p:txBody>
            <a:bodyPr wrap="square" lIns="105553" tIns="52777" rIns="105553" bIns="52777">
              <a:spAutoFit/>
            </a:bodyPr>
            <a:lstStyle/>
            <a:p>
              <a:pPr algn="ctr">
                <a:defRPr/>
              </a:pPr>
              <a:r>
                <a:rPr lang="uk-UA" sz="1600" b="1" dirty="0">
                  <a:latin typeface="Calibri" panose="020F0502020204030204" pitchFamily="34" charset="0"/>
                  <a:cs typeface="Calibri" panose="020F0502020204030204" pitchFamily="34" charset="0"/>
                </a:rPr>
                <a:t>Зразки тренінгових матеріалів</a:t>
              </a:r>
            </a:p>
            <a:p>
              <a:pPr algn="ctr">
                <a:defRPr/>
              </a:pPr>
              <a:r>
                <a:rPr lang="uk-UA" sz="1600" dirty="0">
                  <a:latin typeface="Calibri" panose="020F0502020204030204" pitchFamily="34" charset="0"/>
                  <a:cs typeface="Calibri" panose="020F0502020204030204" pitchFamily="34" charset="0"/>
                </a:rPr>
                <a:t>ЦРК</a:t>
              </a:r>
              <a:endParaRPr lang="fr-FR" sz="1600" dirty="0">
                <a:latin typeface="Calibri" panose="020F0502020204030204" pitchFamily="34" charset="0"/>
                <a:cs typeface="Calibri" panose="020F0502020204030204" pitchFamily="34" charset="0"/>
              </a:endParaRPr>
            </a:p>
          </p:txBody>
        </p:sp>
        <p:pic>
          <p:nvPicPr>
            <p:cNvPr id="3" name="Image 2">
              <a:extLst>
                <a:ext uri="{FF2B5EF4-FFF2-40B4-BE49-F238E27FC236}">
                  <a16:creationId xmlns:a16="http://schemas.microsoft.com/office/drawing/2014/main" id="{77653611-542A-491F-9EEE-8FE78CCD6AAC}"/>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t="7528" b="7528"/>
            <a:stretch/>
          </p:blipFill>
          <p:spPr>
            <a:xfrm>
              <a:off x="3490264" y="4147059"/>
              <a:ext cx="1701118" cy="1011074"/>
            </a:xfrm>
            <a:prstGeom prst="rect">
              <a:avLst/>
            </a:prstGeom>
          </p:spPr>
        </p:pic>
      </p:grpSp>
      <p:sp>
        <p:nvSpPr>
          <p:cNvPr id="5" name="Rectangle 4">
            <a:extLst>
              <a:ext uri="{FF2B5EF4-FFF2-40B4-BE49-F238E27FC236}">
                <a16:creationId xmlns:a16="http://schemas.microsoft.com/office/drawing/2014/main" id="{3B6844E9-E61C-49DA-8AC9-75CA263B3455}"/>
              </a:ext>
            </a:extLst>
          </p:cNvPr>
          <p:cNvSpPr/>
          <p:nvPr/>
        </p:nvSpPr>
        <p:spPr>
          <a:xfrm>
            <a:off x="1579677" y="1870236"/>
            <a:ext cx="2061562" cy="1337691"/>
          </a:xfrm>
          <a:prstGeom prst="rect">
            <a:avLst/>
          </a:prstGeom>
        </p:spPr>
        <p:txBody>
          <a:bodyPr wrap="square" lIns="105553" tIns="52777" rIns="105553" bIns="52777">
            <a:spAutoFit/>
          </a:bodyPr>
          <a:lstStyle/>
          <a:p>
            <a:pPr algn="ctr">
              <a:defRPr/>
            </a:pPr>
            <a:r>
              <a:rPr lang="uk-UA" sz="1600" b="1" dirty="0">
                <a:latin typeface="Calibri" panose="020F0502020204030204" pitchFamily="34" charset="0"/>
                <a:cs typeface="Calibri" panose="020F0502020204030204" pitchFamily="34" charset="0"/>
              </a:rPr>
              <a:t>Допоміжні інструменти</a:t>
            </a:r>
            <a:r>
              <a:rPr lang="uk-UA" sz="1600" dirty="0">
                <a:latin typeface="Calibri" panose="020F0502020204030204" pitchFamily="34" charset="0"/>
                <a:cs typeface="Calibri" panose="020F0502020204030204" pitchFamily="34" charset="0"/>
              </a:rPr>
              <a:t>:</a:t>
            </a:r>
          </a:p>
          <a:p>
            <a:pPr algn="ctr">
              <a:defRPr/>
            </a:pPr>
            <a:r>
              <a:rPr lang="uk-UA" sz="1600" dirty="0">
                <a:latin typeface="Calibri" panose="020F0502020204030204" pitchFamily="34" charset="0"/>
                <a:cs typeface="Calibri" panose="020F0502020204030204" pitchFamily="34" charset="0"/>
              </a:rPr>
              <a:t>часова шкала та презентації у </a:t>
            </a:r>
            <a:r>
              <a:rPr lang="en-US" sz="1600" dirty="0">
                <a:latin typeface="Calibri" panose="020F0502020204030204" pitchFamily="34" charset="0"/>
                <a:cs typeface="Calibri" panose="020F0502020204030204" pitchFamily="34" charset="0"/>
              </a:rPr>
              <a:t>PowerPoint</a:t>
            </a:r>
            <a:r>
              <a:rPr lang="uk-UA" sz="1600" dirty="0">
                <a:latin typeface="Calibri" panose="020F0502020204030204" pitchFamily="34" charset="0"/>
                <a:cs typeface="Calibri" panose="020F0502020204030204" pitchFamily="34" charset="0"/>
              </a:rPr>
              <a:t> </a:t>
            </a:r>
            <a:endParaRPr lang="fr-FR" sz="1600" dirty="0">
              <a:latin typeface="Calibri" panose="020F0502020204030204" pitchFamily="34" charset="0"/>
              <a:cs typeface="Calibri" panose="020F0502020204030204" pitchFamily="34" charset="0"/>
            </a:endParaRPr>
          </a:p>
        </p:txBody>
      </p:sp>
      <p:sp>
        <p:nvSpPr>
          <p:cNvPr id="18" name="Google Shape;212;p5">
            <a:extLst>
              <a:ext uri="{FF2B5EF4-FFF2-40B4-BE49-F238E27FC236}">
                <a16:creationId xmlns:a16="http://schemas.microsoft.com/office/drawing/2014/main" id="{5BECA305-A660-482D-A33A-1B6FC9741C30}"/>
              </a:ext>
            </a:extLst>
          </p:cNvPr>
          <p:cNvSpPr txBox="1"/>
          <p:nvPr/>
        </p:nvSpPr>
        <p:spPr>
          <a:xfrm>
            <a:off x="266187" y="179880"/>
            <a:ext cx="11675528"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uk-UA" sz="1800" b="1" dirty="0">
                <a:solidFill>
                  <a:schemeClr val="dk1"/>
                </a:solidFill>
                <a:latin typeface="Century Gothic"/>
                <a:sym typeface="Century Gothic"/>
              </a:rPr>
              <a:t>6</a:t>
            </a:r>
            <a:r>
              <a:rPr lang="fr-FR" sz="1800" b="1" dirty="0">
                <a:solidFill>
                  <a:schemeClr val="dk1"/>
                </a:solidFill>
                <a:latin typeface="Century Gothic"/>
                <a:sym typeface="Century Gothic"/>
              </a:rPr>
              <a:t>. </a:t>
            </a:r>
            <a:r>
              <a:rPr lang="uk-UA" sz="1800" b="1" dirty="0">
                <a:solidFill>
                  <a:schemeClr val="dk1"/>
                </a:solidFill>
                <a:latin typeface="Century Gothic"/>
                <a:sym typeface="Century Gothic"/>
              </a:rPr>
              <a:t>Зміст інструментарію</a:t>
            </a:r>
            <a:endParaRPr lang="fr-FR" sz="1800" b="1" dirty="0">
              <a:solidFill>
                <a:schemeClr val="dk1"/>
              </a:solidFill>
              <a:latin typeface="Century Gothic"/>
              <a:ea typeface="Century Gothic"/>
              <a:cs typeface="Century Gothic"/>
              <a:sym typeface="Century Gothic"/>
            </a:endParaRPr>
          </a:p>
        </p:txBody>
      </p:sp>
      <p:pic>
        <p:nvPicPr>
          <p:cNvPr id="21" name="Image 20">
            <a:extLst>
              <a:ext uri="{FF2B5EF4-FFF2-40B4-BE49-F238E27FC236}">
                <a16:creationId xmlns:a16="http://schemas.microsoft.com/office/drawing/2014/main" id="{EE403EB8-383F-474C-AE7B-A0B64844370B}"/>
              </a:ext>
            </a:extLst>
          </p:cNvPr>
          <p:cNvPicPr>
            <a:picLocks noChangeAspect="1"/>
          </p:cNvPicPr>
          <p:nvPr/>
        </p:nvPicPr>
        <p:blipFill>
          <a:blip r:embed="rId10"/>
          <a:stretch>
            <a:fillRect/>
          </a:stretch>
        </p:blipFill>
        <p:spPr>
          <a:xfrm>
            <a:off x="11316381" y="0"/>
            <a:ext cx="745712" cy="810704"/>
          </a:xfrm>
          <a:prstGeom prst="rect">
            <a:avLst/>
          </a:prstGeom>
        </p:spPr>
      </p:pic>
      <p:sp>
        <p:nvSpPr>
          <p:cNvPr id="39" name="Rectangle 38">
            <a:extLst>
              <a:ext uri="{FF2B5EF4-FFF2-40B4-BE49-F238E27FC236}">
                <a16:creationId xmlns:a16="http://schemas.microsoft.com/office/drawing/2014/main" id="{D1595B97-7F05-4DCE-B894-57039FE9DD80}"/>
              </a:ext>
            </a:extLst>
          </p:cNvPr>
          <p:cNvSpPr/>
          <p:nvPr/>
        </p:nvSpPr>
        <p:spPr>
          <a:xfrm>
            <a:off x="7785775" y="5039437"/>
            <a:ext cx="2163605" cy="1091470"/>
          </a:xfrm>
          <a:prstGeom prst="rect">
            <a:avLst/>
          </a:prstGeom>
        </p:spPr>
        <p:txBody>
          <a:bodyPr wrap="square" lIns="105553" tIns="52777" rIns="105553" bIns="52777">
            <a:spAutoFit/>
          </a:bodyPr>
          <a:lstStyle/>
          <a:p>
            <a:pPr algn="ctr"/>
            <a:r>
              <a:rPr lang="uk-UA" sz="1600" b="1" dirty="0">
                <a:latin typeface="Calibri" panose="020F0502020204030204" pitchFamily="34" charset="0"/>
                <a:cs typeface="Calibri" panose="020F0502020204030204" pitchFamily="34" charset="0"/>
              </a:rPr>
              <a:t>Шаблони</a:t>
            </a:r>
            <a:r>
              <a:rPr lang="uk-UA" sz="1600" dirty="0">
                <a:latin typeface="Calibri" panose="020F0502020204030204" pitchFamily="34" charset="0"/>
                <a:cs typeface="Calibri" panose="020F0502020204030204" pitchFamily="34" charset="0"/>
              </a:rPr>
              <a:t> договорів, положень, форми</a:t>
            </a:r>
            <a:r>
              <a:rPr lang="en-US" sz="1600" dirty="0">
                <a:latin typeface="Calibri" panose="020F0502020204030204" pitchFamily="34" charset="0"/>
                <a:cs typeface="Calibri" panose="020F0502020204030204" pitchFamily="34" charset="0"/>
              </a:rPr>
              <a:t>; </a:t>
            </a:r>
            <a:r>
              <a:rPr lang="uk-UA" sz="1600" b="1" dirty="0">
                <a:latin typeface="Calibri" panose="020F0502020204030204" pitchFamily="34" charset="0"/>
                <a:cs typeface="Calibri" panose="020F0502020204030204" pitchFamily="34" charset="0"/>
              </a:rPr>
              <a:t>зразки</a:t>
            </a:r>
            <a:r>
              <a:rPr lang="uk-UA" sz="1600" dirty="0">
                <a:latin typeface="Calibri" panose="020F0502020204030204" pitchFamily="34" charset="0"/>
                <a:cs typeface="Calibri" panose="020F0502020204030204" pitchFamily="34" charset="0"/>
              </a:rPr>
              <a:t> інших документів ЦРК</a:t>
            </a:r>
            <a:endParaRPr lang="fr-FR" sz="1600" dirty="0">
              <a:latin typeface="Calibri" panose="020F0502020204030204" pitchFamily="34" charset="0"/>
              <a:cs typeface="Calibri" panose="020F0502020204030204" pitchFamily="34" charset="0"/>
            </a:endParaRPr>
          </a:p>
        </p:txBody>
      </p:sp>
      <p:pic>
        <p:nvPicPr>
          <p:cNvPr id="24" name="Image 23">
            <a:extLst>
              <a:ext uri="{FF2B5EF4-FFF2-40B4-BE49-F238E27FC236}">
                <a16:creationId xmlns:a16="http://schemas.microsoft.com/office/drawing/2014/main" id="{3D4ADA97-E14B-49BA-8D99-27E9C1B0F911}"/>
              </a:ext>
            </a:extLst>
          </p:cNvPr>
          <p:cNvPicPr>
            <a:picLocks noChangeAspect="1"/>
          </p:cNvPicPr>
          <p:nvPr/>
        </p:nvPicPr>
        <p:blipFill>
          <a:blip r:embed="rId11">
            <a:clrChange>
              <a:clrFrom>
                <a:srgbClr val="FFFFFF"/>
              </a:clrFrom>
              <a:clrTo>
                <a:srgbClr val="FFFFFF">
                  <a:alpha val="0"/>
                </a:srgbClr>
              </a:clrTo>
            </a:clrChange>
          </a:blip>
          <a:srcRect l="13001" r="13001"/>
          <a:stretch/>
        </p:blipFill>
        <p:spPr>
          <a:xfrm>
            <a:off x="8146282" y="3938109"/>
            <a:ext cx="1173256" cy="1109401"/>
          </a:xfrm>
          <a:prstGeom prst="rect">
            <a:avLst/>
          </a:prstGeom>
        </p:spPr>
      </p:pic>
      <p:pic>
        <p:nvPicPr>
          <p:cNvPr id="34" name="Image 10">
            <a:extLst>
              <a:ext uri="{FF2B5EF4-FFF2-40B4-BE49-F238E27FC236}">
                <a16:creationId xmlns:a16="http://schemas.microsoft.com/office/drawing/2014/main" id="{1D4D2F5C-C30B-1C3C-A916-082C300BE79A}"/>
              </a:ext>
            </a:extLst>
          </p:cNvPr>
          <p:cNvPicPr>
            <a:picLocks noChangeAspect="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40801" y="887512"/>
            <a:ext cx="1614005" cy="1129334"/>
          </a:xfrm>
          <a:prstGeom prst="rect">
            <a:avLst/>
          </a:prstGeom>
        </p:spPr>
      </p:pic>
    </p:spTree>
    <p:extLst>
      <p:ext uri="{BB962C8B-B14F-4D97-AF65-F5344CB8AC3E}">
        <p14:creationId xmlns:p14="http://schemas.microsoft.com/office/powerpoint/2010/main" val="1273472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212" name="Google Shape;212;p5"/>
          <p:cNvSpPr txBox="1"/>
          <p:nvPr/>
        </p:nvSpPr>
        <p:spPr>
          <a:xfrm>
            <a:off x="258236" y="184409"/>
            <a:ext cx="11675528"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a:solidFill>
                  <a:schemeClr val="dk1"/>
                </a:solidFill>
                <a:latin typeface="Century Gothic"/>
                <a:ea typeface="Century Gothic"/>
                <a:cs typeface="Century Gothic"/>
                <a:sym typeface="Century Gothic"/>
              </a:rPr>
              <a:t>7. </a:t>
            </a:r>
            <a:r>
              <a:rPr lang="uk-UA" sz="1800" b="1" dirty="0">
                <a:solidFill>
                  <a:schemeClr val="dk1"/>
                </a:solidFill>
                <a:latin typeface="Century Gothic"/>
                <a:ea typeface="Century Gothic"/>
                <a:cs typeface="Century Gothic"/>
                <a:sym typeface="Century Gothic"/>
              </a:rPr>
              <a:t>Перший рік життєвого циклу Центру розвитку кар</a:t>
            </a:r>
            <a:r>
              <a:rPr lang="en-AG" sz="1800" b="1" dirty="0">
                <a:solidFill>
                  <a:schemeClr val="dk1"/>
                </a:solidFill>
                <a:latin typeface="Century Gothic"/>
                <a:ea typeface="Century Gothic"/>
                <a:cs typeface="Century Gothic"/>
                <a:sym typeface="Century Gothic"/>
              </a:rPr>
              <a:t>’</a:t>
            </a:r>
            <a:r>
              <a:rPr lang="uk-UA" sz="1800" b="1" dirty="0" err="1">
                <a:solidFill>
                  <a:schemeClr val="dk1"/>
                </a:solidFill>
                <a:latin typeface="Century Gothic"/>
                <a:ea typeface="Century Gothic"/>
                <a:cs typeface="Century Gothic"/>
                <a:sym typeface="Century Gothic"/>
              </a:rPr>
              <a:t>єри</a:t>
            </a:r>
            <a:endParaRPr lang="en-US" sz="1800" b="1" dirty="0">
              <a:solidFill>
                <a:schemeClr val="dk1"/>
              </a:solidFill>
              <a:latin typeface="Century Gothic"/>
              <a:ea typeface="Century Gothic"/>
              <a:cs typeface="Century Gothic"/>
              <a:sym typeface="Century Gothic"/>
            </a:endParaRPr>
          </a:p>
        </p:txBody>
      </p:sp>
      <p:pic>
        <p:nvPicPr>
          <p:cNvPr id="41" name="Image 40">
            <a:extLst>
              <a:ext uri="{FF2B5EF4-FFF2-40B4-BE49-F238E27FC236}">
                <a16:creationId xmlns:a16="http://schemas.microsoft.com/office/drawing/2014/main" id="{410EF340-8BAA-43F5-AE69-1E1E045DF54F}"/>
              </a:ext>
            </a:extLst>
          </p:cNvPr>
          <p:cNvPicPr>
            <a:picLocks noChangeAspect="1"/>
          </p:cNvPicPr>
          <p:nvPr/>
        </p:nvPicPr>
        <p:blipFill>
          <a:blip r:embed="rId3"/>
          <a:stretch>
            <a:fillRect/>
          </a:stretch>
        </p:blipFill>
        <p:spPr>
          <a:xfrm>
            <a:off x="11316381" y="0"/>
            <a:ext cx="745712" cy="810704"/>
          </a:xfrm>
          <a:prstGeom prst="rect">
            <a:avLst/>
          </a:prstGeom>
        </p:spPr>
      </p:pic>
      <p:sp>
        <p:nvSpPr>
          <p:cNvPr id="25" name="Google Shape;288;p7">
            <a:extLst>
              <a:ext uri="{FF2B5EF4-FFF2-40B4-BE49-F238E27FC236}">
                <a16:creationId xmlns:a16="http://schemas.microsoft.com/office/drawing/2014/main" id="{5DFDE3A9-C13D-476E-84B6-EF473F03DF9F}"/>
              </a:ext>
            </a:extLst>
          </p:cNvPr>
          <p:cNvSpPr txBox="1"/>
          <p:nvPr/>
        </p:nvSpPr>
        <p:spPr>
          <a:xfrm rot="-5400000">
            <a:off x="-1119917" y="3624724"/>
            <a:ext cx="2562962" cy="323125"/>
          </a:xfrm>
          <a:prstGeom prst="rect">
            <a:avLst/>
          </a:prstGeom>
          <a:noFill/>
          <a:ln>
            <a:noFill/>
          </a:ln>
        </p:spPr>
        <p:txBody>
          <a:bodyPr spcFirstLastPara="1" wrap="square" lIns="91425" tIns="45700" rIns="91425" bIns="45700" anchor="t" anchorCtr="0">
            <a:spAutoFit/>
          </a:bodyPr>
          <a:lstStyle/>
          <a:p>
            <a:pPr lvl="0" algn="ctr"/>
            <a:r>
              <a:rPr lang="uk-UA" sz="1500" dirty="0">
                <a:solidFill>
                  <a:schemeClr val="accent3">
                    <a:lumMod val="75000"/>
                  </a:schemeClr>
                </a:solidFill>
                <a:ea typeface="Calibri"/>
                <a:cs typeface="Calibri"/>
                <a:sym typeface="Calibri"/>
              </a:rPr>
              <a:t>ВИДИ</a:t>
            </a:r>
            <a:r>
              <a:rPr lang="uk-UA" sz="1500" dirty="0">
                <a:solidFill>
                  <a:schemeClr val="dk1"/>
                </a:solidFill>
                <a:ea typeface="Calibri"/>
                <a:cs typeface="Calibri"/>
                <a:sym typeface="Calibri"/>
              </a:rPr>
              <a:t> </a:t>
            </a:r>
            <a:r>
              <a:rPr lang="uk-UA" sz="1500" dirty="0">
                <a:solidFill>
                  <a:schemeClr val="accent3">
                    <a:lumMod val="75000"/>
                  </a:schemeClr>
                </a:solidFill>
                <a:ea typeface="Calibri"/>
                <a:cs typeface="Calibri"/>
                <a:sym typeface="Calibri"/>
              </a:rPr>
              <a:t>ДІЯЛЬНОСТІ</a:t>
            </a:r>
            <a:endParaRPr dirty="0"/>
          </a:p>
        </p:txBody>
      </p:sp>
      <p:sp>
        <p:nvSpPr>
          <p:cNvPr id="26" name="Google Shape;289;p7">
            <a:extLst>
              <a:ext uri="{FF2B5EF4-FFF2-40B4-BE49-F238E27FC236}">
                <a16:creationId xmlns:a16="http://schemas.microsoft.com/office/drawing/2014/main" id="{1B71067D-0E07-4179-84D7-33796AE95B3D}"/>
              </a:ext>
            </a:extLst>
          </p:cNvPr>
          <p:cNvSpPr/>
          <p:nvPr/>
        </p:nvSpPr>
        <p:spPr>
          <a:xfrm>
            <a:off x="369303" y="1190406"/>
            <a:ext cx="4798750" cy="595053"/>
          </a:xfrm>
          <a:prstGeom prst="homePlate">
            <a:avLst>
              <a:gd name="adj" fmla="val 50000"/>
            </a:avLst>
          </a:prstGeom>
          <a:solidFill>
            <a:srgbClr val="345A8C"/>
          </a:solidFill>
          <a:ln>
            <a:noFill/>
          </a:ln>
        </p:spPr>
        <p:txBody>
          <a:bodyPr spcFirstLastPara="1" wrap="square" lIns="128000" tIns="64000" rIns="128000" bIns="64000" anchor="ctr" anchorCtr="0">
            <a:noAutofit/>
          </a:bodyPr>
          <a:lstStyle/>
          <a:p>
            <a:pPr marL="0" marR="0" lvl="0" indent="0" algn="ctr" rtl="0">
              <a:spcBef>
                <a:spcPts val="0"/>
              </a:spcBef>
              <a:spcAft>
                <a:spcPts val="0"/>
              </a:spcAft>
              <a:buNone/>
            </a:pPr>
            <a:r>
              <a:rPr lang="en-US" sz="1800" b="1" dirty="0">
                <a:solidFill>
                  <a:schemeClr val="bg1"/>
                </a:solidFill>
                <a:latin typeface="Gill Sans"/>
                <a:ea typeface="Gill Sans"/>
                <a:cs typeface="Gill Sans"/>
                <a:sym typeface="Gill Sans"/>
              </a:rPr>
              <a:t>1. </a:t>
            </a:r>
            <a:r>
              <a:rPr lang="uk-UA" sz="1800" b="1" dirty="0">
                <a:solidFill>
                  <a:schemeClr val="bg1"/>
                </a:solidFill>
                <a:latin typeface="Gill Sans"/>
                <a:ea typeface="Gill Sans"/>
                <a:cs typeface="Gill Sans"/>
                <a:sym typeface="Gill Sans"/>
              </a:rPr>
              <a:t>ПІДГОТОВКА</a:t>
            </a:r>
            <a:endParaRPr dirty="0">
              <a:solidFill>
                <a:schemeClr val="bg1"/>
              </a:solidFill>
            </a:endParaRPr>
          </a:p>
        </p:txBody>
      </p:sp>
      <p:sp>
        <p:nvSpPr>
          <p:cNvPr id="27" name="Google Shape;290;p7">
            <a:extLst>
              <a:ext uri="{FF2B5EF4-FFF2-40B4-BE49-F238E27FC236}">
                <a16:creationId xmlns:a16="http://schemas.microsoft.com/office/drawing/2014/main" id="{5BD36D99-B511-4DF2-918A-714E878380EF}"/>
              </a:ext>
            </a:extLst>
          </p:cNvPr>
          <p:cNvSpPr/>
          <p:nvPr/>
        </p:nvSpPr>
        <p:spPr>
          <a:xfrm>
            <a:off x="4929262" y="1190406"/>
            <a:ext cx="2518616" cy="595053"/>
          </a:xfrm>
          <a:prstGeom prst="chevron">
            <a:avLst>
              <a:gd name="adj" fmla="val 50000"/>
            </a:avLst>
          </a:prstGeom>
          <a:solidFill>
            <a:srgbClr val="476300"/>
          </a:solidFill>
          <a:ln>
            <a:noFill/>
          </a:ln>
        </p:spPr>
        <p:txBody>
          <a:bodyPr spcFirstLastPara="1" wrap="square" lIns="35975" tIns="64000" rIns="35975" bIns="64000" anchor="ctr" anchorCtr="0">
            <a:noAutofit/>
          </a:bodyPr>
          <a:lstStyle/>
          <a:p>
            <a:pPr marL="0" marR="0" lvl="0" indent="0" algn="ctr" rtl="0">
              <a:spcBef>
                <a:spcPts val="0"/>
              </a:spcBef>
              <a:spcAft>
                <a:spcPts val="0"/>
              </a:spcAft>
              <a:buNone/>
            </a:pPr>
            <a:r>
              <a:rPr lang="en-US" sz="1800" b="1" dirty="0">
                <a:solidFill>
                  <a:schemeClr val="bg1"/>
                </a:solidFill>
                <a:latin typeface="Gill Sans"/>
                <a:ea typeface="Gill Sans"/>
                <a:cs typeface="Gill Sans"/>
                <a:sym typeface="Gill Sans"/>
              </a:rPr>
              <a:t>2. </a:t>
            </a:r>
            <a:r>
              <a:rPr lang="uk-UA" sz="1800" b="1" dirty="0">
                <a:solidFill>
                  <a:schemeClr val="bg1"/>
                </a:solidFill>
                <a:latin typeface="Gill Sans"/>
                <a:ea typeface="Gill Sans"/>
                <a:cs typeface="Gill Sans"/>
                <a:sym typeface="Gill Sans"/>
              </a:rPr>
              <a:t>ЗАПУСК</a:t>
            </a:r>
            <a:endParaRPr b="1" dirty="0">
              <a:solidFill>
                <a:schemeClr val="bg1"/>
              </a:solidFill>
            </a:endParaRPr>
          </a:p>
        </p:txBody>
      </p:sp>
      <p:sp>
        <p:nvSpPr>
          <p:cNvPr id="28" name="Google Shape;291;p7">
            <a:extLst>
              <a:ext uri="{FF2B5EF4-FFF2-40B4-BE49-F238E27FC236}">
                <a16:creationId xmlns:a16="http://schemas.microsoft.com/office/drawing/2014/main" id="{B0EF1D60-2F75-432F-83BD-80B26706F096}"/>
              </a:ext>
            </a:extLst>
          </p:cNvPr>
          <p:cNvSpPr/>
          <p:nvPr/>
        </p:nvSpPr>
        <p:spPr>
          <a:xfrm>
            <a:off x="7233169" y="1190406"/>
            <a:ext cx="4818179" cy="595053"/>
          </a:xfrm>
          <a:prstGeom prst="chevron">
            <a:avLst>
              <a:gd name="adj" fmla="val 50000"/>
            </a:avLst>
          </a:prstGeom>
          <a:solidFill>
            <a:srgbClr val="F7B800"/>
          </a:solidFill>
          <a:ln>
            <a:noFill/>
          </a:ln>
        </p:spPr>
        <p:txBody>
          <a:bodyPr spcFirstLastPara="1" wrap="square" lIns="128000" tIns="64000" rIns="128000" bIns="64000" anchor="ctr" anchorCtr="0">
            <a:noAutofit/>
          </a:bodyPr>
          <a:lstStyle/>
          <a:p>
            <a:pPr algn="ctr"/>
            <a:r>
              <a:rPr lang="fr-FR" sz="1800" b="1" dirty="0">
                <a:solidFill>
                  <a:schemeClr val="bg1"/>
                </a:solidFill>
                <a:latin typeface="Gill Sans"/>
                <a:sym typeface="Gill Sans"/>
              </a:rPr>
              <a:t>3. </a:t>
            </a:r>
            <a:r>
              <a:rPr lang="az-Cyrl-AZ" sz="1800" b="1" dirty="0">
                <a:solidFill>
                  <a:schemeClr val="bg1"/>
                </a:solidFill>
                <a:latin typeface="Gill Sans"/>
                <a:sym typeface="Gill Sans"/>
              </a:rPr>
              <a:t>РОЗВИТОК</a:t>
            </a:r>
            <a:endParaRPr lang="az-Cyrl-AZ" sz="1800" b="1" dirty="0">
              <a:solidFill>
                <a:schemeClr val="bg1"/>
              </a:solidFill>
            </a:endParaRPr>
          </a:p>
        </p:txBody>
      </p:sp>
      <p:sp>
        <p:nvSpPr>
          <p:cNvPr id="29" name="Google Shape;292;p7">
            <a:extLst>
              <a:ext uri="{FF2B5EF4-FFF2-40B4-BE49-F238E27FC236}">
                <a16:creationId xmlns:a16="http://schemas.microsoft.com/office/drawing/2014/main" id="{DB155945-A68B-41E5-982F-EB93268D006A}"/>
              </a:ext>
            </a:extLst>
          </p:cNvPr>
          <p:cNvSpPr txBox="1"/>
          <p:nvPr/>
        </p:nvSpPr>
        <p:spPr>
          <a:xfrm rot="-5400000">
            <a:off x="-232360" y="1326515"/>
            <a:ext cx="787846" cy="32312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uk-UA" sz="1500" dirty="0">
                <a:solidFill>
                  <a:schemeClr val="accent3">
                    <a:lumMod val="75000"/>
                  </a:schemeClr>
                </a:solidFill>
                <a:latin typeface="Calibri"/>
                <a:ea typeface="Calibri"/>
                <a:cs typeface="Calibri"/>
                <a:sym typeface="Calibri"/>
              </a:rPr>
              <a:t>ЕТАПИ</a:t>
            </a:r>
            <a:endParaRPr dirty="0"/>
          </a:p>
        </p:txBody>
      </p:sp>
      <p:sp>
        <p:nvSpPr>
          <p:cNvPr id="30" name="Google Shape;293;p7">
            <a:extLst>
              <a:ext uri="{FF2B5EF4-FFF2-40B4-BE49-F238E27FC236}">
                <a16:creationId xmlns:a16="http://schemas.microsoft.com/office/drawing/2014/main" id="{8653EC66-0C8F-4DCE-9CC3-368F958B674D}"/>
              </a:ext>
            </a:extLst>
          </p:cNvPr>
          <p:cNvSpPr/>
          <p:nvPr/>
        </p:nvSpPr>
        <p:spPr>
          <a:xfrm>
            <a:off x="379970" y="1843817"/>
            <a:ext cx="1388080" cy="604867"/>
          </a:xfrm>
          <a:prstGeom prst="homePlate">
            <a:avLst>
              <a:gd name="adj" fmla="val 50000"/>
            </a:avLst>
          </a:prstGeom>
          <a:solidFill>
            <a:srgbClr val="4577BA"/>
          </a:solidFill>
          <a:ln>
            <a:noFill/>
          </a:ln>
        </p:spPr>
        <p:txBody>
          <a:bodyPr spcFirstLastPara="1" wrap="square" lIns="128000" tIns="64000" rIns="128000" bIns="64000" anchor="ctr" anchorCtr="0">
            <a:noAutofit/>
          </a:bodyPr>
          <a:lstStyle/>
          <a:p>
            <a:pPr algn="ctr"/>
            <a:r>
              <a:rPr lang="fr-FR" sz="800" dirty="0">
                <a:solidFill>
                  <a:schemeClr val="bg1"/>
                </a:solidFill>
                <a:latin typeface="Gill Sans"/>
                <a:ea typeface="Gill Sans"/>
                <a:cs typeface="Gill Sans"/>
                <a:sym typeface="Gill Sans"/>
              </a:rPr>
              <a:t>1.1 </a:t>
            </a:r>
            <a:r>
              <a:rPr lang="uk-UA" sz="800" dirty="0">
                <a:solidFill>
                  <a:schemeClr val="bg1"/>
                </a:solidFill>
                <a:latin typeface="Gill Sans"/>
                <a:ea typeface="Gill Sans"/>
                <a:cs typeface="Gill Sans"/>
                <a:sym typeface="Gill Sans"/>
              </a:rPr>
              <a:t>Встановлення</a:t>
            </a:r>
            <a:endParaRPr sz="800" dirty="0">
              <a:solidFill>
                <a:schemeClr val="bg1"/>
              </a:solidFill>
              <a:latin typeface="Gill Sans"/>
              <a:ea typeface="Gill Sans"/>
              <a:cs typeface="Gill Sans"/>
            </a:endParaRPr>
          </a:p>
        </p:txBody>
      </p:sp>
      <p:sp>
        <p:nvSpPr>
          <p:cNvPr id="31" name="Google Shape;294;p7">
            <a:extLst>
              <a:ext uri="{FF2B5EF4-FFF2-40B4-BE49-F238E27FC236}">
                <a16:creationId xmlns:a16="http://schemas.microsoft.com/office/drawing/2014/main" id="{38F30944-31D4-47AB-B0DB-3D9049F3435A}"/>
              </a:ext>
            </a:extLst>
          </p:cNvPr>
          <p:cNvSpPr/>
          <p:nvPr/>
        </p:nvSpPr>
        <p:spPr>
          <a:xfrm>
            <a:off x="1541535" y="1843817"/>
            <a:ext cx="1355459" cy="604867"/>
          </a:xfrm>
          <a:prstGeom prst="chevron">
            <a:avLst>
              <a:gd name="adj" fmla="val 50000"/>
            </a:avLst>
          </a:prstGeom>
          <a:solidFill>
            <a:srgbClr val="4577BA"/>
          </a:solidFill>
          <a:ln>
            <a:noFill/>
          </a:ln>
        </p:spPr>
        <p:txBody>
          <a:bodyPr spcFirstLastPara="1" wrap="square" lIns="0" tIns="64000" rIns="0" bIns="64000" anchor="ctr" anchorCtr="0">
            <a:noAutofit/>
          </a:bodyPr>
          <a:lstStyle/>
          <a:p>
            <a:pPr lvl="0" algn="ctr"/>
            <a:r>
              <a:rPr lang="en-US" sz="800" dirty="0">
                <a:solidFill>
                  <a:schemeClr val="bg1"/>
                </a:solidFill>
                <a:latin typeface="Gill Sans"/>
                <a:ea typeface="Gill Sans"/>
                <a:cs typeface="Gill Sans"/>
                <a:sym typeface="Gill Sans"/>
              </a:rPr>
              <a:t>1.2 </a:t>
            </a:r>
            <a:r>
              <a:rPr lang="uk-UA" sz="800" dirty="0">
                <a:solidFill>
                  <a:schemeClr val="bg1"/>
                </a:solidFill>
                <a:latin typeface="Gill Sans"/>
                <a:ea typeface="Gill Sans"/>
                <a:cs typeface="Gill Sans"/>
                <a:sym typeface="Gill Sans"/>
              </a:rPr>
              <a:t>Організація основної структури діяльності</a:t>
            </a:r>
            <a:endParaRPr lang="fr-FR" sz="800" dirty="0">
              <a:solidFill>
                <a:schemeClr val="bg1"/>
              </a:solidFill>
            </a:endParaRPr>
          </a:p>
        </p:txBody>
      </p:sp>
      <p:sp>
        <p:nvSpPr>
          <p:cNvPr id="32" name="Google Shape;295;p7">
            <a:extLst>
              <a:ext uri="{FF2B5EF4-FFF2-40B4-BE49-F238E27FC236}">
                <a16:creationId xmlns:a16="http://schemas.microsoft.com/office/drawing/2014/main" id="{FAB4E2D2-D11E-4711-ADA2-656C7D3C9B4F}"/>
              </a:ext>
            </a:extLst>
          </p:cNvPr>
          <p:cNvSpPr/>
          <p:nvPr/>
        </p:nvSpPr>
        <p:spPr>
          <a:xfrm>
            <a:off x="2670479" y="1843817"/>
            <a:ext cx="1368153" cy="604867"/>
          </a:xfrm>
          <a:prstGeom prst="chevron">
            <a:avLst>
              <a:gd name="adj" fmla="val 50000"/>
            </a:avLst>
          </a:prstGeom>
          <a:solidFill>
            <a:srgbClr val="4577BA"/>
          </a:solidFill>
          <a:ln>
            <a:noFill/>
          </a:ln>
        </p:spPr>
        <p:txBody>
          <a:bodyPr spcFirstLastPara="1" wrap="square" lIns="0" tIns="64000" rIns="0" bIns="64000" anchor="ctr" anchorCtr="0">
            <a:noAutofit/>
          </a:bodyPr>
          <a:lstStyle/>
          <a:p>
            <a:pPr lvl="0" algn="ctr"/>
            <a:r>
              <a:rPr lang="fr-FR" sz="800" dirty="0">
                <a:solidFill>
                  <a:schemeClr val="bg1"/>
                </a:solidFill>
                <a:latin typeface="Gill Sans"/>
                <a:ea typeface="Gill Sans"/>
                <a:cs typeface="Gill Sans"/>
                <a:sym typeface="Gill Sans"/>
              </a:rPr>
              <a:t>1.3 </a:t>
            </a:r>
            <a:r>
              <a:rPr lang="uk-UA" sz="800" dirty="0">
                <a:solidFill>
                  <a:schemeClr val="bg1"/>
                </a:solidFill>
                <a:latin typeface="Gill Sans"/>
                <a:ea typeface="Gill Sans"/>
                <a:cs typeface="Gill Sans"/>
                <a:sym typeface="Gill Sans"/>
              </a:rPr>
              <a:t>Створення команди</a:t>
            </a:r>
            <a:endParaRPr lang="en-US" sz="800" dirty="0">
              <a:solidFill>
                <a:schemeClr val="bg1"/>
              </a:solidFill>
              <a:latin typeface="Gill Sans"/>
              <a:ea typeface="Gill Sans"/>
              <a:cs typeface="Gill Sans"/>
              <a:sym typeface="Gill Sans"/>
            </a:endParaRPr>
          </a:p>
        </p:txBody>
      </p:sp>
      <p:sp>
        <p:nvSpPr>
          <p:cNvPr id="33" name="Google Shape;296;p7">
            <a:extLst>
              <a:ext uri="{FF2B5EF4-FFF2-40B4-BE49-F238E27FC236}">
                <a16:creationId xmlns:a16="http://schemas.microsoft.com/office/drawing/2014/main" id="{9AE87817-D11E-4E68-A693-5092CDB31B15}"/>
              </a:ext>
            </a:extLst>
          </p:cNvPr>
          <p:cNvSpPr/>
          <p:nvPr/>
        </p:nvSpPr>
        <p:spPr>
          <a:xfrm>
            <a:off x="6081267" y="1843817"/>
            <a:ext cx="1382279" cy="599662"/>
          </a:xfrm>
          <a:prstGeom prst="chevron">
            <a:avLst>
              <a:gd name="adj" fmla="val 50000"/>
            </a:avLst>
          </a:prstGeom>
          <a:solidFill>
            <a:srgbClr val="638A00"/>
          </a:solidFill>
          <a:ln>
            <a:noFill/>
          </a:ln>
        </p:spPr>
        <p:txBody>
          <a:bodyPr spcFirstLastPara="1" wrap="square" lIns="53975" tIns="64000" rIns="53975" bIns="64000" anchor="ctr" anchorCtr="0">
            <a:noAutofit/>
          </a:bodyPr>
          <a:lstStyle/>
          <a:p>
            <a:pPr lvl="0" algn="ctr"/>
            <a:r>
              <a:rPr lang="fr-FR" sz="800" dirty="0">
                <a:solidFill>
                  <a:schemeClr val="bg1"/>
                </a:solidFill>
                <a:latin typeface="Gill Sans"/>
                <a:ea typeface="Gill Sans"/>
                <a:cs typeface="Gill Sans"/>
                <a:sym typeface="Gill Sans"/>
              </a:rPr>
              <a:t>2.2 </a:t>
            </a:r>
            <a:r>
              <a:rPr lang="uk-UA" sz="800" dirty="0">
                <a:solidFill>
                  <a:schemeClr val="bg1"/>
                </a:solidFill>
                <a:latin typeface="Gill Sans"/>
                <a:ea typeface="Gill Sans"/>
                <a:cs typeface="Gill Sans"/>
                <a:sym typeface="Gill Sans"/>
              </a:rPr>
              <a:t>Управління Центром розвитку кар'єри</a:t>
            </a:r>
            <a:endParaRPr lang="fr-FR" sz="800" dirty="0">
              <a:solidFill>
                <a:schemeClr val="bg1"/>
              </a:solidFill>
              <a:latin typeface="Gill Sans"/>
              <a:ea typeface="Gill Sans"/>
              <a:cs typeface="Gill Sans"/>
            </a:endParaRPr>
          </a:p>
        </p:txBody>
      </p:sp>
      <p:sp>
        <p:nvSpPr>
          <p:cNvPr id="34" name="Google Shape;297;p7">
            <a:extLst>
              <a:ext uri="{FF2B5EF4-FFF2-40B4-BE49-F238E27FC236}">
                <a16:creationId xmlns:a16="http://schemas.microsoft.com/office/drawing/2014/main" id="{678F1574-4724-43DB-9C29-4399B868AAF3}"/>
              </a:ext>
            </a:extLst>
          </p:cNvPr>
          <p:cNvSpPr/>
          <p:nvPr/>
        </p:nvSpPr>
        <p:spPr>
          <a:xfrm>
            <a:off x="4953755" y="1843817"/>
            <a:ext cx="1368153" cy="604867"/>
          </a:xfrm>
          <a:prstGeom prst="chevron">
            <a:avLst>
              <a:gd name="adj" fmla="val 50000"/>
            </a:avLst>
          </a:prstGeom>
          <a:solidFill>
            <a:srgbClr val="638A00"/>
          </a:solidFill>
          <a:ln>
            <a:noFill/>
          </a:ln>
        </p:spPr>
        <p:txBody>
          <a:bodyPr spcFirstLastPara="1" wrap="square" lIns="53975" tIns="64000" rIns="53975" bIns="64000" anchor="ctr" anchorCtr="0">
            <a:noAutofit/>
          </a:bodyPr>
          <a:lstStyle/>
          <a:p>
            <a:pPr algn="ctr"/>
            <a:r>
              <a:rPr lang="fr-FR" sz="800" dirty="0">
                <a:solidFill>
                  <a:schemeClr val="bg1"/>
                </a:solidFill>
                <a:latin typeface="Gill Sans"/>
                <a:ea typeface="Gill Sans"/>
                <a:cs typeface="Gill Sans"/>
                <a:sym typeface="Gill Sans"/>
              </a:rPr>
              <a:t>2.1 </a:t>
            </a:r>
            <a:r>
              <a:rPr lang="uk-UA" sz="800" dirty="0">
                <a:solidFill>
                  <a:schemeClr val="bg1"/>
                </a:solidFill>
                <a:latin typeface="Gill Sans"/>
                <a:ea typeface="Gill Sans"/>
                <a:cs typeface="Gill Sans"/>
                <a:sym typeface="Gill Sans"/>
              </a:rPr>
              <a:t>Активності Центру розвитку кар'єри</a:t>
            </a:r>
            <a:endParaRPr lang="fr-FR" sz="800" dirty="0">
              <a:solidFill>
                <a:schemeClr val="bg1"/>
              </a:solidFill>
              <a:latin typeface="Gill Sans"/>
              <a:ea typeface="Gill Sans"/>
              <a:cs typeface="Gill Sans"/>
              <a:sym typeface="Gill Sans"/>
            </a:endParaRPr>
          </a:p>
        </p:txBody>
      </p:sp>
      <p:sp>
        <p:nvSpPr>
          <p:cNvPr id="35" name="Google Shape;298;p7">
            <a:extLst>
              <a:ext uri="{FF2B5EF4-FFF2-40B4-BE49-F238E27FC236}">
                <a16:creationId xmlns:a16="http://schemas.microsoft.com/office/drawing/2014/main" id="{0FB262BD-49BD-470C-9718-94C56EC56AD1}"/>
              </a:ext>
            </a:extLst>
          </p:cNvPr>
          <p:cNvSpPr/>
          <p:nvPr/>
        </p:nvSpPr>
        <p:spPr>
          <a:xfrm>
            <a:off x="8372308" y="1843817"/>
            <a:ext cx="1382279" cy="599662"/>
          </a:xfrm>
          <a:prstGeom prst="chevron">
            <a:avLst>
              <a:gd name="adj" fmla="val 50000"/>
            </a:avLst>
          </a:prstGeom>
          <a:solidFill>
            <a:srgbClr val="FFD44B"/>
          </a:solidFill>
          <a:ln>
            <a:noFill/>
          </a:ln>
        </p:spPr>
        <p:txBody>
          <a:bodyPr spcFirstLastPara="1" wrap="square" lIns="35975" tIns="64000" rIns="35975" bIns="64000" anchor="ctr" anchorCtr="0">
            <a:noAutofit/>
          </a:bodyPr>
          <a:lstStyle/>
          <a:p>
            <a:pPr lvl="0" algn="ctr"/>
            <a:r>
              <a:rPr lang="en-US" sz="800" dirty="0">
                <a:solidFill>
                  <a:schemeClr val="bg1"/>
                </a:solidFill>
                <a:latin typeface="Gill Sans"/>
                <a:ea typeface="Gill Sans"/>
                <a:cs typeface="Gill Sans"/>
                <a:sym typeface="Gill Sans"/>
              </a:rPr>
              <a:t>3.2 </a:t>
            </a:r>
            <a:r>
              <a:rPr lang="uk-UA" sz="800" dirty="0">
                <a:solidFill>
                  <a:schemeClr val="bg1"/>
                </a:solidFill>
                <a:latin typeface="Gill Sans"/>
                <a:ea typeface="Gill Sans"/>
                <a:cs typeface="Gill Sans"/>
                <a:sym typeface="Gill Sans"/>
              </a:rPr>
              <a:t>Розробка додаткових заходів</a:t>
            </a:r>
            <a:endParaRPr lang="fr-FR" sz="800" dirty="0">
              <a:solidFill>
                <a:schemeClr val="bg1"/>
              </a:solidFill>
              <a:latin typeface="Gill Sans"/>
              <a:ea typeface="Gill Sans"/>
              <a:cs typeface="Gill Sans"/>
            </a:endParaRPr>
          </a:p>
        </p:txBody>
      </p:sp>
      <p:sp>
        <p:nvSpPr>
          <p:cNvPr id="36" name="Google Shape;299;p7">
            <a:extLst>
              <a:ext uri="{FF2B5EF4-FFF2-40B4-BE49-F238E27FC236}">
                <a16:creationId xmlns:a16="http://schemas.microsoft.com/office/drawing/2014/main" id="{9AF51241-1F6D-4FB5-9CC3-6108E378DC51}"/>
              </a:ext>
            </a:extLst>
          </p:cNvPr>
          <p:cNvSpPr/>
          <p:nvPr/>
        </p:nvSpPr>
        <p:spPr>
          <a:xfrm>
            <a:off x="9528072" y="1843817"/>
            <a:ext cx="1381754" cy="599662"/>
          </a:xfrm>
          <a:prstGeom prst="chevron">
            <a:avLst>
              <a:gd name="adj" fmla="val 50000"/>
            </a:avLst>
          </a:prstGeom>
          <a:solidFill>
            <a:srgbClr val="FFD44B"/>
          </a:solidFill>
          <a:ln>
            <a:noFill/>
          </a:ln>
        </p:spPr>
        <p:txBody>
          <a:bodyPr spcFirstLastPara="1" wrap="square" lIns="35975" tIns="64000" rIns="17975" bIns="64000" anchor="ctr" anchorCtr="0">
            <a:noAutofit/>
          </a:bodyPr>
          <a:lstStyle/>
          <a:p>
            <a:pPr algn="ctr"/>
            <a:r>
              <a:rPr lang="fr-FR" sz="800" dirty="0">
                <a:solidFill>
                  <a:schemeClr val="bg1"/>
                </a:solidFill>
                <a:latin typeface="Gill Sans"/>
                <a:ea typeface="Gill Sans"/>
                <a:cs typeface="Gill Sans"/>
                <a:sym typeface="Gill Sans"/>
              </a:rPr>
              <a:t>3.3 </a:t>
            </a:r>
            <a:r>
              <a:rPr lang="uk-UA" sz="800" dirty="0">
                <a:solidFill>
                  <a:schemeClr val="bg1"/>
                </a:solidFill>
                <a:latin typeface="Gill Sans"/>
                <a:ea typeface="Gill Sans"/>
                <a:cs typeface="Gill Sans"/>
                <a:sym typeface="Gill Sans"/>
              </a:rPr>
              <a:t>Подальші дії</a:t>
            </a:r>
            <a:endParaRPr lang="fr-FR" sz="800" dirty="0">
              <a:solidFill>
                <a:schemeClr val="bg1"/>
              </a:solidFill>
              <a:latin typeface="Gill Sans"/>
              <a:ea typeface="Gill Sans"/>
              <a:cs typeface="Gill Sans"/>
              <a:sym typeface="Gill Sans"/>
            </a:endParaRPr>
          </a:p>
        </p:txBody>
      </p:sp>
      <p:sp>
        <p:nvSpPr>
          <p:cNvPr id="37" name="Google Shape;300;p7">
            <a:extLst>
              <a:ext uri="{FF2B5EF4-FFF2-40B4-BE49-F238E27FC236}">
                <a16:creationId xmlns:a16="http://schemas.microsoft.com/office/drawing/2014/main" id="{9E0B8D5D-6D2D-4745-834B-0DF52CC80269}"/>
              </a:ext>
            </a:extLst>
          </p:cNvPr>
          <p:cNvSpPr/>
          <p:nvPr/>
        </p:nvSpPr>
        <p:spPr>
          <a:xfrm>
            <a:off x="7237029" y="1843817"/>
            <a:ext cx="1361794" cy="599662"/>
          </a:xfrm>
          <a:prstGeom prst="chevron">
            <a:avLst>
              <a:gd name="adj" fmla="val 50000"/>
            </a:avLst>
          </a:prstGeom>
          <a:solidFill>
            <a:srgbClr val="FFD44B"/>
          </a:solidFill>
          <a:ln>
            <a:noFill/>
          </a:ln>
        </p:spPr>
        <p:txBody>
          <a:bodyPr spcFirstLastPara="1" wrap="square" lIns="0" tIns="64000" rIns="0" bIns="64000" anchor="ctr" anchorCtr="0">
            <a:noAutofit/>
          </a:bodyPr>
          <a:lstStyle/>
          <a:p>
            <a:pPr algn="ctr"/>
            <a:r>
              <a:rPr lang="fr-FR" sz="800" dirty="0">
                <a:solidFill>
                  <a:schemeClr val="bg1"/>
                </a:solidFill>
                <a:latin typeface="Gill Sans"/>
                <a:ea typeface="Gill Sans"/>
                <a:cs typeface="Gill Sans"/>
                <a:sym typeface="Gill Sans"/>
              </a:rPr>
              <a:t>3.1 </a:t>
            </a:r>
            <a:r>
              <a:rPr lang="uk-UA" sz="800" dirty="0">
                <a:solidFill>
                  <a:schemeClr val="bg1"/>
                </a:solidFill>
                <a:latin typeface="Gill Sans"/>
                <a:ea typeface="Gill Sans"/>
                <a:cs typeface="Gill Sans"/>
                <a:sym typeface="Gill Sans"/>
              </a:rPr>
              <a:t>Залучення зацікавлених сторін</a:t>
            </a:r>
            <a:endParaRPr lang="en-US" sz="800" dirty="0">
              <a:solidFill>
                <a:schemeClr val="bg1"/>
              </a:solidFill>
              <a:latin typeface="Gill Sans"/>
              <a:ea typeface="Gill Sans"/>
              <a:cs typeface="Gill Sans"/>
              <a:sym typeface="Gill Sans"/>
            </a:endParaRPr>
          </a:p>
        </p:txBody>
      </p:sp>
      <p:sp>
        <p:nvSpPr>
          <p:cNvPr id="38" name="Google Shape;301;p7">
            <a:extLst>
              <a:ext uri="{FF2B5EF4-FFF2-40B4-BE49-F238E27FC236}">
                <a16:creationId xmlns:a16="http://schemas.microsoft.com/office/drawing/2014/main" id="{8D367E85-8136-4BB3-97B3-FAEF2AD31F2C}"/>
              </a:ext>
            </a:extLst>
          </p:cNvPr>
          <p:cNvSpPr/>
          <p:nvPr/>
        </p:nvSpPr>
        <p:spPr>
          <a:xfrm>
            <a:off x="10683315" y="1843817"/>
            <a:ext cx="1368033" cy="599662"/>
          </a:xfrm>
          <a:prstGeom prst="chevron">
            <a:avLst>
              <a:gd name="adj" fmla="val 50000"/>
            </a:avLst>
          </a:prstGeom>
          <a:solidFill>
            <a:srgbClr val="FFD44B"/>
          </a:solidFill>
          <a:ln>
            <a:noFill/>
          </a:ln>
        </p:spPr>
        <p:txBody>
          <a:bodyPr spcFirstLastPara="1" wrap="square" lIns="35975" tIns="64000" rIns="17975" bIns="64000" anchor="ctr" anchorCtr="0">
            <a:noAutofit/>
          </a:bodyPr>
          <a:lstStyle/>
          <a:p>
            <a:pPr lvl="0" algn="ctr"/>
            <a:r>
              <a:rPr lang="fr-FR" sz="800" dirty="0">
                <a:solidFill>
                  <a:schemeClr val="bg1"/>
                </a:solidFill>
                <a:latin typeface="Gill Sans"/>
                <a:ea typeface="Gill Sans"/>
                <a:cs typeface="Gill Sans"/>
                <a:sym typeface="Gill Sans"/>
              </a:rPr>
              <a:t>3.4 </a:t>
            </a:r>
            <a:r>
              <a:rPr lang="uk-UA" sz="800" dirty="0">
                <a:solidFill>
                  <a:schemeClr val="bg1"/>
                </a:solidFill>
                <a:latin typeface="Gill Sans"/>
                <a:ea typeface="Gill Sans"/>
                <a:cs typeface="Gill Sans"/>
                <a:sym typeface="Gill Sans"/>
              </a:rPr>
              <a:t>Проведення річного огляду</a:t>
            </a:r>
            <a:r>
              <a:rPr lang="fr-FR" sz="800" dirty="0">
                <a:solidFill>
                  <a:schemeClr val="bg1"/>
                </a:solidFill>
                <a:latin typeface="Gill Sans"/>
                <a:ea typeface="Gill Sans"/>
                <a:cs typeface="Gill Sans"/>
                <a:sym typeface="Gill Sans"/>
              </a:rPr>
              <a:t> </a:t>
            </a:r>
            <a:endParaRPr lang="fr-FR" sz="800" dirty="0">
              <a:solidFill>
                <a:schemeClr val="bg1"/>
              </a:solidFill>
              <a:latin typeface="Gill Sans"/>
              <a:ea typeface="Gill Sans"/>
              <a:cs typeface="Gill Sans"/>
            </a:endParaRPr>
          </a:p>
        </p:txBody>
      </p:sp>
      <p:sp>
        <p:nvSpPr>
          <p:cNvPr id="39" name="Google Shape;302;p7">
            <a:extLst>
              <a:ext uri="{FF2B5EF4-FFF2-40B4-BE49-F238E27FC236}">
                <a16:creationId xmlns:a16="http://schemas.microsoft.com/office/drawing/2014/main" id="{44F2AE45-C5EA-402B-B2B9-1DD245B5F10F}"/>
              </a:ext>
            </a:extLst>
          </p:cNvPr>
          <p:cNvSpPr/>
          <p:nvPr/>
        </p:nvSpPr>
        <p:spPr>
          <a:xfrm>
            <a:off x="379971" y="2499600"/>
            <a:ext cx="1080001" cy="3167994"/>
          </a:xfrm>
          <a:prstGeom prst="rect">
            <a:avLst/>
          </a:prstGeom>
          <a:solidFill>
            <a:srgbClr val="4577B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ru-RU" sz="850" dirty="0">
                <a:solidFill>
                  <a:schemeClr val="bg1"/>
                </a:solidFill>
                <a:latin typeface="Gill Sans"/>
                <a:sym typeface="Gill Sans"/>
              </a:rPr>
              <a:t>1.1.1. </a:t>
            </a:r>
            <a:r>
              <a:rPr lang="ru-RU" sz="850" dirty="0" err="1">
                <a:solidFill>
                  <a:schemeClr val="bg1"/>
                </a:solidFill>
                <a:latin typeface="Gill Sans"/>
                <a:sym typeface="Gill Sans"/>
              </a:rPr>
              <a:t>Отримайте</a:t>
            </a:r>
            <a:r>
              <a:rPr lang="ru-RU" sz="850" dirty="0">
                <a:solidFill>
                  <a:schemeClr val="bg1"/>
                </a:solidFill>
                <a:latin typeface="Gill Sans"/>
                <a:sym typeface="Gill Sans"/>
              </a:rPr>
              <a:t> </a:t>
            </a:r>
            <a:r>
              <a:rPr lang="ru-RU" sz="850" dirty="0" err="1">
                <a:solidFill>
                  <a:schemeClr val="bg1"/>
                </a:solidFill>
                <a:latin typeface="Gill Sans"/>
                <a:sym typeface="Gill Sans"/>
              </a:rPr>
              <a:t>офіційне</a:t>
            </a:r>
            <a:r>
              <a:rPr lang="ru-RU" sz="850" dirty="0">
                <a:solidFill>
                  <a:schemeClr val="bg1"/>
                </a:solidFill>
                <a:latin typeface="Gill Sans"/>
                <a:sym typeface="Gill Sans"/>
              </a:rPr>
              <a:t> </a:t>
            </a:r>
            <a:r>
              <a:rPr lang="ru-RU" sz="850" dirty="0" err="1">
                <a:solidFill>
                  <a:schemeClr val="bg1"/>
                </a:solidFill>
                <a:latin typeface="Gill Sans"/>
                <a:sym typeface="Gill Sans"/>
              </a:rPr>
              <a:t>рішення</a:t>
            </a:r>
            <a:r>
              <a:rPr lang="ru-RU" sz="850" dirty="0">
                <a:solidFill>
                  <a:schemeClr val="bg1"/>
                </a:solidFill>
                <a:latin typeface="Gill Sans"/>
                <a:sym typeface="Gill Sans"/>
              </a:rPr>
              <a:t> про </a:t>
            </a:r>
            <a:r>
              <a:rPr lang="ru-RU" sz="850" dirty="0" err="1">
                <a:solidFill>
                  <a:schemeClr val="bg1"/>
                </a:solidFill>
                <a:latin typeface="Gill Sans"/>
                <a:sym typeface="Gill Sans"/>
              </a:rPr>
              <a:t>створення</a:t>
            </a:r>
            <a:r>
              <a:rPr lang="ru-RU" sz="850" dirty="0">
                <a:solidFill>
                  <a:schemeClr val="bg1"/>
                </a:solidFill>
                <a:latin typeface="Gill Sans"/>
                <a:sym typeface="Gill Sans"/>
              </a:rPr>
              <a:t> Центру </a:t>
            </a:r>
            <a:r>
              <a:rPr lang="ru-RU" sz="850" dirty="0" err="1">
                <a:solidFill>
                  <a:schemeClr val="bg1"/>
                </a:solidFill>
                <a:latin typeface="Gill Sans"/>
                <a:sym typeface="Gill Sans"/>
              </a:rPr>
              <a:t>розвитку</a:t>
            </a:r>
            <a:r>
              <a:rPr lang="ru-RU" sz="850" dirty="0">
                <a:solidFill>
                  <a:schemeClr val="bg1"/>
                </a:solidFill>
                <a:latin typeface="Gill Sans"/>
                <a:sym typeface="Gill Sans"/>
              </a:rPr>
              <a:t> </a:t>
            </a:r>
            <a:r>
              <a:rPr lang="ru-RU" sz="850" dirty="0" err="1">
                <a:solidFill>
                  <a:schemeClr val="bg1"/>
                </a:solidFill>
                <a:latin typeface="Gill Sans"/>
                <a:sym typeface="Gill Sans"/>
              </a:rPr>
              <a:t>кар'єри</a:t>
            </a:r>
            <a:r>
              <a:rPr lang="ru-RU" sz="850" dirty="0">
                <a:solidFill>
                  <a:schemeClr val="bg1"/>
                </a:solidFill>
                <a:latin typeface="Gill Sans"/>
                <a:sym typeface="Gill Sans"/>
              </a:rPr>
              <a:t>, </a:t>
            </a:r>
            <a:r>
              <a:rPr lang="ru-RU" sz="850" dirty="0" err="1">
                <a:solidFill>
                  <a:schemeClr val="bg1"/>
                </a:solidFill>
                <a:latin typeface="Gill Sans"/>
                <a:sym typeface="Gill Sans"/>
              </a:rPr>
              <a:t>включаючи</a:t>
            </a:r>
            <a:r>
              <a:rPr lang="ru-RU" sz="850" dirty="0">
                <a:solidFill>
                  <a:schemeClr val="bg1"/>
                </a:solidFill>
                <a:latin typeface="Gill Sans"/>
                <a:sym typeface="Gill Sans"/>
              </a:rPr>
              <a:t> </a:t>
            </a:r>
            <a:r>
              <a:rPr lang="ru-RU" sz="850" dirty="0" err="1">
                <a:solidFill>
                  <a:schemeClr val="bg1"/>
                </a:solidFill>
                <a:latin typeface="Gill Sans"/>
                <a:sym typeface="Gill Sans"/>
              </a:rPr>
              <a:t>виділення</a:t>
            </a:r>
            <a:r>
              <a:rPr lang="ru-RU" sz="850" dirty="0">
                <a:solidFill>
                  <a:schemeClr val="bg1"/>
                </a:solidFill>
                <a:latin typeface="Gill Sans"/>
                <a:sym typeface="Gill Sans"/>
              </a:rPr>
              <a:t> </a:t>
            </a:r>
            <a:r>
              <a:rPr lang="ru-RU" sz="850" dirty="0" err="1">
                <a:solidFill>
                  <a:schemeClr val="bg1"/>
                </a:solidFill>
                <a:latin typeface="Gill Sans"/>
                <a:sym typeface="Gill Sans"/>
              </a:rPr>
              <a:t>фізичного</a:t>
            </a:r>
            <a:r>
              <a:rPr lang="ru-RU" sz="850" dirty="0">
                <a:solidFill>
                  <a:schemeClr val="bg1"/>
                </a:solidFill>
                <a:latin typeface="Gill Sans"/>
                <a:sym typeface="Gill Sans"/>
              </a:rPr>
              <a:t> простору</a:t>
            </a:r>
            <a:br>
              <a:rPr lang="ru-RU" sz="850" dirty="0">
                <a:solidFill>
                  <a:schemeClr val="bg1"/>
                </a:solidFill>
                <a:latin typeface="Gill Sans"/>
                <a:sym typeface="Gill Sans"/>
              </a:rPr>
            </a:br>
            <a:endParaRPr lang="ru-RU" sz="850" dirty="0">
              <a:solidFill>
                <a:schemeClr val="bg1"/>
              </a:solidFill>
              <a:latin typeface="Gill Sans"/>
              <a:sym typeface="Gill Sans"/>
            </a:endParaRPr>
          </a:p>
          <a:p>
            <a:pPr marL="0" marR="0" lvl="0" indent="0" algn="l" rtl="0">
              <a:spcBef>
                <a:spcPts val="0"/>
              </a:spcBef>
              <a:spcAft>
                <a:spcPts val="0"/>
              </a:spcAft>
              <a:buNone/>
            </a:pPr>
            <a:r>
              <a:rPr lang="ru-RU" sz="850" dirty="0">
                <a:solidFill>
                  <a:schemeClr val="bg1"/>
                </a:solidFill>
                <a:latin typeface="Gill Sans"/>
                <a:sym typeface="Gill Sans"/>
              </a:rPr>
              <a:t>1.1.2.  </a:t>
            </a:r>
            <a:r>
              <a:rPr lang="ru-RU" sz="850" dirty="0" err="1">
                <a:solidFill>
                  <a:schemeClr val="bg1"/>
                </a:solidFill>
                <a:latin typeface="Gill Sans"/>
                <a:sym typeface="Gill Sans"/>
              </a:rPr>
              <a:t>Організуйте</a:t>
            </a:r>
            <a:r>
              <a:rPr lang="ru-RU" sz="850" dirty="0">
                <a:solidFill>
                  <a:schemeClr val="bg1"/>
                </a:solidFill>
                <a:latin typeface="Gill Sans"/>
                <a:sym typeface="Gill Sans"/>
              </a:rPr>
              <a:t> ремонт (за </a:t>
            </a:r>
            <a:r>
              <a:rPr lang="ru-RU" sz="850" dirty="0" err="1">
                <a:solidFill>
                  <a:schemeClr val="bg1"/>
                </a:solidFill>
                <a:latin typeface="Gill Sans"/>
                <a:sym typeface="Gill Sans"/>
              </a:rPr>
              <a:t>відсутності</a:t>
            </a:r>
            <a:r>
              <a:rPr lang="ru-RU" sz="850" dirty="0">
                <a:solidFill>
                  <a:schemeClr val="bg1"/>
                </a:solidFill>
                <a:latin typeface="Gill Sans"/>
                <a:sym typeface="Gill Sans"/>
              </a:rPr>
              <a:t> приміщ1ення у </a:t>
            </a:r>
            <a:r>
              <a:rPr lang="ru-RU" sz="850" dirty="0" err="1">
                <a:solidFill>
                  <a:schemeClr val="bg1"/>
                </a:solidFill>
                <a:latin typeface="Gill Sans"/>
                <a:sym typeface="Gill Sans"/>
              </a:rPr>
              <a:t>закладі</a:t>
            </a:r>
            <a:r>
              <a:rPr lang="ru-RU" sz="850" dirty="0">
                <a:solidFill>
                  <a:schemeClr val="bg1"/>
                </a:solidFill>
                <a:latin typeface="Gill Sans"/>
                <a:sym typeface="Gill Sans"/>
              </a:rPr>
              <a:t> </a:t>
            </a:r>
            <a:r>
              <a:rPr lang="ru-RU" sz="850" dirty="0" err="1">
                <a:solidFill>
                  <a:schemeClr val="bg1"/>
                </a:solidFill>
                <a:latin typeface="Gill Sans"/>
                <a:sym typeface="Gill Sans"/>
              </a:rPr>
              <a:t>освіти</a:t>
            </a:r>
            <a:r>
              <a:rPr lang="ru-RU" sz="850" dirty="0">
                <a:solidFill>
                  <a:schemeClr val="bg1"/>
                </a:solidFill>
                <a:latin typeface="Gill Sans"/>
                <a:sym typeface="Gill Sans"/>
              </a:rPr>
              <a:t> – </a:t>
            </a:r>
            <a:r>
              <a:rPr lang="ru-RU" sz="850" dirty="0" err="1">
                <a:solidFill>
                  <a:schemeClr val="bg1"/>
                </a:solidFill>
                <a:latin typeface="Gill Sans"/>
                <a:sym typeface="Gill Sans"/>
              </a:rPr>
              <a:t>будуйте</a:t>
            </a:r>
            <a:r>
              <a:rPr lang="ru-RU" sz="850" dirty="0">
                <a:solidFill>
                  <a:schemeClr val="bg1"/>
                </a:solidFill>
                <a:latin typeface="Gill Sans"/>
                <a:sym typeface="Gill Sans"/>
              </a:rPr>
              <a:t>) </a:t>
            </a:r>
            <a:r>
              <a:rPr lang="ru-RU" sz="850" dirty="0" err="1">
                <a:solidFill>
                  <a:schemeClr val="bg1"/>
                </a:solidFill>
                <a:latin typeface="Gill Sans"/>
                <a:sym typeface="Gill Sans"/>
              </a:rPr>
              <a:t>приміщення</a:t>
            </a:r>
            <a:r>
              <a:rPr lang="ru-RU" sz="850" dirty="0">
                <a:solidFill>
                  <a:schemeClr val="bg1"/>
                </a:solidFill>
                <a:latin typeface="Gill Sans"/>
                <a:sym typeface="Gill Sans"/>
              </a:rPr>
              <a:t> Центру </a:t>
            </a:r>
            <a:r>
              <a:rPr lang="ru-RU" sz="850" dirty="0" err="1">
                <a:solidFill>
                  <a:schemeClr val="bg1"/>
                </a:solidFill>
                <a:latin typeface="Gill Sans"/>
                <a:sym typeface="Gill Sans"/>
              </a:rPr>
              <a:t>розвитку</a:t>
            </a:r>
            <a:r>
              <a:rPr lang="ru-RU" sz="850" dirty="0">
                <a:solidFill>
                  <a:schemeClr val="bg1"/>
                </a:solidFill>
                <a:latin typeface="Gill Sans"/>
                <a:sym typeface="Gill Sans"/>
              </a:rPr>
              <a:t> </a:t>
            </a:r>
            <a:r>
              <a:rPr lang="ru-RU" sz="850" dirty="0" err="1">
                <a:solidFill>
                  <a:schemeClr val="bg1"/>
                </a:solidFill>
                <a:latin typeface="Gill Sans"/>
                <a:sym typeface="Gill Sans"/>
              </a:rPr>
              <a:t>кар’єри</a:t>
            </a:r>
            <a:endParaRPr lang="ru-RU" sz="850" dirty="0">
              <a:solidFill>
                <a:schemeClr val="bg1"/>
              </a:solidFill>
              <a:latin typeface="Gill Sans"/>
              <a:sym typeface="Gill Sans"/>
            </a:endParaRPr>
          </a:p>
          <a:p>
            <a:pPr marL="0" marR="0" lvl="0" indent="0" algn="l" rtl="0">
              <a:spcBef>
                <a:spcPts val="0"/>
              </a:spcBef>
              <a:spcAft>
                <a:spcPts val="0"/>
              </a:spcAft>
              <a:buNone/>
            </a:pPr>
            <a:endParaRPr lang="ru-RU" sz="850" dirty="0">
              <a:solidFill>
                <a:schemeClr val="bg1"/>
              </a:solidFill>
              <a:latin typeface="Gill Sans"/>
              <a:sym typeface="Gill Sans"/>
            </a:endParaRPr>
          </a:p>
          <a:p>
            <a:pPr marL="0" marR="0" lvl="0" indent="0" algn="l" rtl="0">
              <a:spcBef>
                <a:spcPts val="0"/>
              </a:spcBef>
              <a:spcAft>
                <a:spcPts val="0"/>
              </a:spcAft>
              <a:buNone/>
            </a:pPr>
            <a:r>
              <a:rPr lang="ru-RU" sz="850" dirty="0">
                <a:solidFill>
                  <a:schemeClr val="bg1"/>
                </a:solidFill>
                <a:latin typeface="Gill Sans"/>
                <a:sym typeface="Gill Sans"/>
              </a:rPr>
              <a:t>1.1.3. </a:t>
            </a:r>
            <a:r>
              <a:rPr lang="ru-RU" sz="850" dirty="0" err="1">
                <a:solidFill>
                  <a:schemeClr val="bg1"/>
                </a:solidFill>
                <a:latin typeface="Gill Sans"/>
                <a:sym typeface="Gill Sans"/>
              </a:rPr>
              <a:t>Підготуйте</a:t>
            </a:r>
            <a:r>
              <a:rPr lang="ru-RU" sz="850" dirty="0">
                <a:solidFill>
                  <a:schemeClr val="bg1"/>
                </a:solidFill>
                <a:latin typeface="Gill Sans"/>
                <a:sym typeface="Gill Sans"/>
              </a:rPr>
              <a:t> </a:t>
            </a:r>
            <a:r>
              <a:rPr lang="ru-RU" sz="850" dirty="0" err="1">
                <a:solidFill>
                  <a:schemeClr val="bg1"/>
                </a:solidFill>
                <a:latin typeface="Gill Sans"/>
                <a:sym typeface="Gill Sans"/>
              </a:rPr>
              <a:t>фізичний</a:t>
            </a:r>
            <a:r>
              <a:rPr lang="ru-RU" sz="850" dirty="0">
                <a:solidFill>
                  <a:schemeClr val="bg1"/>
                </a:solidFill>
                <a:latin typeface="Gill Sans"/>
                <a:sym typeface="Gill Sans"/>
              </a:rPr>
              <a:t> </a:t>
            </a:r>
            <a:r>
              <a:rPr lang="ru-RU" sz="850" dirty="0" err="1">
                <a:solidFill>
                  <a:schemeClr val="bg1"/>
                </a:solidFill>
                <a:latin typeface="Gill Sans"/>
                <a:sym typeface="Gill Sans"/>
              </a:rPr>
              <a:t>простір</a:t>
            </a:r>
            <a:r>
              <a:rPr lang="ru-RU" sz="850" dirty="0">
                <a:solidFill>
                  <a:schemeClr val="bg1"/>
                </a:solidFill>
                <a:latin typeface="Gill Sans"/>
                <a:sym typeface="Gill Sans"/>
              </a:rPr>
              <a:t> Центру </a:t>
            </a:r>
            <a:r>
              <a:rPr lang="ru-RU" sz="850" dirty="0" err="1">
                <a:solidFill>
                  <a:schemeClr val="bg1"/>
                </a:solidFill>
                <a:latin typeface="Gill Sans"/>
                <a:sym typeface="Gill Sans"/>
              </a:rPr>
              <a:t>розвитку</a:t>
            </a:r>
            <a:r>
              <a:rPr lang="ru-RU" sz="850" dirty="0">
                <a:solidFill>
                  <a:schemeClr val="bg1"/>
                </a:solidFill>
                <a:latin typeface="Gill Sans"/>
                <a:sym typeface="Gill Sans"/>
              </a:rPr>
              <a:t> </a:t>
            </a:r>
            <a:r>
              <a:rPr lang="ru-RU" sz="850" dirty="0" err="1">
                <a:solidFill>
                  <a:schemeClr val="bg1"/>
                </a:solidFill>
                <a:latin typeface="Gill Sans"/>
                <a:sym typeface="Gill Sans"/>
              </a:rPr>
              <a:t>кар'єри</a:t>
            </a:r>
            <a:endParaRPr lang="ru-RU" sz="850" dirty="0">
              <a:solidFill>
                <a:schemeClr val="bg1"/>
              </a:solidFill>
              <a:latin typeface="Gill Sans"/>
              <a:sym typeface="Gill Sans"/>
            </a:endParaRPr>
          </a:p>
        </p:txBody>
      </p:sp>
      <p:sp>
        <p:nvSpPr>
          <p:cNvPr id="42" name="Google Shape;303;p7">
            <a:extLst>
              <a:ext uri="{FF2B5EF4-FFF2-40B4-BE49-F238E27FC236}">
                <a16:creationId xmlns:a16="http://schemas.microsoft.com/office/drawing/2014/main" id="{9971CDD4-BCFA-46FD-8832-B4B911176703}"/>
              </a:ext>
            </a:extLst>
          </p:cNvPr>
          <p:cNvSpPr/>
          <p:nvPr/>
        </p:nvSpPr>
        <p:spPr>
          <a:xfrm>
            <a:off x="1524787" y="2499600"/>
            <a:ext cx="1080001" cy="3167994"/>
          </a:xfrm>
          <a:prstGeom prst="rect">
            <a:avLst/>
          </a:prstGeom>
          <a:solidFill>
            <a:srgbClr val="4577BA"/>
          </a:solidFill>
          <a:ln>
            <a:noFill/>
          </a:ln>
        </p:spPr>
        <p:txBody>
          <a:bodyPr spcFirstLastPara="1" wrap="square" lIns="91425" tIns="45700" rIns="91425" bIns="45700" anchor="ctr" anchorCtr="0">
            <a:noAutofit/>
          </a:bodyPr>
          <a:lstStyle/>
          <a:p>
            <a:pPr lvl="0"/>
            <a:r>
              <a:rPr lang="fr-FR" sz="900" dirty="0">
                <a:solidFill>
                  <a:schemeClr val="bg1"/>
                </a:solidFill>
                <a:latin typeface="Gill Sans"/>
                <a:ea typeface="Gill Sans"/>
                <a:cs typeface="Gill Sans"/>
                <a:sym typeface="Gill Sans"/>
              </a:rPr>
              <a:t>1.2.1 </a:t>
            </a:r>
            <a:r>
              <a:rPr lang="ru-RU" sz="900" dirty="0" err="1">
                <a:solidFill>
                  <a:schemeClr val="bg1"/>
                </a:solidFill>
                <a:latin typeface="Gill Sans"/>
                <a:ea typeface="Gill Sans"/>
                <a:cs typeface="Gill Sans"/>
                <a:sym typeface="Gill Sans"/>
              </a:rPr>
              <a:t>Визначте</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основні</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послуги</a:t>
            </a:r>
            <a:r>
              <a:rPr lang="ru-RU" sz="900" dirty="0">
                <a:solidFill>
                  <a:schemeClr val="bg1"/>
                </a:solidFill>
                <a:latin typeface="Gill Sans"/>
                <a:ea typeface="Gill Sans"/>
                <a:cs typeface="Gill Sans"/>
                <a:sym typeface="Gill Sans"/>
              </a:rPr>
              <a:t> Центру </a:t>
            </a:r>
            <a:r>
              <a:rPr lang="ru-RU" sz="900" dirty="0" err="1">
                <a:solidFill>
                  <a:schemeClr val="bg1"/>
                </a:solidFill>
                <a:latin typeface="Gill Sans"/>
                <a:ea typeface="Gill Sans"/>
                <a:cs typeface="Gill Sans"/>
                <a:sym typeface="Gill Sans"/>
              </a:rPr>
              <a:t>розвитку</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кар'єри</a:t>
            </a:r>
            <a:endParaRPr lang="fr-FR" sz="900" dirty="0">
              <a:solidFill>
                <a:schemeClr val="bg1"/>
              </a:solidFill>
              <a:latin typeface="Gill Sans"/>
              <a:ea typeface="Gill Sans"/>
              <a:cs typeface="Gill Sans"/>
              <a:sym typeface="Gill Sans"/>
            </a:endParaRPr>
          </a:p>
          <a:p>
            <a:pPr lvl="0"/>
            <a:endParaRPr lang="fr-FR" sz="900" dirty="0">
              <a:solidFill>
                <a:schemeClr val="bg1"/>
              </a:solidFill>
              <a:latin typeface="Gill Sans"/>
              <a:ea typeface="Gill Sans"/>
              <a:cs typeface="Gill Sans"/>
              <a:sym typeface="Gill Sans"/>
            </a:endParaRPr>
          </a:p>
          <a:p>
            <a:pPr lvl="0"/>
            <a:r>
              <a:rPr lang="fr-FR" sz="900" dirty="0">
                <a:solidFill>
                  <a:schemeClr val="bg1"/>
                </a:solidFill>
                <a:latin typeface="Gill Sans"/>
                <a:ea typeface="Gill Sans"/>
                <a:cs typeface="Gill Sans"/>
                <a:sym typeface="Gill Sans"/>
              </a:rPr>
              <a:t>1.2.</a:t>
            </a:r>
            <a:r>
              <a:rPr lang="uk-UA" sz="900" dirty="0">
                <a:solidFill>
                  <a:schemeClr val="bg1"/>
                </a:solidFill>
                <a:latin typeface="Gill Sans"/>
                <a:ea typeface="Gill Sans"/>
                <a:cs typeface="Gill Sans"/>
                <a:sym typeface="Gill Sans"/>
              </a:rPr>
              <a:t>2</a:t>
            </a:r>
            <a:r>
              <a:rPr lang="fr-FR"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Визначте</a:t>
            </a:r>
            <a:r>
              <a:rPr lang="ru-RU" sz="900" dirty="0">
                <a:solidFill>
                  <a:schemeClr val="bg1"/>
                </a:solidFill>
                <a:latin typeface="Gill Sans"/>
                <a:ea typeface="Gill Sans"/>
                <a:cs typeface="Gill Sans"/>
                <a:sym typeface="Gill Sans"/>
              </a:rPr>
              <a:t> та </a:t>
            </a:r>
            <a:r>
              <a:rPr lang="ru-RU" sz="900" dirty="0" err="1">
                <a:solidFill>
                  <a:schemeClr val="bg1"/>
                </a:solidFill>
                <a:latin typeface="Gill Sans"/>
                <a:ea typeface="Gill Sans"/>
                <a:cs typeface="Gill Sans"/>
                <a:sym typeface="Gill Sans"/>
              </a:rPr>
              <a:t>формалізуйте</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методи</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управління</a:t>
            </a:r>
            <a:r>
              <a:rPr lang="ru-RU" sz="900" dirty="0">
                <a:solidFill>
                  <a:schemeClr val="bg1"/>
                </a:solidFill>
                <a:latin typeface="Gill Sans"/>
                <a:ea typeface="Gill Sans"/>
                <a:cs typeface="Gill Sans"/>
                <a:sym typeface="Gill Sans"/>
              </a:rPr>
              <a:t> Центром </a:t>
            </a:r>
            <a:r>
              <a:rPr lang="ru-RU" sz="900" dirty="0" err="1">
                <a:solidFill>
                  <a:schemeClr val="bg1"/>
                </a:solidFill>
                <a:latin typeface="Gill Sans"/>
                <a:ea typeface="Gill Sans"/>
                <a:cs typeface="Gill Sans"/>
                <a:sym typeface="Gill Sans"/>
              </a:rPr>
              <a:t>розвитку</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кар'єри</a:t>
            </a:r>
            <a:endParaRPr lang="fr-FR" sz="900" dirty="0">
              <a:solidFill>
                <a:schemeClr val="bg1"/>
              </a:solidFill>
              <a:latin typeface="Gill Sans"/>
              <a:ea typeface="Gill Sans"/>
              <a:cs typeface="Gill Sans"/>
              <a:sym typeface="Gill Sans"/>
            </a:endParaRPr>
          </a:p>
          <a:p>
            <a:pPr lvl="0"/>
            <a:endParaRPr lang="fr-FR" sz="900" dirty="0">
              <a:solidFill>
                <a:schemeClr val="bg1"/>
              </a:solidFill>
              <a:latin typeface="Gill Sans"/>
              <a:ea typeface="Gill Sans"/>
              <a:cs typeface="Gill Sans"/>
              <a:sym typeface="Gill Sans"/>
            </a:endParaRPr>
          </a:p>
          <a:p>
            <a:r>
              <a:rPr lang="fr-FR" sz="900" dirty="0">
                <a:solidFill>
                  <a:schemeClr val="bg1"/>
                </a:solidFill>
                <a:latin typeface="Gill Sans"/>
                <a:ea typeface="Gill Sans"/>
                <a:cs typeface="Gill Sans"/>
                <a:sym typeface="Gill Sans"/>
              </a:rPr>
              <a:t>1.</a:t>
            </a:r>
            <a:r>
              <a:rPr lang="uk-UA" sz="900" dirty="0">
                <a:solidFill>
                  <a:schemeClr val="bg1"/>
                </a:solidFill>
                <a:latin typeface="Gill Sans"/>
                <a:ea typeface="Gill Sans"/>
                <a:cs typeface="Gill Sans"/>
                <a:sym typeface="Gill Sans"/>
              </a:rPr>
              <a:t>2</a:t>
            </a:r>
            <a:r>
              <a:rPr lang="fr-FR" sz="900" dirty="0">
                <a:solidFill>
                  <a:schemeClr val="bg1"/>
                </a:solidFill>
                <a:latin typeface="Gill Sans"/>
                <a:ea typeface="Gill Sans"/>
                <a:cs typeface="Gill Sans"/>
                <a:sym typeface="Gill Sans"/>
              </a:rPr>
              <a:t>.</a:t>
            </a:r>
            <a:r>
              <a:rPr lang="uk-UA" sz="900" dirty="0">
                <a:solidFill>
                  <a:schemeClr val="bg1"/>
                </a:solidFill>
                <a:latin typeface="Gill Sans"/>
                <a:ea typeface="Gill Sans"/>
                <a:cs typeface="Gill Sans"/>
                <a:sym typeface="Gill Sans"/>
              </a:rPr>
              <a:t>3</a:t>
            </a:r>
            <a:r>
              <a:rPr lang="fr-FR"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Підготуйте</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комунікаційну</a:t>
            </a:r>
            <a:r>
              <a:rPr lang="ru-RU" sz="900" dirty="0">
                <a:solidFill>
                  <a:schemeClr val="bg1"/>
                </a:solidFill>
                <a:latin typeface="Gill Sans"/>
                <a:ea typeface="Gill Sans"/>
                <a:cs typeface="Gill Sans"/>
                <a:sym typeface="Gill Sans"/>
              </a:rPr>
              <a:t> базу Центру </a:t>
            </a:r>
            <a:r>
              <a:rPr lang="ru-RU" sz="900" dirty="0" err="1">
                <a:solidFill>
                  <a:schemeClr val="bg1"/>
                </a:solidFill>
                <a:latin typeface="Gill Sans"/>
                <a:ea typeface="Gill Sans"/>
                <a:cs typeface="Gill Sans"/>
                <a:sym typeface="Gill Sans"/>
              </a:rPr>
              <a:t>розвитку</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кар'єри</a:t>
            </a:r>
            <a:r>
              <a:rPr lang="ru-RU" sz="900" dirty="0">
                <a:solidFill>
                  <a:schemeClr val="bg1"/>
                </a:solidFill>
                <a:latin typeface="Gill Sans"/>
                <a:ea typeface="Gill Sans"/>
                <a:cs typeface="Gill Sans"/>
                <a:sym typeface="Gill Sans"/>
              </a:rPr>
              <a:t> та </a:t>
            </a:r>
            <a:r>
              <a:rPr lang="ru-RU" sz="900" dirty="0" err="1">
                <a:solidFill>
                  <a:schemeClr val="bg1"/>
                </a:solidFill>
                <a:latin typeface="Gill Sans"/>
                <a:ea typeface="Gill Sans"/>
                <a:cs typeface="Gill Sans"/>
                <a:sym typeface="Gill Sans"/>
              </a:rPr>
              <a:t>стратегію</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залучення</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молоді</a:t>
            </a:r>
            <a:endParaRPr lang="ru-RU" sz="900" dirty="0">
              <a:solidFill>
                <a:schemeClr val="bg1"/>
              </a:solidFill>
              <a:latin typeface="Gill Sans"/>
              <a:ea typeface="Gill Sans"/>
              <a:cs typeface="Gill Sans"/>
              <a:sym typeface="Gill Sans"/>
            </a:endParaRPr>
          </a:p>
        </p:txBody>
      </p:sp>
      <p:sp>
        <p:nvSpPr>
          <p:cNvPr id="43" name="Google Shape;304;p7">
            <a:extLst>
              <a:ext uri="{FF2B5EF4-FFF2-40B4-BE49-F238E27FC236}">
                <a16:creationId xmlns:a16="http://schemas.microsoft.com/office/drawing/2014/main" id="{B48F117A-39E4-4BE6-AB79-F85DC393C8F7}"/>
              </a:ext>
            </a:extLst>
          </p:cNvPr>
          <p:cNvSpPr/>
          <p:nvPr/>
        </p:nvSpPr>
        <p:spPr>
          <a:xfrm>
            <a:off x="2669603" y="2499600"/>
            <a:ext cx="1080001" cy="3167994"/>
          </a:xfrm>
          <a:prstGeom prst="rect">
            <a:avLst/>
          </a:prstGeom>
          <a:solidFill>
            <a:srgbClr val="4577BA"/>
          </a:solidFill>
          <a:ln>
            <a:noFill/>
          </a:ln>
        </p:spPr>
        <p:txBody>
          <a:bodyPr spcFirstLastPara="1" wrap="square" lIns="91425" tIns="45700" rIns="91425" bIns="45700" anchor="ctr" anchorCtr="0">
            <a:noAutofit/>
          </a:bodyPr>
          <a:lstStyle/>
          <a:p>
            <a:pPr lvl="0"/>
            <a:r>
              <a:rPr lang="fr-FR" sz="900" dirty="0">
                <a:solidFill>
                  <a:schemeClr val="bg1"/>
                </a:solidFill>
                <a:latin typeface="Gill Sans"/>
                <a:ea typeface="Gill Sans"/>
                <a:cs typeface="Gill Sans"/>
                <a:sym typeface="Gill Sans"/>
              </a:rPr>
              <a:t>1.</a:t>
            </a:r>
            <a:r>
              <a:rPr lang="uk-UA" sz="900" dirty="0">
                <a:solidFill>
                  <a:schemeClr val="bg1"/>
                </a:solidFill>
                <a:latin typeface="Gill Sans"/>
                <a:ea typeface="Gill Sans"/>
                <a:cs typeface="Gill Sans"/>
                <a:sym typeface="Gill Sans"/>
              </a:rPr>
              <a:t>3</a:t>
            </a:r>
            <a:r>
              <a:rPr lang="fr-FR" sz="900" dirty="0">
                <a:solidFill>
                  <a:schemeClr val="bg1"/>
                </a:solidFill>
                <a:latin typeface="Gill Sans"/>
                <a:ea typeface="Gill Sans"/>
                <a:cs typeface="Gill Sans"/>
                <a:sym typeface="Gill Sans"/>
              </a:rPr>
              <a:t>.1 </a:t>
            </a:r>
            <a:r>
              <a:rPr lang="ru-RU" sz="900" dirty="0">
                <a:solidFill>
                  <a:schemeClr val="bg1"/>
                </a:solidFill>
                <a:latin typeface="Gill Sans"/>
                <a:ea typeface="Gill Sans"/>
                <a:cs typeface="Gill Sans"/>
                <a:sym typeface="Gill Sans"/>
              </a:rPr>
              <a:t>Найміть </a:t>
            </a:r>
            <a:r>
              <a:rPr lang="ru-RU" sz="900" dirty="0" err="1">
                <a:solidFill>
                  <a:schemeClr val="bg1"/>
                </a:solidFill>
                <a:latin typeface="Gill Sans"/>
                <a:ea typeface="Gill Sans"/>
                <a:cs typeface="Gill Sans"/>
                <a:sym typeface="Gill Sans"/>
              </a:rPr>
              <a:t>співробітників</a:t>
            </a:r>
            <a:r>
              <a:rPr lang="ru-RU" sz="900" dirty="0">
                <a:solidFill>
                  <a:schemeClr val="bg1"/>
                </a:solidFill>
                <a:latin typeface="Gill Sans"/>
                <a:ea typeface="Gill Sans"/>
                <a:cs typeface="Gill Sans"/>
                <a:sym typeface="Gill Sans"/>
              </a:rPr>
              <a:t> Центру </a:t>
            </a:r>
            <a:r>
              <a:rPr lang="ru-RU" sz="900" dirty="0" err="1">
                <a:solidFill>
                  <a:schemeClr val="bg1"/>
                </a:solidFill>
                <a:latin typeface="Gill Sans"/>
                <a:ea typeface="Gill Sans"/>
                <a:cs typeface="Gill Sans"/>
                <a:sym typeface="Gill Sans"/>
              </a:rPr>
              <a:t>розвитку</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кар'єри</a:t>
            </a:r>
            <a:endParaRPr lang="fr-FR" sz="900" dirty="0">
              <a:solidFill>
                <a:schemeClr val="bg1"/>
              </a:solidFill>
              <a:latin typeface="Gill Sans"/>
              <a:ea typeface="Gill Sans"/>
              <a:cs typeface="Gill Sans"/>
            </a:endParaRPr>
          </a:p>
          <a:p>
            <a:pPr lvl="0"/>
            <a:endParaRPr lang="ru-RU" sz="900" dirty="0">
              <a:solidFill>
                <a:schemeClr val="bg1"/>
              </a:solidFill>
              <a:latin typeface="Gill Sans"/>
              <a:ea typeface="Gill Sans"/>
              <a:cs typeface="Gill Sans"/>
              <a:sym typeface="Gill Sans"/>
            </a:endParaRPr>
          </a:p>
          <a:p>
            <a:pPr lvl="0"/>
            <a:r>
              <a:rPr lang="fr-FR" sz="900" dirty="0">
                <a:solidFill>
                  <a:schemeClr val="bg1"/>
                </a:solidFill>
                <a:latin typeface="Gill Sans"/>
                <a:ea typeface="Gill Sans"/>
                <a:cs typeface="Gill Sans"/>
                <a:sym typeface="Gill Sans"/>
              </a:rPr>
              <a:t>1.</a:t>
            </a:r>
            <a:r>
              <a:rPr lang="uk-UA" sz="900" dirty="0">
                <a:solidFill>
                  <a:schemeClr val="bg1"/>
                </a:solidFill>
                <a:latin typeface="Gill Sans"/>
                <a:ea typeface="Gill Sans"/>
                <a:cs typeface="Gill Sans"/>
                <a:sym typeface="Gill Sans"/>
              </a:rPr>
              <a:t>3</a:t>
            </a:r>
            <a:r>
              <a:rPr lang="fr-FR" sz="900" dirty="0">
                <a:solidFill>
                  <a:schemeClr val="bg1"/>
                </a:solidFill>
                <a:latin typeface="Gill Sans"/>
                <a:ea typeface="Gill Sans"/>
                <a:cs typeface="Gill Sans"/>
                <a:sym typeface="Gill Sans"/>
              </a:rPr>
              <a:t>.2 </a:t>
            </a:r>
            <a:r>
              <a:rPr lang="uk-UA" sz="900" dirty="0">
                <a:solidFill>
                  <a:schemeClr val="bg1"/>
                </a:solidFill>
                <a:latin typeface="Gill Sans"/>
                <a:ea typeface="Gill Sans"/>
                <a:cs typeface="Gill Sans"/>
                <a:sym typeface="Gill Sans"/>
              </a:rPr>
              <a:t>Навчіть </a:t>
            </a:r>
            <a:r>
              <a:rPr lang="ru-RU" sz="900" dirty="0" err="1">
                <a:solidFill>
                  <a:schemeClr val="bg1"/>
                </a:solidFill>
                <a:latin typeface="Gill Sans"/>
                <a:ea typeface="Gill Sans"/>
                <a:cs typeface="Gill Sans"/>
                <a:sym typeface="Gill Sans"/>
              </a:rPr>
              <a:t>співробітників</a:t>
            </a:r>
            <a:r>
              <a:rPr lang="ru-RU" sz="900" dirty="0">
                <a:solidFill>
                  <a:schemeClr val="bg1"/>
                </a:solidFill>
                <a:latin typeface="Gill Sans"/>
                <a:ea typeface="Gill Sans"/>
                <a:cs typeface="Gill Sans"/>
                <a:sym typeface="Gill Sans"/>
              </a:rPr>
              <a:t> Центру </a:t>
            </a:r>
            <a:r>
              <a:rPr lang="ru-RU" sz="900" dirty="0" err="1">
                <a:solidFill>
                  <a:schemeClr val="bg1"/>
                </a:solidFill>
                <a:latin typeface="Gill Sans"/>
                <a:ea typeface="Gill Sans"/>
                <a:cs typeface="Gill Sans"/>
                <a:sym typeface="Gill Sans"/>
              </a:rPr>
              <a:t>розвитку</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кар'єри</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наданню</a:t>
            </a:r>
            <a:r>
              <a:rPr lang="ru-RU" sz="900" dirty="0">
                <a:solidFill>
                  <a:schemeClr val="bg1"/>
                </a:solidFill>
                <a:latin typeface="Gill Sans"/>
                <a:ea typeface="Gill Sans"/>
                <a:cs typeface="Gill Sans"/>
                <a:sym typeface="Gill Sans"/>
              </a:rPr>
              <a:t> основних послуг</a:t>
            </a:r>
            <a:endParaRPr lang="fr-FR" sz="900" dirty="0">
              <a:solidFill>
                <a:schemeClr val="bg1"/>
              </a:solidFill>
              <a:latin typeface="Gill Sans"/>
              <a:ea typeface="Gill Sans"/>
              <a:cs typeface="Gill Sans"/>
              <a:sym typeface="Gill Sans"/>
            </a:endParaRPr>
          </a:p>
          <a:p>
            <a:pPr lvl="0"/>
            <a:endParaRPr lang="fr-FR" sz="900" dirty="0">
              <a:solidFill>
                <a:schemeClr val="bg1"/>
              </a:solidFill>
              <a:latin typeface="Gill Sans"/>
              <a:ea typeface="Gill Sans"/>
              <a:cs typeface="Gill Sans"/>
              <a:sym typeface="Gill Sans"/>
            </a:endParaRPr>
          </a:p>
          <a:p>
            <a:r>
              <a:rPr lang="fr-FR" sz="900" dirty="0">
                <a:solidFill>
                  <a:schemeClr val="bg1"/>
                </a:solidFill>
                <a:latin typeface="Gill Sans"/>
                <a:ea typeface="Gill Sans"/>
                <a:cs typeface="Gill Sans"/>
                <a:sym typeface="Gill Sans"/>
              </a:rPr>
              <a:t>1.3.</a:t>
            </a:r>
            <a:r>
              <a:rPr lang="uk-UA" sz="900" dirty="0">
                <a:solidFill>
                  <a:schemeClr val="bg1"/>
                </a:solidFill>
                <a:latin typeface="Gill Sans"/>
                <a:ea typeface="Gill Sans"/>
                <a:cs typeface="Gill Sans"/>
                <a:sym typeface="Gill Sans"/>
              </a:rPr>
              <a:t>3</a:t>
            </a:r>
            <a:r>
              <a:rPr lang="fr-FR" sz="900" dirty="0">
                <a:solidFill>
                  <a:schemeClr val="bg1"/>
                </a:solidFill>
                <a:latin typeface="Gill Sans"/>
                <a:ea typeface="Gill Sans"/>
                <a:cs typeface="Gill Sans"/>
                <a:sym typeface="Gill Sans"/>
              </a:rPr>
              <a:t> </a:t>
            </a:r>
            <a:r>
              <a:rPr lang="ru-RU" sz="900" dirty="0">
                <a:solidFill>
                  <a:schemeClr val="bg1"/>
                </a:solidFill>
                <a:latin typeface="Gill Sans"/>
                <a:ea typeface="Gill Sans"/>
                <a:cs typeface="Gill Sans"/>
                <a:sym typeface="Gill Sans"/>
              </a:rPr>
              <a:t>Найміть та </a:t>
            </a:r>
            <a:r>
              <a:rPr lang="ru-RU" sz="900" dirty="0" err="1">
                <a:solidFill>
                  <a:schemeClr val="bg1"/>
                </a:solidFill>
                <a:latin typeface="Gill Sans"/>
                <a:ea typeface="Gill Sans"/>
                <a:cs typeface="Gill Sans"/>
                <a:sym typeface="Gill Sans"/>
              </a:rPr>
              <a:t>залуч</a:t>
            </a:r>
            <a:r>
              <a:rPr lang="uk-UA" sz="900" dirty="0" err="1">
                <a:solidFill>
                  <a:schemeClr val="bg1"/>
                </a:solidFill>
                <a:latin typeface="Gill Sans"/>
                <a:ea typeface="Gill Sans"/>
                <a:cs typeface="Gill Sans"/>
                <a:sym typeface="Gill Sans"/>
              </a:rPr>
              <a:t>іть</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представників</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амбасадорів</a:t>
            </a:r>
            <a:r>
              <a:rPr lang="ru-RU" sz="900" dirty="0">
                <a:solidFill>
                  <a:schemeClr val="bg1"/>
                </a:solidFill>
                <a:latin typeface="Gill Sans"/>
                <a:ea typeface="Gill Sans"/>
                <a:cs typeface="Gill Sans"/>
                <a:sym typeface="Gill Sans"/>
              </a:rPr>
              <a:t>) Центру </a:t>
            </a:r>
            <a:r>
              <a:rPr lang="ru-RU" sz="900" dirty="0" err="1">
                <a:solidFill>
                  <a:schemeClr val="bg1"/>
                </a:solidFill>
                <a:latin typeface="Gill Sans"/>
                <a:ea typeface="Gill Sans"/>
                <a:cs typeface="Gill Sans"/>
                <a:sym typeface="Gill Sans"/>
              </a:rPr>
              <a:t>розвитку</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кар'єри</a:t>
            </a:r>
            <a:endParaRPr lang="fr-FR" sz="900" dirty="0">
              <a:solidFill>
                <a:schemeClr val="bg1"/>
              </a:solidFill>
              <a:latin typeface="Gill Sans"/>
              <a:ea typeface="Gill Sans"/>
              <a:cs typeface="Gill Sans"/>
              <a:sym typeface="Gill Sans"/>
            </a:endParaRPr>
          </a:p>
        </p:txBody>
      </p:sp>
      <p:sp>
        <p:nvSpPr>
          <p:cNvPr id="44" name="Google Shape;305;p7">
            <a:extLst>
              <a:ext uri="{FF2B5EF4-FFF2-40B4-BE49-F238E27FC236}">
                <a16:creationId xmlns:a16="http://schemas.microsoft.com/office/drawing/2014/main" id="{0EB0C269-E915-4F66-AC32-0C2BBB0058C2}"/>
              </a:ext>
            </a:extLst>
          </p:cNvPr>
          <p:cNvSpPr/>
          <p:nvPr/>
        </p:nvSpPr>
        <p:spPr>
          <a:xfrm>
            <a:off x="4959235" y="2499600"/>
            <a:ext cx="1080001" cy="3167994"/>
          </a:xfrm>
          <a:prstGeom prst="rect">
            <a:avLst/>
          </a:prstGeom>
          <a:solidFill>
            <a:srgbClr val="638A00"/>
          </a:solidFill>
          <a:ln>
            <a:noFill/>
          </a:ln>
        </p:spPr>
        <p:txBody>
          <a:bodyPr spcFirstLastPara="1" wrap="square" lIns="91425" tIns="45700" rIns="91425" bIns="45700" anchor="ctr" anchorCtr="0">
            <a:noAutofit/>
          </a:bodyPr>
          <a:lstStyle/>
          <a:p>
            <a:pPr lvl="0">
              <a:defRPr/>
            </a:pPr>
            <a:r>
              <a:rPr lang="fr-FR" sz="800" dirty="0">
                <a:solidFill>
                  <a:schemeClr val="bg1"/>
                </a:solidFill>
                <a:latin typeface="Gill Sans"/>
                <a:ea typeface="Gill Sans"/>
                <a:cs typeface="Gill Sans"/>
                <a:sym typeface="Gill Sans"/>
              </a:rPr>
              <a:t>2.1.1</a:t>
            </a:r>
            <a:r>
              <a:rPr lang="uk-UA" sz="800" dirty="0">
                <a:solidFill>
                  <a:schemeClr val="bg1"/>
                </a:solidFill>
                <a:latin typeface="Gill Sans"/>
                <a:ea typeface="Gill Sans"/>
                <a:cs typeface="Gill Sans"/>
                <a:sym typeface="Gill Sans"/>
              </a:rPr>
              <a:t>. Організуйте п</a:t>
            </a:r>
            <a:r>
              <a:rPr lang="uk-UA" sz="800" dirty="0">
                <a:solidFill>
                  <a:schemeClr val="bg1"/>
                </a:solidFill>
                <a:latin typeface="Gill Sans"/>
                <a:ea typeface="Gill Sans"/>
                <a:cs typeface="Gill Sans"/>
              </a:rPr>
              <a:t>рийом молоді</a:t>
            </a:r>
          </a:p>
          <a:p>
            <a:pPr lvl="0">
              <a:defRPr/>
            </a:pPr>
            <a:endParaRPr lang="fr-FR" sz="800" dirty="0">
              <a:solidFill>
                <a:schemeClr val="bg1"/>
              </a:solidFill>
              <a:latin typeface="Gill Sans"/>
              <a:ea typeface="Gill Sans"/>
              <a:cs typeface="Gill Sans"/>
              <a:sym typeface="Gill Sans"/>
            </a:endParaRPr>
          </a:p>
          <a:p>
            <a:pPr lvl="0">
              <a:defRPr/>
            </a:pPr>
            <a:r>
              <a:rPr lang="fr-FR" sz="800" dirty="0">
                <a:solidFill>
                  <a:schemeClr val="bg1"/>
                </a:solidFill>
                <a:latin typeface="Gill Sans"/>
                <a:ea typeface="Gill Sans"/>
                <a:cs typeface="Gill Sans"/>
                <a:sym typeface="Gill Sans"/>
              </a:rPr>
              <a:t>2.1.2</a:t>
            </a:r>
            <a:r>
              <a:rPr lang="uk-UA" sz="800" dirty="0">
                <a:solidFill>
                  <a:schemeClr val="bg1"/>
                </a:solidFill>
                <a:latin typeface="Gill Sans"/>
                <a:ea typeface="Gill Sans"/>
                <a:cs typeface="Gill Sans"/>
                <a:sym typeface="Gill Sans"/>
              </a:rPr>
              <a:t>. Проведіть к</a:t>
            </a:r>
            <a:r>
              <a:rPr lang="uk-UA" sz="800" dirty="0">
                <a:solidFill>
                  <a:schemeClr val="bg1"/>
                </a:solidFill>
                <a:latin typeface="Gill Sans"/>
                <a:ea typeface="Gill Sans"/>
                <a:cs typeface="Gill Sans"/>
              </a:rPr>
              <a:t>ар’єрне консультування</a:t>
            </a:r>
          </a:p>
          <a:p>
            <a:pPr lvl="0">
              <a:defRPr/>
            </a:pPr>
            <a:endParaRPr lang="uk-UA" sz="800" dirty="0">
              <a:solidFill>
                <a:schemeClr val="bg1"/>
              </a:solidFill>
              <a:latin typeface="Gill Sans"/>
              <a:ea typeface="Gill Sans"/>
              <a:cs typeface="Gill Sans"/>
            </a:endParaRPr>
          </a:p>
          <a:p>
            <a:pPr>
              <a:defRPr/>
            </a:pPr>
            <a:r>
              <a:rPr lang="uk-UA" sz="800" dirty="0">
                <a:solidFill>
                  <a:schemeClr val="bg1"/>
                </a:solidFill>
                <a:latin typeface="Gill Sans"/>
                <a:ea typeface="Gill Sans"/>
                <a:cs typeface="Gill Sans"/>
                <a:sym typeface="Gill Sans"/>
              </a:rPr>
              <a:t>2.1.3.</a:t>
            </a:r>
            <a:r>
              <a:rPr lang="x-none" sz="800" dirty="0">
                <a:solidFill>
                  <a:schemeClr val="bg1"/>
                </a:solidFill>
                <a:latin typeface="Gill Sans"/>
                <a:ea typeface="Gill Sans"/>
                <a:cs typeface="Gill Sans"/>
                <a:sym typeface="Gill Sans"/>
              </a:rPr>
              <a:t> </a:t>
            </a:r>
            <a:r>
              <a:rPr lang="uk-UA" sz="800" dirty="0">
                <a:solidFill>
                  <a:schemeClr val="bg1"/>
                </a:solidFill>
                <a:latin typeface="Gill Sans"/>
                <a:ea typeface="Gill Sans"/>
                <a:cs typeface="Gill Sans"/>
                <a:sym typeface="Gill Sans"/>
              </a:rPr>
              <a:t>Організуйте та проведіть с</a:t>
            </a:r>
            <a:r>
              <a:rPr lang="uk-UA" sz="800" dirty="0">
                <a:solidFill>
                  <a:schemeClr val="bg1"/>
                </a:solidFill>
                <a:latin typeface="Gill Sans"/>
                <a:ea typeface="Gill Sans"/>
                <a:cs typeface="Gill Sans"/>
              </a:rPr>
              <a:t>емінари і тренінги</a:t>
            </a:r>
          </a:p>
          <a:p>
            <a:pPr>
              <a:defRPr/>
            </a:pPr>
            <a:endParaRPr lang="en-US" sz="800" dirty="0">
              <a:solidFill>
                <a:schemeClr val="bg1"/>
              </a:solidFill>
              <a:latin typeface="Gill Sans"/>
              <a:ea typeface="Gill Sans"/>
              <a:cs typeface="Gill Sans"/>
            </a:endParaRPr>
          </a:p>
          <a:p>
            <a:pPr>
              <a:defRPr/>
            </a:pPr>
            <a:r>
              <a:rPr lang="uk-UA" sz="800" dirty="0">
                <a:solidFill>
                  <a:schemeClr val="bg1"/>
                </a:solidFill>
                <a:latin typeface="Gill Sans"/>
                <a:ea typeface="Gill Sans"/>
                <a:cs typeface="Gill Sans"/>
                <a:sym typeface="Gill Sans"/>
              </a:rPr>
              <a:t>2.1.4. </a:t>
            </a:r>
            <a:r>
              <a:rPr lang="uk-UA" sz="800" dirty="0">
                <a:solidFill>
                  <a:schemeClr val="bg1"/>
                </a:solidFill>
                <a:latin typeface="Gill Sans"/>
                <a:ea typeface="Gill Sans"/>
                <a:cs typeface="Gill Sans"/>
              </a:rPr>
              <a:t>Залучіть зовнішніх спікерів або організуйте майстер-класи від представників бізнесу</a:t>
            </a:r>
          </a:p>
          <a:p>
            <a:pPr>
              <a:defRPr/>
            </a:pPr>
            <a:endParaRPr lang="fr-FR" sz="800" dirty="0">
              <a:solidFill>
                <a:schemeClr val="bg1"/>
              </a:solidFill>
              <a:latin typeface="Gill Sans"/>
              <a:ea typeface="Gill Sans"/>
              <a:cs typeface="Gill Sans"/>
              <a:sym typeface="Gill Sans"/>
            </a:endParaRPr>
          </a:p>
          <a:p>
            <a:pPr lvl="0">
              <a:defRPr/>
            </a:pPr>
            <a:r>
              <a:rPr lang="uk-UA" sz="800" dirty="0">
                <a:solidFill>
                  <a:schemeClr val="bg1"/>
                </a:solidFill>
                <a:latin typeface="Gill Sans"/>
                <a:ea typeface="Gill Sans"/>
                <a:cs typeface="Gill Sans"/>
                <a:sym typeface="Gill Sans"/>
              </a:rPr>
              <a:t>2.1.5.</a:t>
            </a:r>
            <a:r>
              <a:rPr lang="x-none" sz="800" dirty="0">
                <a:solidFill>
                  <a:schemeClr val="bg1"/>
                </a:solidFill>
                <a:latin typeface="Gill Sans"/>
                <a:ea typeface="Gill Sans"/>
                <a:cs typeface="Gill Sans"/>
                <a:sym typeface="Gill Sans"/>
              </a:rPr>
              <a:t> </a:t>
            </a:r>
            <a:r>
              <a:rPr lang="uk-UA" sz="800" dirty="0">
                <a:solidFill>
                  <a:schemeClr val="bg1"/>
                </a:solidFill>
                <a:latin typeface="Gill Sans"/>
                <a:ea typeface="Gill Sans"/>
                <a:cs typeface="Gill Sans"/>
                <a:sym typeface="Gill Sans"/>
              </a:rPr>
              <a:t>Організуйте та проведіть круглий стіл присвячений відкриттю ЦРК </a:t>
            </a:r>
          </a:p>
        </p:txBody>
      </p:sp>
      <p:sp>
        <p:nvSpPr>
          <p:cNvPr id="45" name="Google Shape;306;p7">
            <a:extLst>
              <a:ext uri="{FF2B5EF4-FFF2-40B4-BE49-F238E27FC236}">
                <a16:creationId xmlns:a16="http://schemas.microsoft.com/office/drawing/2014/main" id="{5C2284C0-389B-4861-AD99-97DA9CC56ADB}"/>
              </a:ext>
            </a:extLst>
          </p:cNvPr>
          <p:cNvSpPr/>
          <p:nvPr/>
        </p:nvSpPr>
        <p:spPr>
          <a:xfrm>
            <a:off x="6104051" y="2499600"/>
            <a:ext cx="1080001" cy="3167994"/>
          </a:xfrm>
          <a:prstGeom prst="rect">
            <a:avLst/>
          </a:prstGeom>
          <a:solidFill>
            <a:srgbClr val="638A00"/>
          </a:solidFill>
          <a:ln>
            <a:noFill/>
          </a:ln>
        </p:spPr>
        <p:txBody>
          <a:bodyPr spcFirstLastPara="1" wrap="square" lIns="91425" tIns="45700" rIns="91425" bIns="45700" anchor="ctr" anchorCtr="0">
            <a:noAutofit/>
          </a:bodyPr>
          <a:lstStyle/>
          <a:p>
            <a:pPr lvl="0">
              <a:defRPr/>
            </a:pPr>
            <a:r>
              <a:rPr lang="fr-FR" sz="800" dirty="0">
                <a:solidFill>
                  <a:schemeClr val="bg1"/>
                </a:solidFill>
                <a:latin typeface="Gill Sans"/>
                <a:ea typeface="Gill Sans"/>
                <a:cs typeface="Gill Sans"/>
                <a:sym typeface="Gill Sans"/>
              </a:rPr>
              <a:t>2.2.1</a:t>
            </a:r>
            <a:r>
              <a:rPr lang="uk-UA" sz="800" dirty="0">
                <a:solidFill>
                  <a:schemeClr val="bg1"/>
                </a:solidFill>
                <a:latin typeface="Gill Sans"/>
                <a:ea typeface="Gill Sans"/>
                <a:cs typeface="Gill Sans"/>
                <a:sym typeface="Gill Sans"/>
              </a:rPr>
              <a:t>. К</a:t>
            </a:r>
            <a:r>
              <a:rPr lang="uk-UA" sz="800" dirty="0">
                <a:solidFill>
                  <a:schemeClr val="bg1"/>
                </a:solidFill>
                <a:latin typeface="Gill Sans"/>
                <a:ea typeface="Gill Sans"/>
                <a:cs typeface="Gill Sans"/>
              </a:rPr>
              <a:t>оординуйте діяльність ЦРК щотижня</a:t>
            </a:r>
          </a:p>
          <a:p>
            <a:pPr lvl="0">
              <a:defRPr/>
            </a:pPr>
            <a:endParaRPr lang="uk-UA" sz="800" dirty="0">
              <a:solidFill>
                <a:schemeClr val="bg1"/>
              </a:solidFill>
              <a:latin typeface="Gill Sans"/>
              <a:ea typeface="Gill Sans"/>
              <a:cs typeface="Gill Sans"/>
            </a:endParaRPr>
          </a:p>
          <a:p>
            <a:pPr>
              <a:defRPr/>
            </a:pPr>
            <a:r>
              <a:rPr lang="fr-FR" sz="800" dirty="0">
                <a:solidFill>
                  <a:schemeClr val="bg1"/>
                </a:solidFill>
                <a:latin typeface="Gill Sans"/>
                <a:ea typeface="Gill Sans"/>
                <a:cs typeface="Gill Sans"/>
                <a:sym typeface="Gill Sans"/>
              </a:rPr>
              <a:t>2.2.2</a:t>
            </a:r>
            <a:r>
              <a:rPr lang="uk-UA" sz="800" dirty="0">
                <a:solidFill>
                  <a:schemeClr val="bg1"/>
                </a:solidFill>
                <a:latin typeface="Gill Sans"/>
                <a:ea typeface="Gill Sans"/>
                <a:cs typeface="Gill Sans"/>
                <a:sym typeface="Gill Sans"/>
              </a:rPr>
              <a:t>. Готуйте звіти щомісяця</a:t>
            </a:r>
          </a:p>
          <a:p>
            <a:pPr>
              <a:defRPr/>
            </a:pPr>
            <a:endParaRPr lang="en-US" sz="800" dirty="0">
              <a:solidFill>
                <a:schemeClr val="bg1"/>
              </a:solidFill>
              <a:latin typeface="Gill Sans"/>
              <a:ea typeface="Gill Sans"/>
              <a:cs typeface="Gill Sans"/>
            </a:endParaRPr>
          </a:p>
          <a:p>
            <a:pPr>
              <a:defRPr/>
            </a:pPr>
            <a:r>
              <a:rPr lang="fr-FR" sz="800" dirty="0">
                <a:solidFill>
                  <a:schemeClr val="bg1"/>
                </a:solidFill>
                <a:latin typeface="Gill Sans"/>
                <a:ea typeface="Gill Sans"/>
                <a:cs typeface="Gill Sans"/>
                <a:sym typeface="Gill Sans"/>
              </a:rPr>
              <a:t>2.2.</a:t>
            </a:r>
            <a:r>
              <a:rPr lang="uk-UA" sz="800" dirty="0">
                <a:solidFill>
                  <a:schemeClr val="bg1"/>
                </a:solidFill>
                <a:latin typeface="Gill Sans"/>
                <a:ea typeface="Gill Sans"/>
                <a:cs typeface="Gill Sans"/>
                <a:sym typeface="Gill Sans"/>
              </a:rPr>
              <a:t>3. Організуйте с</a:t>
            </a:r>
            <a:r>
              <a:rPr lang="uk-UA" sz="800" dirty="0">
                <a:solidFill>
                  <a:schemeClr val="bg1"/>
                </a:solidFill>
                <a:latin typeface="Gill Sans"/>
                <a:ea typeface="Gill Sans"/>
                <a:cs typeface="Gill Sans"/>
              </a:rPr>
              <a:t>півпрацю із закладом освіти та роботодавцями</a:t>
            </a:r>
          </a:p>
          <a:p>
            <a:pPr>
              <a:defRPr/>
            </a:pPr>
            <a:endParaRPr lang="uk-UA" sz="800" dirty="0">
              <a:solidFill>
                <a:schemeClr val="bg1"/>
              </a:solidFill>
              <a:latin typeface="Gill Sans"/>
              <a:ea typeface="Gill Sans"/>
              <a:cs typeface="Gill Sans"/>
              <a:sym typeface="Gill Sans"/>
            </a:endParaRPr>
          </a:p>
          <a:p>
            <a:pPr>
              <a:defRPr/>
            </a:pPr>
            <a:r>
              <a:rPr lang="uk-UA" sz="800" dirty="0">
                <a:solidFill>
                  <a:schemeClr val="bg1"/>
                </a:solidFill>
                <a:latin typeface="Gill Sans"/>
                <a:ea typeface="Gill Sans"/>
                <a:cs typeface="Gill Sans"/>
                <a:sym typeface="Gill Sans"/>
              </a:rPr>
              <a:t>2.2.4. Здійснюйте управління </a:t>
            </a:r>
            <a:r>
              <a:rPr lang="uk-UA" sz="800" dirty="0">
                <a:solidFill>
                  <a:schemeClr val="bg1"/>
                </a:solidFill>
                <a:latin typeface="Gill Sans"/>
                <a:sym typeface="Gill Sans"/>
              </a:rPr>
              <a:t>ЦРК</a:t>
            </a:r>
          </a:p>
          <a:p>
            <a:pPr>
              <a:defRPr/>
            </a:pPr>
            <a:endParaRPr lang="uk-UA" sz="800" dirty="0">
              <a:solidFill>
                <a:schemeClr val="bg1"/>
              </a:solidFill>
              <a:latin typeface="Gill Sans"/>
              <a:sym typeface="Gill Sans"/>
            </a:endParaRPr>
          </a:p>
          <a:p>
            <a:pPr>
              <a:defRPr/>
            </a:pPr>
            <a:r>
              <a:rPr lang="ru-RU" sz="800" dirty="0">
                <a:solidFill>
                  <a:schemeClr val="bg1"/>
                </a:solidFill>
                <a:latin typeface="Gill Sans"/>
                <a:sym typeface="Calibri"/>
              </a:rPr>
              <a:t>2.2.5. </a:t>
            </a:r>
            <a:r>
              <a:rPr lang="ru-RU" sz="800" dirty="0" err="1">
                <a:solidFill>
                  <a:schemeClr val="bg1"/>
                </a:solidFill>
                <a:latin typeface="Gill Sans"/>
                <a:sym typeface="Gill Sans"/>
              </a:rPr>
              <a:t>Враховуйте</a:t>
            </a:r>
            <a:r>
              <a:rPr lang="ru-RU" sz="800" dirty="0">
                <a:solidFill>
                  <a:schemeClr val="bg1"/>
                </a:solidFill>
                <a:latin typeface="Gill Sans"/>
                <a:sym typeface="Gill Sans"/>
              </a:rPr>
              <a:t> </a:t>
            </a:r>
            <a:r>
              <a:rPr lang="ru-RU" sz="800" dirty="0" err="1">
                <a:solidFill>
                  <a:schemeClr val="bg1"/>
                </a:solidFill>
                <a:latin typeface="Gill Sans"/>
                <a:sym typeface="Gill Sans"/>
              </a:rPr>
              <a:t>особливості</a:t>
            </a:r>
            <a:r>
              <a:rPr lang="ru-RU" sz="800" dirty="0">
                <a:solidFill>
                  <a:schemeClr val="bg1"/>
                </a:solidFill>
                <a:latin typeface="Gill Sans"/>
                <a:sym typeface="Gill Sans"/>
              </a:rPr>
              <a:t> </a:t>
            </a:r>
            <a:r>
              <a:rPr lang="ru-RU" sz="800" dirty="0" err="1">
                <a:solidFill>
                  <a:schemeClr val="bg1"/>
                </a:solidFill>
                <a:latin typeface="Gill Sans"/>
                <a:sym typeface="Gill Sans"/>
              </a:rPr>
              <a:t>управління</a:t>
            </a:r>
            <a:r>
              <a:rPr lang="ru-RU" sz="800" dirty="0">
                <a:solidFill>
                  <a:schemeClr val="bg1"/>
                </a:solidFill>
                <a:latin typeface="Gill Sans"/>
                <a:sym typeface="Gill Sans"/>
              </a:rPr>
              <a:t> та </a:t>
            </a:r>
            <a:r>
              <a:rPr lang="ru-RU" sz="800" dirty="0" err="1">
                <a:solidFill>
                  <a:schemeClr val="bg1"/>
                </a:solidFill>
                <a:latin typeface="Gill Sans"/>
                <a:sym typeface="Gill Sans"/>
              </a:rPr>
              <a:t>діяльності</a:t>
            </a:r>
            <a:r>
              <a:rPr lang="ru-RU" sz="800" dirty="0">
                <a:solidFill>
                  <a:schemeClr val="bg1"/>
                </a:solidFill>
                <a:latin typeface="Gill Sans"/>
                <a:sym typeface="Gill Sans"/>
              </a:rPr>
              <a:t> ЦРК в </a:t>
            </a:r>
            <a:r>
              <a:rPr lang="ru-RU" sz="800" dirty="0" err="1">
                <a:solidFill>
                  <a:schemeClr val="bg1"/>
                </a:solidFill>
                <a:latin typeface="Gill Sans"/>
                <a:sym typeface="Gill Sans"/>
              </a:rPr>
              <a:t>умовах</a:t>
            </a:r>
            <a:r>
              <a:rPr lang="ru-RU" sz="800" dirty="0">
                <a:solidFill>
                  <a:schemeClr val="bg1"/>
                </a:solidFill>
                <a:latin typeface="Gill Sans"/>
                <a:sym typeface="Gill Sans"/>
              </a:rPr>
              <a:t> </a:t>
            </a:r>
            <a:r>
              <a:rPr lang="ru-RU" sz="800" dirty="0" err="1">
                <a:solidFill>
                  <a:schemeClr val="bg1"/>
                </a:solidFill>
                <a:latin typeface="Gill Sans"/>
                <a:sym typeface="Gill Sans"/>
              </a:rPr>
              <a:t>війни</a:t>
            </a:r>
            <a:endParaRPr lang="ru-RU" sz="800" dirty="0">
              <a:solidFill>
                <a:schemeClr val="bg1"/>
              </a:solidFill>
              <a:latin typeface="Gill Sans"/>
              <a:sym typeface="Calibri"/>
            </a:endParaRPr>
          </a:p>
        </p:txBody>
      </p:sp>
      <p:sp>
        <p:nvSpPr>
          <p:cNvPr id="46" name="Google Shape;307;p7">
            <a:extLst>
              <a:ext uri="{FF2B5EF4-FFF2-40B4-BE49-F238E27FC236}">
                <a16:creationId xmlns:a16="http://schemas.microsoft.com/office/drawing/2014/main" id="{76C9B288-BA95-4360-9D1C-A9DAF6481762}"/>
              </a:ext>
            </a:extLst>
          </p:cNvPr>
          <p:cNvSpPr/>
          <p:nvPr/>
        </p:nvSpPr>
        <p:spPr>
          <a:xfrm>
            <a:off x="8437124" y="2499600"/>
            <a:ext cx="1036560" cy="3167994"/>
          </a:xfrm>
          <a:prstGeom prst="rect">
            <a:avLst/>
          </a:prstGeom>
          <a:solidFill>
            <a:srgbClr val="FFD44B"/>
          </a:solidFill>
          <a:ln>
            <a:noFill/>
          </a:ln>
        </p:spPr>
        <p:txBody>
          <a:bodyPr spcFirstLastPara="1" wrap="square" lIns="91425" tIns="45700" rIns="91425" bIns="45700" anchor="ctr" anchorCtr="0">
            <a:noAutofit/>
          </a:bodyPr>
          <a:lstStyle/>
          <a:p>
            <a:pPr lvl="0"/>
            <a:r>
              <a:rPr lang="fr-FR" sz="900" dirty="0">
                <a:solidFill>
                  <a:schemeClr val="bg1"/>
                </a:solidFill>
                <a:latin typeface="Gill Sans"/>
                <a:ea typeface="Gill Sans"/>
                <a:cs typeface="Gill Sans"/>
                <a:sym typeface="Gill Sans"/>
              </a:rPr>
              <a:t>3.2.1</a:t>
            </a:r>
            <a:r>
              <a:rPr lang="uk-UA" sz="900" dirty="0">
                <a:solidFill>
                  <a:schemeClr val="bg1"/>
                </a:solidFill>
                <a:latin typeface="Gill Sans"/>
                <a:ea typeface="Gill Sans"/>
                <a:cs typeface="Gill Sans"/>
                <a:sym typeface="Gill Sans"/>
              </a:rPr>
              <a:t>.</a:t>
            </a:r>
            <a:r>
              <a:rPr lang="fr-FR" sz="900" dirty="0">
                <a:solidFill>
                  <a:schemeClr val="bg1"/>
                </a:solidFill>
                <a:latin typeface="Gill Sans"/>
                <a:ea typeface="Gill Sans"/>
                <a:cs typeface="Gill Sans"/>
                <a:sym typeface="Gill Sans"/>
              </a:rPr>
              <a:t> </a:t>
            </a:r>
            <a:r>
              <a:rPr lang="uk-UA" sz="900" dirty="0">
                <a:solidFill>
                  <a:schemeClr val="bg1"/>
                </a:solidFill>
                <a:latin typeface="Gill Sans"/>
                <a:ea typeface="Gill Sans"/>
                <a:cs typeface="Gill Sans"/>
              </a:rPr>
              <a:t>Організуйте заходи із залучення молоді</a:t>
            </a:r>
            <a:br>
              <a:rPr lang="x-none" sz="900" dirty="0">
                <a:solidFill>
                  <a:schemeClr val="bg1"/>
                </a:solidFill>
                <a:latin typeface="Gill Sans"/>
                <a:ea typeface="Gill Sans"/>
                <a:cs typeface="Gill Sans"/>
              </a:rPr>
            </a:br>
            <a:endParaRPr lang="fr-FR" sz="900" dirty="0">
              <a:solidFill>
                <a:schemeClr val="bg1"/>
              </a:solidFill>
              <a:latin typeface="Gill Sans"/>
              <a:ea typeface="Gill Sans"/>
              <a:cs typeface="Gill Sans"/>
              <a:sym typeface="Gill Sans"/>
            </a:endParaRPr>
          </a:p>
          <a:p>
            <a:pPr lvl="0"/>
            <a:r>
              <a:rPr lang="fr-FR" sz="900" dirty="0">
                <a:solidFill>
                  <a:schemeClr val="bg1"/>
                </a:solidFill>
                <a:latin typeface="Gill Sans"/>
                <a:ea typeface="Gill Sans"/>
                <a:cs typeface="Gill Sans"/>
                <a:sym typeface="Gill Sans"/>
              </a:rPr>
              <a:t>3.2.2</a:t>
            </a:r>
            <a:r>
              <a:rPr lang="uk-UA" sz="900" dirty="0">
                <a:solidFill>
                  <a:schemeClr val="bg1"/>
                </a:solidFill>
                <a:latin typeface="Gill Sans"/>
                <a:ea typeface="Gill Sans"/>
                <a:cs typeface="Gill Sans"/>
                <a:sym typeface="Gill Sans"/>
              </a:rPr>
              <a:t>.</a:t>
            </a:r>
            <a:r>
              <a:rPr lang="fr-FR" sz="900" dirty="0">
                <a:solidFill>
                  <a:schemeClr val="bg1"/>
                </a:solidFill>
                <a:latin typeface="Gill Sans"/>
                <a:ea typeface="Gill Sans"/>
                <a:cs typeface="Gill Sans"/>
                <a:sym typeface="Gill Sans"/>
              </a:rPr>
              <a:t> </a:t>
            </a:r>
            <a:r>
              <a:rPr lang="uk-UA" sz="900" dirty="0">
                <a:solidFill>
                  <a:schemeClr val="bg1"/>
                </a:solidFill>
                <a:latin typeface="Gill Sans"/>
                <a:ea typeface="Gill Sans"/>
                <a:cs typeface="Gill Sans"/>
                <a:sym typeface="Gill Sans"/>
              </a:rPr>
              <a:t>Оновіть семінари та тренінги</a:t>
            </a:r>
            <a:br>
              <a:rPr lang="x-none" sz="900" dirty="0">
                <a:solidFill>
                  <a:schemeClr val="bg1"/>
                </a:solidFill>
                <a:latin typeface="Gill Sans"/>
                <a:ea typeface="Gill Sans"/>
                <a:cs typeface="Gill Sans"/>
                <a:sym typeface="Gill Sans"/>
              </a:rPr>
            </a:br>
            <a:endParaRPr lang="uk-UA" sz="900" dirty="0">
              <a:solidFill>
                <a:schemeClr val="bg1"/>
              </a:solidFill>
              <a:latin typeface="Gill Sans"/>
              <a:ea typeface="Gill Sans"/>
              <a:cs typeface="Gill Sans"/>
              <a:sym typeface="Gill Sans"/>
            </a:endParaRPr>
          </a:p>
          <a:p>
            <a:pPr lvl="0"/>
            <a:r>
              <a:rPr lang="uk-UA" sz="900" dirty="0">
                <a:solidFill>
                  <a:schemeClr val="bg1"/>
                </a:solidFill>
                <a:latin typeface="Gill Sans"/>
                <a:ea typeface="Gill Sans"/>
                <a:cs typeface="Gill Sans"/>
                <a:sym typeface="Gill Sans"/>
              </a:rPr>
              <a:t>3.2.3. С</a:t>
            </a:r>
            <a:r>
              <a:rPr lang="uk-UA" sz="900" dirty="0">
                <a:solidFill>
                  <a:schemeClr val="bg1"/>
                </a:solidFill>
                <a:latin typeface="Gill Sans"/>
                <a:ea typeface="Gill Sans"/>
                <a:cs typeface="Gill Sans"/>
              </a:rPr>
              <a:t>творіть зв’язки між роботодавцями та молоддю</a:t>
            </a:r>
            <a:r>
              <a:rPr lang="fr-FR" sz="900" dirty="0">
                <a:solidFill>
                  <a:schemeClr val="bg1"/>
                </a:solidFill>
                <a:latin typeface="Gill Sans"/>
                <a:ea typeface="Gill Sans"/>
                <a:cs typeface="Gill Sans"/>
                <a:sym typeface="Gill Sans"/>
              </a:rPr>
              <a:t> </a:t>
            </a:r>
            <a:r>
              <a:rPr lang="uk-UA" sz="900" dirty="0">
                <a:solidFill>
                  <a:schemeClr val="bg1"/>
                </a:solidFill>
                <a:latin typeface="Gill Sans"/>
                <a:ea typeface="Gill Sans"/>
                <a:cs typeface="Gill Sans"/>
                <a:sym typeface="Gill Sans"/>
              </a:rPr>
              <a:t> </a:t>
            </a:r>
            <a:endParaRPr lang="ru-RU" sz="900" dirty="0">
              <a:solidFill>
                <a:schemeClr val="bg1"/>
              </a:solidFill>
              <a:latin typeface="Gill Sans"/>
              <a:ea typeface="Gill Sans"/>
              <a:cs typeface="Gill Sans"/>
              <a:sym typeface="Gill Sans"/>
            </a:endParaRPr>
          </a:p>
        </p:txBody>
      </p:sp>
      <p:sp>
        <p:nvSpPr>
          <p:cNvPr id="47" name="Google Shape;308;p7">
            <a:extLst>
              <a:ext uri="{FF2B5EF4-FFF2-40B4-BE49-F238E27FC236}">
                <a16:creationId xmlns:a16="http://schemas.microsoft.com/office/drawing/2014/main" id="{9BBEE617-54CB-4143-AF9D-091B2E03E071}"/>
              </a:ext>
            </a:extLst>
          </p:cNvPr>
          <p:cNvSpPr/>
          <p:nvPr/>
        </p:nvSpPr>
        <p:spPr>
          <a:xfrm>
            <a:off x="7233169" y="2499599"/>
            <a:ext cx="1139139" cy="3167995"/>
          </a:xfrm>
          <a:prstGeom prst="rect">
            <a:avLst/>
          </a:prstGeom>
          <a:solidFill>
            <a:srgbClr val="FFD44B"/>
          </a:solidFill>
          <a:ln>
            <a:noFill/>
          </a:ln>
        </p:spPr>
        <p:txBody>
          <a:bodyPr spcFirstLastPara="1" wrap="square" lIns="35975" tIns="45700" rIns="35975" bIns="45700" anchor="ctr" anchorCtr="0">
            <a:noAutofit/>
          </a:bodyPr>
          <a:lstStyle/>
          <a:p>
            <a:r>
              <a:rPr lang="en-US" sz="900" dirty="0">
                <a:solidFill>
                  <a:schemeClr val="bg1"/>
                </a:solidFill>
                <a:latin typeface="Gill Sans"/>
                <a:sym typeface="Gill Sans"/>
              </a:rPr>
              <a:t>3.1.1</a:t>
            </a:r>
            <a:r>
              <a:rPr lang="uk-UA" sz="900" dirty="0">
                <a:solidFill>
                  <a:schemeClr val="bg1"/>
                </a:solidFill>
                <a:latin typeface="Gill Sans"/>
                <a:sym typeface="Gill Sans"/>
              </a:rPr>
              <a:t>. </a:t>
            </a:r>
            <a:r>
              <a:rPr lang="uk-UA" sz="900" dirty="0">
                <a:solidFill>
                  <a:schemeClr val="bg1"/>
                </a:solidFill>
                <a:latin typeface="Gill Sans"/>
                <a:ea typeface="Gill Sans"/>
                <a:cs typeface="Gill Sans"/>
              </a:rPr>
              <a:t>Розробіть підхід до роботи з приватним сектором</a:t>
            </a:r>
            <a:br>
              <a:rPr lang="uk-UA" sz="900" dirty="0">
                <a:solidFill>
                  <a:schemeClr val="bg1"/>
                </a:solidFill>
                <a:latin typeface="Gill Sans"/>
                <a:ea typeface="Gill Sans"/>
                <a:cs typeface="Gill Sans"/>
              </a:rPr>
            </a:br>
            <a:endParaRPr lang="ru-RU" sz="900" dirty="0">
              <a:solidFill>
                <a:schemeClr val="bg1"/>
              </a:solidFill>
              <a:latin typeface="Gill Sans"/>
              <a:ea typeface="Gill Sans"/>
              <a:cs typeface="Gill Sans"/>
              <a:sym typeface="Gill Sans"/>
            </a:endParaRPr>
          </a:p>
          <a:p>
            <a:r>
              <a:rPr lang="en-US" sz="900" dirty="0">
                <a:solidFill>
                  <a:schemeClr val="bg1"/>
                </a:solidFill>
                <a:latin typeface="Gill Sans"/>
                <a:sym typeface="Gill Sans"/>
              </a:rPr>
              <a:t>3.1.2</a:t>
            </a:r>
            <a:r>
              <a:rPr lang="uk-UA" sz="900" dirty="0">
                <a:solidFill>
                  <a:schemeClr val="bg1"/>
                </a:solidFill>
                <a:latin typeface="Gill Sans"/>
                <a:sym typeface="Gill Sans"/>
              </a:rPr>
              <a:t>. </a:t>
            </a:r>
            <a:r>
              <a:rPr lang="uk-UA" sz="900" dirty="0">
                <a:solidFill>
                  <a:schemeClr val="bg1"/>
                </a:solidFill>
                <a:latin typeface="Gill Sans"/>
                <a:ea typeface="Gill Sans"/>
                <a:cs typeface="Gill Sans"/>
              </a:rPr>
              <a:t>Шукайте нових партнерів і налагоджуйте співпрацю з ними</a:t>
            </a:r>
            <a:br>
              <a:rPr lang="x-none" sz="900" dirty="0">
                <a:solidFill>
                  <a:schemeClr val="bg1"/>
                </a:solidFill>
                <a:latin typeface="Gill Sans"/>
                <a:ea typeface="Gill Sans"/>
                <a:cs typeface="Gill Sans"/>
              </a:rPr>
            </a:br>
            <a:endParaRPr lang="en-US" sz="900" dirty="0">
              <a:solidFill>
                <a:schemeClr val="bg1"/>
              </a:solidFill>
              <a:latin typeface="Gill Sans"/>
              <a:ea typeface="Gill Sans"/>
              <a:cs typeface="Gill Sans"/>
            </a:endParaRPr>
          </a:p>
          <a:p>
            <a:r>
              <a:rPr lang="uk-UA" sz="900" dirty="0">
                <a:solidFill>
                  <a:schemeClr val="bg1"/>
                </a:solidFill>
                <a:latin typeface="Gill Sans"/>
                <a:ea typeface="Gill Sans"/>
                <a:cs typeface="Gill Sans"/>
                <a:sym typeface="Gill Sans"/>
              </a:rPr>
              <a:t>3.1.3. Організуйте та проведіть ярмарок вакансій</a:t>
            </a:r>
            <a:endParaRPr lang="en-US" sz="900" dirty="0">
              <a:solidFill>
                <a:schemeClr val="bg1"/>
              </a:solidFill>
              <a:latin typeface="Gill Sans"/>
              <a:ea typeface="Gill Sans"/>
              <a:cs typeface="Gill Sans"/>
              <a:sym typeface="Gill Sans"/>
            </a:endParaRPr>
          </a:p>
          <a:p>
            <a:br>
              <a:rPr lang="x-none" sz="900" dirty="0">
                <a:solidFill>
                  <a:schemeClr val="bg1"/>
                </a:solidFill>
                <a:latin typeface="Gill Sans"/>
                <a:ea typeface="Gill Sans"/>
                <a:cs typeface="Gill Sans"/>
                <a:sym typeface="Gill Sans"/>
              </a:rPr>
            </a:br>
            <a:endParaRPr sz="900" dirty="0">
              <a:solidFill>
                <a:schemeClr val="bg1"/>
              </a:solidFill>
            </a:endParaRPr>
          </a:p>
        </p:txBody>
      </p:sp>
      <p:sp>
        <p:nvSpPr>
          <p:cNvPr id="48" name="Google Shape;309;p7">
            <a:extLst>
              <a:ext uri="{FF2B5EF4-FFF2-40B4-BE49-F238E27FC236}">
                <a16:creationId xmlns:a16="http://schemas.microsoft.com/office/drawing/2014/main" id="{63A8E0CF-27C0-4F14-B7C6-BAF2AC397057}"/>
              </a:ext>
            </a:extLst>
          </p:cNvPr>
          <p:cNvSpPr/>
          <p:nvPr/>
        </p:nvSpPr>
        <p:spPr>
          <a:xfrm>
            <a:off x="9538499" y="2499600"/>
            <a:ext cx="1080001" cy="3167994"/>
          </a:xfrm>
          <a:prstGeom prst="rect">
            <a:avLst/>
          </a:prstGeom>
          <a:solidFill>
            <a:srgbClr val="FFD44B"/>
          </a:solidFill>
          <a:ln>
            <a:noFill/>
          </a:ln>
        </p:spPr>
        <p:txBody>
          <a:bodyPr spcFirstLastPara="1" wrap="square" lIns="91425" tIns="45700" rIns="91425" bIns="45700" anchor="ctr" anchorCtr="0">
            <a:noAutofit/>
          </a:bodyPr>
          <a:lstStyle/>
          <a:p>
            <a:r>
              <a:rPr lang="fr-FR" sz="900" dirty="0">
                <a:solidFill>
                  <a:schemeClr val="bg1"/>
                </a:solidFill>
                <a:latin typeface="Gill Sans"/>
                <a:ea typeface="Gill Sans"/>
                <a:cs typeface="Gill Sans"/>
                <a:sym typeface="Gill Sans"/>
              </a:rPr>
              <a:t>3.</a:t>
            </a:r>
            <a:r>
              <a:rPr lang="uk-UA" sz="900" dirty="0">
                <a:solidFill>
                  <a:schemeClr val="bg1"/>
                </a:solidFill>
                <a:latin typeface="Gill Sans"/>
                <a:ea typeface="Gill Sans"/>
                <a:cs typeface="Gill Sans"/>
                <a:sym typeface="Gill Sans"/>
              </a:rPr>
              <a:t>3</a:t>
            </a:r>
            <a:r>
              <a:rPr lang="fr-FR" sz="900" dirty="0">
                <a:solidFill>
                  <a:schemeClr val="bg1"/>
                </a:solidFill>
                <a:latin typeface="Gill Sans"/>
                <a:ea typeface="Gill Sans"/>
                <a:cs typeface="Gill Sans"/>
                <a:sym typeface="Gill Sans"/>
              </a:rPr>
              <a:t>.1</a:t>
            </a:r>
            <a:r>
              <a:rPr lang="uk-UA" sz="900" dirty="0">
                <a:solidFill>
                  <a:schemeClr val="bg1"/>
                </a:solidFill>
                <a:latin typeface="Gill Sans"/>
                <a:ea typeface="Gill Sans"/>
                <a:cs typeface="Gill Sans"/>
                <a:sym typeface="Gill Sans"/>
              </a:rPr>
              <a:t>. Підготуйте звіти за півроку, за рік</a:t>
            </a:r>
            <a:br>
              <a:rPr lang="x-none" sz="900" dirty="0">
                <a:solidFill>
                  <a:schemeClr val="bg1"/>
                </a:solidFill>
                <a:latin typeface="Gill Sans"/>
                <a:ea typeface="Gill Sans"/>
                <a:cs typeface="Gill Sans"/>
                <a:sym typeface="Gill Sans"/>
              </a:rPr>
            </a:br>
            <a:endParaRPr lang="fr-FR" sz="900" dirty="0">
              <a:solidFill>
                <a:schemeClr val="bg1"/>
              </a:solidFill>
              <a:latin typeface="Gill Sans"/>
              <a:ea typeface="Gill Sans"/>
              <a:cs typeface="Gill Sans"/>
              <a:sym typeface="Gill Sans"/>
            </a:endParaRPr>
          </a:p>
          <a:p>
            <a:pPr lvl="0"/>
            <a:r>
              <a:rPr lang="fr-FR" sz="900" dirty="0">
                <a:solidFill>
                  <a:schemeClr val="bg1"/>
                </a:solidFill>
                <a:latin typeface="Gill Sans"/>
                <a:ea typeface="Gill Sans"/>
                <a:cs typeface="Gill Sans"/>
                <a:sym typeface="Gill Sans"/>
              </a:rPr>
              <a:t>3.3.2</a:t>
            </a:r>
            <a:r>
              <a:rPr lang="uk-UA" sz="900" dirty="0">
                <a:solidFill>
                  <a:schemeClr val="bg1"/>
                </a:solidFill>
                <a:latin typeface="Gill Sans"/>
                <a:ea typeface="Gill Sans"/>
                <a:cs typeface="Gill Sans"/>
                <a:sym typeface="Gill Sans"/>
              </a:rPr>
              <a:t>. Підготуйте річний бюджет</a:t>
            </a:r>
            <a:endParaRPr lang="fr-FR" sz="900" dirty="0">
              <a:solidFill>
                <a:schemeClr val="bg1"/>
              </a:solidFill>
              <a:latin typeface="Gill Sans"/>
              <a:ea typeface="Gill Sans"/>
              <a:cs typeface="Gill Sans"/>
              <a:sym typeface="Gill Sans"/>
            </a:endParaRPr>
          </a:p>
        </p:txBody>
      </p:sp>
      <p:sp>
        <p:nvSpPr>
          <p:cNvPr id="49" name="Google Shape;310;p7">
            <a:extLst>
              <a:ext uri="{FF2B5EF4-FFF2-40B4-BE49-F238E27FC236}">
                <a16:creationId xmlns:a16="http://schemas.microsoft.com/office/drawing/2014/main" id="{C94A4624-C419-455B-BE59-2A74DB3F9982}"/>
              </a:ext>
            </a:extLst>
          </p:cNvPr>
          <p:cNvSpPr/>
          <p:nvPr/>
        </p:nvSpPr>
        <p:spPr>
          <a:xfrm>
            <a:off x="10683316" y="2499600"/>
            <a:ext cx="1080001" cy="3167994"/>
          </a:xfrm>
          <a:prstGeom prst="rect">
            <a:avLst/>
          </a:prstGeom>
          <a:solidFill>
            <a:srgbClr val="FFD44B"/>
          </a:solidFill>
          <a:ln>
            <a:noFill/>
          </a:ln>
        </p:spPr>
        <p:txBody>
          <a:bodyPr spcFirstLastPara="1" wrap="square" lIns="91425" tIns="45700" rIns="91425" bIns="45700" anchor="ctr" anchorCtr="0">
            <a:noAutofit/>
          </a:bodyPr>
          <a:lstStyle/>
          <a:p>
            <a:pPr lvl="0"/>
            <a:r>
              <a:rPr lang="en-US" sz="900" dirty="0">
                <a:solidFill>
                  <a:schemeClr val="bg1"/>
                </a:solidFill>
                <a:latin typeface="Gill Sans"/>
                <a:ea typeface="Gill Sans"/>
                <a:cs typeface="Gill Sans"/>
                <a:sym typeface="Gill Sans"/>
              </a:rPr>
              <a:t>3.4.1</a:t>
            </a:r>
            <a:r>
              <a:rPr lang="uk-UA" sz="900" dirty="0">
                <a:solidFill>
                  <a:schemeClr val="bg1"/>
                </a:solidFill>
                <a:latin typeface="Gill Sans"/>
                <a:ea typeface="Gill Sans"/>
                <a:cs typeface="Gill Sans"/>
                <a:sym typeface="Gill Sans"/>
              </a:rPr>
              <a:t>. Оцініть роботу членів команди</a:t>
            </a:r>
            <a:br>
              <a:rPr lang="x-none" sz="900" dirty="0">
                <a:solidFill>
                  <a:schemeClr val="bg1"/>
                </a:solidFill>
                <a:latin typeface="Gill Sans"/>
                <a:ea typeface="Gill Sans"/>
                <a:cs typeface="Gill Sans"/>
                <a:sym typeface="Gill Sans"/>
              </a:rPr>
            </a:br>
            <a:endParaRPr lang="en-US" sz="900" dirty="0">
              <a:solidFill>
                <a:schemeClr val="bg1"/>
              </a:solidFill>
              <a:latin typeface="Gill Sans"/>
              <a:ea typeface="Gill Sans"/>
              <a:cs typeface="Gill Sans"/>
              <a:sym typeface="Gill Sans"/>
            </a:endParaRPr>
          </a:p>
          <a:p>
            <a:r>
              <a:rPr lang="en-US" sz="900" dirty="0">
                <a:solidFill>
                  <a:schemeClr val="bg1"/>
                </a:solidFill>
                <a:latin typeface="Gill Sans"/>
                <a:ea typeface="Gill Sans"/>
                <a:cs typeface="Gill Sans"/>
                <a:sym typeface="Gill Sans"/>
              </a:rPr>
              <a:t>3.4.2</a:t>
            </a:r>
            <a:r>
              <a:rPr lang="uk-UA" sz="900" dirty="0">
                <a:solidFill>
                  <a:schemeClr val="bg1"/>
                </a:solidFill>
                <a:latin typeface="Gill Sans"/>
                <a:ea typeface="Gill Sans"/>
                <a:cs typeface="Gill Sans"/>
                <a:sym typeface="Gill Sans"/>
              </a:rPr>
              <a:t>. </a:t>
            </a:r>
            <a:r>
              <a:rPr lang="uk-UA" sz="900" dirty="0">
                <a:solidFill>
                  <a:schemeClr val="bg1"/>
                </a:solidFill>
                <a:latin typeface="Gill Sans"/>
                <a:sym typeface="Gill Sans"/>
              </a:rPr>
              <a:t>Підготуйте план роботи ЦРК на майбутній рік </a:t>
            </a:r>
            <a:endParaRPr lang="uk-UA" sz="900" dirty="0">
              <a:solidFill>
                <a:schemeClr val="bg1"/>
              </a:solidFill>
              <a:latin typeface="Gill Sans"/>
              <a:ea typeface="Gill Sans"/>
              <a:cs typeface="Gill Sans"/>
            </a:endParaRPr>
          </a:p>
        </p:txBody>
      </p:sp>
      <p:sp>
        <p:nvSpPr>
          <p:cNvPr id="50" name="Google Shape;311;p7">
            <a:extLst>
              <a:ext uri="{FF2B5EF4-FFF2-40B4-BE49-F238E27FC236}">
                <a16:creationId xmlns:a16="http://schemas.microsoft.com/office/drawing/2014/main" id="{C200161D-5D64-456B-A051-4E82A4052673}"/>
              </a:ext>
            </a:extLst>
          </p:cNvPr>
          <p:cNvSpPr txBox="1"/>
          <p:nvPr/>
        </p:nvSpPr>
        <p:spPr>
          <a:xfrm rot="-5400000">
            <a:off x="-283581" y="2117641"/>
            <a:ext cx="890290" cy="323125"/>
          </a:xfrm>
          <a:prstGeom prst="rect">
            <a:avLst/>
          </a:prstGeom>
          <a:noFill/>
          <a:ln>
            <a:noFill/>
          </a:ln>
        </p:spPr>
        <p:txBody>
          <a:bodyPr spcFirstLastPara="1" wrap="square" lIns="91425" tIns="45700" rIns="91425" bIns="45700" anchor="t" anchorCtr="0">
            <a:spAutoFit/>
          </a:bodyPr>
          <a:lstStyle/>
          <a:p>
            <a:pPr lvl="0"/>
            <a:r>
              <a:rPr lang="uk-UA" sz="1500" dirty="0">
                <a:solidFill>
                  <a:schemeClr val="accent3">
                    <a:lumMod val="75000"/>
                  </a:schemeClr>
                </a:solidFill>
                <a:ea typeface="Calibri"/>
                <a:cs typeface="Calibri"/>
                <a:sym typeface="Calibri"/>
              </a:rPr>
              <a:t>КРОКИ</a:t>
            </a:r>
            <a:endParaRPr dirty="0"/>
          </a:p>
        </p:txBody>
      </p:sp>
      <p:sp>
        <p:nvSpPr>
          <p:cNvPr id="51" name="Google Shape;312;p7">
            <a:extLst>
              <a:ext uri="{FF2B5EF4-FFF2-40B4-BE49-F238E27FC236}">
                <a16:creationId xmlns:a16="http://schemas.microsoft.com/office/drawing/2014/main" id="{FBB788E6-594D-4193-8E97-E139A3F603C7}"/>
              </a:ext>
            </a:extLst>
          </p:cNvPr>
          <p:cNvSpPr/>
          <p:nvPr/>
        </p:nvSpPr>
        <p:spPr>
          <a:xfrm>
            <a:off x="3812117" y="1843817"/>
            <a:ext cx="1368153" cy="604867"/>
          </a:xfrm>
          <a:prstGeom prst="chevron">
            <a:avLst>
              <a:gd name="adj" fmla="val 50000"/>
            </a:avLst>
          </a:prstGeom>
          <a:solidFill>
            <a:srgbClr val="4577BA"/>
          </a:solidFill>
          <a:ln>
            <a:noFill/>
          </a:ln>
        </p:spPr>
        <p:txBody>
          <a:bodyPr spcFirstLastPara="1" wrap="square" lIns="0" tIns="36000" rIns="0" bIns="36000" anchor="ctr" anchorCtr="0">
            <a:noAutofit/>
          </a:bodyPr>
          <a:lstStyle/>
          <a:p>
            <a:pPr lvl="0" algn="ctr"/>
            <a:r>
              <a:rPr lang="fr-FR" sz="700" dirty="0">
                <a:solidFill>
                  <a:schemeClr val="bg1"/>
                </a:solidFill>
                <a:latin typeface="Gill Sans"/>
                <a:ea typeface="Gill Sans"/>
                <a:cs typeface="Gill Sans"/>
                <a:sym typeface="Gill Sans"/>
              </a:rPr>
              <a:t>1.4 </a:t>
            </a:r>
            <a:r>
              <a:rPr lang="uk-UA" sz="700" dirty="0">
                <a:solidFill>
                  <a:schemeClr val="bg1"/>
                </a:solidFill>
                <a:latin typeface="Gill Sans"/>
                <a:ea typeface="Gill Sans"/>
                <a:cs typeface="Gill Sans"/>
                <a:sym typeface="Gill Sans"/>
              </a:rPr>
              <a:t>Початок комунікаційної кампанії та відкриття Центру розвитку кар'єри</a:t>
            </a:r>
            <a:endParaRPr lang="fr-FR" sz="700" dirty="0">
              <a:solidFill>
                <a:schemeClr val="bg1"/>
              </a:solidFill>
              <a:latin typeface="Gill Sans"/>
              <a:ea typeface="Gill Sans"/>
              <a:cs typeface="Gill Sans"/>
              <a:sym typeface="Gill Sans"/>
            </a:endParaRPr>
          </a:p>
        </p:txBody>
      </p:sp>
      <p:sp>
        <p:nvSpPr>
          <p:cNvPr id="52" name="Google Shape;313;p7">
            <a:extLst>
              <a:ext uri="{FF2B5EF4-FFF2-40B4-BE49-F238E27FC236}">
                <a16:creationId xmlns:a16="http://schemas.microsoft.com/office/drawing/2014/main" id="{A4A46083-7764-47AF-8976-E5E565A4C30E}"/>
              </a:ext>
            </a:extLst>
          </p:cNvPr>
          <p:cNvSpPr/>
          <p:nvPr/>
        </p:nvSpPr>
        <p:spPr>
          <a:xfrm>
            <a:off x="3814419" y="2499600"/>
            <a:ext cx="1080001" cy="3167994"/>
          </a:xfrm>
          <a:prstGeom prst="rect">
            <a:avLst/>
          </a:prstGeom>
          <a:solidFill>
            <a:srgbClr val="4577BA"/>
          </a:solidFill>
          <a:ln>
            <a:noFill/>
          </a:ln>
        </p:spPr>
        <p:txBody>
          <a:bodyPr spcFirstLastPara="1" wrap="square" lIns="91425" tIns="45700" rIns="91425" bIns="45700" anchor="ctr" anchorCtr="0">
            <a:noAutofit/>
          </a:bodyPr>
          <a:lstStyle/>
          <a:p>
            <a:pPr lvl="0"/>
            <a:r>
              <a:rPr lang="en-US" sz="900" dirty="0">
                <a:solidFill>
                  <a:schemeClr val="bg1"/>
                </a:solidFill>
                <a:latin typeface="Gill Sans"/>
                <a:ea typeface="Gill Sans"/>
                <a:cs typeface="Gill Sans"/>
                <a:sym typeface="Gill Sans"/>
              </a:rPr>
              <a:t>1.4.1 </a:t>
            </a:r>
            <a:r>
              <a:rPr lang="ru-RU" sz="900" dirty="0">
                <a:solidFill>
                  <a:schemeClr val="bg1"/>
                </a:solidFill>
                <a:latin typeface="Gill Sans"/>
                <a:ea typeface="Gill Sans"/>
                <a:cs typeface="Gill Sans"/>
                <a:sym typeface="Gill Sans"/>
              </a:rPr>
              <a:t>Повідомте про </a:t>
            </a:r>
            <a:r>
              <a:rPr lang="ru-RU" sz="900" dirty="0" err="1">
                <a:solidFill>
                  <a:schemeClr val="bg1"/>
                </a:solidFill>
                <a:latin typeface="Gill Sans"/>
                <a:ea typeface="Gill Sans"/>
                <a:cs typeface="Gill Sans"/>
                <a:sym typeface="Gill Sans"/>
              </a:rPr>
              <a:t>відкриття</a:t>
            </a:r>
            <a:r>
              <a:rPr lang="ru-RU" sz="900" dirty="0">
                <a:solidFill>
                  <a:schemeClr val="bg1"/>
                </a:solidFill>
                <a:latin typeface="Gill Sans"/>
                <a:ea typeface="Gill Sans"/>
                <a:cs typeface="Gill Sans"/>
                <a:sym typeface="Gill Sans"/>
              </a:rPr>
              <a:t> Центру </a:t>
            </a:r>
            <a:r>
              <a:rPr lang="ru-RU" sz="900" dirty="0" err="1">
                <a:solidFill>
                  <a:schemeClr val="bg1"/>
                </a:solidFill>
                <a:latin typeface="Gill Sans"/>
                <a:ea typeface="Gill Sans"/>
                <a:cs typeface="Gill Sans"/>
                <a:sym typeface="Gill Sans"/>
              </a:rPr>
              <a:t>розвитку</a:t>
            </a:r>
            <a:r>
              <a:rPr lang="ru-RU" sz="900" dirty="0">
                <a:solidFill>
                  <a:schemeClr val="bg1"/>
                </a:solidFill>
                <a:latin typeface="Gill Sans"/>
                <a:ea typeface="Gill Sans"/>
                <a:cs typeface="Gill Sans"/>
                <a:sym typeface="Gill Sans"/>
              </a:rPr>
              <a:t> </a:t>
            </a:r>
            <a:r>
              <a:rPr lang="ru-RU" sz="900" dirty="0" err="1">
                <a:solidFill>
                  <a:schemeClr val="bg1"/>
                </a:solidFill>
                <a:latin typeface="Gill Sans"/>
                <a:ea typeface="Gill Sans"/>
                <a:cs typeface="Gill Sans"/>
                <a:sym typeface="Gill Sans"/>
              </a:rPr>
              <a:t>кар'єри</a:t>
            </a:r>
            <a:endParaRPr lang="en-US" sz="900" dirty="0">
              <a:solidFill>
                <a:schemeClr val="bg1"/>
              </a:solidFill>
              <a:latin typeface="Gill Sans"/>
              <a:ea typeface="Gill Sans"/>
              <a:cs typeface="Gill Sans"/>
              <a:sym typeface="Gill Sans"/>
            </a:endParaRPr>
          </a:p>
          <a:p>
            <a:pPr lvl="0"/>
            <a:endParaRPr lang="en-US" sz="900" dirty="0">
              <a:solidFill>
                <a:schemeClr val="bg1"/>
              </a:solidFill>
              <a:latin typeface="Gill Sans"/>
              <a:ea typeface="Gill Sans"/>
              <a:cs typeface="Gill Sans"/>
              <a:sym typeface="Gill Sans"/>
            </a:endParaRPr>
          </a:p>
          <a:p>
            <a:pPr lvl="0"/>
            <a:r>
              <a:rPr lang="en-US" sz="900" dirty="0">
                <a:solidFill>
                  <a:schemeClr val="bg1"/>
                </a:solidFill>
                <a:latin typeface="Gill Sans"/>
                <a:ea typeface="Gill Sans"/>
                <a:cs typeface="Gill Sans"/>
                <a:sym typeface="Gill Sans"/>
              </a:rPr>
              <a:t>1.4.2 </a:t>
            </a:r>
            <a:r>
              <a:rPr lang="ru-RU" sz="900" dirty="0">
                <a:solidFill>
                  <a:schemeClr val="bg1"/>
                </a:solidFill>
                <a:latin typeface="Gill Sans"/>
                <a:ea typeface="Gill Sans"/>
                <a:cs typeface="Gill Sans"/>
                <a:sym typeface="Gill Sans"/>
              </a:rPr>
              <a:t>Організуйте офіційну церемонію відкриття Центру</a:t>
            </a:r>
            <a:endParaRPr lang="fr-FR" sz="900" dirty="0">
              <a:solidFill>
                <a:schemeClr val="bg1"/>
              </a:solidFill>
              <a:latin typeface="Gill Sans"/>
              <a:ea typeface="Gill Sans"/>
              <a:cs typeface="Gill Sans"/>
              <a:sym typeface="Gill Sans"/>
            </a:endParaRPr>
          </a:p>
        </p:txBody>
      </p:sp>
    </p:spTree>
    <p:extLst>
      <p:ext uri="{BB962C8B-B14F-4D97-AF65-F5344CB8AC3E}">
        <p14:creationId xmlns:p14="http://schemas.microsoft.com/office/powerpoint/2010/main" val="3303066246"/>
      </p:ext>
    </p:extLst>
  </p:cSld>
  <p:clrMapOvr>
    <a:masterClrMapping/>
  </p:clrMapOvr>
</p:sld>
</file>

<file path=ppt/theme/theme1.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68F7D666B8C474CA59E147D095F2624" ma:contentTypeVersion="16" ma:contentTypeDescription="Create a new document." ma:contentTypeScope="" ma:versionID="884b0b5ca8f7261d347502cc947e5004">
  <xsd:schema xmlns:xsd="http://www.w3.org/2001/XMLSchema" xmlns:xs="http://www.w3.org/2001/XMLSchema" xmlns:p="http://schemas.microsoft.com/office/2006/metadata/properties" xmlns:ns2="8246a0a2-e1ed-41de-a95c-7b35b3c62f49" xmlns:ns3="1bc5f031-f147-497b-9bb1-32630cbe4dcb" targetNamespace="http://schemas.microsoft.com/office/2006/metadata/properties" ma:root="true" ma:fieldsID="6ad01cf7c9c9d8e6db37dc0675e9bd0e" ns2:_="" ns3:_="">
    <xsd:import namespace="8246a0a2-e1ed-41de-a95c-7b35b3c62f49"/>
    <xsd:import namespace="1bc5f031-f147-497b-9bb1-32630cbe4dc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46a0a2-e1ed-41de-a95c-7b35b3c62f49"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7ba157c-4f1d-48cb-8088-243f9cd7ed00}" ma:internalName="TaxCatchAll" ma:showField="CatchAllData" ma:web="8246a0a2-e1ed-41de-a95c-7b35b3c62f4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bc5f031-f147-497b-9bb1-32630cbe4dc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B186E49-A660-4387-A769-E856468AAC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46a0a2-e1ed-41de-a95c-7b35b3c62f49"/>
    <ds:schemaRef ds:uri="1bc5f031-f147-497b-9bb1-32630cbe4d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70EDE90-1C88-467B-BF43-1884402822E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5712</TotalTime>
  <Words>1125</Words>
  <Application>Microsoft Office PowerPoint</Application>
  <PresentationFormat>Widescreen</PresentationFormat>
  <Paragraphs>228</Paragraphs>
  <Slides>10</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Wingdings</vt:lpstr>
      <vt:lpstr>Century Gothic</vt:lpstr>
      <vt:lpstr>Arial</vt:lpstr>
      <vt:lpstr>Gill Sans</vt:lpstr>
      <vt:lpstr>Calibri</vt:lpstr>
      <vt:lpstr>Gill Sans MT</vt:lpstr>
      <vt:lpstr>Thème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Magdeline PINEL</dc:creator>
  <cp:lastModifiedBy>Margaryta Oksanichenko</cp:lastModifiedBy>
  <cp:revision>95</cp:revision>
  <dcterms:created xsi:type="dcterms:W3CDTF">2021-05-25T10:52:28Z</dcterms:created>
  <dcterms:modified xsi:type="dcterms:W3CDTF">2023-12-18T21:14:55Z</dcterms:modified>
</cp:coreProperties>
</file>