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12"/>
  </p:notesMasterIdLst>
  <p:sldIdLst>
    <p:sldId id="257" r:id="rId4"/>
    <p:sldId id="304" r:id="rId5"/>
    <p:sldId id="310" r:id="rId6"/>
    <p:sldId id="325" r:id="rId7"/>
    <p:sldId id="311" r:id="rId8"/>
    <p:sldId id="317" r:id="rId9"/>
    <p:sldId id="323" r:id="rId10"/>
    <p:sldId id="324" r:id="rId11"/>
  </p:sldIdLst>
  <p:sldSz cx="9144000" cy="6858000" type="screen4x3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706" autoAdjust="0"/>
  </p:normalViewPr>
  <p:slideViewPr>
    <p:cSldViewPr showGuides="1">
      <p:cViewPr>
        <p:scale>
          <a:sx n="115" d="100"/>
          <a:sy n="115" d="100"/>
        </p:scale>
        <p:origin x="-1440" y="-72"/>
      </p:cViewPr>
      <p:guideLst>
        <p:guide orient="horz" pos="3430"/>
        <p:guide pos="2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3633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r">
              <a:defRPr sz="1200"/>
            </a:lvl1pPr>
          </a:lstStyle>
          <a:p>
            <a:fld id="{11044A22-F9CA-4593-94D2-6FCFE0876994}" type="datetimeFigureOut">
              <a:rPr lang="ru-RU" smtClean="0"/>
              <a:pPr/>
              <a:t>27.02.2012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52" tIns="45226" rIns="90452" bIns="4522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0452" tIns="45226" rIns="90452" bIns="45226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3633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377317"/>
            <a:ext cx="2945659" cy="493633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r">
              <a:defRPr sz="1200"/>
            </a:lvl1pPr>
          </a:lstStyle>
          <a:p>
            <a:fld id="{C64B2569-B8DB-4EF8-8202-CC03E8AED8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603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4B2569-B8DB-4EF8-8202-CC03E8AED82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5349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7DDE10-099C-49DD-8C84-F83D09F47653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8337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7DDE10-099C-49DD-8C84-F83D09F47653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8337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4926" indent="-28266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0656" indent="-22613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2918" indent="-22613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5180" indent="-22613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87442" indent="-22613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39705" indent="-22613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1967" indent="-22613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4229" indent="-22613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5E704A8-660A-4439-A9DA-2D87531DBCA7}" type="slidenum">
              <a:rPr lang="ru-RU" smtClean="0"/>
              <a:pPr eaLnBrk="1" hangingPunct="1"/>
              <a:t>8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lIns="95655" tIns="47828" rIns="95655" bIns="47828" anchor="ctr"/>
          <a:lstStyle>
            <a:lvl1pPr>
              <a:defRPr lang="fr-FR" sz="2000" kern="1200" noProof="1" dirty="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 lvl="0" algn="l" defTabSz="955675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smtClean="0"/>
              <a:t>Click to edit Master title style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9524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ChangeArrowheads="1"/>
          </p:cNvSpPr>
          <p:nvPr/>
        </p:nvSpPr>
        <p:spPr bwMode="auto">
          <a:xfrm rot="10800000">
            <a:off x="8170863" y="6597650"/>
            <a:ext cx="971550" cy="36513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rot="10800000" wrap="none" lIns="87380" tIns="43691" rIns="87380" bIns="43691" anchor="ctr"/>
          <a:lstStyle/>
          <a:p>
            <a:pPr defTabSz="893014">
              <a:defRPr/>
            </a:pPr>
            <a:endParaRPr lang="ru-RU" sz="1700" dirty="0">
              <a:solidFill>
                <a:srgbClr val="000000"/>
              </a:solidFill>
            </a:endParaRPr>
          </a:p>
        </p:txBody>
      </p:sp>
      <p:sp>
        <p:nvSpPr>
          <p:cNvPr id="3" name="Rectangle 48"/>
          <p:cNvSpPr>
            <a:spLocks noChangeArrowheads="1"/>
          </p:cNvSpPr>
          <p:nvPr/>
        </p:nvSpPr>
        <p:spPr bwMode="auto">
          <a:xfrm flipV="1">
            <a:off x="0" y="622300"/>
            <a:ext cx="7921625" cy="34925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rot="10800000" wrap="none" lIns="87380" tIns="43691" rIns="87380" bIns="43691" anchor="ctr"/>
          <a:lstStyle/>
          <a:p>
            <a:pPr defTabSz="893014">
              <a:defRPr/>
            </a:pPr>
            <a:endParaRPr lang="ru-RU" sz="1700" dirty="0">
              <a:solidFill>
                <a:srgbClr val="000000"/>
              </a:solidFill>
            </a:endParaRPr>
          </a:p>
        </p:txBody>
      </p:sp>
      <p:pic>
        <p:nvPicPr>
          <p:cNvPr id="4" name="Picture 4" descr="gormash_logo"/>
          <p:cNvPicPr>
            <a:picLocks noChangeAspect="1" noChangeArrowheads="1"/>
          </p:cNvPicPr>
          <p:nvPr userDrawn="1"/>
        </p:nvPicPr>
        <p:blipFill>
          <a:blip r:embed="rId2" cstate="print">
            <a:grayscl/>
          </a:blip>
          <a:srcRect/>
          <a:stretch>
            <a:fillRect/>
          </a:stretch>
        </p:blipFill>
        <p:spPr bwMode="auto">
          <a:xfrm>
            <a:off x="3175" y="141288"/>
            <a:ext cx="1947863" cy="3571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81530746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DBD05-2EF9-417E-8C7F-BAEDC65423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250000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71437" y="728663"/>
            <a:ext cx="9001125" cy="558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247031" indent="-247031" algn="l" defTabSz="892778" rtl="0" eaLnBrk="1" fontAlgn="base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sz="2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Wizard Chart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80963"/>
            <a:ext cx="70866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655" tIns="47828" rIns="95655" bIns="47828" anchor="ctr"/>
          <a:lstStyle>
            <a:lvl1pPr>
              <a:defRPr lang="en-US" sz="2000" kern="1200" noProof="1" dirty="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 lvl="0" algn="l" defTabSz="955675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128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har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057400" y="80963"/>
            <a:ext cx="70866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655" tIns="47828" rIns="95655" bIns="47828" anchor="ctr"/>
          <a:lstStyle>
            <a:lvl1pPr>
              <a:defRPr lang="en-US" sz="2000" kern="1200" noProof="1" dirty="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 lvl="0" algn="l" defTabSz="955675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59816" y="1211956"/>
            <a:ext cx="4332164" cy="5095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247031" indent="-247031" algn="l" defTabSz="892778" rtl="0" eaLnBrk="1" fontAlgn="base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sz="2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Wizard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521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57400" y="80963"/>
            <a:ext cx="70866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655" tIns="47828" rIns="95655" bIns="47828" anchor="ctr"/>
          <a:lstStyle>
            <a:lvl1pPr>
              <a:defRPr lang="en-US" sz="2000" kern="1200" noProof="1" dirty="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 lvl="0" algn="l" defTabSz="955675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59816" y="1211956"/>
            <a:ext cx="4332164" cy="5095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247031" indent="-247031" algn="l" defTabSz="892778" rtl="0" eaLnBrk="1" fontAlgn="base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sz="2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Wizard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379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71438" y="1211955"/>
            <a:ext cx="9001125" cy="509677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altLang="zh-CN" sz="2200" kern="1200" baseline="0" noProof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45700" lvl="0" indent="-247031" algn="l" defTabSz="892778" rtl="0" eaLnBrk="1" fontAlgn="base" latinLnBrk="0" hangingPunct="1">
              <a:lnSpc>
                <a:spcPct val="150000"/>
              </a:lnSpc>
              <a:spcBef>
                <a:spcPts val="546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</a:pPr>
            <a:r>
              <a:rPr lang="en-US" dirty="0" smtClean="0"/>
              <a:t>Click icon to add table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57400" y="80963"/>
            <a:ext cx="70866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655" tIns="47828" rIns="95655" bIns="47828" anchor="ctr"/>
          <a:lstStyle>
            <a:lvl1pPr>
              <a:defRPr lang="en-US" sz="2000" kern="1200" noProof="1" dirty="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 lvl="0" algn="l" defTabSz="955675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404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Chart and 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59816" y="1211956"/>
            <a:ext cx="4332164" cy="5095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247031" indent="-247031" algn="l" defTabSz="892778" rtl="0" eaLnBrk="1" fontAlgn="base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sz="2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Wizard Chart</a:t>
            </a:r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3"/>
          </p:nvPr>
        </p:nvSpPr>
        <p:spPr>
          <a:xfrm>
            <a:off x="4740139" y="1211955"/>
            <a:ext cx="4332423" cy="5096770"/>
          </a:xfrm>
          <a:prstGeom prst="rect">
            <a:avLst/>
          </a:prstGeom>
        </p:spPr>
        <p:txBody>
          <a:bodyPr>
            <a:normAutofit/>
          </a:bodyPr>
          <a:lstStyle>
            <a:lvl1pPr marL="247031" indent="-247031" algn="l" defTabSz="892778" rtl="0" eaLnBrk="1" fontAlgn="base" latinLnBrk="0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altLang="zh-CN" sz="2200" kern="1200" noProof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icon to add table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57400" y="80963"/>
            <a:ext cx="70866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655" tIns="47828" rIns="95655" bIns="47828" anchor="ctr"/>
          <a:lstStyle>
            <a:lvl1pPr>
              <a:defRPr lang="en-US" sz="2000" kern="1200" noProof="1" dirty="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 lvl="0" algn="l" defTabSz="955675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049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 userDrawn="1"/>
        </p:nvGrpSpPr>
        <p:grpSpPr>
          <a:xfrm>
            <a:off x="238125" y="4484688"/>
            <a:ext cx="8694738" cy="2390775"/>
            <a:chOff x="238125" y="4484688"/>
            <a:chExt cx="8694738" cy="2390775"/>
          </a:xfrm>
        </p:grpSpPr>
        <p:pic>
          <p:nvPicPr>
            <p:cNvPr id="11" name="Picture 4" descr="gormash_logo"/>
            <p:cNvPicPr>
              <a:picLocks noChangeAspect="1" noChangeArrowheads="1"/>
            </p:cNvPicPr>
            <p:nvPr userDrawn="1"/>
          </p:nvPicPr>
          <p:blipFill>
            <a:blip r:embed="rId2" cstate="print">
              <a:grayscl/>
            </a:blip>
            <a:srcRect/>
            <a:stretch>
              <a:fillRect/>
            </a:stretch>
          </p:blipFill>
          <p:spPr bwMode="auto">
            <a:xfrm>
              <a:off x="238125" y="4554538"/>
              <a:ext cx="2436813" cy="44608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</p:pic>
        <p:sp>
          <p:nvSpPr>
            <p:cNvPr id="12" name="Line 12"/>
            <p:cNvSpPr>
              <a:spLocks noChangeShapeType="1"/>
            </p:cNvSpPr>
            <p:nvPr userDrawn="1"/>
          </p:nvSpPr>
          <p:spPr bwMode="auto">
            <a:xfrm>
              <a:off x="238125" y="4484688"/>
              <a:ext cx="8694738" cy="0"/>
            </a:xfrm>
            <a:prstGeom prst="line">
              <a:avLst/>
            </a:prstGeom>
            <a:noFill/>
            <a:ln w="15875">
              <a:solidFill>
                <a:schemeClr val="accent2"/>
              </a:solidFill>
              <a:round/>
              <a:headEnd/>
              <a:tailEnd/>
            </a:ln>
          </p:spPr>
          <p:txBody>
            <a:bodyPr lIns="87389" tIns="43695" rIns="87389" bIns="43695"/>
            <a:lstStyle/>
            <a:p>
              <a:pPr defTabSz="893014"/>
              <a:endParaRPr lang="ru-RU" sz="1700" dirty="0">
                <a:solidFill>
                  <a:srgbClr val="000000"/>
                </a:solidFill>
              </a:endParaRPr>
            </a:p>
          </p:txBody>
        </p:sp>
        <p:sp>
          <p:nvSpPr>
            <p:cNvPr id="13" name="Line 13"/>
            <p:cNvSpPr>
              <a:spLocks noChangeShapeType="1"/>
            </p:cNvSpPr>
            <p:nvPr userDrawn="1"/>
          </p:nvSpPr>
          <p:spPr bwMode="auto">
            <a:xfrm>
              <a:off x="3014663" y="4554538"/>
              <a:ext cx="0" cy="2320925"/>
            </a:xfrm>
            <a:prstGeom prst="line">
              <a:avLst/>
            </a:prstGeom>
            <a:noFill/>
            <a:ln w="15875">
              <a:solidFill>
                <a:schemeClr val="accent2"/>
              </a:solidFill>
              <a:round/>
              <a:headEnd/>
              <a:tailEnd/>
            </a:ln>
          </p:spPr>
          <p:txBody>
            <a:bodyPr lIns="87389" tIns="43695" rIns="87389" bIns="43695"/>
            <a:lstStyle/>
            <a:p>
              <a:pPr defTabSz="893014"/>
              <a:endParaRPr lang="ru-RU" sz="1700" dirty="0">
                <a:solidFill>
                  <a:srgbClr val="000000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4519" y="4554725"/>
            <a:ext cx="5636526" cy="185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lang="en-US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275" y="5046662"/>
            <a:ext cx="1828800" cy="133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389" tIns="43695" rIns="87389" bIns="43695"/>
          <a:lstStyle>
            <a:lvl1pPr marL="0" indent="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en-US" sz="1100" kern="1200" dirty="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46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30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39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860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32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790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25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72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9" name="Picture 3" descr="C:\РАБОТА\ПРЕЗЕНТАЦИИ\БИЗНЕС-ПЛАН\IMG_1333 copy_____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80" b="1886"/>
          <a:stretch/>
        </p:blipFill>
        <p:spPr bwMode="auto">
          <a:xfrm>
            <a:off x="175667" y="58615"/>
            <a:ext cx="8820826" cy="4378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27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2088374" y="2482880"/>
            <a:ext cx="4343566" cy="1253574"/>
          </a:xfrm>
        </p:spPr>
        <p:txBody>
          <a:bodyPr vert="horz" lIns="43200" tIns="41605" rIns="43200" bIns="41605" rtlCol="0">
            <a:spAutoFit/>
          </a:bodyPr>
          <a:lstStyle>
            <a:lvl1pPr marR="0" algn="l" rtl="0" eaLnBrk="1" latinLnBrk="0" hangingPunct="1">
              <a:lnSpc>
                <a:spcPct val="100000"/>
              </a:lnSpc>
              <a:buClr>
                <a:schemeClr val="tx1"/>
              </a:buClr>
              <a:buSzPct val="100000"/>
              <a:buFont typeface="Wingdings" pitchFamily="2" charset="2"/>
              <a:buChar char="§"/>
              <a:tabLst/>
              <a:defRPr kumimoji="0" lang="en-US" altLang="zh-CN" sz="2000" b="0" i="0" u="none" strike="noStrike" kern="1200" cap="none" spc="0" normalizeH="0" baseline="0" noProof="1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First level bullet</a:t>
            </a:r>
          </a:p>
          <a:p>
            <a:pPr lvl="0"/>
            <a:r>
              <a:rPr lang="en-US" dirty="0" smtClean="0"/>
              <a:t>First level bullet</a:t>
            </a:r>
          </a:p>
          <a:p>
            <a:pPr lvl="0"/>
            <a:r>
              <a:rPr lang="en-US" dirty="0" smtClean="0"/>
              <a:t>First level bullet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057400" y="80963"/>
            <a:ext cx="70866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655" tIns="47828" rIns="95655" bIns="47828" anchor="ctr"/>
          <a:lstStyle>
            <a:lvl1pPr>
              <a:defRPr lang="en-US" sz="2000" kern="1200" noProof="1" dirty="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 lvl="0" algn="l" defTabSz="955675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256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71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customXml" Target="../../customXml/item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ustomXml" Target="../../customXml/item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2057400" y="80963"/>
            <a:ext cx="70866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655" tIns="47828" rIns="95655" bIns="47828" anchor="ctr"/>
          <a:lstStyle/>
          <a:p>
            <a:pPr lvl="0"/>
            <a:endParaRPr lang="en-CA" noProof="1" smtClean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71437" y="728663"/>
            <a:ext cx="9001125" cy="1278196"/>
          </a:xfrm>
          <a:prstGeom prst="rect">
            <a:avLst/>
          </a:prstGeom>
        </p:spPr>
        <p:txBody>
          <a:bodyPr vert="horz" lIns="43200" tIns="41605" rIns="43200" bIns="41605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0" name="Notes"/>
          <p:cNvSpPr txBox="1">
            <a:spLocks noChangeArrowheads="1"/>
          </p:cNvSpPr>
          <p:nvPr/>
        </p:nvSpPr>
        <p:spPr bwMode="auto">
          <a:xfrm>
            <a:off x="71436" y="6399835"/>
            <a:ext cx="8172971" cy="1384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 anchor="b">
            <a:spAutoFit/>
          </a:bodyPr>
          <a:lstStyle/>
          <a:p>
            <a:pPr marL="167577" indent="-167577" defTabSz="801767" fontAlgn="t"/>
            <a:endParaRPr lang="en-CA" sz="900" dirty="0">
              <a:solidFill>
                <a:srgbClr val="000000"/>
              </a:solidFill>
            </a:endParaRPr>
          </a:p>
        </p:txBody>
      </p:sp>
      <p:sp>
        <p:nvSpPr>
          <p:cNvPr id="15" name="SlideNumber"/>
          <p:cNvSpPr>
            <a:spLocks/>
          </p:cNvSpPr>
          <p:nvPr/>
        </p:nvSpPr>
        <p:spPr>
          <a:xfrm>
            <a:off x="8388423" y="6317674"/>
            <a:ext cx="755576" cy="302821"/>
          </a:xfrm>
          <a:prstGeom prst="roundRect">
            <a:avLst/>
          </a:prstGeom>
        </p:spPr>
        <p:txBody>
          <a:bodyPr vert="horz" lIns="91440" tIns="45720" rIns="91440" bIns="45720" rtlCol="0" anchor="ctr"/>
          <a:lstStyle/>
          <a:p>
            <a:pPr algn="r" defTabSz="893014">
              <a:defRPr/>
            </a:pPr>
            <a:fld id="{BB69BBE8-4DB2-4642-B003-B220ACD5A2FD}" type="slidenum">
              <a:rPr lang="en-US" sz="1400">
                <a:solidFill>
                  <a:srgbClr val="000000">
                    <a:tint val="75000"/>
                  </a:srgbClr>
                </a:solidFill>
              </a:rPr>
              <a:pPr algn="r" defTabSz="893014">
                <a:defRPr/>
              </a:pPr>
              <a:t>‹#›</a:t>
            </a:fld>
            <a:endParaRPr lang="fr-FR" sz="1400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8" name="SlideNumber"/>
          <p:cNvSpPr/>
          <p:nvPr/>
        </p:nvSpPr>
        <p:spPr>
          <a:xfrm>
            <a:off x="8771790" y="6597650"/>
            <a:ext cx="300772" cy="303279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41605" rIns="0" bIns="41605" rtlCol="0" anchor="ctr"/>
          <a:lstStyle/>
          <a:p>
            <a:pPr algn="ctr" defTabSz="893014"/>
            <a:endParaRPr lang="fr-FR" sz="700" dirty="0">
              <a:solidFill>
                <a:srgbClr val="080808"/>
              </a:solidFill>
            </a:endParaRPr>
          </a:p>
        </p:txBody>
      </p:sp>
      <p:sp>
        <p:nvSpPr>
          <p:cNvPr id="24" name="Rectangle 47"/>
          <p:cNvSpPr>
            <a:spLocks noChangeArrowheads="1"/>
          </p:cNvSpPr>
          <p:nvPr/>
        </p:nvSpPr>
        <p:spPr bwMode="auto">
          <a:xfrm rot="10800000">
            <a:off x="8170863" y="6597650"/>
            <a:ext cx="971550" cy="36513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rot="10800000" wrap="none" lIns="87380" tIns="43691" rIns="87380" bIns="43691" anchor="ctr"/>
          <a:lstStyle/>
          <a:p>
            <a:pPr defTabSz="893014">
              <a:defRPr/>
            </a:pPr>
            <a:endParaRPr lang="ru-RU" sz="1700" dirty="0">
              <a:solidFill>
                <a:srgbClr val="000000"/>
              </a:solidFill>
            </a:endParaRPr>
          </a:p>
        </p:txBody>
      </p:sp>
      <p:sp>
        <p:nvSpPr>
          <p:cNvPr id="25" name="Rectangle 48"/>
          <p:cNvSpPr>
            <a:spLocks noChangeArrowheads="1"/>
          </p:cNvSpPr>
          <p:nvPr/>
        </p:nvSpPr>
        <p:spPr bwMode="auto">
          <a:xfrm flipV="1">
            <a:off x="0" y="622300"/>
            <a:ext cx="7921625" cy="34925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rot="10800000" wrap="none" lIns="87380" tIns="43691" rIns="87380" bIns="43691" anchor="ctr"/>
          <a:lstStyle/>
          <a:p>
            <a:pPr defTabSz="893014">
              <a:defRPr/>
            </a:pPr>
            <a:endParaRPr lang="ru-RU" sz="1700" dirty="0">
              <a:solidFill>
                <a:srgbClr val="000000"/>
              </a:solidFill>
            </a:endParaRPr>
          </a:p>
        </p:txBody>
      </p:sp>
      <p:pic>
        <p:nvPicPr>
          <p:cNvPr id="26" name="Picture 4" descr="gormash_logo"/>
          <p:cNvPicPr>
            <a:picLocks noChangeAspect="1" noChangeArrowheads="1"/>
          </p:cNvPicPr>
          <p:nvPr/>
        </p:nvPicPr>
        <p:blipFill>
          <a:blip r:embed="rId16" cstate="print">
            <a:grayscl/>
          </a:blip>
          <a:srcRect/>
          <a:stretch>
            <a:fillRect/>
          </a:stretch>
        </p:blipFill>
        <p:spPr bwMode="auto">
          <a:xfrm>
            <a:off x="3175" y="141288"/>
            <a:ext cx="1947863" cy="3571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</p:pic>
      <p:sp>
        <p:nvSpPr>
          <p:cNvPr id="46" name="CreatedFooter" hidden="1"/>
          <p:cNvSpPr txBox="1"/>
          <p:nvPr userDrawn="1"/>
        </p:nvSpPr>
        <p:spPr>
          <a:xfrm>
            <a:off x="5765233" y="6361362"/>
            <a:ext cx="3062698" cy="215444"/>
          </a:xfrm>
          <a:prstGeom prst="rect">
            <a:avLst/>
          </a:prstGeom>
          <a:noFill/>
        </p:spPr>
        <p:txBody>
          <a:bodyPr vert="horz" wrap="none" rIns="0" rtlCol="0" anchor="ctr">
            <a:spAutoFit/>
          </a:bodyPr>
          <a:lstStyle/>
          <a:p>
            <a:pPr algn="r" defTabSz="893014"/>
            <a:r>
              <a:rPr lang="x-none" sz="800">
                <a:solidFill>
                  <a:srgbClr val="000000"/>
                </a:solidFill>
                <a:latin typeface="Verdana"/>
              </a:rPr>
              <a:t>110804-Supervisory Board mtg materials  - final draft v9</a:t>
            </a:r>
            <a:endParaRPr lang="x-none" sz="800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7" name="OfficeCode" hidden="1"/>
          <p:cNvSpPr txBox="1"/>
          <p:nvPr userDrawn="1">
            <p:custDataLst>
              <p:tags r:id="rId15"/>
            </p:custDataLst>
          </p:nvPr>
        </p:nvSpPr>
        <p:spPr>
          <a:xfrm>
            <a:off x="5445299" y="6361362"/>
            <a:ext cx="319959" cy="215444"/>
          </a:xfrm>
          <a:prstGeom prst="rect">
            <a:avLst/>
          </a:prstGeom>
          <a:noFill/>
        </p:spPr>
        <p:txBody>
          <a:bodyPr vert="horz" wrap="none" rIns="0" rtlCol="0" anchor="ctr">
            <a:spAutoFit/>
          </a:bodyPr>
          <a:lstStyle/>
          <a:p>
            <a:pPr defTabSz="893014"/>
            <a:r>
              <a:rPr lang="x-none" sz="800">
                <a:solidFill>
                  <a:srgbClr val="000000"/>
                </a:solidFill>
                <a:latin typeface="Verdana"/>
              </a:rPr>
              <a:t>AMS</a:t>
            </a:r>
            <a:endParaRPr lang="x-none" sz="800" dirty="0">
              <a:solidFill>
                <a:srgbClr val="000000"/>
              </a:solidFill>
              <a:latin typeface="Verdana"/>
            </a:endParaRPr>
          </a:p>
        </p:txBody>
      </p:sp>
    </p:spTree>
    <p:custDataLst>
      <p:custData r:id="rId13"/>
      <p:custData r:id="rId14"/>
    </p:custDataLst>
    <p:extLst>
      <p:ext uri="{BB962C8B-B14F-4D97-AF65-F5344CB8AC3E}">
        <p14:creationId xmlns:p14="http://schemas.microsoft.com/office/powerpoint/2010/main" val="538486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55675" rtl="0" eaLnBrk="1" fontAlgn="base" latinLnBrk="0" hangingPunct="1">
        <a:spcBef>
          <a:spcPct val="0"/>
        </a:spcBef>
        <a:spcAft>
          <a:spcPct val="0"/>
        </a:spcAft>
        <a:buNone/>
        <a:defRPr lang="en-CA" sz="2000" kern="1200" noProof="1" smtClean="0">
          <a:solidFill>
            <a:schemeClr val="tx1"/>
          </a:solidFill>
          <a:latin typeface="Calibri" pitchFamily="34" charset="0"/>
          <a:ea typeface="+mn-ea"/>
          <a:cs typeface="Arial" charset="0"/>
        </a:defRPr>
      </a:lvl1pPr>
    </p:titleStyle>
    <p:bodyStyle>
      <a:lvl1pPr marL="182563" marR="0" indent="-182563" algn="l" defTabSz="892778" rtl="0" eaLnBrk="1" fontAlgn="base" latinLnBrk="0" hangingPunct="1">
        <a:lnSpc>
          <a:spcPct val="100000"/>
        </a:lnSpc>
        <a:spcBef>
          <a:spcPct val="40000"/>
        </a:spcBef>
        <a:spcAft>
          <a:spcPct val="0"/>
        </a:spcAft>
        <a:buClr>
          <a:schemeClr val="tx1"/>
        </a:buClr>
        <a:buSzPct val="100000"/>
        <a:buFont typeface="Wingdings" pitchFamily="2" charset="2"/>
        <a:buChar char="§"/>
        <a:tabLst/>
        <a:defRPr kumimoji="0" lang="en-US" altLang="zh-CN" sz="2000" b="0" i="0" u="none" strike="noStrike" kern="1200" cap="none" spc="0" normalizeH="0" baseline="0" noProof="1">
          <a:ln>
            <a:noFill/>
          </a:ln>
          <a:solidFill>
            <a:schemeClr val="tx1"/>
          </a:solidFill>
          <a:effectLst/>
          <a:uLnTx/>
          <a:uFillTx/>
          <a:latin typeface="+mn-lt"/>
          <a:ea typeface="+mn-ea"/>
          <a:cs typeface="+mn-cs"/>
        </a:defRPr>
      </a:lvl1pPr>
      <a:lvl2pPr marL="449263" marR="0" indent="-182563" algn="l" defTabSz="892778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" pitchFamily="2" charset="2"/>
        <a:buChar char="§"/>
        <a:tabLst/>
        <a:defRPr lang="en-CA" altLang="zh-CN" sz="1600" kern="1200" baseline="0" noProof="1">
          <a:solidFill>
            <a:schemeClr val="tx1"/>
          </a:solidFill>
          <a:latin typeface="+mn-lt"/>
          <a:ea typeface="+mn-ea"/>
          <a:cs typeface="+mn-cs"/>
        </a:defRPr>
      </a:lvl2pPr>
      <a:lvl3pPr marL="623888" marR="0" indent="-174625" algn="l" defTabSz="892778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" pitchFamily="2" charset="2"/>
        <a:buChar char="§"/>
        <a:tabLst/>
        <a:defRPr lang="zh-CN" altLang="en-US" sz="1600" kern="1200" noProof="1">
          <a:solidFill>
            <a:schemeClr val="tx1"/>
          </a:solidFill>
          <a:latin typeface="+mn-lt"/>
          <a:ea typeface="+mn-ea"/>
          <a:cs typeface="+mn-cs"/>
        </a:defRPr>
      </a:lvl3pPr>
      <a:lvl4pPr marL="806450" marR="0" indent="-182563" algn="l" defTabSz="893014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1"/>
        </a:buClr>
        <a:buSzPct val="100000"/>
        <a:buFont typeface="Wingdings" pitchFamily="2" charset="2"/>
        <a:buChar char="§"/>
        <a:tabLst/>
        <a:defRPr lang="en-CA" altLang="zh-CN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985838" indent="-179388" algn="l" defTabSz="893014" rtl="0" eaLnBrk="1" latinLnBrk="0" hangingPunct="1">
        <a:spcBef>
          <a:spcPct val="20000"/>
        </a:spcBef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455789" indent="-223254" algn="l" defTabSz="8930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02296" indent="-223254" algn="l" defTabSz="8930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48803" indent="-223254" algn="l" defTabSz="8930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95310" indent="-223254" algn="l" defTabSz="8930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301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46507" algn="l" defTabSz="8930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93014" algn="l" defTabSz="8930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521" algn="l" defTabSz="8930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86028" algn="l" defTabSz="8930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32535" algn="l" defTabSz="8930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79042" algn="l" defTabSz="8930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25549" algn="l" defTabSz="8930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72056" algn="l" defTabSz="8930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275856" y="4554725"/>
            <a:ext cx="5595189" cy="2114635"/>
          </a:xfrm>
        </p:spPr>
        <p:txBody>
          <a:bodyPr/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Презентация </a:t>
            </a:r>
            <a:r>
              <a:rPr lang="ru-RU" sz="2400" dirty="0"/>
              <a:t>для </a:t>
            </a:r>
            <a:r>
              <a:rPr lang="ru-RU" sz="2400" dirty="0" smtClean="0"/>
              <a:t>студентов</a:t>
            </a:r>
            <a:br>
              <a:rPr lang="ru-RU" sz="2400" dirty="0" smtClean="0"/>
            </a:br>
            <a:r>
              <a:rPr lang="ru-RU" sz="2400" dirty="0" smtClean="0"/>
              <a:t>Донбасской </a:t>
            </a:r>
            <a:r>
              <a:rPr lang="ru-RU" sz="2400" dirty="0"/>
              <a:t>государственной машиностроительной </a:t>
            </a:r>
            <a:r>
              <a:rPr lang="ru-RU" sz="2400" dirty="0" smtClean="0"/>
              <a:t>академии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6021288"/>
            <a:ext cx="1828800" cy="257521"/>
          </a:xfrm>
        </p:spPr>
        <p:txBody>
          <a:bodyPr/>
          <a:lstStyle/>
          <a:p>
            <a:r>
              <a:rPr lang="ru-RU" dirty="0" smtClean="0"/>
              <a:t>февраль 2012 г.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868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gray">
          <a:xfrm>
            <a:off x="179786" y="836712"/>
            <a:ext cx="8763384" cy="631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655" tIns="47828" rIns="95655" bIns="47828" anchor="ctr"/>
          <a:lstStyle>
            <a:lvl1pPr algn="l" defTabSz="955675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  <a:defRPr lang="en-US" sz="2000" kern="1200" noProof="1" dirty="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>
              <a:lnSpc>
                <a:spcPct val="80000"/>
              </a:lnSpc>
            </a:pPr>
            <a:endParaRPr lang="ru-RU" sz="18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2074891" y="107107"/>
            <a:ext cx="4743005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defTabSz="955675">
              <a:defRPr/>
            </a:pP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Tahoma" pitchFamily="34" charset="0"/>
                <a:cs typeface="Tahoma" pitchFamily="34" charset="0"/>
              </a:rPr>
              <a:t>Цифры и факты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54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989235" y="107107"/>
            <a:ext cx="4743005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55675">
              <a:defRPr/>
            </a:pP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Производимое оборудование</a:t>
            </a:r>
          </a:p>
        </p:txBody>
      </p:sp>
    </p:spTree>
    <p:extLst>
      <p:ext uri="{BB962C8B-B14F-4D97-AF65-F5344CB8AC3E}">
        <p14:creationId xmlns:p14="http://schemas.microsoft.com/office/powerpoint/2010/main" val="362026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058576" y="188640"/>
            <a:ext cx="7086600" cy="487362"/>
          </a:xfrm>
        </p:spPr>
        <p:txBody>
          <a:bodyPr/>
          <a:lstStyle/>
          <a:p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rPr>
              <a:t>Миссия и видение Горных Машин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9076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2197100" y="141824"/>
            <a:ext cx="69469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655" tIns="47828" rIns="95655" bIns="47828" anchor="ctr"/>
          <a:lstStyle/>
          <a:p>
            <a:pPr defTabSz="955675"/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Кадровая политика НПК ГМ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</a:endParaRPr>
          </a:p>
        </p:txBody>
      </p:sp>
      <p:sp>
        <p:nvSpPr>
          <p:cNvPr id="44" name="Полилиния 515"/>
          <p:cNvSpPr>
            <a:spLocks/>
          </p:cNvSpPr>
          <p:nvPr/>
        </p:nvSpPr>
        <p:spPr bwMode="auto">
          <a:xfrm>
            <a:off x="5303356" y="6242456"/>
            <a:ext cx="50430" cy="42832"/>
          </a:xfrm>
          <a:custGeom>
            <a:avLst/>
            <a:gdLst>
              <a:gd name="T0" fmla="*/ 0 w 57"/>
              <a:gd name="T1" fmla="*/ 0 h 50"/>
              <a:gd name="T2" fmla="*/ 1 w 57"/>
              <a:gd name="T3" fmla="*/ 49 h 50"/>
              <a:gd name="T4" fmla="*/ 56 w 57"/>
              <a:gd name="T5" fmla="*/ 44 h 50"/>
              <a:gd name="T6" fmla="*/ 12 w 57"/>
              <a:gd name="T7" fmla="*/ 24 h 50"/>
              <a:gd name="T8" fmla="*/ 0 w 57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" h="50">
                <a:moveTo>
                  <a:pt x="0" y="0"/>
                </a:moveTo>
                <a:lnTo>
                  <a:pt x="1" y="49"/>
                </a:lnTo>
                <a:lnTo>
                  <a:pt x="56" y="44"/>
                </a:lnTo>
                <a:lnTo>
                  <a:pt x="12" y="24"/>
                </a:lnTo>
                <a:lnTo>
                  <a:pt x="0" y="0"/>
                </a:lnTo>
              </a:path>
            </a:pathLst>
          </a:custGeom>
          <a:solidFill>
            <a:srgbClr val="D0E1E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cap="rnd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700" dir="10800000" algn="ctr" rotWithShape="0">
                    <a:srgbClr val="6633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81" name="Полилиния 478"/>
          <p:cNvSpPr>
            <a:spLocks/>
          </p:cNvSpPr>
          <p:nvPr/>
        </p:nvSpPr>
        <p:spPr bwMode="auto">
          <a:xfrm>
            <a:off x="5230758" y="6256912"/>
            <a:ext cx="19396" cy="13920"/>
          </a:xfrm>
          <a:custGeom>
            <a:avLst/>
            <a:gdLst>
              <a:gd name="T0" fmla="*/ 0 w 22"/>
              <a:gd name="T1" fmla="*/ 0 h 17"/>
              <a:gd name="T2" fmla="*/ 20 w 22"/>
              <a:gd name="T3" fmla="*/ 3 h 17"/>
              <a:gd name="T4" fmla="*/ 21 w 22"/>
              <a:gd name="T5" fmla="*/ 16 h 17"/>
              <a:gd name="T6" fmla="*/ 0 w 22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" h="17">
                <a:moveTo>
                  <a:pt x="0" y="0"/>
                </a:moveTo>
                <a:lnTo>
                  <a:pt x="20" y="3"/>
                </a:lnTo>
                <a:lnTo>
                  <a:pt x="21" y="16"/>
                </a:lnTo>
                <a:lnTo>
                  <a:pt x="0" y="0"/>
                </a:lnTo>
              </a:path>
            </a:pathLst>
          </a:custGeom>
          <a:solidFill>
            <a:srgbClr val="D0E1E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cap="rnd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700" dir="10800000" algn="ctr" rotWithShape="0">
                    <a:srgbClr val="6633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82" name="Полилиния 477"/>
          <p:cNvSpPr>
            <a:spLocks/>
          </p:cNvSpPr>
          <p:nvPr/>
        </p:nvSpPr>
        <p:spPr bwMode="auto">
          <a:xfrm>
            <a:off x="5234638" y="6229607"/>
            <a:ext cx="28817" cy="28911"/>
          </a:xfrm>
          <a:custGeom>
            <a:avLst/>
            <a:gdLst>
              <a:gd name="T0" fmla="*/ 0 w 33"/>
              <a:gd name="T1" fmla="*/ 5 h 33"/>
              <a:gd name="T2" fmla="*/ 8 w 33"/>
              <a:gd name="T3" fmla="*/ 0 h 33"/>
              <a:gd name="T4" fmla="*/ 8 w 33"/>
              <a:gd name="T5" fmla="*/ 14 h 33"/>
              <a:gd name="T6" fmla="*/ 32 w 33"/>
              <a:gd name="T7" fmla="*/ 20 h 33"/>
              <a:gd name="T8" fmla="*/ 16 w 33"/>
              <a:gd name="T9" fmla="*/ 32 h 33"/>
              <a:gd name="T10" fmla="*/ 0 w 33"/>
              <a:gd name="T11" fmla="*/ 5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3" h="33">
                <a:moveTo>
                  <a:pt x="0" y="5"/>
                </a:moveTo>
                <a:lnTo>
                  <a:pt x="8" y="0"/>
                </a:lnTo>
                <a:lnTo>
                  <a:pt x="8" y="14"/>
                </a:lnTo>
                <a:lnTo>
                  <a:pt x="32" y="20"/>
                </a:lnTo>
                <a:lnTo>
                  <a:pt x="16" y="32"/>
                </a:lnTo>
                <a:lnTo>
                  <a:pt x="0" y="5"/>
                </a:lnTo>
              </a:path>
            </a:pathLst>
          </a:custGeom>
          <a:solidFill>
            <a:srgbClr val="D0E1E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cap="rnd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700" dir="10800000" algn="ctr" rotWithShape="0">
                    <a:srgbClr val="6633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83" name="Полилиния 476"/>
          <p:cNvSpPr>
            <a:spLocks/>
          </p:cNvSpPr>
          <p:nvPr/>
        </p:nvSpPr>
        <p:spPr bwMode="auto">
          <a:xfrm>
            <a:off x="5254588" y="6266014"/>
            <a:ext cx="16071" cy="14456"/>
          </a:xfrm>
          <a:custGeom>
            <a:avLst/>
            <a:gdLst>
              <a:gd name="T0" fmla="*/ 0 w 18"/>
              <a:gd name="T1" fmla="*/ 12 h 17"/>
              <a:gd name="T2" fmla="*/ 5 w 18"/>
              <a:gd name="T3" fmla="*/ 0 h 17"/>
              <a:gd name="T4" fmla="*/ 17 w 18"/>
              <a:gd name="T5" fmla="*/ 16 h 17"/>
              <a:gd name="T6" fmla="*/ 0 w 18"/>
              <a:gd name="T7" fmla="*/ 12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" h="17">
                <a:moveTo>
                  <a:pt x="0" y="12"/>
                </a:moveTo>
                <a:lnTo>
                  <a:pt x="5" y="0"/>
                </a:lnTo>
                <a:lnTo>
                  <a:pt x="17" y="16"/>
                </a:lnTo>
                <a:lnTo>
                  <a:pt x="0" y="12"/>
                </a:lnTo>
              </a:path>
            </a:pathLst>
          </a:custGeom>
          <a:solidFill>
            <a:srgbClr val="D0E1E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cap="rnd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700" dir="10800000" algn="ctr" rotWithShape="0">
                    <a:srgbClr val="6633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84" name="Полилиния 475"/>
          <p:cNvSpPr>
            <a:spLocks/>
          </p:cNvSpPr>
          <p:nvPr/>
        </p:nvSpPr>
        <p:spPr bwMode="auto">
          <a:xfrm>
            <a:off x="5264009" y="6242456"/>
            <a:ext cx="41009" cy="42832"/>
          </a:xfrm>
          <a:custGeom>
            <a:avLst/>
            <a:gdLst>
              <a:gd name="T0" fmla="*/ 0 w 46"/>
              <a:gd name="T1" fmla="*/ 40 h 50"/>
              <a:gd name="T2" fmla="*/ 8 w 46"/>
              <a:gd name="T3" fmla="*/ 33 h 50"/>
              <a:gd name="T4" fmla="*/ 32 w 46"/>
              <a:gd name="T5" fmla="*/ 37 h 50"/>
              <a:gd name="T6" fmla="*/ 21 w 46"/>
              <a:gd name="T7" fmla="*/ 25 h 50"/>
              <a:gd name="T8" fmla="*/ 32 w 46"/>
              <a:gd name="T9" fmla="*/ 17 h 50"/>
              <a:gd name="T10" fmla="*/ 15 w 46"/>
              <a:gd name="T11" fmla="*/ 15 h 50"/>
              <a:gd name="T12" fmla="*/ 15 w 46"/>
              <a:gd name="T13" fmla="*/ 3 h 50"/>
              <a:gd name="T14" fmla="*/ 44 w 46"/>
              <a:gd name="T15" fmla="*/ 0 h 50"/>
              <a:gd name="T16" fmla="*/ 45 w 46"/>
              <a:gd name="T17" fmla="*/ 49 h 50"/>
              <a:gd name="T18" fmla="*/ 0 w 46"/>
              <a:gd name="T19" fmla="*/ 4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6" h="50">
                <a:moveTo>
                  <a:pt x="0" y="40"/>
                </a:moveTo>
                <a:lnTo>
                  <a:pt x="8" y="33"/>
                </a:lnTo>
                <a:lnTo>
                  <a:pt x="32" y="37"/>
                </a:lnTo>
                <a:lnTo>
                  <a:pt x="21" y="25"/>
                </a:lnTo>
                <a:lnTo>
                  <a:pt x="32" y="17"/>
                </a:lnTo>
                <a:lnTo>
                  <a:pt x="15" y="15"/>
                </a:lnTo>
                <a:lnTo>
                  <a:pt x="15" y="3"/>
                </a:lnTo>
                <a:lnTo>
                  <a:pt x="44" y="0"/>
                </a:lnTo>
                <a:lnTo>
                  <a:pt x="45" y="49"/>
                </a:lnTo>
                <a:lnTo>
                  <a:pt x="0" y="40"/>
                </a:lnTo>
              </a:path>
            </a:pathLst>
          </a:custGeom>
          <a:solidFill>
            <a:srgbClr val="D0E1E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cap="rnd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700" dir="10800000" algn="ctr" rotWithShape="0">
                    <a:srgbClr val="6633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85" name="Полилиния 474"/>
          <p:cNvSpPr>
            <a:spLocks/>
          </p:cNvSpPr>
          <p:nvPr/>
        </p:nvSpPr>
        <p:spPr bwMode="auto">
          <a:xfrm>
            <a:off x="5284514" y="6291177"/>
            <a:ext cx="29926" cy="14456"/>
          </a:xfrm>
          <a:custGeom>
            <a:avLst/>
            <a:gdLst>
              <a:gd name="T0" fmla="*/ 0 w 34"/>
              <a:gd name="T1" fmla="*/ 0 h 17"/>
              <a:gd name="T2" fmla="*/ 30 w 34"/>
              <a:gd name="T3" fmla="*/ 3 h 17"/>
              <a:gd name="T4" fmla="*/ 33 w 34"/>
              <a:gd name="T5" fmla="*/ 16 h 17"/>
              <a:gd name="T6" fmla="*/ 0 w 34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" h="17">
                <a:moveTo>
                  <a:pt x="0" y="0"/>
                </a:moveTo>
                <a:lnTo>
                  <a:pt x="30" y="3"/>
                </a:lnTo>
                <a:lnTo>
                  <a:pt x="33" y="16"/>
                </a:lnTo>
                <a:lnTo>
                  <a:pt x="0" y="0"/>
                </a:lnTo>
              </a:path>
            </a:pathLst>
          </a:custGeom>
          <a:solidFill>
            <a:srgbClr val="D0E1E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cap="rnd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700" dir="10800000" algn="ctr" rotWithShape="0">
                    <a:srgbClr val="6633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86" name="Полилиния 473"/>
          <p:cNvSpPr>
            <a:spLocks/>
          </p:cNvSpPr>
          <p:nvPr/>
        </p:nvSpPr>
        <p:spPr bwMode="auto">
          <a:xfrm>
            <a:off x="5312222" y="6285288"/>
            <a:ext cx="15517" cy="14456"/>
          </a:xfrm>
          <a:custGeom>
            <a:avLst/>
            <a:gdLst>
              <a:gd name="T0" fmla="*/ 0 w 17"/>
              <a:gd name="T1" fmla="*/ 16 h 17"/>
              <a:gd name="T2" fmla="*/ 3 w 17"/>
              <a:gd name="T3" fmla="*/ 0 h 17"/>
              <a:gd name="T4" fmla="*/ 16 w 17"/>
              <a:gd name="T5" fmla="*/ 16 h 17"/>
              <a:gd name="T6" fmla="*/ 0 w 17"/>
              <a:gd name="T7" fmla="*/ 16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" h="17">
                <a:moveTo>
                  <a:pt x="0" y="16"/>
                </a:moveTo>
                <a:lnTo>
                  <a:pt x="3" y="0"/>
                </a:lnTo>
                <a:lnTo>
                  <a:pt x="16" y="16"/>
                </a:lnTo>
                <a:lnTo>
                  <a:pt x="0" y="16"/>
                </a:lnTo>
              </a:path>
            </a:pathLst>
          </a:custGeom>
          <a:solidFill>
            <a:srgbClr val="D0E1E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cap="rnd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700" dir="10800000" algn="ctr" rotWithShape="0">
                    <a:srgbClr val="6633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168" name="Полилиния 388"/>
          <p:cNvSpPr>
            <a:spLocks/>
          </p:cNvSpPr>
          <p:nvPr/>
        </p:nvSpPr>
        <p:spPr bwMode="auto">
          <a:xfrm>
            <a:off x="7183122" y="3961669"/>
            <a:ext cx="44334" cy="21951"/>
          </a:xfrm>
          <a:custGeom>
            <a:avLst/>
            <a:gdLst>
              <a:gd name="T0" fmla="*/ 0 w 49"/>
              <a:gd name="T1" fmla="*/ 17 h 25"/>
              <a:gd name="T2" fmla="*/ 15 w 49"/>
              <a:gd name="T3" fmla="*/ 24 h 25"/>
              <a:gd name="T4" fmla="*/ 48 w 49"/>
              <a:gd name="T5" fmla="*/ 16 h 25"/>
              <a:gd name="T6" fmla="*/ 28 w 49"/>
              <a:gd name="T7" fmla="*/ 0 h 25"/>
              <a:gd name="T8" fmla="*/ 0 w 49"/>
              <a:gd name="T9" fmla="*/ 17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" h="25">
                <a:moveTo>
                  <a:pt x="0" y="17"/>
                </a:moveTo>
                <a:lnTo>
                  <a:pt x="15" y="24"/>
                </a:lnTo>
                <a:lnTo>
                  <a:pt x="48" y="16"/>
                </a:lnTo>
                <a:lnTo>
                  <a:pt x="28" y="0"/>
                </a:lnTo>
                <a:lnTo>
                  <a:pt x="0" y="17"/>
                </a:lnTo>
              </a:path>
            </a:pathLst>
          </a:custGeom>
          <a:solidFill>
            <a:srgbClr val="D0E1E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cap="rnd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700" dir="10800000" algn="ctr" rotWithShape="0">
                    <a:srgbClr val="6633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230671" y="5013176"/>
            <a:ext cx="86096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/>
              <a:t>   </a:t>
            </a:r>
            <a:endParaRPr lang="ru-RU" sz="1400" i="1" dirty="0"/>
          </a:p>
        </p:txBody>
      </p:sp>
    </p:spTree>
    <p:extLst>
      <p:ext uri="{BB962C8B-B14F-4D97-AF65-F5344CB8AC3E}">
        <p14:creationId xmlns:p14="http://schemas.microsoft.com/office/powerpoint/2010/main" val="24070224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Полилиния 515"/>
          <p:cNvSpPr>
            <a:spLocks/>
          </p:cNvSpPr>
          <p:nvPr/>
        </p:nvSpPr>
        <p:spPr bwMode="auto">
          <a:xfrm>
            <a:off x="5303356" y="6242456"/>
            <a:ext cx="50430" cy="42832"/>
          </a:xfrm>
          <a:custGeom>
            <a:avLst/>
            <a:gdLst>
              <a:gd name="T0" fmla="*/ 0 w 57"/>
              <a:gd name="T1" fmla="*/ 0 h 50"/>
              <a:gd name="T2" fmla="*/ 1 w 57"/>
              <a:gd name="T3" fmla="*/ 49 h 50"/>
              <a:gd name="T4" fmla="*/ 56 w 57"/>
              <a:gd name="T5" fmla="*/ 44 h 50"/>
              <a:gd name="T6" fmla="*/ 12 w 57"/>
              <a:gd name="T7" fmla="*/ 24 h 50"/>
              <a:gd name="T8" fmla="*/ 0 w 57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" h="50">
                <a:moveTo>
                  <a:pt x="0" y="0"/>
                </a:moveTo>
                <a:lnTo>
                  <a:pt x="1" y="49"/>
                </a:lnTo>
                <a:lnTo>
                  <a:pt x="56" y="44"/>
                </a:lnTo>
                <a:lnTo>
                  <a:pt x="12" y="24"/>
                </a:lnTo>
                <a:lnTo>
                  <a:pt x="0" y="0"/>
                </a:lnTo>
              </a:path>
            </a:pathLst>
          </a:custGeom>
          <a:solidFill>
            <a:srgbClr val="D0E1E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cap="rnd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700" dir="10800000" algn="ctr" rotWithShape="0">
                    <a:srgbClr val="6633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81" name="Полилиния 478"/>
          <p:cNvSpPr>
            <a:spLocks/>
          </p:cNvSpPr>
          <p:nvPr/>
        </p:nvSpPr>
        <p:spPr bwMode="auto">
          <a:xfrm>
            <a:off x="5230758" y="6256912"/>
            <a:ext cx="19396" cy="13920"/>
          </a:xfrm>
          <a:custGeom>
            <a:avLst/>
            <a:gdLst>
              <a:gd name="T0" fmla="*/ 0 w 22"/>
              <a:gd name="T1" fmla="*/ 0 h 17"/>
              <a:gd name="T2" fmla="*/ 20 w 22"/>
              <a:gd name="T3" fmla="*/ 3 h 17"/>
              <a:gd name="T4" fmla="*/ 21 w 22"/>
              <a:gd name="T5" fmla="*/ 16 h 17"/>
              <a:gd name="T6" fmla="*/ 0 w 22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" h="17">
                <a:moveTo>
                  <a:pt x="0" y="0"/>
                </a:moveTo>
                <a:lnTo>
                  <a:pt x="20" y="3"/>
                </a:lnTo>
                <a:lnTo>
                  <a:pt x="21" y="16"/>
                </a:lnTo>
                <a:lnTo>
                  <a:pt x="0" y="0"/>
                </a:lnTo>
              </a:path>
            </a:pathLst>
          </a:custGeom>
          <a:solidFill>
            <a:srgbClr val="D0E1E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cap="rnd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700" dir="10800000" algn="ctr" rotWithShape="0">
                    <a:srgbClr val="6633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82" name="Полилиния 477"/>
          <p:cNvSpPr>
            <a:spLocks/>
          </p:cNvSpPr>
          <p:nvPr/>
        </p:nvSpPr>
        <p:spPr bwMode="auto">
          <a:xfrm>
            <a:off x="5234638" y="6229607"/>
            <a:ext cx="28817" cy="28911"/>
          </a:xfrm>
          <a:custGeom>
            <a:avLst/>
            <a:gdLst>
              <a:gd name="T0" fmla="*/ 0 w 33"/>
              <a:gd name="T1" fmla="*/ 5 h 33"/>
              <a:gd name="T2" fmla="*/ 8 w 33"/>
              <a:gd name="T3" fmla="*/ 0 h 33"/>
              <a:gd name="T4" fmla="*/ 8 w 33"/>
              <a:gd name="T5" fmla="*/ 14 h 33"/>
              <a:gd name="T6" fmla="*/ 32 w 33"/>
              <a:gd name="T7" fmla="*/ 20 h 33"/>
              <a:gd name="T8" fmla="*/ 16 w 33"/>
              <a:gd name="T9" fmla="*/ 32 h 33"/>
              <a:gd name="T10" fmla="*/ 0 w 33"/>
              <a:gd name="T11" fmla="*/ 5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3" h="33">
                <a:moveTo>
                  <a:pt x="0" y="5"/>
                </a:moveTo>
                <a:lnTo>
                  <a:pt x="8" y="0"/>
                </a:lnTo>
                <a:lnTo>
                  <a:pt x="8" y="14"/>
                </a:lnTo>
                <a:lnTo>
                  <a:pt x="32" y="20"/>
                </a:lnTo>
                <a:lnTo>
                  <a:pt x="16" y="32"/>
                </a:lnTo>
                <a:lnTo>
                  <a:pt x="0" y="5"/>
                </a:lnTo>
              </a:path>
            </a:pathLst>
          </a:custGeom>
          <a:solidFill>
            <a:srgbClr val="D0E1E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cap="rnd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700" dir="10800000" algn="ctr" rotWithShape="0">
                    <a:srgbClr val="6633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83" name="Полилиния 476"/>
          <p:cNvSpPr>
            <a:spLocks/>
          </p:cNvSpPr>
          <p:nvPr/>
        </p:nvSpPr>
        <p:spPr bwMode="auto">
          <a:xfrm>
            <a:off x="5254588" y="6266014"/>
            <a:ext cx="16071" cy="14456"/>
          </a:xfrm>
          <a:custGeom>
            <a:avLst/>
            <a:gdLst>
              <a:gd name="T0" fmla="*/ 0 w 18"/>
              <a:gd name="T1" fmla="*/ 12 h 17"/>
              <a:gd name="T2" fmla="*/ 5 w 18"/>
              <a:gd name="T3" fmla="*/ 0 h 17"/>
              <a:gd name="T4" fmla="*/ 17 w 18"/>
              <a:gd name="T5" fmla="*/ 16 h 17"/>
              <a:gd name="T6" fmla="*/ 0 w 18"/>
              <a:gd name="T7" fmla="*/ 12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" h="17">
                <a:moveTo>
                  <a:pt x="0" y="12"/>
                </a:moveTo>
                <a:lnTo>
                  <a:pt x="5" y="0"/>
                </a:lnTo>
                <a:lnTo>
                  <a:pt x="17" y="16"/>
                </a:lnTo>
                <a:lnTo>
                  <a:pt x="0" y="12"/>
                </a:lnTo>
              </a:path>
            </a:pathLst>
          </a:custGeom>
          <a:solidFill>
            <a:srgbClr val="D0E1E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cap="rnd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700" dir="10800000" algn="ctr" rotWithShape="0">
                    <a:srgbClr val="6633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84" name="Полилиния 475"/>
          <p:cNvSpPr>
            <a:spLocks/>
          </p:cNvSpPr>
          <p:nvPr/>
        </p:nvSpPr>
        <p:spPr bwMode="auto">
          <a:xfrm>
            <a:off x="5264009" y="6242456"/>
            <a:ext cx="41009" cy="42832"/>
          </a:xfrm>
          <a:custGeom>
            <a:avLst/>
            <a:gdLst>
              <a:gd name="T0" fmla="*/ 0 w 46"/>
              <a:gd name="T1" fmla="*/ 40 h 50"/>
              <a:gd name="T2" fmla="*/ 8 w 46"/>
              <a:gd name="T3" fmla="*/ 33 h 50"/>
              <a:gd name="T4" fmla="*/ 32 w 46"/>
              <a:gd name="T5" fmla="*/ 37 h 50"/>
              <a:gd name="T6" fmla="*/ 21 w 46"/>
              <a:gd name="T7" fmla="*/ 25 h 50"/>
              <a:gd name="T8" fmla="*/ 32 w 46"/>
              <a:gd name="T9" fmla="*/ 17 h 50"/>
              <a:gd name="T10" fmla="*/ 15 w 46"/>
              <a:gd name="T11" fmla="*/ 15 h 50"/>
              <a:gd name="T12" fmla="*/ 15 w 46"/>
              <a:gd name="T13" fmla="*/ 3 h 50"/>
              <a:gd name="T14" fmla="*/ 44 w 46"/>
              <a:gd name="T15" fmla="*/ 0 h 50"/>
              <a:gd name="T16" fmla="*/ 45 w 46"/>
              <a:gd name="T17" fmla="*/ 49 h 50"/>
              <a:gd name="T18" fmla="*/ 0 w 46"/>
              <a:gd name="T19" fmla="*/ 4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6" h="50">
                <a:moveTo>
                  <a:pt x="0" y="40"/>
                </a:moveTo>
                <a:lnTo>
                  <a:pt x="8" y="33"/>
                </a:lnTo>
                <a:lnTo>
                  <a:pt x="32" y="37"/>
                </a:lnTo>
                <a:lnTo>
                  <a:pt x="21" y="25"/>
                </a:lnTo>
                <a:lnTo>
                  <a:pt x="32" y="17"/>
                </a:lnTo>
                <a:lnTo>
                  <a:pt x="15" y="15"/>
                </a:lnTo>
                <a:lnTo>
                  <a:pt x="15" y="3"/>
                </a:lnTo>
                <a:lnTo>
                  <a:pt x="44" y="0"/>
                </a:lnTo>
                <a:lnTo>
                  <a:pt x="45" y="49"/>
                </a:lnTo>
                <a:lnTo>
                  <a:pt x="0" y="40"/>
                </a:lnTo>
              </a:path>
            </a:pathLst>
          </a:custGeom>
          <a:solidFill>
            <a:srgbClr val="D0E1E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cap="rnd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700" dir="10800000" algn="ctr" rotWithShape="0">
                    <a:srgbClr val="6633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85" name="Полилиния 474"/>
          <p:cNvSpPr>
            <a:spLocks/>
          </p:cNvSpPr>
          <p:nvPr/>
        </p:nvSpPr>
        <p:spPr bwMode="auto">
          <a:xfrm>
            <a:off x="5284514" y="6291177"/>
            <a:ext cx="29926" cy="14456"/>
          </a:xfrm>
          <a:custGeom>
            <a:avLst/>
            <a:gdLst>
              <a:gd name="T0" fmla="*/ 0 w 34"/>
              <a:gd name="T1" fmla="*/ 0 h 17"/>
              <a:gd name="T2" fmla="*/ 30 w 34"/>
              <a:gd name="T3" fmla="*/ 3 h 17"/>
              <a:gd name="T4" fmla="*/ 33 w 34"/>
              <a:gd name="T5" fmla="*/ 16 h 17"/>
              <a:gd name="T6" fmla="*/ 0 w 34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" h="17">
                <a:moveTo>
                  <a:pt x="0" y="0"/>
                </a:moveTo>
                <a:lnTo>
                  <a:pt x="30" y="3"/>
                </a:lnTo>
                <a:lnTo>
                  <a:pt x="33" y="16"/>
                </a:lnTo>
                <a:lnTo>
                  <a:pt x="0" y="0"/>
                </a:lnTo>
              </a:path>
            </a:pathLst>
          </a:custGeom>
          <a:solidFill>
            <a:srgbClr val="D0E1E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cap="rnd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700" dir="10800000" algn="ctr" rotWithShape="0">
                    <a:srgbClr val="6633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86" name="Полилиния 473"/>
          <p:cNvSpPr>
            <a:spLocks/>
          </p:cNvSpPr>
          <p:nvPr/>
        </p:nvSpPr>
        <p:spPr bwMode="auto">
          <a:xfrm>
            <a:off x="5312222" y="6285288"/>
            <a:ext cx="15517" cy="14456"/>
          </a:xfrm>
          <a:custGeom>
            <a:avLst/>
            <a:gdLst>
              <a:gd name="T0" fmla="*/ 0 w 17"/>
              <a:gd name="T1" fmla="*/ 16 h 17"/>
              <a:gd name="T2" fmla="*/ 3 w 17"/>
              <a:gd name="T3" fmla="*/ 0 h 17"/>
              <a:gd name="T4" fmla="*/ 16 w 17"/>
              <a:gd name="T5" fmla="*/ 16 h 17"/>
              <a:gd name="T6" fmla="*/ 0 w 17"/>
              <a:gd name="T7" fmla="*/ 16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" h="17">
                <a:moveTo>
                  <a:pt x="0" y="16"/>
                </a:moveTo>
                <a:lnTo>
                  <a:pt x="3" y="0"/>
                </a:lnTo>
                <a:lnTo>
                  <a:pt x="16" y="16"/>
                </a:lnTo>
                <a:lnTo>
                  <a:pt x="0" y="16"/>
                </a:lnTo>
              </a:path>
            </a:pathLst>
          </a:custGeom>
          <a:solidFill>
            <a:srgbClr val="D0E1E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cap="rnd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700" dir="10800000" algn="ctr" rotWithShape="0">
                    <a:srgbClr val="6633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168" name="Полилиния 388"/>
          <p:cNvSpPr>
            <a:spLocks/>
          </p:cNvSpPr>
          <p:nvPr/>
        </p:nvSpPr>
        <p:spPr bwMode="auto">
          <a:xfrm>
            <a:off x="7183122" y="3961669"/>
            <a:ext cx="44334" cy="21951"/>
          </a:xfrm>
          <a:custGeom>
            <a:avLst/>
            <a:gdLst>
              <a:gd name="T0" fmla="*/ 0 w 49"/>
              <a:gd name="T1" fmla="*/ 17 h 25"/>
              <a:gd name="T2" fmla="*/ 15 w 49"/>
              <a:gd name="T3" fmla="*/ 24 h 25"/>
              <a:gd name="T4" fmla="*/ 48 w 49"/>
              <a:gd name="T5" fmla="*/ 16 h 25"/>
              <a:gd name="T6" fmla="*/ 28 w 49"/>
              <a:gd name="T7" fmla="*/ 0 h 25"/>
              <a:gd name="T8" fmla="*/ 0 w 49"/>
              <a:gd name="T9" fmla="*/ 17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" h="25">
                <a:moveTo>
                  <a:pt x="0" y="17"/>
                </a:moveTo>
                <a:lnTo>
                  <a:pt x="15" y="24"/>
                </a:lnTo>
                <a:lnTo>
                  <a:pt x="48" y="16"/>
                </a:lnTo>
                <a:lnTo>
                  <a:pt x="28" y="0"/>
                </a:lnTo>
                <a:lnTo>
                  <a:pt x="0" y="17"/>
                </a:lnTo>
              </a:path>
            </a:pathLst>
          </a:custGeom>
          <a:solidFill>
            <a:srgbClr val="D0E1E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cap="rnd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700" dir="10800000" algn="ctr" rotWithShape="0">
                    <a:srgbClr val="6633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411760" y="188640"/>
            <a:ext cx="3898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55675"/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Кадровая политика 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НПК ГМ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772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2195736" y="116632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5675">
              <a:defRPr/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Tahoma" pitchFamily="34" charset="0"/>
                <a:cs typeface="Tahoma" pitchFamily="34" charset="0"/>
              </a:rPr>
              <a:t>Взаимодействие НПК ГМ и ДГМА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129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55776" y="188640"/>
            <a:ext cx="4968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ea typeface="Tahoma" pitchFamily="34" charset="0"/>
                <a:cs typeface="Tahoma" pitchFamily="34" charset="0"/>
              </a:rPr>
              <a:t>Контакты 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3044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LLOWANCHOR" val="true"/>
</p:tagLst>
</file>

<file path=ppt/theme/theme1.xml><?xml version="1.0" encoding="utf-8"?>
<a:theme xmlns:a="http://schemas.openxmlformats.org/drawingml/2006/main" name="Template-JA6_OS">
  <a:themeElements>
    <a:clrScheme name="Template-JA6_OS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F79646"/>
      </a:accent4>
      <a:accent5>
        <a:srgbClr val="4BACC6"/>
      </a:accent5>
      <a:accent6>
        <a:srgbClr val="FFE433"/>
      </a:accent6>
      <a:hlink>
        <a:srgbClr val="000000"/>
      </a:hlink>
      <a:folHlink>
        <a:srgbClr val="800080"/>
      </a:folHlink>
    </a:clrScheme>
    <a:fontScheme name="Template-JA6_O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50000"/>
            <a:lumOff val="50000"/>
          </a:schemeClr>
        </a:solidFill>
        <a:ln w="19050">
          <a:noFill/>
        </a:ln>
      </a:spPr>
      <a:bodyPr rtlCol="0" anchor="ctr"/>
      <a:lstStyle>
        <a:defPPr algn="ctr">
          <a:defRPr sz="1600"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rgbClr val="080808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Showofficecode>false</Showofficecode>
</file>

<file path=customXml/item2.xml><?xml version="1.0" encoding="utf-8"?>
<Showfilename>false</Showfilename>
</file>

<file path=customXml/itemProps1.xml><?xml version="1.0" encoding="utf-8"?>
<ds:datastoreItem xmlns:ds="http://schemas.openxmlformats.org/officeDocument/2006/customXml" ds:itemID="{6F077CD0-B89B-49AE-A879-5B7B17D32A1C}">
  <ds:schemaRefs/>
</ds:datastoreItem>
</file>

<file path=customXml/itemProps2.xml><?xml version="1.0" encoding="utf-8"?>
<ds:datastoreItem xmlns:ds="http://schemas.openxmlformats.org/officeDocument/2006/customXml" ds:itemID="{3334B819-39E8-4EB5-A8D2-75B31DAD3CC0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5114</TotalTime>
  <Words>33</Words>
  <Application>Microsoft Office PowerPoint</Application>
  <PresentationFormat>Экран (4:3)</PresentationFormat>
  <Paragraphs>14</Paragraphs>
  <Slides>8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Template-JA6_OS</vt:lpstr>
      <vt:lpstr>  Презентация для студентов Донбасской государственной машиностроительной академии   </vt:lpstr>
      <vt:lpstr>Презентация PowerPoint</vt:lpstr>
      <vt:lpstr>Презентация PowerPoint</vt:lpstr>
      <vt:lpstr>Миссия и видение Горных Машин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Стратегия НПК «Горные Машины» на 2012-2016 гг.  Материалы для Наблюдательного совета</dc:title>
  <dc:creator>ramazyan.samvel</dc:creator>
  <cp:lastModifiedBy>olefirenko.olga</cp:lastModifiedBy>
  <cp:revision>257</cp:revision>
  <cp:lastPrinted>2012-02-23T14:12:21Z</cp:lastPrinted>
  <dcterms:created xsi:type="dcterms:W3CDTF">2011-09-13T07:45:03Z</dcterms:created>
  <dcterms:modified xsi:type="dcterms:W3CDTF">2012-02-27T11:29:49Z</dcterms:modified>
</cp:coreProperties>
</file>