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 id="2147483884" r:id="rId2"/>
    <p:sldMasterId id="2147483910" r:id="rId3"/>
    <p:sldMasterId id="2147483923" r:id="rId4"/>
    <p:sldMasterId id="2147483975" r:id="rId5"/>
    <p:sldMasterId id="2147483988" r:id="rId6"/>
  </p:sldMasterIdLst>
  <p:notesMasterIdLst>
    <p:notesMasterId r:id="rId24"/>
  </p:notesMasterIdLst>
  <p:sldIdLst>
    <p:sldId id="256" r:id="rId7"/>
    <p:sldId id="376" r:id="rId8"/>
    <p:sldId id="391" r:id="rId9"/>
    <p:sldId id="392" r:id="rId10"/>
    <p:sldId id="377" r:id="rId11"/>
    <p:sldId id="362" r:id="rId12"/>
    <p:sldId id="363" r:id="rId13"/>
    <p:sldId id="393" r:id="rId14"/>
    <p:sldId id="394" r:id="rId15"/>
    <p:sldId id="378" r:id="rId16"/>
    <p:sldId id="379" r:id="rId17"/>
    <p:sldId id="372" r:id="rId18"/>
    <p:sldId id="389" r:id="rId19"/>
    <p:sldId id="390" r:id="rId20"/>
    <p:sldId id="395" r:id="rId21"/>
    <p:sldId id="374" r:id="rId22"/>
    <p:sldId id="369" r:id="rId23"/>
  </p:sldIdLst>
  <p:sldSz cx="9144000" cy="6858000" type="screen4x3"/>
  <p:notesSz cx="6858000" cy="9144000"/>
  <p:custDataLst>
    <p:tags r:id="rId25"/>
  </p:custDataLst>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00"/>
    <a:srgbClr val="99CCFF"/>
    <a:srgbClr val="0066FF"/>
    <a:srgbClr val="04374A"/>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1564" autoAdjust="0"/>
  </p:normalViewPr>
  <p:slideViewPr>
    <p:cSldViewPr>
      <p:cViewPr varScale="1">
        <p:scale>
          <a:sx n="101" d="100"/>
          <a:sy n="101" d="100"/>
        </p:scale>
        <p:origin x="183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F4FDA90-410F-461D-B5EA-7B921B7D573B}" type="datetimeFigureOut">
              <a:rPr lang="ru-RU"/>
              <a:pPr>
                <a:defRPr/>
              </a:pPr>
              <a:t>пт 05.04.24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4ECF436-8720-421C-9599-3EE0884E2D0A}" type="slidenum">
              <a:rPr lang="ru-RU"/>
              <a:pPr>
                <a:defRPr/>
              </a:pPr>
              <a:t>‹#›</a:t>
            </a:fld>
            <a:endParaRPr lang="ru-RU"/>
          </a:p>
        </p:txBody>
      </p:sp>
    </p:spTree>
    <p:extLst>
      <p:ext uri="{BB962C8B-B14F-4D97-AF65-F5344CB8AC3E}">
        <p14:creationId xmlns:p14="http://schemas.microsoft.com/office/powerpoint/2010/main" val="21232955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77D0A3-0DA1-43CC-B5E2-193DB5E25CE7}" type="slidenum">
              <a:rPr lang="ru-RU"/>
              <a:pPr fontAlgn="base">
                <a:spcBef>
                  <a:spcPct val="0"/>
                </a:spcBef>
                <a:spcAft>
                  <a:spcPct val="0"/>
                </a:spcAft>
                <a:defRPr/>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64ECF436-8720-421C-9599-3EE0884E2D0A}" type="slidenum">
              <a:rPr lang="ru-RU" smtClean="0"/>
              <a:pPr>
                <a:defRPr/>
              </a:pPr>
              <a:t>13</a:t>
            </a:fld>
            <a:endParaRPr lang="ru-RU"/>
          </a:p>
        </p:txBody>
      </p:sp>
    </p:spTree>
    <p:extLst>
      <p:ext uri="{BB962C8B-B14F-4D97-AF65-F5344CB8AC3E}">
        <p14:creationId xmlns:p14="http://schemas.microsoft.com/office/powerpoint/2010/main" val="3311444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3CC339DF-A6FE-4225-AC5D-5ED01CDF7B3E}" type="datetimeFigureOut">
              <a:rPr lang="ru-RU" smtClean="0"/>
              <a:pPr>
                <a:defRPr/>
              </a:pPr>
              <a:t>пт 05.04.24</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D8CE581E-8A2D-4EC8-B3C7-E1DD5DE01903}" type="datetimeFigureOut">
              <a:rPr lang="ru-RU" smtClean="0"/>
              <a:pPr>
                <a:defRPr/>
              </a:pPr>
              <a:t>пт 05.04.24</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9E6C4D4C-D0C0-4CF7-82C9-803E2716307C}" type="datetimeFigureOut">
              <a:rPr lang="ru-RU" smtClean="0"/>
              <a:pPr>
                <a:defRPr/>
              </a:pPr>
              <a:t>пт 05.04.24</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pPr>
                <a:defRPr/>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BCA0EE75-08BB-42A8-A948-97692CB0FC4A}" type="datetimeFigureOut">
              <a:rPr lang="ru-RU"/>
              <a:pPr>
                <a:defRPr/>
              </a:pPr>
              <a:t>пт 05.04.24</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77915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23341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8489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пт 05.04.24</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2746060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пт 05.04.24</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76896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пт 05.04.24</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77590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пт 05.04.24</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3759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20830D21-6FBE-4004-83ED-F2F0FCEE5D91}" type="datetimeFigureOut">
              <a:rPr lang="ru-RU" smtClean="0"/>
              <a:pPr>
                <a:defRPr/>
              </a:pPr>
              <a:t>пт 05.04.24</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pPr>
                <a:defRPr/>
              </a:pPr>
              <a:t>‹#›</a:t>
            </a:fld>
            <a:endParaRPr lang="ru-RU"/>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пт 05.04.24</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669021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пт 05.04.24</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2605230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36397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629188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пт 05.04.24</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835603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45549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107580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652245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пт 05.04.24</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228040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пт 05.04.24</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29190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04FAFE66-0EB5-4700-8ADF-540B86580861}" type="datetimeFigureOut">
              <a:rPr lang="ru-RU" smtClean="0"/>
              <a:pPr>
                <a:defRPr/>
              </a:pPr>
              <a:t>пт 05.04.24</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пт 05.04.24</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117834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пт 05.04.24</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94057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пт 05.04.24</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797944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пт 05.04.24</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1807767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63272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3618364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пт 05.04.24</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379282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655189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834848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75507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8DD5FB5F-D78B-4BD9-BAED-A6A4B1EB0993}" type="datetimeFigureOut">
              <a:rPr lang="ru-RU" smtClean="0"/>
              <a:pPr>
                <a:defRPr/>
              </a:pPr>
              <a:t>пт 05.04.24</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pPr>
                <a:defRPr/>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пт 05.04.24</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3001660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пт 05.04.24</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500716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пт 05.04.24</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6605715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пт 05.04.24</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918428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пт 05.04.24</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2589588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пт 05.04.24</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3060159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543959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4035571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пт 05.04.24</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271201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99962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CBC5E9B3-B618-4490-9B0F-ED84222225E3}" type="datetimeFigureOut">
              <a:rPr lang="ru-RU" smtClean="0"/>
              <a:pPr>
                <a:defRPr/>
              </a:pPr>
              <a:t>пт 05.04.24</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2679330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18130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пт 05.04.24</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4752699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пт 05.04.24</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1603547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пт 05.04.24</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488767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пт 05.04.24</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870378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пт 05.04.24</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5536558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пт 05.04.24</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14460771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244248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29440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96A0F339-E909-41E9-BC88-70A6B6937456}" type="datetimeFigureOut">
              <a:rPr lang="ru-RU" smtClean="0"/>
              <a:pPr>
                <a:defRPr/>
              </a:pPr>
              <a:t>пт 05.04.24</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пт 05.04.24</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571444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6051110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42605357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372340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пт 05.04.24</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1200294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пт 05.04.24</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0144189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пт 05.04.24</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0454629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пт 05.04.24</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318561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пт 05.04.24</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3059954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пт 05.04.24</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1855197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5FAAC715-330B-463E-A834-325B45217719}" type="datetimeFigureOut">
              <a:rPr lang="ru-RU" smtClean="0"/>
              <a:pPr>
                <a:defRPr/>
              </a:pPr>
              <a:t>пт 05.04.24</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43060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030998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пт 05.04.24</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96949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29965825-B1E6-4EE0-9AC8-C62864D21CE7}" type="datetimeFigureOut">
              <a:rPr lang="ru-RU" smtClean="0"/>
              <a:pPr>
                <a:defRPr/>
              </a:pPr>
              <a:t>пт 05.04.24</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pPr>
                <a:defRPr/>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1083EE42-27D2-4B82-B153-F32EE692B409}" type="datetimeFigureOut">
              <a:rPr lang="ru-RU" smtClean="0"/>
              <a:pPr>
                <a:defRPr/>
              </a:pPr>
              <a:t>пт 05.04.24</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pPr>
                <a:defRPr/>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hyperlink" Target="https://presentation-creation.ru/"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hyperlink" Target="https://presentation-creation.ru/"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hyperlink" Target="https://presentation-creation.ru/"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hyperlink" Target="https://presentation-creation.ru/"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1F84285C-78D7-4046-B340-14492E9E32B4}" type="datetimeFigureOut">
              <a:rPr lang="ru-RU" smtClean="0"/>
              <a:pPr>
                <a:defRPr/>
              </a:pPr>
              <a:t>пт 05.04.24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pPr>
                <a:defRPr/>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ransition spd="med">
    <p:fade/>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91707396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229016301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85315103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1047622372"/>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пт 05.04.24</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103933134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3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testportal.gov.ua/" TargetMode="External"/><Relationship Id="rId7"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50.xml"/><Relationship Id="rId6" Type="http://schemas.openxmlformats.org/officeDocument/2006/relationships/hyperlink" Target="http://www.mon.gov.ua/" TargetMode="External"/><Relationship Id="rId5" Type="http://schemas.openxmlformats.org/officeDocument/2006/relationships/image" Target="../media/image14.png"/><Relationship Id="rId4" Type="http://schemas.openxmlformats.org/officeDocument/2006/relationships/hyperlink" Target="https://vstup.edbo.gov.u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dgma.donetsk.ua/putivnik-po-kramatorskiy-donbaskiy-derzhavniy-mashinobudivniy-akademiyi.html" TargetMode="Externa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212976"/>
            <a:ext cx="7920880" cy="584775"/>
          </a:xfrm>
          <a:prstGeom prst="rect">
            <a:avLst/>
          </a:prstGeom>
          <a:noFill/>
        </p:spPr>
        <p:txBody>
          <a:bodyPr wrap="square" rtlCol="0">
            <a:spAutoFit/>
          </a:bodyPr>
          <a:lstStyle/>
          <a:p>
            <a:pPr algn="ctr" hangingPunct="0"/>
            <a:r>
              <a:rPr lang="uk-UA" sz="3200" b="1" dirty="0">
                <a:solidFill>
                  <a:srgbClr val="0000CC"/>
                </a:solidFill>
                <a:latin typeface="Times New Roman" panose="02020603050405020304" pitchFamily="18" charset="0"/>
                <a:cs typeface="Times New Roman" panose="02020603050405020304" pitchFamily="18" charset="0"/>
              </a:rPr>
              <a:t>«Вступна кампанія 2024 в Україні</a:t>
            </a:r>
            <a:endParaRPr lang="ru-RU" sz="3200"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71600" y="1628800"/>
            <a:ext cx="7416824" cy="1077218"/>
          </a:xfrm>
          <a:prstGeom prst="rect">
            <a:avLst/>
          </a:prstGeom>
          <a:noFill/>
        </p:spPr>
        <p:txBody>
          <a:bodyPr wrap="square" rtlCol="0">
            <a:spAutoFit/>
          </a:bodyPr>
          <a:lstStyle/>
          <a:p>
            <a:pPr algn="ctr"/>
            <a:r>
              <a:rPr lang="uk-UA" sz="3200" dirty="0">
                <a:solidFill>
                  <a:srgbClr val="FF0000"/>
                </a:solidFill>
                <a:latin typeface="Times New Roman" panose="02020603050405020304" pitchFamily="18" charset="0"/>
                <a:cs typeface="Times New Roman" panose="02020603050405020304" pitchFamily="18" charset="0"/>
              </a:rPr>
              <a:t>Донбаська державна машинобудівна академія</a:t>
            </a:r>
            <a:endParaRPr lang="ru-RU" sz="3200" dirty="0">
              <a:solidFill>
                <a:srgbClr val="FF0000"/>
              </a:solidFill>
              <a:latin typeface="Times New Roman" panose="02020603050405020304" pitchFamily="18" charset="0"/>
              <a:cs typeface="Times New Roman" panose="02020603050405020304" pitchFamily="18"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ctrTitle"/>
          </p:nvPr>
        </p:nvSpPr>
        <p:spPr>
          <a:xfrm>
            <a:off x="309365" y="188913"/>
            <a:ext cx="7772400" cy="699988"/>
          </a:xfrm>
        </p:spPr>
        <p:txBody>
          <a:bodyPr>
            <a:normAutofit/>
          </a:bodyPr>
          <a:lstStyle/>
          <a:p>
            <a:pPr eaLnBrk="1" hangingPunct="1"/>
            <a:r>
              <a:rPr lang="uk-UA" sz="2400" b="1" dirty="0">
                <a:solidFill>
                  <a:srgbClr val="0000CC"/>
                </a:solidFill>
                <a:latin typeface="Times New Roman" panose="02020603050405020304" pitchFamily="18" charset="0"/>
                <a:cs typeface="Times New Roman" panose="02020603050405020304" pitchFamily="18" charset="0"/>
              </a:rPr>
              <a:t>КОНКУРСНИЙ БАЛ</a:t>
            </a:r>
            <a:endParaRPr lang="ru-RU" sz="2400" b="1" dirty="0">
              <a:solidFill>
                <a:srgbClr val="0000CC"/>
              </a:solidFill>
              <a:latin typeface="Times New Roman" panose="02020603050405020304" pitchFamily="18" charset="0"/>
              <a:cs typeface="Times New Roman" panose="02020603050405020304" pitchFamily="18" charset="0"/>
            </a:endParaRPr>
          </a:p>
        </p:txBody>
      </p:sp>
      <p:sp>
        <p:nvSpPr>
          <p:cNvPr id="46082" name="Rectangle 3"/>
          <p:cNvSpPr>
            <a:spLocks noGrp="1" noChangeArrowheads="1"/>
          </p:cNvSpPr>
          <p:nvPr>
            <p:ph type="subTitle" idx="1"/>
          </p:nvPr>
        </p:nvSpPr>
        <p:spPr>
          <a:xfrm>
            <a:off x="251521" y="888901"/>
            <a:ext cx="8631384" cy="5008189"/>
          </a:xfrm>
          <a:solidFill>
            <a:schemeClr val="bg2">
              <a:lumMod val="50000"/>
            </a:schemeClr>
          </a:solidFill>
        </p:spPr>
        <p:txBody>
          <a:bodyPr>
            <a:normAutofit fontScale="25000" lnSpcReduction="20000"/>
          </a:bodyPr>
          <a:lstStyle/>
          <a:p>
            <a:pPr algn="ctr" eaLnBrk="1" hangingPunct="1">
              <a:lnSpc>
                <a:spcPct val="80000"/>
              </a:lnSpc>
              <a:buFontTx/>
              <a:buNone/>
            </a:pPr>
            <a:r>
              <a:rPr lang="ru-RU" sz="2400" b="1" dirty="0"/>
              <a:t> </a:t>
            </a:r>
          </a:p>
          <a:p>
            <a:pPr>
              <a:lnSpc>
                <a:spcPct val="120000"/>
              </a:lnSpc>
            </a:pPr>
            <a:r>
              <a:rPr lang="uk-UA" sz="8000" b="1" dirty="0">
                <a:latin typeface="Times New Roman" pitchFamily="18" charset="0"/>
                <a:cs typeface="Times New Roman" pitchFamily="18" charset="0"/>
              </a:rPr>
              <a:t>Для вступу на перший курс для здобуття ступеня бакалавра на основі повної загальної середньої освіти та НРК5  </a:t>
            </a:r>
            <a:r>
              <a:rPr lang="ru-RU" sz="8000" b="1" dirty="0">
                <a:latin typeface="Times New Roman" pitchFamily="18" charset="0"/>
                <a:cs typeface="Times New Roman" pitchFamily="18" charset="0"/>
              </a:rPr>
              <a:t>за результатами НМТ 2024 року </a:t>
            </a:r>
            <a:r>
              <a:rPr lang="uk-UA" sz="8000" b="1" dirty="0">
                <a:latin typeface="Times New Roman" pitchFamily="18" charset="0"/>
                <a:cs typeface="Times New Roman" pitchFamily="18" charset="0"/>
              </a:rPr>
              <a:t>КБ розраховується за формулою: </a:t>
            </a:r>
          </a:p>
          <a:p>
            <a:pPr>
              <a:lnSpc>
                <a:spcPct val="120000"/>
              </a:lnSpc>
            </a:pPr>
            <a:r>
              <a:rPr lang="ru-RU" sz="8000" b="1" dirty="0" err="1">
                <a:solidFill>
                  <a:srgbClr val="0000CC"/>
                </a:solidFill>
                <a:latin typeface="Times New Roman" pitchFamily="18" charset="0"/>
                <a:cs typeface="Times New Roman" pitchFamily="18" charset="0"/>
              </a:rPr>
              <a:t>Конкурсний</a:t>
            </a:r>
            <a:r>
              <a:rPr lang="ru-RU" sz="8000" b="1" dirty="0">
                <a:solidFill>
                  <a:srgbClr val="0000CC"/>
                </a:solidFill>
                <a:latin typeface="Times New Roman" pitchFamily="18" charset="0"/>
                <a:cs typeface="Times New Roman" pitchFamily="18" charset="0"/>
              </a:rPr>
              <a:t> бал (КБ) = (К1 × П1 + К2 × П2 + К3 × П3+ К4 × П4 + КТ × TK + КЄФВВ × БЄФВВ) / (К1 + К2 + К3+ К4 + КТ + КЄФВВ)</a:t>
            </a:r>
          </a:p>
          <a:p>
            <a:pPr>
              <a:lnSpc>
                <a:spcPct val="120000"/>
              </a:lnSpc>
            </a:pPr>
            <a:r>
              <a:rPr lang="ru-RU" sz="8000" b="1" dirty="0">
                <a:latin typeface="Times New Roman" pitchFamily="18" charset="0"/>
                <a:cs typeface="Times New Roman" pitchFamily="18" charset="0"/>
              </a:rPr>
              <a:t>Для </a:t>
            </a:r>
            <a:r>
              <a:rPr lang="ru-RU" sz="8000" b="1" dirty="0" err="1">
                <a:latin typeface="Times New Roman" pitchFamily="18" charset="0"/>
                <a:cs typeface="Times New Roman" pitchFamily="18" charset="0"/>
              </a:rPr>
              <a:t>вступу</a:t>
            </a:r>
            <a:r>
              <a:rPr lang="ru-RU" sz="8000" b="1" dirty="0">
                <a:latin typeface="Times New Roman" pitchFamily="18" charset="0"/>
                <a:cs typeface="Times New Roman" pitchFamily="18" charset="0"/>
              </a:rPr>
              <a:t> на перший курс для </a:t>
            </a:r>
            <a:r>
              <a:rPr lang="ru-RU" sz="8000" b="1" dirty="0" err="1">
                <a:latin typeface="Times New Roman" pitchFamily="18" charset="0"/>
                <a:cs typeface="Times New Roman" pitchFamily="18" charset="0"/>
              </a:rPr>
              <a:t>здобуття</a:t>
            </a:r>
            <a:r>
              <a:rPr lang="ru-RU" sz="8000" b="1" dirty="0">
                <a:latin typeface="Times New Roman" pitchFamily="18" charset="0"/>
                <a:cs typeface="Times New Roman" pitchFamily="18" charset="0"/>
              </a:rPr>
              <a:t> </a:t>
            </a:r>
            <a:r>
              <a:rPr lang="ru-RU" sz="8000" b="1" dirty="0" err="1">
                <a:latin typeface="Times New Roman" pitchFamily="18" charset="0"/>
                <a:cs typeface="Times New Roman" pitchFamily="18" charset="0"/>
              </a:rPr>
              <a:t>ступеня</a:t>
            </a:r>
            <a:r>
              <a:rPr lang="ru-RU" sz="8000" b="1" dirty="0">
                <a:latin typeface="Times New Roman" pitchFamily="18" charset="0"/>
                <a:cs typeface="Times New Roman" pitchFamily="18" charset="0"/>
              </a:rPr>
              <a:t> бакалавра на </a:t>
            </a:r>
            <a:r>
              <a:rPr lang="ru-RU" sz="8000" b="1" dirty="0" err="1">
                <a:latin typeface="Times New Roman" pitchFamily="18" charset="0"/>
                <a:cs typeface="Times New Roman" pitchFamily="18" charset="0"/>
              </a:rPr>
              <a:t>основі</a:t>
            </a:r>
            <a:r>
              <a:rPr lang="ru-RU" sz="8000" b="1" dirty="0">
                <a:latin typeface="Times New Roman" pitchFamily="18" charset="0"/>
                <a:cs typeface="Times New Roman" pitchFamily="18" charset="0"/>
              </a:rPr>
              <a:t> </a:t>
            </a:r>
            <a:r>
              <a:rPr lang="ru-RU" sz="8000" b="1" dirty="0" err="1">
                <a:latin typeface="Times New Roman" pitchFamily="18" charset="0"/>
                <a:cs typeface="Times New Roman" pitchFamily="18" charset="0"/>
              </a:rPr>
              <a:t>повної</a:t>
            </a:r>
            <a:r>
              <a:rPr lang="ru-RU" sz="8000" b="1" dirty="0">
                <a:latin typeface="Times New Roman" pitchFamily="18" charset="0"/>
                <a:cs typeface="Times New Roman" pitchFamily="18" charset="0"/>
              </a:rPr>
              <a:t> </a:t>
            </a:r>
            <a:r>
              <a:rPr lang="ru-RU" sz="8000" b="1" dirty="0" err="1">
                <a:latin typeface="Times New Roman" pitchFamily="18" charset="0"/>
                <a:cs typeface="Times New Roman" pitchFamily="18" charset="0"/>
              </a:rPr>
              <a:t>загальної</a:t>
            </a:r>
            <a:r>
              <a:rPr lang="ru-RU" sz="8000" b="1" dirty="0">
                <a:latin typeface="Times New Roman" pitchFamily="18" charset="0"/>
                <a:cs typeface="Times New Roman" pitchFamily="18" charset="0"/>
              </a:rPr>
              <a:t> </a:t>
            </a:r>
            <a:r>
              <a:rPr lang="ru-RU" sz="8000" b="1" dirty="0" err="1">
                <a:latin typeface="Times New Roman" pitchFamily="18" charset="0"/>
                <a:cs typeface="Times New Roman" pitchFamily="18" charset="0"/>
              </a:rPr>
              <a:t>середньої</a:t>
            </a:r>
            <a:r>
              <a:rPr lang="ru-RU" sz="8000" b="1" dirty="0">
                <a:latin typeface="Times New Roman" pitchFamily="18" charset="0"/>
                <a:cs typeface="Times New Roman" pitchFamily="18" charset="0"/>
              </a:rPr>
              <a:t> </a:t>
            </a:r>
            <a:r>
              <a:rPr lang="ru-RU" sz="8000" b="1" dirty="0" err="1">
                <a:latin typeface="Times New Roman" pitchFamily="18" charset="0"/>
                <a:cs typeface="Times New Roman" pitchFamily="18" charset="0"/>
              </a:rPr>
              <a:t>освіти</a:t>
            </a:r>
            <a:r>
              <a:rPr lang="ru-RU" sz="8000" b="1" dirty="0">
                <a:latin typeface="Times New Roman" pitchFamily="18" charset="0"/>
                <a:cs typeface="Times New Roman" pitchFamily="18" charset="0"/>
              </a:rPr>
              <a:t> та НРК5  за результатами НМТ 2022, 2023 </a:t>
            </a:r>
            <a:r>
              <a:rPr lang="ru-RU" sz="8000" b="1" dirty="0" err="1">
                <a:latin typeface="Times New Roman" pitchFamily="18" charset="0"/>
                <a:cs typeface="Times New Roman" pitchFamily="18" charset="0"/>
              </a:rPr>
              <a:t>років</a:t>
            </a:r>
            <a:r>
              <a:rPr lang="ru-RU" sz="8000" b="1" dirty="0">
                <a:latin typeface="Times New Roman" pitchFamily="18" charset="0"/>
                <a:cs typeface="Times New Roman" pitchFamily="18" charset="0"/>
              </a:rPr>
              <a:t> </a:t>
            </a:r>
            <a:r>
              <a:rPr lang="ru-RU" sz="8000" b="1" dirty="0" err="1">
                <a:latin typeface="Times New Roman" pitchFamily="18" charset="0"/>
                <a:cs typeface="Times New Roman" pitchFamily="18" charset="0"/>
              </a:rPr>
              <a:t>або</a:t>
            </a:r>
            <a:r>
              <a:rPr lang="ru-RU" sz="8000" b="1" dirty="0">
                <a:latin typeface="Times New Roman" pitchFamily="18" charset="0"/>
                <a:cs typeface="Times New Roman" pitchFamily="18" charset="0"/>
              </a:rPr>
              <a:t> ЗНО 2021 року КБ </a:t>
            </a:r>
            <a:r>
              <a:rPr lang="ru-RU" sz="8000" b="1" dirty="0" err="1">
                <a:latin typeface="Times New Roman" pitchFamily="18" charset="0"/>
                <a:cs typeface="Times New Roman" pitchFamily="18" charset="0"/>
              </a:rPr>
              <a:t>розраховується</a:t>
            </a:r>
            <a:r>
              <a:rPr lang="ru-RU" sz="8000" b="1" dirty="0">
                <a:latin typeface="Times New Roman" pitchFamily="18" charset="0"/>
                <a:cs typeface="Times New Roman" pitchFamily="18" charset="0"/>
              </a:rPr>
              <a:t> за формулою: </a:t>
            </a:r>
          </a:p>
          <a:p>
            <a:pPr>
              <a:lnSpc>
                <a:spcPct val="120000"/>
              </a:lnSpc>
            </a:pPr>
            <a:r>
              <a:rPr lang="ru-RU" sz="8000" b="1" dirty="0" err="1">
                <a:solidFill>
                  <a:srgbClr val="0000CC"/>
                </a:solidFill>
                <a:latin typeface="Times New Roman" pitchFamily="18" charset="0"/>
                <a:cs typeface="Times New Roman" pitchFamily="18" charset="0"/>
              </a:rPr>
              <a:t>Конкурсний</a:t>
            </a:r>
            <a:r>
              <a:rPr lang="ru-RU" sz="8000" b="1" dirty="0">
                <a:solidFill>
                  <a:srgbClr val="0000CC"/>
                </a:solidFill>
                <a:latin typeface="Times New Roman" pitchFamily="18" charset="0"/>
                <a:cs typeface="Times New Roman" pitchFamily="18" charset="0"/>
              </a:rPr>
              <a:t> бал (КБ) = (К1 × П1 + К2 × П2 + К3 × П3 + КТ × TK + КЄФВВ × БЄФВВ) / (К1 + К2 + К3 + КТ + КЄФВВ)</a:t>
            </a:r>
          </a:p>
          <a:p>
            <a:pPr marL="0" marR="0" lvl="0" indent="0" algn="ctr" defTabSz="914400" rtl="0" eaLnBrk="1" fontAlgn="auto" latinLnBrk="0" hangingPunct="1">
              <a:lnSpc>
                <a:spcPct val="120000"/>
              </a:lnSpc>
              <a:spcBef>
                <a:spcPct val="20000"/>
              </a:spcBef>
              <a:spcAft>
                <a:spcPts val="0"/>
              </a:spcAft>
              <a:buClr>
                <a:srgbClr val="31B6FD"/>
              </a:buClr>
              <a:buSzPct val="100000"/>
              <a:buFont typeface="Symbol" pitchFamily="18" charset="2"/>
              <a:buNone/>
              <a:tabLst/>
              <a:defRPr/>
            </a:pPr>
            <a:r>
              <a:rPr kumimoji="0" lang="ru-RU" sz="8000" b="1"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Для </a:t>
            </a:r>
            <a:r>
              <a:rPr kumimoji="0" lang="ru-RU" sz="8000" b="1" i="0" u="none" strike="noStrike" kern="1200" cap="none" spc="0" normalizeH="0" baseline="0" noProof="0" dirty="0" err="1">
                <a:ln>
                  <a:noFill/>
                </a:ln>
                <a:solidFill>
                  <a:srgbClr val="FFFFFF"/>
                </a:solidFill>
                <a:effectLst/>
                <a:uLnTx/>
                <a:uFillTx/>
                <a:latin typeface="Times New Roman" pitchFamily="18" charset="0"/>
                <a:ea typeface="+mn-ea"/>
                <a:cs typeface="Times New Roman" pitchFamily="18" charset="0"/>
              </a:rPr>
              <a:t>вступу</a:t>
            </a:r>
            <a:r>
              <a:rPr kumimoji="0" lang="ru-RU" sz="8000" b="1"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 на перший курс для </a:t>
            </a:r>
            <a:r>
              <a:rPr kumimoji="0" lang="ru-RU" sz="8000" b="1" i="0" u="none" strike="noStrike" kern="1200" cap="none" spc="0" normalizeH="0" baseline="0" noProof="0" dirty="0" err="1">
                <a:ln>
                  <a:noFill/>
                </a:ln>
                <a:solidFill>
                  <a:srgbClr val="FFFFFF"/>
                </a:solidFill>
                <a:effectLst/>
                <a:uLnTx/>
                <a:uFillTx/>
                <a:latin typeface="Times New Roman" pitchFamily="18" charset="0"/>
                <a:ea typeface="+mn-ea"/>
                <a:cs typeface="Times New Roman" pitchFamily="18" charset="0"/>
              </a:rPr>
              <a:t>здобуття</a:t>
            </a:r>
            <a:r>
              <a:rPr kumimoji="0" lang="ru-RU" sz="8000" b="1"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 </a:t>
            </a:r>
            <a:r>
              <a:rPr kumimoji="0" lang="ru-RU" sz="8000" b="1" i="0" u="none" strike="noStrike" kern="1200" cap="none" spc="0" normalizeH="0" baseline="0" noProof="0" dirty="0" err="1">
                <a:ln>
                  <a:noFill/>
                </a:ln>
                <a:solidFill>
                  <a:srgbClr val="FFFFFF"/>
                </a:solidFill>
                <a:effectLst/>
                <a:uLnTx/>
                <a:uFillTx/>
                <a:latin typeface="Times New Roman" pitchFamily="18" charset="0"/>
                <a:ea typeface="+mn-ea"/>
                <a:cs typeface="Times New Roman" pitchFamily="18" charset="0"/>
              </a:rPr>
              <a:t>ступеня</a:t>
            </a:r>
            <a:r>
              <a:rPr kumimoji="0" lang="ru-RU" sz="8000" b="1"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 бакалавра на </a:t>
            </a:r>
            <a:r>
              <a:rPr kumimoji="0" lang="ru-RU" sz="8000" b="1" i="0" u="none" strike="noStrike" kern="1200" cap="none" spc="0" normalizeH="0" baseline="0" noProof="0" dirty="0" err="1">
                <a:ln>
                  <a:noFill/>
                </a:ln>
                <a:solidFill>
                  <a:srgbClr val="FFFFFF"/>
                </a:solidFill>
                <a:effectLst/>
                <a:uLnTx/>
                <a:uFillTx/>
                <a:latin typeface="Times New Roman" pitchFamily="18" charset="0"/>
                <a:ea typeface="+mn-ea"/>
                <a:cs typeface="Times New Roman" pitchFamily="18" charset="0"/>
              </a:rPr>
              <a:t>основі</a:t>
            </a:r>
            <a:r>
              <a:rPr kumimoji="0" lang="ru-RU" sz="8000" b="1"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 НРК5  за результатами ЗНО 2021 року КБ </a:t>
            </a:r>
            <a:r>
              <a:rPr kumimoji="0" lang="ru-RU" sz="8000" b="1" i="0" u="none" strike="noStrike" kern="1200" cap="none" spc="0" normalizeH="0" baseline="0" noProof="0" dirty="0" err="1">
                <a:ln>
                  <a:noFill/>
                </a:ln>
                <a:solidFill>
                  <a:srgbClr val="FFFFFF"/>
                </a:solidFill>
                <a:effectLst/>
                <a:uLnTx/>
                <a:uFillTx/>
                <a:latin typeface="Times New Roman" pitchFamily="18" charset="0"/>
                <a:ea typeface="+mn-ea"/>
                <a:cs typeface="Times New Roman" pitchFamily="18" charset="0"/>
              </a:rPr>
              <a:t>розраховується</a:t>
            </a:r>
            <a:r>
              <a:rPr kumimoji="0" lang="ru-RU" sz="8000" b="1"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 за формулою: </a:t>
            </a:r>
          </a:p>
          <a:p>
            <a:pPr marL="0" marR="0" lvl="0" indent="0" algn="ctr" defTabSz="914400" rtl="0" eaLnBrk="1" fontAlgn="auto" latinLnBrk="0" hangingPunct="1">
              <a:lnSpc>
                <a:spcPct val="120000"/>
              </a:lnSpc>
              <a:spcBef>
                <a:spcPct val="20000"/>
              </a:spcBef>
              <a:spcAft>
                <a:spcPts val="0"/>
              </a:spcAft>
              <a:buClr>
                <a:srgbClr val="31B6FD"/>
              </a:buClr>
              <a:buSzPct val="100000"/>
              <a:buFont typeface="Symbol" pitchFamily="18" charset="2"/>
              <a:buNone/>
              <a:tabLst/>
              <a:defRPr/>
            </a:pPr>
            <a:r>
              <a:rPr lang="ru-RU" sz="8000" b="1" dirty="0" err="1">
                <a:solidFill>
                  <a:srgbClr val="0000CC"/>
                </a:solidFill>
                <a:latin typeface="Times New Roman" pitchFamily="18" charset="0"/>
                <a:cs typeface="Times New Roman" pitchFamily="18" charset="0"/>
              </a:rPr>
              <a:t>Конкурсний</a:t>
            </a:r>
            <a:r>
              <a:rPr lang="ru-RU" sz="8000" b="1" dirty="0">
                <a:solidFill>
                  <a:srgbClr val="0000CC"/>
                </a:solidFill>
                <a:latin typeface="Times New Roman" pitchFamily="18" charset="0"/>
                <a:cs typeface="Times New Roman" pitchFamily="18" charset="0"/>
              </a:rPr>
              <a:t> бал (КБ) =(К1 × П1 + К2 × П2 + КТ × TK + КЄФВВ × БЄФВВ) / (К1 + К2 + КТ + КЄФВВ)</a:t>
            </a:r>
          </a:p>
          <a:p>
            <a:pPr>
              <a:lnSpc>
                <a:spcPct val="120000"/>
              </a:lnSpc>
            </a:pPr>
            <a:endParaRPr lang="ru-RU" sz="8000" b="1" dirty="0">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rcRect/>
          <a:stretch>
            <a:fillRect/>
          </a:stretch>
        </p:blipFill>
        <p:spPr>
          <a:xfrm>
            <a:off x="8065353" y="188913"/>
            <a:ext cx="817552" cy="935831"/>
          </a:xfrm>
          <a:prstGeom prst="rect">
            <a:avLst/>
          </a:prstGeom>
          <a:effectLst>
            <a:softEdge rad="127000"/>
          </a:effectLst>
        </p:spPr>
      </p:pic>
      <p:sp>
        <p:nvSpPr>
          <p:cNvPr id="3" name="TextBox 2"/>
          <p:cNvSpPr txBox="1"/>
          <p:nvPr/>
        </p:nvSpPr>
        <p:spPr>
          <a:xfrm>
            <a:off x="309365" y="5661248"/>
            <a:ext cx="8631384" cy="400110"/>
          </a:xfrm>
          <a:prstGeom prst="rect">
            <a:avLst/>
          </a:prstGeom>
          <a:noFill/>
        </p:spPr>
        <p:txBody>
          <a:bodyPr wrap="square" rtlCol="0">
            <a:spAutoFit/>
          </a:bodyPr>
          <a:lstStyle/>
          <a:p>
            <a:pPr algn="ctr"/>
            <a:endParaRPr lang="ru-RU" sz="2000" dirty="0">
              <a:solidFill>
                <a:prstClr val="black"/>
              </a:solidFill>
            </a:endParaRPr>
          </a:p>
        </p:txBody>
      </p:sp>
    </p:spTree>
    <p:extLst>
      <p:ext uri="{BB962C8B-B14F-4D97-AF65-F5344CB8AC3E}">
        <p14:creationId xmlns:p14="http://schemas.microsoft.com/office/powerpoint/2010/main" val="417788648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179512" y="620688"/>
            <a:ext cx="8784976" cy="6048672"/>
          </a:xfrm>
          <a:solidFill>
            <a:schemeClr val="accent1">
              <a:lumMod val="40000"/>
              <a:lumOff val="60000"/>
            </a:schemeClr>
          </a:solidFill>
        </p:spPr>
        <p:txBody>
          <a:bodyPr>
            <a:normAutofit fontScale="32500" lnSpcReduction="20000"/>
          </a:bodyPr>
          <a:lstStyle/>
          <a:p>
            <a:pPr algn="ctr" eaLnBrk="1" hangingPunct="1">
              <a:lnSpc>
                <a:spcPct val="80000"/>
              </a:lnSpc>
              <a:buFontTx/>
              <a:buNone/>
            </a:pPr>
            <a:endParaRPr lang="ru-RU" sz="2400" b="1" dirty="0">
              <a:solidFill>
                <a:srgbClr val="C00000"/>
              </a:solidFill>
            </a:endParaRPr>
          </a:p>
          <a:p>
            <a:pPr marL="0" indent="0" algn="ctr">
              <a:buNone/>
            </a:pPr>
            <a:r>
              <a:rPr lang="en-US" sz="7200" dirty="0">
                <a:solidFill>
                  <a:schemeClr val="tx2">
                    <a:lumMod val="75000"/>
                  </a:schemeClr>
                </a:solidFill>
                <a:latin typeface="Times New Roman" pitchFamily="18" charset="0"/>
                <a:cs typeface="Times New Roman" pitchFamily="18" charset="0"/>
              </a:rPr>
              <a:t>   </a:t>
            </a:r>
            <a:r>
              <a:rPr lang="uk-UA" sz="8600" b="1" dirty="0">
                <a:solidFill>
                  <a:srgbClr val="0000CC"/>
                </a:solidFill>
                <a:latin typeface="Times New Roman" pitchFamily="18" charset="0"/>
              </a:rPr>
              <a:t>Перелік документів, що необхідно надати для вступу </a:t>
            </a:r>
            <a:r>
              <a:rPr lang="ru-RU" sz="8600" b="1" dirty="0">
                <a:solidFill>
                  <a:srgbClr val="0000CC"/>
                </a:solidFill>
                <a:latin typeface="Times New Roman" pitchFamily="18" charset="0"/>
              </a:rPr>
              <a:t>до ДДМА</a:t>
            </a:r>
            <a:r>
              <a:rPr lang="en-US" sz="8600" dirty="0">
                <a:solidFill>
                  <a:schemeClr val="tx2">
                    <a:lumMod val="75000"/>
                  </a:schemeClr>
                </a:solidFill>
                <a:latin typeface="Times New Roman" pitchFamily="18" charset="0"/>
                <a:cs typeface="Times New Roman" pitchFamily="18" charset="0"/>
              </a:rPr>
              <a:t> </a:t>
            </a:r>
            <a:endParaRPr lang="uk-UA" sz="8600" dirty="0">
              <a:solidFill>
                <a:schemeClr val="tx2">
                  <a:lumMod val="75000"/>
                </a:schemeClr>
              </a:solidFill>
              <a:latin typeface="Times New Roman" pitchFamily="18" charset="0"/>
              <a:cs typeface="Times New Roman" pitchFamily="18" charset="0"/>
            </a:endParaRPr>
          </a:p>
          <a:p>
            <a:pPr marL="0" indent="0" algn="just">
              <a:buNone/>
            </a:pPr>
            <a:r>
              <a:rPr lang="en-US" sz="7200" dirty="0">
                <a:solidFill>
                  <a:schemeClr val="tx2">
                    <a:lumMod val="75000"/>
                  </a:schemeClr>
                </a:solidFill>
                <a:latin typeface="Times New Roman" pitchFamily="18" charset="0"/>
                <a:cs typeface="Times New Roman" pitchFamily="18" charset="0"/>
              </a:rPr>
              <a:t> </a:t>
            </a:r>
            <a:r>
              <a:rPr lang="ru-RU" sz="7200" dirty="0">
                <a:solidFill>
                  <a:schemeClr val="tx2">
                    <a:lumMod val="75000"/>
                  </a:schemeClr>
                </a:solidFill>
                <a:latin typeface="Times New Roman" pitchFamily="18" charset="0"/>
                <a:cs typeface="Times New Roman" pitchFamily="18" charset="0"/>
              </a:rPr>
              <a:t>     </a:t>
            </a:r>
            <a:r>
              <a:rPr lang="uk-UA" sz="7200" dirty="0">
                <a:solidFill>
                  <a:srgbClr val="0000CC"/>
                </a:solidFill>
                <a:latin typeface="Times New Roman" pitchFamily="18" charset="0"/>
                <a:cs typeface="Times New Roman" pitchFamily="18" charset="0"/>
              </a:rPr>
              <a:t>Абітурієнти, які були рекомендовані до зарахування на навчання за державним замовленням або за кошти фізичних та юридичних осіб, мають надіслати з</a:t>
            </a:r>
            <a:r>
              <a:rPr lang="uk-UA" sz="7200" dirty="0">
                <a:solidFill>
                  <a:schemeClr val="tx2">
                    <a:lumMod val="75000"/>
                  </a:schemeClr>
                </a:solidFill>
                <a:latin typeface="Times New Roman" pitchFamily="18" charset="0"/>
                <a:cs typeface="Times New Roman" pitchFamily="18" charset="0"/>
              </a:rPr>
              <a:t> </a:t>
            </a:r>
            <a:r>
              <a:rPr lang="uk-UA" sz="7200" b="1" dirty="0">
                <a:solidFill>
                  <a:srgbClr val="C00000"/>
                </a:solidFill>
                <a:latin typeface="Times New Roman" pitchFamily="18" charset="0"/>
                <a:cs typeface="Times New Roman" pitchFamily="18" charset="0"/>
              </a:rPr>
              <a:t>05 по 08 серпня</a:t>
            </a:r>
            <a:r>
              <a:rPr lang="uk-UA" sz="7200" dirty="0">
                <a:solidFill>
                  <a:srgbClr val="0000CC"/>
                </a:solidFill>
                <a:latin typeface="Times New Roman" pitchFamily="18" charset="0"/>
                <a:cs typeface="Times New Roman" pitchFamily="18" charset="0"/>
              </a:rPr>
              <a:t> на електронну пошту </a:t>
            </a:r>
            <a:r>
              <a:rPr lang="uk-UA" sz="7200" b="1" dirty="0">
                <a:solidFill>
                  <a:srgbClr val="C00000"/>
                </a:solidFill>
                <a:latin typeface="Times New Roman" pitchFamily="18" charset="0"/>
                <a:cs typeface="Times New Roman" pitchFamily="18" charset="0"/>
              </a:rPr>
              <a:t>pk.ddma.1952@gmail.com </a:t>
            </a:r>
            <a:r>
              <a:rPr lang="uk-UA" sz="7200" dirty="0">
                <a:solidFill>
                  <a:srgbClr val="0000CC"/>
                </a:solidFill>
                <a:latin typeface="Times New Roman" pitchFamily="18" charset="0"/>
                <a:cs typeface="Times New Roman" pitchFamily="18" charset="0"/>
              </a:rPr>
              <a:t>приймальної комісії </a:t>
            </a:r>
            <a:r>
              <a:rPr lang="uk-UA" sz="7200" dirty="0" err="1">
                <a:solidFill>
                  <a:srgbClr val="0000CC"/>
                </a:solidFill>
                <a:latin typeface="Times New Roman" pitchFamily="18" charset="0"/>
                <a:cs typeface="Times New Roman" pitchFamily="18" charset="0"/>
              </a:rPr>
              <a:t>сканкопії</a:t>
            </a:r>
            <a:r>
              <a:rPr lang="uk-UA" sz="7200" dirty="0">
                <a:solidFill>
                  <a:srgbClr val="0000CC"/>
                </a:solidFill>
                <a:latin typeface="Times New Roman" pitchFamily="18" charset="0"/>
                <a:cs typeface="Times New Roman" pitchFamily="18" charset="0"/>
              </a:rPr>
              <a:t> та/або фотокопії наступних документів з накладанням КЕП/ЕЦП</a:t>
            </a:r>
            <a:r>
              <a:rPr lang="ru-RU" sz="7200" dirty="0">
                <a:solidFill>
                  <a:srgbClr val="0000CC"/>
                </a:solidFill>
                <a:latin typeface="Times New Roman" pitchFamily="18" charset="0"/>
                <a:cs typeface="Times New Roman" pitchFamily="18" charset="0"/>
              </a:rPr>
              <a:t>:</a:t>
            </a:r>
          </a:p>
          <a:p>
            <a:r>
              <a:rPr lang="uk-UA" sz="7200" b="1" dirty="0">
                <a:solidFill>
                  <a:srgbClr val="0000CC"/>
                </a:solidFill>
                <a:latin typeface="Times New Roman" pitchFamily="18" charset="0"/>
                <a:cs typeface="Times New Roman" pitchFamily="18" charset="0"/>
              </a:rPr>
              <a:t>документа про повну загальну середню освіту і додатка до нього; </a:t>
            </a:r>
          </a:p>
          <a:p>
            <a:r>
              <a:rPr lang="uk-UA" sz="7200" b="1" dirty="0">
                <a:solidFill>
                  <a:srgbClr val="0000CC"/>
                </a:solidFill>
                <a:latin typeface="Times New Roman" pitchFamily="18" charset="0"/>
                <a:cs typeface="Times New Roman" pitchFamily="18" charset="0"/>
              </a:rPr>
              <a:t>документа, що посвідчує особу та громадянство та витяг про місце проживання із застосунку Д</a:t>
            </a:r>
            <a:r>
              <a:rPr lang="uk-UA" sz="7200" b="1" i="1" dirty="0">
                <a:solidFill>
                  <a:srgbClr val="0000CC"/>
                </a:solidFill>
                <a:latin typeface="Times New Roman" pitchFamily="18" charset="0"/>
                <a:cs typeface="Times New Roman" pitchFamily="18" charset="0"/>
              </a:rPr>
              <a:t>і</a:t>
            </a:r>
            <a:r>
              <a:rPr lang="uk-UA" sz="7200" b="1" dirty="0">
                <a:solidFill>
                  <a:srgbClr val="0000CC"/>
                </a:solidFill>
                <a:latin typeface="Times New Roman" pitchFamily="18" charset="0"/>
                <a:cs typeface="Times New Roman" pitchFamily="18" charset="0"/>
              </a:rPr>
              <a:t>я; </a:t>
            </a:r>
          </a:p>
          <a:p>
            <a:r>
              <a:rPr lang="uk-UA" sz="7200" b="1" dirty="0">
                <a:solidFill>
                  <a:srgbClr val="0000CC"/>
                </a:solidFill>
                <a:latin typeface="Times New Roman" pitchFamily="18" charset="0"/>
                <a:cs typeface="Times New Roman" pitchFamily="18" charset="0"/>
              </a:rPr>
              <a:t> довідки про присвоєння індивідуального податкового номера; </a:t>
            </a:r>
          </a:p>
          <a:p>
            <a:r>
              <a:rPr lang="uk-UA" sz="7200" b="1" dirty="0">
                <a:solidFill>
                  <a:srgbClr val="FF0000"/>
                </a:solidFill>
                <a:latin typeface="Times New Roman" pitchFamily="18" charset="0"/>
                <a:cs typeface="Times New Roman" pitchFamily="18" charset="0"/>
              </a:rPr>
              <a:t>для призовників </a:t>
            </a:r>
            <a:r>
              <a:rPr lang="uk-UA" sz="7200" b="1" dirty="0">
                <a:solidFill>
                  <a:srgbClr val="0000CC"/>
                </a:solidFill>
                <a:latin typeface="Times New Roman" pitchFamily="18" charset="0"/>
                <a:cs typeface="Times New Roman" pitchFamily="18" charset="0"/>
              </a:rPr>
              <a:t>- посвідчення про приписку до призивної дільниці, </a:t>
            </a:r>
            <a:r>
              <a:rPr lang="uk-UA" sz="7200" b="1" dirty="0">
                <a:solidFill>
                  <a:srgbClr val="FF0000"/>
                </a:solidFill>
                <a:latin typeface="Times New Roman" pitchFamily="18" charset="0"/>
                <a:cs typeface="Times New Roman" pitchFamily="18" charset="0"/>
              </a:rPr>
              <a:t>для військовозобов’язаних </a:t>
            </a:r>
            <a:r>
              <a:rPr lang="uk-UA" sz="7200" b="1" dirty="0">
                <a:solidFill>
                  <a:srgbClr val="0000CC"/>
                </a:solidFill>
                <a:latin typeface="Times New Roman" pitchFamily="18" charset="0"/>
                <a:cs typeface="Times New Roman" pitchFamily="18" charset="0"/>
              </a:rPr>
              <a:t>- військовий квиток або тимчасове посвідчення, </a:t>
            </a:r>
            <a:r>
              <a:rPr lang="uk-UA" sz="7200" b="1" dirty="0">
                <a:solidFill>
                  <a:srgbClr val="FF0000"/>
                </a:solidFill>
                <a:latin typeface="Times New Roman" pitchFamily="18" charset="0"/>
                <a:cs typeface="Times New Roman" pitchFamily="18" charset="0"/>
              </a:rPr>
              <a:t>для резервістів </a:t>
            </a:r>
            <a:r>
              <a:rPr lang="uk-UA" sz="7200" b="1" dirty="0">
                <a:solidFill>
                  <a:srgbClr val="0000CC"/>
                </a:solidFill>
                <a:latin typeface="Times New Roman" pitchFamily="18" charset="0"/>
                <a:cs typeface="Times New Roman" pitchFamily="18" charset="0"/>
              </a:rPr>
              <a:t>- військовий квиток;</a:t>
            </a:r>
          </a:p>
          <a:p>
            <a:r>
              <a:rPr lang="uk-UA" sz="7200" b="1" dirty="0">
                <a:solidFill>
                  <a:srgbClr val="0000CC"/>
                </a:solidFill>
                <a:latin typeface="Times New Roman" pitchFamily="18" charset="0"/>
                <a:cs typeface="Times New Roman" pitchFamily="18" charset="0"/>
              </a:rPr>
              <a:t>кольорову фотокартку розміром</a:t>
            </a:r>
            <a:r>
              <a:rPr lang="ru-RU" sz="7200" b="1" dirty="0">
                <a:solidFill>
                  <a:srgbClr val="0000CC"/>
                </a:solidFill>
                <a:latin typeface="Times New Roman" pitchFamily="18" charset="0"/>
                <a:cs typeface="Times New Roman" pitchFamily="18" charset="0"/>
              </a:rPr>
              <a:t> 3×4 см. </a:t>
            </a:r>
          </a:p>
          <a:p>
            <a:endParaRPr lang="en-US" sz="7200" b="1" dirty="0">
              <a:solidFill>
                <a:srgbClr val="0000CC"/>
              </a:solidFill>
              <a:latin typeface="Times New Roman" pitchFamily="18" charset="0"/>
              <a:cs typeface="Times New Roman" pitchFamily="18" charset="0"/>
            </a:endParaRPr>
          </a:p>
        </p:txBody>
      </p:sp>
      <p:pic>
        <p:nvPicPr>
          <p:cNvPr id="9" name="Picture 4" descr="gerbddmam"/>
          <p:cNvPicPr>
            <a:picLocks noChangeAspect="1" noChangeArrowheads="1"/>
          </p:cNvPicPr>
          <p:nvPr/>
        </p:nvPicPr>
        <p:blipFill>
          <a:blip r:embed="rId2"/>
          <a:srcRect/>
          <a:stretch>
            <a:fillRect/>
          </a:stretch>
        </p:blipFill>
        <p:spPr>
          <a:xfrm>
            <a:off x="8515169" y="16976"/>
            <a:ext cx="628831" cy="719807"/>
          </a:xfrm>
          <a:prstGeom prst="rect">
            <a:avLst/>
          </a:prstGeom>
          <a:effectLst>
            <a:softEdge rad="127000"/>
          </a:effectLst>
        </p:spPr>
      </p:pic>
    </p:spTree>
    <p:extLst>
      <p:ext uri="{BB962C8B-B14F-4D97-AF65-F5344CB8AC3E}">
        <p14:creationId xmlns:p14="http://schemas.microsoft.com/office/powerpoint/2010/main" val="307082061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gerbddmam"/>
          <p:cNvPicPr>
            <a:picLocks noChangeAspect="1" noChangeArrowheads="1"/>
          </p:cNvPicPr>
          <p:nvPr/>
        </p:nvPicPr>
        <p:blipFill>
          <a:blip r:embed="rId2"/>
          <a:srcRect/>
          <a:stretch>
            <a:fillRect/>
          </a:stretch>
        </p:blipFill>
        <p:spPr>
          <a:xfrm>
            <a:off x="8128259" y="188913"/>
            <a:ext cx="754645" cy="863823"/>
          </a:xfrm>
          <a:prstGeom prst="rect">
            <a:avLst/>
          </a:prstGeom>
          <a:effectLst>
            <a:softEdge rad="127000"/>
          </a:effectLst>
        </p:spPr>
      </p:pic>
      <p:sp>
        <p:nvSpPr>
          <p:cNvPr id="2" name="TextBox 1"/>
          <p:cNvSpPr txBox="1"/>
          <p:nvPr/>
        </p:nvSpPr>
        <p:spPr>
          <a:xfrm>
            <a:off x="6444208" y="436158"/>
            <a:ext cx="1368152" cy="369332"/>
          </a:xfrm>
          <a:prstGeom prst="rect">
            <a:avLst/>
          </a:prstGeom>
          <a:noFill/>
        </p:spPr>
        <p:txBody>
          <a:bodyPr wrap="square" rtlCol="0">
            <a:spAutoFit/>
          </a:bodyPr>
          <a:lstStyle/>
          <a:p>
            <a:r>
              <a:rPr lang="uk-UA" dirty="0">
                <a:solidFill>
                  <a:srgbClr val="FF0000"/>
                </a:solidFill>
              </a:rPr>
              <a:t>Важливо!!!</a:t>
            </a:r>
            <a:endParaRPr lang="ru-RU" dirty="0">
              <a:solidFill>
                <a:srgbClr val="FF0000"/>
              </a:solidFill>
            </a:endParaRPr>
          </a:p>
        </p:txBody>
      </p:sp>
      <p:pic>
        <p:nvPicPr>
          <p:cNvPr id="5" name="Рисунок 4"/>
          <p:cNvPicPr>
            <a:picLocks noChangeAspect="1"/>
          </p:cNvPicPr>
          <p:nvPr/>
        </p:nvPicPr>
        <p:blipFill rotWithShape="1">
          <a:blip r:embed="rId3"/>
          <a:srcRect t="27555" b="5037"/>
          <a:stretch/>
        </p:blipFill>
        <p:spPr>
          <a:xfrm>
            <a:off x="1727684" y="837198"/>
            <a:ext cx="5400600" cy="2520280"/>
          </a:xfrm>
          <a:prstGeom prst="rect">
            <a:avLst/>
          </a:prstGeom>
        </p:spPr>
      </p:pic>
      <p:pic>
        <p:nvPicPr>
          <p:cNvPr id="6" name="Рисунок 5"/>
          <p:cNvPicPr>
            <a:picLocks noChangeAspect="1"/>
          </p:cNvPicPr>
          <p:nvPr/>
        </p:nvPicPr>
        <p:blipFill>
          <a:blip r:embed="rId4"/>
          <a:stretch>
            <a:fillRect/>
          </a:stretch>
        </p:blipFill>
        <p:spPr>
          <a:xfrm>
            <a:off x="1349864" y="3645024"/>
            <a:ext cx="6156239" cy="3002611"/>
          </a:xfrm>
          <a:prstGeom prst="rect">
            <a:avLst/>
          </a:prstGeom>
        </p:spPr>
      </p:pic>
    </p:spTree>
    <p:extLst>
      <p:ext uri="{BB962C8B-B14F-4D97-AF65-F5344CB8AC3E}">
        <p14:creationId xmlns:p14="http://schemas.microsoft.com/office/powerpoint/2010/main" val="191247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rbddmam"/>
          <p:cNvPicPr>
            <a:picLocks noGrp="1" noChangeAspect="1" noChangeArrowheads="1"/>
          </p:cNvPicPr>
          <p:nvPr>
            <p:ph type="ctrTitle"/>
          </p:nvPr>
        </p:nvPicPr>
        <p:blipFill>
          <a:blip r:embed="rId3"/>
          <a:stretch>
            <a:fillRect/>
          </a:stretch>
        </p:blipFill>
        <p:spPr>
          <a:xfrm>
            <a:off x="8028384" y="188640"/>
            <a:ext cx="851782" cy="974439"/>
          </a:xfrm>
          <a:effectLst>
            <a:softEdge rad="127000"/>
          </a:effectLst>
        </p:spPr>
      </p:pic>
      <p:sp>
        <p:nvSpPr>
          <p:cNvPr id="7" name="TextBox 6"/>
          <p:cNvSpPr txBox="1"/>
          <p:nvPr/>
        </p:nvSpPr>
        <p:spPr>
          <a:xfrm>
            <a:off x="282884" y="306527"/>
            <a:ext cx="7776863" cy="369332"/>
          </a:xfrm>
          <a:prstGeom prst="rect">
            <a:avLst/>
          </a:prstGeom>
          <a:noFill/>
        </p:spPr>
        <p:txBody>
          <a:bodyPr wrap="square" rtlCol="0">
            <a:spAutoFit/>
          </a:bodyPr>
          <a:lstStyle/>
          <a:p>
            <a:pPr algn="ctr"/>
            <a:r>
              <a:rPr lang="uk-UA" dirty="0">
                <a:solidFill>
                  <a:prstClr val="white"/>
                </a:solidFill>
                <a:latin typeface="Times New Roman" pitchFamily="18" charset="0"/>
                <a:cs typeface="Times New Roman" pitchFamily="18" charset="0"/>
              </a:rPr>
              <a:t>Перелік спеціальностей і освітніх програм ДДМА</a:t>
            </a:r>
            <a:endParaRPr lang="ru-RU" dirty="0">
              <a:solidFill>
                <a:prstClr val="white"/>
              </a:solidFill>
              <a:latin typeface="Times New Roman" pitchFamily="18" charset="0"/>
              <a:cs typeface="Times New Roman" pitchFamily="18" charset="0"/>
            </a:endParaRPr>
          </a:p>
        </p:txBody>
      </p:sp>
      <p:pic>
        <p:nvPicPr>
          <p:cNvPr id="3" name="Рисунок 2">
            <a:extLst>
              <a:ext uri="{FF2B5EF4-FFF2-40B4-BE49-F238E27FC236}">
                <a16:creationId xmlns:a16="http://schemas.microsoft.com/office/drawing/2014/main" id="{148F833B-28A2-4822-AF93-D80167E06135}"/>
              </a:ext>
            </a:extLst>
          </p:cNvPr>
          <p:cNvPicPr>
            <a:picLocks noChangeAspect="1"/>
          </p:cNvPicPr>
          <p:nvPr/>
        </p:nvPicPr>
        <p:blipFill rotWithShape="1">
          <a:blip r:embed="rId4"/>
          <a:srcRect l="31100" t="27600" r="27951" b="13600"/>
          <a:stretch/>
        </p:blipFill>
        <p:spPr>
          <a:xfrm>
            <a:off x="611560" y="793746"/>
            <a:ext cx="7544080" cy="6093295"/>
          </a:xfrm>
          <a:prstGeom prst="rect">
            <a:avLst/>
          </a:prstGeom>
        </p:spPr>
      </p:pic>
    </p:spTree>
    <p:extLst>
      <p:ext uri="{BB962C8B-B14F-4D97-AF65-F5344CB8AC3E}">
        <p14:creationId xmlns:p14="http://schemas.microsoft.com/office/powerpoint/2010/main" val="118306607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04664"/>
            <a:ext cx="7632848" cy="369332"/>
          </a:xfrm>
          <a:prstGeom prst="rect">
            <a:avLst/>
          </a:prstGeom>
          <a:noFill/>
        </p:spPr>
        <p:txBody>
          <a:bodyPr wrap="square" rtlCol="0">
            <a:spAutoFit/>
          </a:bodyPr>
          <a:lstStyle/>
          <a:p>
            <a:pPr algn="ctr"/>
            <a:r>
              <a:rPr lang="ru-RU" dirty="0" err="1">
                <a:solidFill>
                  <a:prstClr val="white"/>
                </a:solidFill>
                <a:latin typeface="Times New Roman" pitchFamily="18" charset="0"/>
                <a:cs typeface="Times New Roman" pitchFamily="18" charset="0"/>
              </a:rPr>
              <a:t>Перелік</a:t>
            </a:r>
            <a:r>
              <a:rPr lang="ru-RU" dirty="0">
                <a:solidFill>
                  <a:prstClr val="white"/>
                </a:solidFill>
                <a:latin typeface="Times New Roman" pitchFamily="18" charset="0"/>
                <a:cs typeface="Times New Roman" pitchFamily="18" charset="0"/>
              </a:rPr>
              <a:t> </a:t>
            </a:r>
            <a:r>
              <a:rPr lang="ru-RU" dirty="0" err="1">
                <a:solidFill>
                  <a:prstClr val="white"/>
                </a:solidFill>
                <a:latin typeface="Times New Roman" pitchFamily="18" charset="0"/>
                <a:cs typeface="Times New Roman" pitchFamily="18" charset="0"/>
              </a:rPr>
              <a:t>спеціальностей</a:t>
            </a:r>
            <a:r>
              <a:rPr lang="ru-RU" dirty="0">
                <a:solidFill>
                  <a:prstClr val="white"/>
                </a:solidFill>
                <a:latin typeface="Times New Roman" pitchFamily="18" charset="0"/>
                <a:cs typeface="Times New Roman" pitchFamily="18" charset="0"/>
              </a:rPr>
              <a:t> і </a:t>
            </a:r>
            <a:r>
              <a:rPr lang="ru-RU" dirty="0" err="1">
                <a:solidFill>
                  <a:prstClr val="white"/>
                </a:solidFill>
                <a:latin typeface="Times New Roman" pitchFamily="18" charset="0"/>
                <a:cs typeface="Times New Roman" pitchFamily="18" charset="0"/>
              </a:rPr>
              <a:t>освітніх</a:t>
            </a:r>
            <a:r>
              <a:rPr lang="ru-RU" dirty="0">
                <a:solidFill>
                  <a:prstClr val="white"/>
                </a:solidFill>
                <a:latin typeface="Times New Roman" pitchFamily="18" charset="0"/>
                <a:cs typeface="Times New Roman" pitchFamily="18" charset="0"/>
              </a:rPr>
              <a:t> </a:t>
            </a:r>
            <a:r>
              <a:rPr lang="ru-RU" dirty="0" err="1">
                <a:solidFill>
                  <a:prstClr val="white"/>
                </a:solidFill>
                <a:latin typeface="Times New Roman" pitchFamily="18" charset="0"/>
                <a:cs typeface="Times New Roman" pitchFamily="18" charset="0"/>
              </a:rPr>
              <a:t>програм</a:t>
            </a:r>
            <a:r>
              <a:rPr lang="ru-RU" dirty="0">
                <a:solidFill>
                  <a:prstClr val="white"/>
                </a:solidFill>
                <a:latin typeface="Times New Roman" pitchFamily="18" charset="0"/>
                <a:cs typeface="Times New Roman" pitchFamily="18" charset="0"/>
              </a:rPr>
              <a:t> ДДМА</a:t>
            </a: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pic>
        <p:nvPicPr>
          <p:cNvPr id="9" name="Рисунок 8">
            <a:extLst>
              <a:ext uri="{FF2B5EF4-FFF2-40B4-BE49-F238E27FC236}">
                <a16:creationId xmlns:a16="http://schemas.microsoft.com/office/drawing/2014/main" id="{748404EE-DEF4-4C90-A75E-1AE1748CF5E2}"/>
              </a:ext>
            </a:extLst>
          </p:cNvPr>
          <p:cNvPicPr>
            <a:picLocks noChangeAspect="1"/>
          </p:cNvPicPr>
          <p:nvPr/>
        </p:nvPicPr>
        <p:blipFill rotWithShape="1">
          <a:blip r:embed="rId3"/>
          <a:srcRect l="27950" t="24801" r="20075" b="16401"/>
          <a:stretch/>
        </p:blipFill>
        <p:spPr>
          <a:xfrm>
            <a:off x="201100" y="1190935"/>
            <a:ext cx="8741800" cy="5562964"/>
          </a:xfrm>
          <a:prstGeom prst="rect">
            <a:avLst/>
          </a:prstGeom>
        </p:spPr>
      </p:pic>
    </p:spTree>
    <p:extLst>
      <p:ext uri="{BB962C8B-B14F-4D97-AF65-F5344CB8AC3E}">
        <p14:creationId xmlns:p14="http://schemas.microsoft.com/office/powerpoint/2010/main" val="1558008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547319"/>
            <a:ext cx="7632848" cy="707886"/>
          </a:xfrm>
          <a:prstGeom prst="rect">
            <a:avLst/>
          </a:prstGeom>
          <a:noFill/>
        </p:spPr>
        <p:txBody>
          <a:bodyPr wrap="square" rtlCol="0">
            <a:spAutoFit/>
          </a:bodyPr>
          <a:lstStyle/>
          <a:p>
            <a:pPr algn="ctr"/>
            <a:r>
              <a:rPr lang="ru-RU" sz="2000" b="1" i="0" dirty="0">
                <a:solidFill>
                  <a:srgbClr val="0000CC"/>
                </a:solidFill>
                <a:effectLst/>
                <a:latin typeface="Roboto" panose="020B0604020202020204" pitchFamily="2" charset="0"/>
              </a:rPr>
              <a:t>ПРОГРАМА ПІДТРИМКИ ВИПУСКНИКІВ 11-х КЛАСІВ КРАМАТОРСЬКА</a:t>
            </a:r>
            <a:endParaRPr lang="ru-RU" sz="2000" b="1" dirty="0">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sp>
        <p:nvSpPr>
          <p:cNvPr id="6" name="TextBox 5">
            <a:extLst>
              <a:ext uri="{FF2B5EF4-FFF2-40B4-BE49-F238E27FC236}">
                <a16:creationId xmlns:a16="http://schemas.microsoft.com/office/drawing/2014/main" id="{5F5C8E3E-23DE-4AE0-9C69-D05754B77505}"/>
              </a:ext>
            </a:extLst>
          </p:cNvPr>
          <p:cNvSpPr txBox="1"/>
          <p:nvPr/>
        </p:nvSpPr>
        <p:spPr>
          <a:xfrm>
            <a:off x="539552" y="1642320"/>
            <a:ext cx="8064896" cy="4647426"/>
          </a:xfrm>
          <a:prstGeom prst="rect">
            <a:avLst/>
          </a:prstGeom>
          <a:noFill/>
        </p:spPr>
        <p:txBody>
          <a:bodyPr wrap="square">
            <a:spAutoFit/>
          </a:bodyPr>
          <a:lstStyle/>
          <a:p>
            <a:pPr indent="447675" algn="ctr"/>
            <a:r>
              <a:rPr lang="uk-UA" sz="2000" b="1" i="0" dirty="0">
                <a:solidFill>
                  <a:srgbClr val="0000CC"/>
                </a:solidFill>
                <a:effectLst/>
                <a:latin typeface="Times New Roman" panose="02020603050405020304" pitchFamily="18" charset="0"/>
                <a:cs typeface="Times New Roman" panose="02020603050405020304" pitchFamily="18" charset="0"/>
              </a:rPr>
              <a:t>Шановні абітурієнти Краматорська! </a:t>
            </a:r>
          </a:p>
          <a:p>
            <a:pPr indent="447675" algn="just"/>
            <a:endParaRPr lang="uk-UA" sz="2000" dirty="0">
              <a:solidFill>
                <a:srgbClr val="0000CC"/>
              </a:solidFill>
              <a:latin typeface="Times New Roman" panose="02020603050405020304" pitchFamily="18" charset="0"/>
              <a:cs typeface="Times New Roman" panose="02020603050405020304" pitchFamily="18" charset="0"/>
            </a:endParaRPr>
          </a:p>
          <a:p>
            <a:pPr indent="447675" algn="just"/>
            <a:r>
              <a:rPr lang="uk-UA" sz="2000" b="0" i="0" dirty="0">
                <a:solidFill>
                  <a:srgbClr val="0000CC"/>
                </a:solidFill>
                <a:effectLst/>
                <a:latin typeface="Times New Roman" panose="02020603050405020304" pitchFamily="18" charset="0"/>
                <a:cs typeface="Times New Roman" panose="02020603050405020304" pitchFamily="18" charset="0"/>
              </a:rPr>
              <a:t>У Краматорську другий рік діє програма підтримки учнів міста, за якою ви маєте змогу за рахунок місцевого бюджету здобути ступінь «Бакалавр» у Донбаській державній машинобудівній академії.</a:t>
            </a:r>
          </a:p>
          <a:p>
            <a:pPr indent="447675" algn="just"/>
            <a:endParaRPr lang="uk-UA" sz="2000" b="0" i="0" dirty="0">
              <a:solidFill>
                <a:srgbClr val="0000CC"/>
              </a:solidFill>
              <a:effectLst/>
              <a:latin typeface="Times New Roman" panose="02020603050405020304" pitchFamily="18" charset="0"/>
              <a:cs typeface="Times New Roman" panose="02020603050405020304" pitchFamily="18" charset="0"/>
            </a:endParaRPr>
          </a:p>
          <a:p>
            <a:pPr indent="447675" algn="just"/>
            <a:r>
              <a:rPr lang="uk-UA" sz="2000" b="0" i="0" dirty="0">
                <a:solidFill>
                  <a:srgbClr val="0000CC"/>
                </a:solidFill>
                <a:effectLst/>
                <a:latin typeface="Times New Roman" panose="02020603050405020304" pitchFamily="18" charset="0"/>
                <a:cs typeface="Times New Roman" panose="02020603050405020304" pitchFamily="18" charset="0"/>
              </a:rPr>
              <a:t>Щоб скористатися програмою необхідно:</a:t>
            </a:r>
          </a:p>
          <a:p>
            <a:pPr indent="447675" algn="just"/>
            <a:endParaRPr lang="uk-UA" sz="1000" b="0" i="0" dirty="0">
              <a:solidFill>
                <a:srgbClr val="0000CC"/>
              </a:solidFill>
              <a:effectLst/>
              <a:latin typeface="Times New Roman" panose="02020603050405020304" pitchFamily="18" charset="0"/>
              <a:cs typeface="Times New Roman" panose="02020603050405020304" pitchFamily="18" charset="0"/>
            </a:endParaRPr>
          </a:p>
          <a:p>
            <a:pPr marL="266700" indent="-266700" algn="just"/>
            <a:r>
              <a:rPr lang="uk-UA" sz="2000" dirty="0">
                <a:solidFill>
                  <a:srgbClr val="0000CC"/>
                </a:solidFill>
                <a:latin typeface="Times New Roman" panose="02020603050405020304" pitchFamily="18" charset="0"/>
                <a:cs typeface="Times New Roman" panose="02020603050405020304" pitchFamily="18" charset="0"/>
              </a:rPr>
              <a:t>1. Виконати умови вступу на контракт (скласти НМТ 2024 року на 100 і більше балів);</a:t>
            </a:r>
          </a:p>
          <a:p>
            <a:pPr algn="just"/>
            <a:r>
              <a:rPr lang="uk-UA" sz="2000" dirty="0">
                <a:solidFill>
                  <a:srgbClr val="0000CC"/>
                </a:solidFill>
                <a:latin typeface="Times New Roman" panose="02020603050405020304" pitchFamily="18" charset="0"/>
                <a:cs typeface="Times New Roman" panose="02020603050405020304" pitchFamily="18" charset="0"/>
              </a:rPr>
              <a:t>2. Бути випускником 11 класу 2024 року;</a:t>
            </a:r>
          </a:p>
          <a:p>
            <a:pPr algn="just"/>
            <a:r>
              <a:rPr lang="uk-UA" sz="2000" dirty="0">
                <a:solidFill>
                  <a:srgbClr val="0000CC"/>
                </a:solidFill>
                <a:latin typeface="Times New Roman" panose="02020603050405020304" pitchFamily="18" charset="0"/>
                <a:cs typeface="Times New Roman" panose="02020603050405020304" pitchFamily="18" charset="0"/>
              </a:rPr>
              <a:t>3. Закінчити будь яку школу міста Краматорська;</a:t>
            </a:r>
          </a:p>
          <a:p>
            <a:pPr algn="just"/>
            <a:r>
              <a:rPr lang="uk-UA" sz="2000" dirty="0">
                <a:solidFill>
                  <a:srgbClr val="0000CC"/>
                </a:solidFill>
                <a:latin typeface="Times New Roman" panose="02020603050405020304" pitchFamily="18" charset="0"/>
                <a:cs typeface="Times New Roman" panose="02020603050405020304" pitchFamily="18" charset="0"/>
              </a:rPr>
              <a:t>4. Вступити до ДДМА на контракт.</a:t>
            </a:r>
          </a:p>
          <a:p>
            <a:endParaRPr lang="ru-RU" dirty="0"/>
          </a:p>
          <a:p>
            <a:endParaRPr lang="ru-RU" dirty="0"/>
          </a:p>
        </p:txBody>
      </p:sp>
    </p:spTree>
    <p:extLst>
      <p:ext uri="{BB962C8B-B14F-4D97-AF65-F5344CB8AC3E}">
        <p14:creationId xmlns:p14="http://schemas.microsoft.com/office/powerpoint/2010/main" val="2750874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Grp="1" noChangeAspect="1" noChangeArrowheads="1"/>
          </p:cNvPicPr>
          <p:nvPr>
            <p:ph idx="1"/>
          </p:nvPr>
        </p:nvPicPr>
        <p:blipFill>
          <a:blip r:embed="rId2"/>
          <a:srcRect l="4514" t="11639" r="25603" b="11446"/>
          <a:stretch>
            <a:fillRect/>
          </a:stretch>
        </p:blipFill>
        <p:spPr>
          <a:xfrm>
            <a:off x="3187471" y="3420388"/>
            <a:ext cx="5484991" cy="3273975"/>
          </a:xfrm>
          <a:effectLst>
            <a:softEdge rad="127000"/>
          </a:effectLst>
        </p:spPr>
      </p:pic>
      <p:sp>
        <p:nvSpPr>
          <p:cNvPr id="34818" name="Rectangle 5"/>
          <p:cNvSpPr>
            <a:spLocks noChangeArrowheads="1"/>
          </p:cNvSpPr>
          <p:nvPr/>
        </p:nvSpPr>
        <p:spPr bwMode="auto">
          <a:xfrm>
            <a:off x="321924" y="5085184"/>
            <a:ext cx="3097948" cy="1477328"/>
          </a:xfrm>
          <a:prstGeom prst="rect">
            <a:avLst/>
          </a:prstGeom>
          <a:noFill/>
          <a:ln w="9525">
            <a:noFill/>
            <a:miter lim="800000"/>
            <a:headEnd/>
            <a:tailEnd/>
          </a:ln>
        </p:spPr>
        <p:txBody>
          <a:bodyPr wrap="square">
            <a:spAutoFit/>
          </a:bodyPr>
          <a:lstStyle/>
          <a:p>
            <a:r>
              <a:rPr lang="uk-UA" b="1" dirty="0">
                <a:solidFill>
                  <a:srgbClr val="FFFF00"/>
                </a:solidFill>
                <a:latin typeface="Times New Roman" pitchFamily="18" charset="0"/>
                <a:cs typeface="Times New Roman" pitchFamily="18" charset="0"/>
              </a:rPr>
              <a:t>УЦОЯО </a:t>
            </a:r>
            <a:r>
              <a:rPr lang="uk-UA" altLang="uk-UA" b="1" dirty="0">
                <a:solidFill>
                  <a:srgbClr val="FFFF00"/>
                </a:solidFill>
                <a:latin typeface="Times New Roman" pitchFamily="18" charset="0"/>
                <a:cs typeface="Times New Roman" pitchFamily="18" charset="0"/>
              </a:rPr>
              <a:t>– </a:t>
            </a:r>
            <a:r>
              <a:rPr lang="en-US" altLang="uk-UA" b="1" dirty="0">
                <a:solidFill>
                  <a:srgbClr val="FFFF00"/>
                </a:solidFill>
                <a:hlinkClick r:id="rId3"/>
              </a:rPr>
              <a:t>www.testportal.gov.ua</a:t>
            </a:r>
            <a:endParaRPr lang="uk-UA" altLang="uk-UA" b="1" dirty="0">
              <a:solidFill>
                <a:srgbClr val="FFFF00"/>
              </a:solidFill>
            </a:endParaRPr>
          </a:p>
          <a:p>
            <a:r>
              <a:rPr lang="en-US" altLang="uk-UA" b="1" dirty="0">
                <a:solidFill>
                  <a:srgbClr val="FFFF00"/>
                </a:solidFill>
              </a:rPr>
              <a:t> </a:t>
            </a:r>
            <a:r>
              <a:rPr lang="uk-UA" altLang="uk-UA" b="1" dirty="0">
                <a:solidFill>
                  <a:srgbClr val="FFFF00"/>
                </a:solidFill>
              </a:rPr>
              <a:t>    </a:t>
            </a:r>
            <a:endParaRPr lang="uk-UA" altLang="uk-UA" dirty="0">
              <a:solidFill>
                <a:srgbClr val="FFFF00"/>
              </a:solidFill>
            </a:endParaRPr>
          </a:p>
          <a:p>
            <a:r>
              <a:rPr lang="uk-UA" altLang="uk-UA" b="1" dirty="0">
                <a:solidFill>
                  <a:srgbClr val="FFFF00"/>
                </a:solidFill>
                <a:latin typeface="Times New Roman" pitchFamily="18" charset="0"/>
                <a:cs typeface="Times New Roman" pitchFamily="18" charset="0"/>
              </a:rPr>
              <a:t>ЄДЕБО –  </a:t>
            </a:r>
            <a:r>
              <a:rPr lang="en-US" altLang="uk-UA" b="1" dirty="0">
                <a:solidFill>
                  <a:srgbClr val="FFFF00"/>
                </a:solidFill>
                <a:latin typeface="Arial" panose="020B0604020202020204" pitchFamily="34" charset="0"/>
                <a:cs typeface="Arial" panose="020B0604020202020204" pitchFamily="34" charset="0"/>
                <a:hlinkClick r:id="rId4"/>
              </a:rPr>
              <a:t>https://vstup.edbo.gov.ua/</a:t>
            </a:r>
            <a:r>
              <a:rPr lang="uk-UA" altLang="uk-UA" b="1" dirty="0">
                <a:solidFill>
                  <a:srgbClr val="FFFF00"/>
                </a:solidFill>
                <a:latin typeface="Arial" panose="020B0604020202020204" pitchFamily="34" charset="0"/>
                <a:cs typeface="Arial" panose="020B0604020202020204" pitchFamily="34" charset="0"/>
              </a:rPr>
              <a:t> </a:t>
            </a:r>
            <a:endParaRPr lang="ru-RU" b="1" u="sng"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34820" name="Picture 5" descr="Новый рисунок"/>
          <p:cNvPicPr>
            <a:picLocks noChangeAspect="1" noChangeArrowheads="1"/>
          </p:cNvPicPr>
          <p:nvPr/>
        </p:nvPicPr>
        <p:blipFill>
          <a:blip r:embed="rId5"/>
          <a:srcRect/>
          <a:stretch>
            <a:fillRect/>
          </a:stretch>
        </p:blipFill>
        <p:spPr bwMode="auto">
          <a:xfrm>
            <a:off x="4278249" y="594418"/>
            <a:ext cx="4638951" cy="2474541"/>
          </a:xfrm>
          <a:prstGeom prst="rect">
            <a:avLst/>
          </a:prstGeom>
          <a:noFill/>
          <a:ln w="9525">
            <a:noFill/>
            <a:miter lim="800000"/>
            <a:headEnd/>
            <a:tailEnd/>
          </a:ln>
          <a:effectLst>
            <a:softEdge rad="127000"/>
          </a:effectLst>
        </p:spPr>
      </p:pic>
      <p:sp>
        <p:nvSpPr>
          <p:cNvPr id="34821" name="Rectangle 6"/>
          <p:cNvSpPr>
            <a:spLocks noChangeArrowheads="1"/>
          </p:cNvSpPr>
          <p:nvPr/>
        </p:nvSpPr>
        <p:spPr bwMode="auto">
          <a:xfrm>
            <a:off x="321924" y="4268028"/>
            <a:ext cx="2982629" cy="646331"/>
          </a:xfrm>
          <a:prstGeom prst="rect">
            <a:avLst/>
          </a:prstGeom>
          <a:noFill/>
          <a:ln w="9525">
            <a:noFill/>
            <a:miter lim="800000"/>
            <a:headEnd/>
            <a:tailEnd/>
          </a:ln>
        </p:spPr>
        <p:txBody>
          <a:bodyPr wrap="square">
            <a:spAutoFit/>
          </a:bodyPr>
          <a:lstStyle/>
          <a:p>
            <a:r>
              <a:rPr lang="uk-UA" b="1" dirty="0">
                <a:solidFill>
                  <a:srgbClr val="FFFF00"/>
                </a:solidFill>
                <a:latin typeface="Times New Roman" pitchFamily="18" charset="0"/>
                <a:cs typeface="Times New Roman" pitchFamily="18" charset="0"/>
              </a:rPr>
              <a:t>МОН –</a:t>
            </a:r>
            <a:r>
              <a:rPr lang="uk-UA" dirty="0">
                <a:solidFill>
                  <a:srgbClr val="FFFF00"/>
                </a:solidFill>
              </a:rPr>
              <a:t>     </a:t>
            </a:r>
            <a:r>
              <a:rPr lang="en-US" b="1" dirty="0">
                <a:hlinkClick r:id="rId6"/>
              </a:rPr>
              <a:t>www.mon.gov.ua</a:t>
            </a:r>
            <a:endParaRPr lang="ru-RU" b="1" dirty="0"/>
          </a:p>
        </p:txBody>
      </p:sp>
      <p:sp>
        <p:nvSpPr>
          <p:cNvPr id="34822" name="Rectangle 7"/>
          <p:cNvSpPr>
            <a:spLocks noChangeArrowheads="1"/>
          </p:cNvSpPr>
          <p:nvPr/>
        </p:nvSpPr>
        <p:spPr bwMode="auto">
          <a:xfrm>
            <a:off x="273296" y="3501008"/>
            <a:ext cx="2967287" cy="523220"/>
          </a:xfrm>
          <a:prstGeom prst="rect">
            <a:avLst/>
          </a:prstGeom>
          <a:noFill/>
          <a:ln w="9525">
            <a:noFill/>
            <a:miter lim="800000"/>
            <a:headEnd/>
            <a:tailEnd/>
          </a:ln>
        </p:spPr>
        <p:txBody>
          <a:bodyPr wrap="none">
            <a:spAutoFit/>
          </a:bodyPr>
          <a:lstStyle/>
          <a:p>
            <a:r>
              <a:rPr lang="uk-UA" sz="2800" b="1" dirty="0">
                <a:solidFill>
                  <a:srgbClr val="0000CC"/>
                </a:solidFill>
                <a:latin typeface="Times New Roman" pitchFamily="18" charset="0"/>
                <a:cs typeface="Times New Roman" pitchFamily="18" charset="0"/>
              </a:rPr>
              <a:t>Корисні джерела</a:t>
            </a:r>
            <a:r>
              <a:rPr lang="uk-UA" i="1" dirty="0">
                <a:solidFill>
                  <a:schemeClr val="accent2"/>
                </a:solidFill>
              </a:rPr>
              <a:t>:</a:t>
            </a:r>
            <a:endParaRPr lang="ru-RU" i="1" dirty="0">
              <a:solidFill>
                <a:schemeClr val="accent2"/>
              </a:solidFill>
            </a:endParaRPr>
          </a:p>
        </p:txBody>
      </p:sp>
      <p:pic>
        <p:nvPicPr>
          <p:cNvPr id="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277" t="10097" r="18200" b="5048"/>
          <a:stretch/>
        </p:blipFill>
        <p:spPr bwMode="auto">
          <a:xfrm>
            <a:off x="289876" y="404664"/>
            <a:ext cx="3960440" cy="29758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05733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idx="1"/>
          </p:nvPr>
        </p:nvSpPr>
        <p:spPr>
          <a:xfrm>
            <a:off x="457200" y="3137852"/>
            <a:ext cx="8229600" cy="3459499"/>
          </a:xfrm>
        </p:spPr>
        <p:txBody>
          <a:bodyPr>
            <a:normAutofit fontScale="32500" lnSpcReduction="20000"/>
          </a:bodyPr>
          <a:lstStyle/>
          <a:p>
            <a:pPr algn="ctr">
              <a:lnSpc>
                <a:spcPct val="120000"/>
              </a:lnSpc>
              <a:buFontTx/>
              <a:buNone/>
            </a:pPr>
            <a:r>
              <a:rPr lang="ru-RU" sz="5000" b="1" dirty="0" err="1">
                <a:solidFill>
                  <a:srgbClr val="0000CC"/>
                </a:solidFill>
                <a:latin typeface="Times New Roman" pitchFamily="18" charset="0"/>
                <a:cs typeface="Times New Roman" pitchFamily="18" charset="0"/>
              </a:rPr>
              <a:t>Більш</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детальну</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інформацію</a:t>
            </a:r>
            <a:r>
              <a:rPr lang="ru-RU" sz="5000" b="1" dirty="0">
                <a:solidFill>
                  <a:srgbClr val="0000CC"/>
                </a:solidFill>
                <a:latin typeface="Times New Roman" pitchFamily="18" charset="0"/>
                <a:cs typeface="Times New Roman" pitchFamily="18" charset="0"/>
              </a:rPr>
              <a:t> про ДДМА </a:t>
            </a:r>
            <a:r>
              <a:rPr lang="ru-RU" sz="5000" b="1" dirty="0" err="1">
                <a:solidFill>
                  <a:srgbClr val="0000CC"/>
                </a:solidFill>
                <a:latin typeface="Times New Roman" pitchFamily="18" charset="0"/>
                <a:cs typeface="Times New Roman" pitchFamily="18" charset="0"/>
              </a:rPr>
              <a:t>можна</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отримати</a:t>
            </a:r>
            <a:r>
              <a:rPr lang="ru-RU" sz="5000" b="1" dirty="0">
                <a:solidFill>
                  <a:srgbClr val="0000CC"/>
                </a:solidFill>
                <a:latin typeface="Times New Roman" pitchFamily="18" charset="0"/>
                <a:cs typeface="Times New Roman" pitchFamily="18" charset="0"/>
              </a:rPr>
              <a:t> на веб-</a:t>
            </a:r>
            <a:r>
              <a:rPr lang="ru-RU" sz="5000" b="1" dirty="0" err="1">
                <a:solidFill>
                  <a:srgbClr val="0000CC"/>
                </a:solidFill>
                <a:latin typeface="Times New Roman" pitchFamily="18" charset="0"/>
                <a:cs typeface="Times New Roman" pitchFamily="18" charset="0"/>
              </a:rPr>
              <a:t>сайті</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скориставшись</a:t>
            </a:r>
            <a:r>
              <a:rPr lang="ru-RU" sz="5000" b="1" dirty="0">
                <a:solidFill>
                  <a:srgbClr val="0000CC"/>
                </a:solidFill>
                <a:latin typeface="Times New Roman" pitchFamily="18" charset="0"/>
                <a:cs typeface="Times New Roman" pitchFamily="18" charset="0"/>
              </a:rPr>
              <a:t> «ПУТІВНИКОМ ДО ДДМА» за </a:t>
            </a:r>
            <a:r>
              <a:rPr lang="ru-RU" sz="5000" b="1" dirty="0" err="1">
                <a:solidFill>
                  <a:srgbClr val="0000CC"/>
                </a:solidFill>
                <a:latin typeface="Times New Roman" pitchFamily="18" charset="0"/>
                <a:cs typeface="Times New Roman" pitchFamily="18" charset="0"/>
              </a:rPr>
              <a:t>писиланням</a:t>
            </a:r>
            <a:r>
              <a:rPr lang="ru-RU" sz="5000" b="1" dirty="0">
                <a:solidFill>
                  <a:srgbClr val="0000CC"/>
                </a:solidFill>
                <a:latin typeface="Times New Roman" pitchFamily="18" charset="0"/>
                <a:cs typeface="Times New Roman" pitchFamily="18" charset="0"/>
              </a:rPr>
              <a:t>:</a:t>
            </a:r>
          </a:p>
          <a:p>
            <a:pPr algn="ctr">
              <a:lnSpc>
                <a:spcPct val="120000"/>
              </a:lnSpc>
              <a:buFontTx/>
              <a:buNone/>
            </a:pPr>
            <a:r>
              <a:rPr lang="en-US" sz="5000" b="1" dirty="0">
                <a:solidFill>
                  <a:srgbClr val="0000CC"/>
                </a:solidFill>
                <a:latin typeface="Times New Roman" pitchFamily="18" charset="0"/>
                <a:cs typeface="Times New Roman" pitchFamily="18" charset="0"/>
                <a:hlinkClick r:id="rId2"/>
              </a:rPr>
              <a:t>http://www.dgma.donetsk.ua/putivnik-po-kramatorskiy-donbaskiy-derzhavniy-mashinobudivniy-akademiyi.html</a:t>
            </a:r>
            <a:endParaRPr lang="uk-UA" sz="5000" b="1" dirty="0">
              <a:solidFill>
                <a:srgbClr val="0000CC"/>
              </a:solidFill>
              <a:latin typeface="Times New Roman" pitchFamily="18" charset="0"/>
              <a:cs typeface="Times New Roman" pitchFamily="18" charset="0"/>
            </a:endParaRPr>
          </a:p>
          <a:p>
            <a:pPr algn="ctr">
              <a:lnSpc>
                <a:spcPct val="120000"/>
              </a:lnSpc>
              <a:buFontTx/>
              <a:buNone/>
            </a:pPr>
            <a:endParaRPr lang="uk-UA" sz="3700" b="1" dirty="0">
              <a:solidFill>
                <a:srgbClr val="0000CC"/>
              </a:solidFill>
              <a:latin typeface="Times New Roman" pitchFamily="18" charset="0"/>
              <a:cs typeface="Times New Roman" pitchFamily="18" charset="0"/>
            </a:endParaRPr>
          </a:p>
          <a:p>
            <a:pPr algn="ctr">
              <a:lnSpc>
                <a:spcPct val="120000"/>
              </a:lnSpc>
              <a:buFontTx/>
              <a:buNone/>
            </a:pPr>
            <a:r>
              <a:rPr lang="ru-RU" sz="5000" b="1" dirty="0">
                <a:solidFill>
                  <a:srgbClr val="0000CC"/>
                </a:solidFill>
                <a:latin typeface="Times New Roman" pitchFamily="18" charset="0"/>
                <a:cs typeface="Times New Roman" pitchFamily="18" charset="0"/>
              </a:rPr>
              <a:t>У </a:t>
            </a:r>
            <a:r>
              <a:rPr lang="ru-RU" sz="5000" b="1" dirty="0" err="1">
                <a:solidFill>
                  <a:srgbClr val="0000CC"/>
                </a:solidFill>
                <a:latin typeface="Times New Roman" pitchFamily="18" charset="0"/>
                <a:cs typeface="Times New Roman" pitchFamily="18" charset="0"/>
              </a:rPr>
              <a:t>разі</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необхідності</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працівники</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Приймальної</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комісії</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допоможуть</a:t>
            </a:r>
            <a:r>
              <a:rPr lang="ru-RU" sz="5000" b="1" dirty="0">
                <a:solidFill>
                  <a:srgbClr val="0000CC"/>
                </a:solidFill>
                <a:latin typeface="Times New Roman" pitchFamily="18" charset="0"/>
                <a:cs typeface="Times New Roman" pitchFamily="18" charset="0"/>
              </a:rPr>
              <a:t> вам </a:t>
            </a:r>
          </a:p>
          <a:p>
            <a:pPr algn="ctr">
              <a:lnSpc>
                <a:spcPct val="120000"/>
              </a:lnSpc>
              <a:buFontTx/>
              <a:buNone/>
            </a:pPr>
            <a:r>
              <a:rPr lang="ru-RU" sz="5000" b="1" dirty="0">
                <a:solidFill>
                  <a:srgbClr val="0000CC"/>
                </a:solidFill>
                <a:latin typeface="Times New Roman" pitchFamily="18" charset="0"/>
                <a:cs typeface="Times New Roman" pitchFamily="18" charset="0"/>
              </a:rPr>
              <a:t>у </a:t>
            </a:r>
            <a:r>
              <a:rPr lang="ru-RU" sz="5000" b="1" dirty="0" err="1">
                <a:solidFill>
                  <a:srgbClr val="0000CC"/>
                </a:solidFill>
                <a:latin typeface="Times New Roman" pitchFamily="18" charset="0"/>
                <a:cs typeface="Times New Roman" pitchFamily="18" charset="0"/>
              </a:rPr>
              <a:t>вирішенні</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питань</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що</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стосуються</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вступу</a:t>
            </a:r>
            <a:r>
              <a:rPr lang="ru-RU" sz="5000" b="1" dirty="0">
                <a:solidFill>
                  <a:srgbClr val="0000CC"/>
                </a:solidFill>
                <a:latin typeface="Times New Roman" pitchFamily="18" charset="0"/>
                <a:cs typeface="Times New Roman" pitchFamily="18" charset="0"/>
              </a:rPr>
              <a:t> до ДДМА </a:t>
            </a:r>
          </a:p>
          <a:p>
            <a:pPr algn="ctr">
              <a:lnSpc>
                <a:spcPct val="120000"/>
              </a:lnSpc>
              <a:buFontTx/>
              <a:buNone/>
            </a:pP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Краматорськ</a:t>
            </a:r>
            <a:r>
              <a:rPr lang="ru-RU" sz="4500" b="1" dirty="0">
                <a:solidFill>
                  <a:srgbClr val="0000CC"/>
                </a:solidFill>
                <a:latin typeface="Times New Roman" pitchFamily="18" charset="0"/>
                <a:cs typeface="Times New Roman" pitchFamily="18" charset="0"/>
              </a:rPr>
              <a:t>: +380503477849, +380660517489; 0952455537;</a:t>
            </a:r>
          </a:p>
          <a:p>
            <a:pPr algn="ctr">
              <a:lnSpc>
                <a:spcPct val="120000"/>
              </a:lnSpc>
              <a:buFontTx/>
              <a:buNone/>
            </a:pP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Кам’янське</a:t>
            </a:r>
            <a:r>
              <a:rPr lang="ru-RU" sz="4500" b="1" dirty="0">
                <a:solidFill>
                  <a:srgbClr val="0000CC"/>
                </a:solidFill>
                <a:latin typeface="Times New Roman" pitchFamily="18" charset="0"/>
                <a:cs typeface="Times New Roman" pitchFamily="18" charset="0"/>
              </a:rPr>
              <a:t>: +380993071669; </a:t>
            </a: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Тернопіль</a:t>
            </a:r>
            <a:r>
              <a:rPr lang="ru-RU" sz="4500" b="1" dirty="0">
                <a:solidFill>
                  <a:srgbClr val="0000CC"/>
                </a:solidFill>
                <a:latin typeface="Times New Roman" pitchFamily="18" charset="0"/>
                <a:cs typeface="Times New Roman" pitchFamily="18" charset="0"/>
              </a:rPr>
              <a:t>: +380663360808.</a:t>
            </a:r>
          </a:p>
          <a:p>
            <a:pPr algn="ctr">
              <a:lnSpc>
                <a:spcPct val="80000"/>
              </a:lnSpc>
              <a:buFontTx/>
              <a:buNone/>
            </a:pPr>
            <a:endParaRPr lang="ru-RU" sz="4500" b="1" dirty="0">
              <a:solidFill>
                <a:srgbClr val="0000CC"/>
              </a:solidFill>
              <a:latin typeface="Times New Roman" pitchFamily="18" charset="0"/>
              <a:cs typeface="Times New Roman" pitchFamily="18" charset="0"/>
            </a:endParaRPr>
          </a:p>
          <a:p>
            <a:pPr algn="ctr">
              <a:lnSpc>
                <a:spcPct val="80000"/>
              </a:lnSpc>
              <a:buFontTx/>
              <a:buNone/>
            </a:pPr>
            <a:r>
              <a:rPr lang="ru-RU" sz="4500" b="1" dirty="0" err="1">
                <a:solidFill>
                  <a:srgbClr val="0000CC"/>
                </a:solidFill>
                <a:latin typeface="Times New Roman" pitchFamily="18" charset="0"/>
                <a:cs typeface="Times New Roman" pitchFamily="18" charset="0"/>
              </a:rPr>
              <a:t>email</a:t>
            </a:r>
            <a:r>
              <a:rPr lang="ru-RU" sz="4500" b="1" dirty="0">
                <a:solidFill>
                  <a:srgbClr val="0000CC"/>
                </a:solidFill>
                <a:latin typeface="Times New Roman" pitchFamily="18" charset="0"/>
                <a:cs typeface="Times New Roman" pitchFamily="18" charset="0"/>
              </a:rPr>
              <a:t>: </a:t>
            </a:r>
            <a:r>
              <a:rPr lang="de-DE" sz="4500" b="1" dirty="0">
                <a:solidFill>
                  <a:srgbClr val="0000CC"/>
                </a:solidFill>
                <a:latin typeface="Times New Roman" pitchFamily="18" charset="0"/>
                <a:cs typeface="Times New Roman" pitchFamily="18" charset="0"/>
              </a:rPr>
              <a:t>pk.ddma.1952@gmail.com</a:t>
            </a:r>
            <a:r>
              <a:rPr lang="ru-RU" sz="4500" b="1" dirty="0">
                <a:solidFill>
                  <a:srgbClr val="0000CC"/>
                </a:solidFill>
                <a:latin typeface="Times New Roman" pitchFamily="18" charset="0"/>
                <a:cs typeface="Times New Roman" pitchFamily="18" charset="0"/>
              </a:rPr>
              <a:t> </a:t>
            </a:r>
          </a:p>
          <a:p>
            <a:pPr algn="ctr">
              <a:lnSpc>
                <a:spcPct val="80000"/>
              </a:lnSpc>
              <a:buFontTx/>
              <a:buNone/>
            </a:pPr>
            <a:endParaRPr lang="ru-RU" sz="4500" b="1" dirty="0">
              <a:solidFill>
                <a:srgbClr val="0000CC"/>
              </a:solidFill>
              <a:latin typeface="Times New Roman" pitchFamily="18" charset="0"/>
              <a:cs typeface="Times New Roman" pitchFamily="18" charset="0"/>
            </a:endParaRPr>
          </a:p>
          <a:p>
            <a:pPr algn="ctr">
              <a:lnSpc>
                <a:spcPct val="80000"/>
              </a:lnSpc>
              <a:buFontTx/>
              <a:buNone/>
            </a:pPr>
            <a:r>
              <a:rPr lang="ru-RU" sz="4500" b="1" dirty="0">
                <a:solidFill>
                  <a:srgbClr val="0000CC"/>
                </a:solidFill>
                <a:latin typeface="Times New Roman" pitchFamily="18" charset="0"/>
                <a:cs typeface="Times New Roman" pitchFamily="18" charset="0"/>
              </a:rPr>
              <a:t>Сайт </a:t>
            </a:r>
            <a:r>
              <a:rPr lang="ru-RU" sz="4500" b="1" dirty="0" err="1">
                <a:solidFill>
                  <a:srgbClr val="0000CC"/>
                </a:solidFill>
                <a:latin typeface="Times New Roman" pitchFamily="18" charset="0"/>
                <a:cs typeface="Times New Roman" pitchFamily="18" charset="0"/>
              </a:rPr>
              <a:t>академії</a:t>
            </a:r>
            <a:r>
              <a:rPr lang="ru-RU" sz="4500" b="1" dirty="0">
                <a:solidFill>
                  <a:srgbClr val="0000CC"/>
                </a:solidFill>
                <a:latin typeface="Times New Roman" pitchFamily="18" charset="0"/>
                <a:cs typeface="Times New Roman" pitchFamily="18" charset="0"/>
              </a:rPr>
              <a:t>: www.dgma.donetsk.</a:t>
            </a:r>
            <a:r>
              <a:rPr lang="en-US" sz="4500" b="1" dirty="0" err="1">
                <a:solidFill>
                  <a:srgbClr val="0000CC"/>
                </a:solidFill>
                <a:latin typeface="Times New Roman" pitchFamily="18" charset="0"/>
                <a:cs typeface="Times New Roman" pitchFamily="18" charset="0"/>
              </a:rPr>
              <a:t>ua</a:t>
            </a:r>
            <a:r>
              <a:rPr lang="ru-RU" sz="4500" b="1" dirty="0">
                <a:solidFill>
                  <a:srgbClr val="0000CC"/>
                </a:solidFill>
                <a:latin typeface="Times New Roman" pitchFamily="18" charset="0"/>
                <a:cs typeface="Times New Roman" pitchFamily="18" charset="0"/>
              </a:rPr>
              <a:t> </a:t>
            </a:r>
          </a:p>
          <a:p>
            <a:pPr>
              <a:lnSpc>
                <a:spcPct val="80000"/>
              </a:lnSpc>
            </a:pPr>
            <a:endParaRPr lang="ru-RU" sz="2000" dirty="0">
              <a:solidFill>
                <a:srgbClr val="0000CC"/>
              </a:solidFill>
              <a:latin typeface="Times New Roman" pitchFamily="18" charset="0"/>
              <a:cs typeface="Times New Roman" pitchFamily="18" charset="0"/>
            </a:endParaRPr>
          </a:p>
        </p:txBody>
      </p:sp>
      <p:pic>
        <p:nvPicPr>
          <p:cNvPr id="49154" name="Picture 5" descr="2016-06-13_vypuskniki"/>
          <p:cNvPicPr>
            <a:picLocks noChangeAspect="1" noChangeArrowheads="1"/>
          </p:cNvPicPr>
          <p:nvPr/>
        </p:nvPicPr>
        <p:blipFill>
          <a:blip r:embed="rId3"/>
          <a:srcRect/>
          <a:stretch>
            <a:fillRect/>
          </a:stretch>
        </p:blipFill>
        <p:spPr bwMode="auto">
          <a:xfrm>
            <a:off x="0" y="0"/>
            <a:ext cx="9144000" cy="2608263"/>
          </a:xfrm>
          <a:prstGeom prst="rect">
            <a:avLst/>
          </a:prstGeom>
          <a:noFill/>
          <a:ln w="9525">
            <a:noFill/>
            <a:miter lim="800000"/>
            <a:headEnd/>
            <a:tailEnd/>
          </a:ln>
        </p:spPr>
      </p:pic>
      <p:sp>
        <p:nvSpPr>
          <p:cNvPr id="49155" name="Text Box 6"/>
          <p:cNvSpPr txBox="1">
            <a:spLocks noChangeArrowheads="1"/>
          </p:cNvSpPr>
          <p:nvPr/>
        </p:nvSpPr>
        <p:spPr bwMode="auto">
          <a:xfrm>
            <a:off x="0" y="2608263"/>
            <a:ext cx="8964488" cy="523220"/>
          </a:xfrm>
          <a:prstGeom prst="rect">
            <a:avLst/>
          </a:prstGeom>
          <a:noFill/>
          <a:ln w="9525">
            <a:noFill/>
            <a:miter lim="800000"/>
            <a:headEnd/>
            <a:tailEnd/>
          </a:ln>
        </p:spPr>
        <p:txBody>
          <a:bodyPr wrap="square">
            <a:spAutoFit/>
          </a:bodyPr>
          <a:lstStyle/>
          <a:p>
            <a:pPr algn="ctr"/>
            <a:r>
              <a:rPr lang="uk-UA" sz="2800" b="1" dirty="0">
                <a:solidFill>
                  <a:srgbClr val="0000CC"/>
                </a:solidFill>
                <a:latin typeface="Times New Roman" pitchFamily="18" charset="0"/>
              </a:rPr>
              <a:t>Ласкаво запрошуємо до навчання!</a:t>
            </a:r>
            <a:endParaRPr lang="ru-RU" sz="2800" b="1" dirty="0">
              <a:solidFill>
                <a:srgbClr val="0000CC"/>
              </a:solidFill>
              <a:latin typeface="Times New Roman" pitchFamily="18" charset="0"/>
            </a:endParaRPr>
          </a:p>
        </p:txBody>
      </p:sp>
    </p:spTree>
    <p:extLst>
      <p:ext uri="{BB962C8B-B14F-4D97-AF65-F5344CB8AC3E}">
        <p14:creationId xmlns:p14="http://schemas.microsoft.com/office/powerpoint/2010/main" val="118557876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78339" y="1769654"/>
            <a:ext cx="8265389" cy="1013710"/>
          </a:xfrm>
        </p:spPr>
        <p:txBody>
          <a:bodyPr>
            <a:noAutofit/>
          </a:bodyPr>
          <a:lstStyle/>
          <a:p>
            <a:pPr algn="just"/>
            <a:r>
              <a:rPr lang="uk-UA" sz="1800" b="1" dirty="0">
                <a:solidFill>
                  <a:srgbClr val="0000CC"/>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НМТ – </a:t>
            </a:r>
            <a:r>
              <a:rPr lang="uk-UA" sz="2000" dirty="0">
                <a:solidFill>
                  <a:srgbClr val="0000CC"/>
                </a:solidFill>
                <a:latin typeface="Times New Roman" pitchFamily="18" charset="0"/>
                <a:cs typeface="Times New Roman" pitchFamily="18" charset="0"/>
              </a:rPr>
              <a:t>комп’ютерний онлайн-тест, що </a:t>
            </a:r>
            <a:r>
              <a:rPr lang="uk-UA" sz="2000" dirty="0" err="1">
                <a:solidFill>
                  <a:srgbClr val="0000CC"/>
                </a:solidFill>
                <a:latin typeface="Times New Roman" pitchFamily="18" charset="0"/>
                <a:cs typeface="Times New Roman" pitchFamily="18" charset="0"/>
              </a:rPr>
              <a:t>складатиметься</a:t>
            </a:r>
            <a:r>
              <a:rPr lang="uk-UA" sz="2000" dirty="0">
                <a:solidFill>
                  <a:srgbClr val="0000CC"/>
                </a:solidFill>
                <a:latin typeface="Times New Roman" pitchFamily="18" charset="0"/>
                <a:cs typeface="Times New Roman" pitchFamily="18" charset="0"/>
              </a:rPr>
              <a:t> з чотирьох предметів:  українська мова, математика, історія України та четвертий  предмет за вибором. </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Объект 1"/>
          <p:cNvSpPr>
            <a:spLocks noGrp="1"/>
          </p:cNvSpPr>
          <p:nvPr>
            <p:ph idx="1"/>
          </p:nvPr>
        </p:nvSpPr>
        <p:spPr>
          <a:xfrm>
            <a:off x="467543" y="870102"/>
            <a:ext cx="8280920" cy="941422"/>
          </a:xfrm>
        </p:spPr>
        <p:txBody>
          <a:bodyPr>
            <a:noAutofit/>
          </a:bodyPr>
          <a:lstStyle/>
          <a:p>
            <a:pPr marL="0" indent="0" algn="just">
              <a:buNone/>
            </a:pPr>
            <a:r>
              <a:rPr lang="uk-UA" sz="2000" dirty="0">
                <a:solidFill>
                  <a:srgbClr val="0000CC"/>
                </a:solidFill>
                <a:latin typeface="Times New Roman" panose="02020603050405020304" pitchFamily="18" charset="0"/>
                <a:cs typeface="Times New Roman" panose="02020603050405020304" pitchFamily="18" charset="0"/>
              </a:rPr>
              <a:t>      Для вступу на перший курс для здобуття ступеня бакалавра будуть використовувати результати </a:t>
            </a:r>
            <a:r>
              <a:rPr lang="uk-UA" sz="2000" b="1" dirty="0">
                <a:solidFill>
                  <a:srgbClr val="0000CC"/>
                </a:solidFill>
                <a:latin typeface="Times New Roman" panose="02020603050405020304" pitchFamily="18" charset="0"/>
                <a:cs typeface="Times New Roman" panose="02020603050405020304" pitchFamily="18" charset="0"/>
              </a:rPr>
              <a:t>національного </a:t>
            </a:r>
            <a:r>
              <a:rPr lang="uk-UA" sz="2000" b="1" dirty="0" err="1">
                <a:solidFill>
                  <a:srgbClr val="0000CC"/>
                </a:solidFill>
                <a:latin typeface="Times New Roman" panose="02020603050405020304" pitchFamily="18" charset="0"/>
                <a:cs typeface="Times New Roman" panose="02020603050405020304" pitchFamily="18" charset="0"/>
              </a:rPr>
              <a:t>мультипредметного</a:t>
            </a:r>
            <a:r>
              <a:rPr lang="uk-UA" sz="2000" b="1" dirty="0">
                <a:solidFill>
                  <a:srgbClr val="0000CC"/>
                </a:solidFill>
                <a:latin typeface="Times New Roman" panose="02020603050405020304" pitchFamily="18" charset="0"/>
                <a:cs typeface="Times New Roman" panose="02020603050405020304" pitchFamily="18" charset="0"/>
              </a:rPr>
              <a:t> тесту (НМТ</a:t>
            </a:r>
            <a:r>
              <a:rPr lang="uk-UA" sz="2000" dirty="0">
                <a:solidFill>
                  <a:srgbClr val="0000CC"/>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391183" y="2698264"/>
            <a:ext cx="8384295" cy="1631216"/>
          </a:xfrm>
          <a:prstGeom prst="rect">
            <a:avLst/>
          </a:prstGeom>
          <a:noFill/>
        </p:spPr>
        <p:txBody>
          <a:bodyPr wrap="square" rtlCol="0">
            <a:spAutoFit/>
          </a:bodyPr>
          <a:lstStyle/>
          <a:p>
            <a:pPr algn="just"/>
            <a:r>
              <a:rPr lang="uk-UA" dirty="0">
                <a:solidFill>
                  <a:srgbClr val="0000CC"/>
                </a:solidFill>
                <a:latin typeface="Times New Roman" panose="02020603050405020304" pitchFamily="18" charset="0"/>
                <a:cs typeface="Times New Roman" panose="02020603050405020304" pitchFamily="18" charset="0"/>
              </a:rPr>
              <a:t>       </a:t>
            </a:r>
            <a:r>
              <a:rPr lang="uk-UA" sz="2000" dirty="0">
                <a:solidFill>
                  <a:srgbClr val="0000CC"/>
                </a:solidFill>
                <a:latin typeface="Times New Roman" panose="02020603050405020304" pitchFamily="18" charset="0"/>
                <a:cs typeface="Times New Roman" panose="02020603050405020304" pitchFamily="18" charset="0"/>
              </a:rPr>
              <a:t>Тестування не можна буде пройти вдома, адже воно </a:t>
            </a:r>
            <a:r>
              <a:rPr lang="uk-UA" sz="2000" b="1" dirty="0">
                <a:solidFill>
                  <a:srgbClr val="0000CC"/>
                </a:solidFill>
                <a:latin typeface="Times New Roman" panose="02020603050405020304" pitchFamily="18" charset="0"/>
                <a:cs typeface="Times New Roman" panose="02020603050405020304" pitchFamily="18" charset="0"/>
              </a:rPr>
              <a:t>відбуватиметься в спеціальних тимчасових екзаменаційних центрах</a:t>
            </a:r>
            <a:r>
              <a:rPr lang="uk-UA" sz="2000" dirty="0">
                <a:solidFill>
                  <a:srgbClr val="0000CC"/>
                </a:solidFill>
                <a:latin typeface="Times New Roman" panose="02020603050405020304" pitchFamily="18" charset="0"/>
                <a:cs typeface="Times New Roman" panose="02020603050405020304" pitchFamily="18" charset="0"/>
              </a:rPr>
              <a:t> (приміщеннях шкіл, університетів), створених у населених пунктах України. </a:t>
            </a:r>
          </a:p>
          <a:p>
            <a:pPr indent="447675" algn="just"/>
            <a:r>
              <a:rPr lang="uk-UA" sz="2000" dirty="0">
                <a:solidFill>
                  <a:srgbClr val="0000CC"/>
                </a:solidFill>
                <a:latin typeface="Times New Roman" panose="02020603050405020304" pitchFamily="18" charset="0"/>
                <a:cs typeface="Times New Roman" panose="02020603050405020304" pitchFamily="18" charset="0"/>
              </a:rPr>
              <a:t>За кордоном тимчасові екзаменаційні центри буде створено в 57 містах 32 країн.</a:t>
            </a:r>
          </a:p>
        </p:txBody>
      </p:sp>
      <p:sp>
        <p:nvSpPr>
          <p:cNvPr id="9" name="TextBox 8"/>
          <p:cNvSpPr txBox="1"/>
          <p:nvPr/>
        </p:nvSpPr>
        <p:spPr>
          <a:xfrm>
            <a:off x="4463988" y="408437"/>
            <a:ext cx="3744416" cy="461665"/>
          </a:xfrm>
          <a:prstGeom prst="rect">
            <a:avLst/>
          </a:prstGeom>
          <a:noFill/>
        </p:spPr>
        <p:txBody>
          <a:bodyPr wrap="square" rtlCol="0">
            <a:spAutoFit/>
          </a:bodyPr>
          <a:lstStyle/>
          <a:p>
            <a:pPr algn="r"/>
            <a:r>
              <a:rPr lang="uk-UA" sz="2400" b="1" dirty="0">
                <a:solidFill>
                  <a:srgbClr val="0000CC"/>
                </a:solidFill>
                <a:latin typeface="Times New Roman" panose="02020603050405020304" pitchFamily="18" charset="0"/>
                <a:cs typeface="Times New Roman" panose="02020603050405020304" pitchFamily="18" charset="0"/>
              </a:rPr>
              <a:t>Потрібно знати про НМТ</a:t>
            </a:r>
            <a:endParaRPr lang="ru-RU" sz="2400" b="1" dirty="0">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AFB9DE4-FCB9-4195-AE0D-C4ED1CE5D1A5}"/>
              </a:ext>
            </a:extLst>
          </p:cNvPr>
          <p:cNvSpPr txBox="1"/>
          <p:nvPr/>
        </p:nvSpPr>
        <p:spPr>
          <a:xfrm>
            <a:off x="422940" y="4329480"/>
            <a:ext cx="8325523" cy="1938992"/>
          </a:xfrm>
          <a:prstGeom prst="rect">
            <a:avLst/>
          </a:prstGeom>
          <a:noFill/>
        </p:spPr>
        <p:txBody>
          <a:bodyPr wrap="square">
            <a:spAutoFit/>
          </a:bodyPr>
          <a:lstStyle/>
          <a:p>
            <a:pPr indent="447675" algn="just"/>
            <a:r>
              <a:rPr lang="uk-UA" sz="2000" b="1" dirty="0">
                <a:solidFill>
                  <a:srgbClr val="0000CC"/>
                </a:solidFill>
                <a:latin typeface="Times New Roman" panose="02020603050405020304" pitchFamily="18" charset="0"/>
                <a:cs typeface="Times New Roman" panose="02020603050405020304" pitchFamily="18" charset="0"/>
              </a:rPr>
              <a:t>Провести основну сесію тестування планується в таких країнах:</a:t>
            </a:r>
            <a:r>
              <a:rPr lang="uk-UA" sz="2000" dirty="0">
                <a:solidFill>
                  <a:srgbClr val="0000CC"/>
                </a:solidFill>
                <a:latin typeface="Times New Roman" panose="02020603050405020304" pitchFamily="18" charset="0"/>
                <a:cs typeface="Times New Roman" panose="02020603050405020304" pitchFamily="18" charset="0"/>
              </a:rPr>
              <a:t> Австрія, Азербайджан, Бельгія, Болгарія, Велика Британія, Грузія, Данія, Естонія, Ірландія, Іспанія, Італія, Канада, Латвія, Литва, Люксембург, Молдова, Нідерланди, Німеччина, Норвегія, Польща, Португалія, Румунія, Словаччина, США, Туреччина, Угорщина, Фінляндія, Франція, Чехія, Швейцарія і Швеція. </a:t>
            </a:r>
          </a:p>
        </p:txBody>
      </p:sp>
    </p:spTree>
    <p:extLst>
      <p:ext uri="{BB962C8B-B14F-4D97-AF65-F5344CB8AC3E}">
        <p14:creationId xmlns:p14="http://schemas.microsoft.com/office/powerpoint/2010/main" val="360370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type="subTitle" idx="1"/>
          </p:nvPr>
        </p:nvSpPr>
        <p:spPr>
          <a:xfrm>
            <a:off x="755576" y="405986"/>
            <a:ext cx="6563468" cy="792088"/>
          </a:xfrm>
        </p:spPr>
        <p:txBody>
          <a:bodyPr>
            <a:normAutofit/>
          </a:bodyPr>
          <a:lstStyle/>
          <a:p>
            <a:pPr marL="228600" indent="-228600" algn="ctr" eaLnBrk="1" hangingPunct="1">
              <a:buFontTx/>
              <a:buNone/>
              <a:defRPr/>
            </a:pPr>
            <a:r>
              <a:rPr lang="uk-UA" sz="2800" b="1" dirty="0">
                <a:solidFill>
                  <a:srgbClr val="0000CC"/>
                </a:solidFill>
                <a:effectLst>
                  <a:outerShdw blurRad="38100" dist="38100" dir="2700000" algn="tl">
                    <a:srgbClr val="C0C0C0"/>
                  </a:outerShdw>
                </a:effectLst>
              </a:rPr>
              <a:t> </a:t>
            </a:r>
          </a:p>
          <a:p>
            <a:pPr marL="228600" indent="-228600" eaLnBrk="1" hangingPunct="1">
              <a:defRPr/>
            </a:pPr>
            <a:endParaRPr lang="uk-UA" dirty="0"/>
          </a:p>
        </p:txBody>
      </p:sp>
      <p:pic>
        <p:nvPicPr>
          <p:cNvPr id="11" name="Picture 4" descr="gerbddmam"/>
          <p:cNvPicPr>
            <a:picLocks noChangeAspect="1" noChangeArrowheads="1"/>
          </p:cNvPicPr>
          <p:nvPr/>
        </p:nvPicPr>
        <p:blipFill>
          <a:blip r:embed="rId2"/>
          <a:srcRect/>
          <a:stretch>
            <a:fillRect/>
          </a:stretch>
        </p:blipFill>
        <p:spPr>
          <a:xfrm>
            <a:off x="7884368" y="188913"/>
            <a:ext cx="998537" cy="1143000"/>
          </a:xfrm>
          <a:prstGeom prst="rect">
            <a:avLst/>
          </a:prstGeom>
          <a:effectLst>
            <a:softEdge rad="127000"/>
          </a:effectLst>
        </p:spPr>
      </p:pic>
      <p:sp>
        <p:nvSpPr>
          <p:cNvPr id="8" name="TextBox 7"/>
          <p:cNvSpPr txBox="1"/>
          <p:nvPr/>
        </p:nvSpPr>
        <p:spPr>
          <a:xfrm>
            <a:off x="1403648" y="401920"/>
            <a:ext cx="5644617" cy="400110"/>
          </a:xfrm>
          <a:prstGeom prst="rect">
            <a:avLst/>
          </a:prstGeom>
          <a:noFill/>
        </p:spPr>
        <p:txBody>
          <a:bodyPr wrap="square" rtlCol="0">
            <a:spAutoFit/>
          </a:bodyPr>
          <a:lstStyle/>
          <a:p>
            <a:pPr algn="r"/>
            <a:r>
              <a:rPr lang="uk-UA" sz="2000" b="1" dirty="0">
                <a:solidFill>
                  <a:srgbClr val="0000CC"/>
                </a:solidFill>
                <a:latin typeface="Times New Roman" pitchFamily="18" charset="0"/>
                <a:cs typeface="Times New Roman" pitchFamily="18" charset="0"/>
              </a:rPr>
              <a:t>ПРЕДМЕТИ та ЧАС СКЛАДАННЯ НМТ 2024</a:t>
            </a:r>
            <a:endParaRPr lang="ru-RU" sz="2000" b="1" dirty="0">
              <a:solidFill>
                <a:srgbClr val="0000CC"/>
              </a:solidFill>
              <a:latin typeface="Times New Roman" pitchFamily="18" charset="0"/>
              <a:cs typeface="Times New Roman" pitchFamily="18" charset="0"/>
            </a:endParaRPr>
          </a:p>
        </p:txBody>
      </p:sp>
      <p:pic>
        <p:nvPicPr>
          <p:cNvPr id="6" name="Рисунок 5"/>
          <p:cNvPicPr>
            <a:picLocks noChangeAspect="1"/>
          </p:cNvPicPr>
          <p:nvPr/>
        </p:nvPicPr>
        <p:blipFill rotWithShape="1">
          <a:blip r:embed="rId3"/>
          <a:srcRect b="6570"/>
          <a:stretch/>
        </p:blipFill>
        <p:spPr>
          <a:xfrm>
            <a:off x="971599" y="802030"/>
            <a:ext cx="6508713" cy="5400600"/>
          </a:xfrm>
          <a:prstGeom prst="rect">
            <a:avLst/>
          </a:prstGeom>
        </p:spPr>
      </p:pic>
      <p:pic>
        <p:nvPicPr>
          <p:cNvPr id="2" name="Рисунок 1"/>
          <p:cNvPicPr>
            <a:picLocks noChangeAspect="1"/>
          </p:cNvPicPr>
          <p:nvPr/>
        </p:nvPicPr>
        <p:blipFill>
          <a:blip r:embed="rId4"/>
          <a:stretch>
            <a:fillRect/>
          </a:stretch>
        </p:blipFill>
        <p:spPr>
          <a:xfrm>
            <a:off x="179512" y="6230058"/>
            <a:ext cx="8279086" cy="627942"/>
          </a:xfrm>
          <a:prstGeom prst="rect">
            <a:avLst/>
          </a:prstGeom>
        </p:spPr>
      </p:pic>
    </p:spTree>
    <p:extLst>
      <p:ext uri="{BB962C8B-B14F-4D97-AF65-F5344CB8AC3E}">
        <p14:creationId xmlns:p14="http://schemas.microsoft.com/office/powerpoint/2010/main" val="272580135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type="subTitle" idx="1"/>
          </p:nvPr>
        </p:nvSpPr>
        <p:spPr>
          <a:xfrm>
            <a:off x="755576" y="405986"/>
            <a:ext cx="6563468" cy="792088"/>
          </a:xfrm>
        </p:spPr>
        <p:txBody>
          <a:bodyPr>
            <a:normAutofit/>
          </a:bodyPr>
          <a:lstStyle/>
          <a:p>
            <a:pPr marL="228600" indent="-228600" algn="ctr" eaLnBrk="1" hangingPunct="1">
              <a:buFontTx/>
              <a:buNone/>
              <a:defRPr/>
            </a:pPr>
            <a:r>
              <a:rPr lang="uk-UA" sz="2800" b="1" dirty="0">
                <a:solidFill>
                  <a:srgbClr val="0000CC"/>
                </a:solidFill>
                <a:effectLst>
                  <a:outerShdw blurRad="38100" dist="38100" dir="2700000" algn="tl">
                    <a:srgbClr val="C0C0C0"/>
                  </a:outerShdw>
                </a:effectLst>
              </a:rPr>
              <a:t> </a:t>
            </a:r>
          </a:p>
          <a:p>
            <a:pPr marL="228600" indent="-228600" eaLnBrk="1" hangingPunct="1">
              <a:defRPr/>
            </a:pPr>
            <a:endParaRPr lang="uk-UA" dirty="0"/>
          </a:p>
        </p:txBody>
      </p:sp>
      <p:pic>
        <p:nvPicPr>
          <p:cNvPr id="11" name="Picture 4" descr="gerbddmam"/>
          <p:cNvPicPr>
            <a:picLocks noChangeAspect="1" noChangeArrowheads="1"/>
          </p:cNvPicPr>
          <p:nvPr/>
        </p:nvPicPr>
        <p:blipFill>
          <a:blip r:embed="rId2"/>
          <a:srcRect/>
          <a:stretch>
            <a:fillRect/>
          </a:stretch>
        </p:blipFill>
        <p:spPr>
          <a:xfrm>
            <a:off x="7884368" y="188913"/>
            <a:ext cx="998537" cy="1143000"/>
          </a:xfrm>
          <a:prstGeom prst="rect">
            <a:avLst/>
          </a:prstGeom>
          <a:effectLst>
            <a:softEdge rad="127000"/>
          </a:effectLst>
        </p:spPr>
      </p:pic>
      <p:sp>
        <p:nvSpPr>
          <p:cNvPr id="8" name="TextBox 7"/>
          <p:cNvSpPr txBox="1"/>
          <p:nvPr/>
        </p:nvSpPr>
        <p:spPr>
          <a:xfrm>
            <a:off x="292894" y="414026"/>
            <a:ext cx="7488832" cy="369332"/>
          </a:xfrm>
          <a:prstGeom prst="rect">
            <a:avLst/>
          </a:prstGeom>
          <a:noFill/>
        </p:spPr>
        <p:txBody>
          <a:bodyPr wrap="square" rtlCol="0">
            <a:spAutoFit/>
          </a:bodyPr>
          <a:lstStyle/>
          <a:p>
            <a:pPr algn="r"/>
            <a:r>
              <a:rPr lang="uk-UA" b="1" dirty="0">
                <a:solidFill>
                  <a:srgbClr val="0000CC"/>
                </a:solidFill>
                <a:latin typeface="Times New Roman" pitchFamily="18" charset="0"/>
                <a:cs typeface="Times New Roman" pitchFamily="18" charset="0"/>
              </a:rPr>
              <a:t>РЕЄСТРАЦІЯ НА ОСНОВНУ ТА  ДОДАТКОВУ СЕСІЮ НМТ 2024</a:t>
            </a:r>
            <a:endParaRPr lang="ru-RU" b="1" dirty="0">
              <a:solidFill>
                <a:srgbClr val="0000CC"/>
              </a:solidFill>
              <a:latin typeface="Times New Roman" pitchFamily="18" charset="0"/>
              <a:cs typeface="Times New Roman" pitchFamily="18" charset="0"/>
            </a:endParaRPr>
          </a:p>
        </p:txBody>
      </p:sp>
      <p:pic>
        <p:nvPicPr>
          <p:cNvPr id="5" name="Рисунок 4">
            <a:extLst>
              <a:ext uri="{FF2B5EF4-FFF2-40B4-BE49-F238E27FC236}">
                <a16:creationId xmlns:a16="http://schemas.microsoft.com/office/drawing/2014/main" id="{8E1A9C2C-31D5-4CD8-80D3-98DBD4409E0F}"/>
              </a:ext>
            </a:extLst>
          </p:cNvPr>
          <p:cNvPicPr>
            <a:picLocks noChangeAspect="1"/>
          </p:cNvPicPr>
          <p:nvPr/>
        </p:nvPicPr>
        <p:blipFill rotWithShape="1">
          <a:blip r:embed="rId3"/>
          <a:srcRect l="35825" t="30247" r="28221" b="8001"/>
          <a:stretch/>
        </p:blipFill>
        <p:spPr>
          <a:xfrm>
            <a:off x="1242178" y="791398"/>
            <a:ext cx="6076866" cy="5870946"/>
          </a:xfrm>
          <a:prstGeom prst="rect">
            <a:avLst/>
          </a:prstGeom>
        </p:spPr>
      </p:pic>
    </p:spTree>
    <p:extLst>
      <p:ext uri="{BB962C8B-B14F-4D97-AF65-F5344CB8AC3E}">
        <p14:creationId xmlns:p14="http://schemas.microsoft.com/office/powerpoint/2010/main" val="103312518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580112" y="368708"/>
            <a:ext cx="250565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2000" dirty="0" err="1">
                <a:solidFill>
                  <a:srgbClr val="0000CC"/>
                </a:solidFill>
                <a:latin typeface="Times New Roman" panose="02020603050405020304" pitchFamily="18" charset="0"/>
                <a:cs typeface="Times New Roman" panose="02020603050405020304" pitchFamily="18" charset="0"/>
              </a:rPr>
              <a:t>Мотиваційний</a:t>
            </a:r>
            <a:r>
              <a:rPr lang="ru-RU" sz="2000" dirty="0">
                <a:solidFill>
                  <a:srgbClr val="0000CC"/>
                </a:solidFill>
                <a:latin typeface="Times New Roman" panose="02020603050405020304" pitchFamily="18" charset="0"/>
                <a:cs typeface="Times New Roman" panose="02020603050405020304" pitchFamily="18" charset="0"/>
              </a:rPr>
              <a:t> лист</a:t>
            </a:r>
          </a:p>
        </p:txBody>
      </p:sp>
      <p:sp>
        <p:nvSpPr>
          <p:cNvPr id="7" name="TextBox 6"/>
          <p:cNvSpPr txBox="1"/>
          <p:nvPr/>
        </p:nvSpPr>
        <p:spPr>
          <a:xfrm>
            <a:off x="395536" y="1268760"/>
            <a:ext cx="8461841" cy="4370427"/>
          </a:xfrm>
          <a:prstGeom prst="rect">
            <a:avLst/>
          </a:prstGeom>
          <a:noFill/>
        </p:spPr>
        <p:txBody>
          <a:bodyPr wrap="square" rtlCol="0">
            <a:spAutoFit/>
          </a:bodyPr>
          <a:lstStyle/>
          <a:p>
            <a:pPr lvl="0" algn="just"/>
            <a:r>
              <a:rPr lang="uk-UA" dirty="0">
                <a:solidFill>
                  <a:srgbClr val="0000CC"/>
                </a:solidFill>
                <a:latin typeface="Times New Roman" panose="02020603050405020304" pitchFamily="18" charset="0"/>
                <a:cs typeface="Times New Roman" panose="02020603050405020304" pitchFamily="18" charset="0"/>
              </a:rPr>
              <a:t>        </a:t>
            </a:r>
            <a:r>
              <a:rPr lang="uk-UA" sz="2000" dirty="0">
                <a:solidFill>
                  <a:srgbClr val="0000CC"/>
                </a:solidFill>
                <a:latin typeface="Times New Roman" panose="02020603050405020304" pitchFamily="18" charset="0"/>
                <a:cs typeface="Times New Roman" panose="02020603050405020304" pitchFamily="18" charset="0"/>
              </a:rPr>
              <a:t>Обов’язковою умовою вступу в 2024 році до закладів вищої освіти України, в тому числі і до ДДМА на всі спеціальності та освітні програми, є подання кожним вступником </a:t>
            </a:r>
            <a:r>
              <a:rPr lang="uk-UA" sz="2000" b="1" dirty="0">
                <a:solidFill>
                  <a:srgbClr val="0000CC"/>
                </a:solidFill>
                <a:latin typeface="Times New Roman" panose="02020603050405020304" pitchFamily="18" charset="0"/>
                <a:cs typeface="Times New Roman" panose="02020603050405020304" pitchFamily="18" charset="0"/>
              </a:rPr>
              <a:t>мотиваційного листа</a:t>
            </a:r>
            <a:r>
              <a:rPr lang="uk-UA" sz="2000" dirty="0">
                <a:solidFill>
                  <a:srgbClr val="0000CC"/>
                </a:solidFill>
                <a:latin typeface="Times New Roman" panose="02020603050405020304" pitchFamily="18" charset="0"/>
                <a:cs typeface="Times New Roman" panose="02020603050405020304" pitchFamily="18" charset="0"/>
              </a:rPr>
              <a:t>. </a:t>
            </a:r>
          </a:p>
          <a:p>
            <a:pPr lvl="0" algn="just"/>
            <a:r>
              <a:rPr lang="uk-UA" sz="2000" b="1" dirty="0">
                <a:solidFill>
                  <a:srgbClr val="0000CC"/>
                </a:solidFill>
                <a:latin typeface="Times New Roman" panose="02020603050405020304" pitchFamily="18" charset="0"/>
                <a:cs typeface="Times New Roman" panose="02020603050405020304" pitchFamily="18" charset="0"/>
              </a:rPr>
              <a:t>        Мотиваційний лист </a:t>
            </a:r>
            <a:r>
              <a:rPr lang="uk-UA" sz="2000" dirty="0">
                <a:solidFill>
                  <a:srgbClr val="0000CC"/>
                </a:solidFill>
                <a:latin typeface="Times New Roman" panose="02020603050405020304" pitchFamily="18" charset="0"/>
                <a:cs typeface="Times New Roman" panose="02020603050405020304" pitchFamily="18" charset="0"/>
              </a:rPr>
              <a:t>– це документ, що складається і подається вступником до закладу вищої освіти, у якому пояснюються причини, через які вступник вважає себе найкращим кандидатом для вступу на відповідну навчальну програму. Підготовка такого листа вимагає детального дослідження вступником загального академічного середовища ЗВО та різних освітніх програм.</a:t>
            </a:r>
          </a:p>
          <a:p>
            <a:pPr lvl="0" algn="just"/>
            <a:r>
              <a:rPr lang="uk-UA" sz="2000" b="1" dirty="0">
                <a:solidFill>
                  <a:srgbClr val="0000CC"/>
                </a:solidFill>
                <a:latin typeface="Times New Roman" panose="02020603050405020304" pitchFamily="18" charset="0"/>
                <a:cs typeface="Times New Roman" panose="02020603050405020304" pitchFamily="18" charset="0"/>
              </a:rPr>
              <a:t>        Кількість поданих заяв, відповідають кількості мотиваційних листів. </a:t>
            </a:r>
          </a:p>
          <a:p>
            <a:pPr lvl="0" algn="just"/>
            <a:r>
              <a:rPr lang="uk-UA" sz="2000" dirty="0">
                <a:solidFill>
                  <a:srgbClr val="0000CC"/>
                </a:solidFill>
                <a:latin typeface="Times New Roman" panose="02020603050405020304" pitchFamily="18" charset="0"/>
                <a:cs typeface="Times New Roman" panose="02020603050405020304" pitchFamily="18" charset="0"/>
              </a:rPr>
              <a:t>        Правила написання та вимоги до мотиваційного листа розміщено в правилах прийому та на офіційному сайті ДДМА. </a:t>
            </a:r>
          </a:p>
          <a:p>
            <a:pPr lvl="0" algn="just"/>
            <a:endParaRPr lang="uk-UA"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434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382836" y="1341054"/>
            <a:ext cx="8352927" cy="5184290"/>
          </a:xfrm>
        </p:spPr>
        <p:txBody>
          <a:bodyPr>
            <a:noAutofit/>
          </a:bodyPr>
          <a:lstStyle/>
          <a:p>
            <a:pPr marL="0" indent="0" algn="just" eaLnBrk="1" hangingPunct="1">
              <a:buFontTx/>
              <a:buNone/>
            </a:pPr>
            <a:r>
              <a:rPr lang="uk-UA" sz="2000" b="1" u="sng" dirty="0">
                <a:solidFill>
                  <a:srgbClr val="FF3300"/>
                </a:solidFill>
                <a:latin typeface="Times New Roman" pitchFamily="18" charset="0"/>
                <a:cs typeface="Times New Roman" pitchFamily="18" charset="0"/>
              </a:rPr>
              <a:t>01 липня – 31 жовтня</a:t>
            </a:r>
            <a:r>
              <a:rPr lang="uk-UA" sz="2000" b="1" dirty="0">
                <a:solidFill>
                  <a:srgbClr val="FF3300"/>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Реєстрація електронних кабінетів вступників, завантаження необхідних документів.</a:t>
            </a:r>
          </a:p>
          <a:p>
            <a:pPr marL="0" indent="0" algn="just">
              <a:buNone/>
            </a:pPr>
            <a:r>
              <a:rPr lang="ru-RU" sz="2000" b="1" u="sng" dirty="0">
                <a:solidFill>
                  <a:srgbClr val="FF0000"/>
                </a:solidFill>
                <a:latin typeface="Times New Roman" pitchFamily="18" charset="0"/>
                <a:cs typeface="Times New Roman" pitchFamily="18" charset="0"/>
              </a:rPr>
              <a:t>03 – 10 липня </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Реєстрація</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заяв</a:t>
            </a:r>
            <a:r>
              <a:rPr lang="ru-RU" sz="2000" dirty="0">
                <a:solidFill>
                  <a:srgbClr val="0000CC"/>
                </a:solidFill>
                <a:latin typeface="Times New Roman" pitchFamily="18" charset="0"/>
                <a:cs typeface="Times New Roman" pitchFamily="18" charset="0"/>
              </a:rPr>
              <a:t> на участь у </a:t>
            </a:r>
            <a:r>
              <a:rPr lang="ru-RU" sz="2000" dirty="0" err="1">
                <a:solidFill>
                  <a:srgbClr val="0000CC"/>
                </a:solidFill>
                <a:latin typeface="Times New Roman" pitchFamily="18" charset="0"/>
                <a:cs typeface="Times New Roman" pitchFamily="18" charset="0"/>
              </a:rPr>
              <a:t>співбесідах</a:t>
            </a:r>
            <a:r>
              <a:rPr lang="ru-RU" sz="2000" dirty="0">
                <a:solidFill>
                  <a:srgbClr val="0000CC"/>
                </a:solidFill>
                <a:latin typeface="Times New Roman" pitchFamily="18" charset="0"/>
                <a:cs typeface="Times New Roman" pitchFamily="18" charset="0"/>
              </a:rPr>
              <a:t> та </a:t>
            </a:r>
            <a:r>
              <a:rPr lang="ru-RU" sz="2000" dirty="0" err="1">
                <a:solidFill>
                  <a:srgbClr val="0000CC"/>
                </a:solidFill>
                <a:latin typeface="Times New Roman" pitchFamily="18" charset="0"/>
                <a:cs typeface="Times New Roman" pitchFamily="18" charset="0"/>
              </a:rPr>
              <a:t>творчому</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конкурсі</a:t>
            </a:r>
            <a:r>
              <a:rPr lang="ru-RU" sz="2000" dirty="0">
                <a:solidFill>
                  <a:srgbClr val="0000CC"/>
                </a:solidFill>
                <a:latin typeface="Times New Roman" pitchFamily="18" charset="0"/>
                <a:cs typeface="Times New Roman" pitchFamily="18" charset="0"/>
              </a:rPr>
              <a:t> через </a:t>
            </a:r>
            <a:r>
              <a:rPr lang="ru-RU" sz="2000" dirty="0" err="1">
                <a:solidFill>
                  <a:srgbClr val="0000CC"/>
                </a:solidFill>
                <a:latin typeface="Times New Roman" pitchFamily="18" charset="0"/>
                <a:cs typeface="Times New Roman" pitchFamily="18" charset="0"/>
              </a:rPr>
              <a:t>електронний</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кабінет</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вступника</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завантаження</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необхідних</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документів</a:t>
            </a:r>
            <a:r>
              <a:rPr lang="ru-RU" sz="2000" dirty="0">
                <a:solidFill>
                  <a:srgbClr val="0000CC"/>
                </a:solidFill>
                <a:latin typeface="Times New Roman" pitchFamily="18" charset="0"/>
                <a:cs typeface="Times New Roman" pitchFamily="18" charset="0"/>
              </a:rPr>
              <a:t> (на бюджет). </a:t>
            </a:r>
            <a:r>
              <a:rPr lang="ru-RU" sz="2000" b="1" u="sng" dirty="0">
                <a:solidFill>
                  <a:srgbClr val="FF0000"/>
                </a:solidFill>
                <a:latin typeface="Times New Roman" pitchFamily="18" charset="0"/>
                <a:cs typeface="Times New Roman" pitchFamily="18" charset="0"/>
              </a:rPr>
              <a:t>До 25 липня </a:t>
            </a:r>
            <a:r>
              <a:rPr lang="ru-RU" sz="2000" dirty="0">
                <a:solidFill>
                  <a:srgbClr val="0000CC"/>
                </a:solidFill>
                <a:latin typeface="Times New Roman" pitchFamily="18" charset="0"/>
                <a:cs typeface="Times New Roman" pitchFamily="18" charset="0"/>
              </a:rPr>
              <a:t>– на контракт.</a:t>
            </a:r>
            <a:endParaRPr lang="uk-UA" sz="2000" dirty="0">
              <a:solidFill>
                <a:srgbClr val="0000CC"/>
              </a:solidFill>
              <a:latin typeface="Times New Roman" pitchFamily="18" charset="0"/>
              <a:cs typeface="Times New Roman" pitchFamily="18" charset="0"/>
            </a:endParaRPr>
          </a:p>
          <a:p>
            <a:pPr marL="0" indent="0" algn="just">
              <a:buNone/>
            </a:pPr>
            <a:r>
              <a:rPr lang="ru-RU" sz="2000" b="1" u="sng" dirty="0">
                <a:solidFill>
                  <a:srgbClr val="FF3300"/>
                </a:solidFill>
                <a:latin typeface="Times New Roman" pitchFamily="18" charset="0"/>
                <a:cs typeface="Times New Roman" pitchFamily="18" charset="0"/>
              </a:rPr>
              <a:t>з 08 по 19 липня</a:t>
            </a:r>
            <a:r>
              <a:rPr lang="ru-RU" sz="2000" b="1" dirty="0">
                <a:solidFill>
                  <a:srgbClr val="FF3300"/>
                </a:solidFill>
                <a:latin typeface="Times New Roman" pitchFamily="18" charset="0"/>
                <a:cs typeface="Times New Roman" pitchFamily="18" charset="0"/>
              </a:rPr>
              <a:t> </a:t>
            </a:r>
            <a:r>
              <a:rPr lang="ru-RU" sz="2000" dirty="0">
                <a:solidFill>
                  <a:srgbClr val="0000CC"/>
                </a:solidFill>
                <a:latin typeface="Times New Roman" pitchFamily="18" charset="0"/>
                <a:cs typeface="Times New Roman" pitchFamily="18" charset="0"/>
              </a:rPr>
              <a:t>-</a:t>
            </a:r>
            <a:r>
              <a:rPr lang="ru-RU" sz="2000" b="1" dirty="0">
                <a:solidFill>
                  <a:srgbClr val="FF3300"/>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Проведення співбесід та творчого конкурсу для вступу на спеціальність 017 «Фізична культура і спорт» </a:t>
            </a:r>
            <a:r>
              <a:rPr lang="ru-RU" sz="2000" dirty="0">
                <a:solidFill>
                  <a:srgbClr val="0000CC"/>
                </a:solidFill>
                <a:latin typeface="Times New Roman" pitchFamily="18" charset="0"/>
                <a:cs typeface="Times New Roman" pitchFamily="18" charset="0"/>
              </a:rPr>
              <a:t>(на бюджет і контракт). </a:t>
            </a:r>
            <a:r>
              <a:rPr lang="ru-RU" sz="2000" b="1" u="sng" dirty="0">
                <a:solidFill>
                  <a:srgbClr val="FF3300"/>
                </a:solidFill>
                <a:latin typeface="Times New Roman" pitchFamily="18" charset="0"/>
                <a:cs typeface="Times New Roman" pitchFamily="18" charset="0"/>
              </a:rPr>
              <a:t>До 31 липня </a:t>
            </a:r>
            <a:r>
              <a:rPr lang="uk-UA" sz="2000" b="1" dirty="0">
                <a:solidFill>
                  <a:srgbClr val="0000CC"/>
                </a:solidFill>
                <a:latin typeface="Times New Roman" pitchFamily="18" charset="0"/>
                <a:cs typeface="Times New Roman" pitchFamily="18" charset="0"/>
              </a:rPr>
              <a:t>– </a:t>
            </a:r>
            <a:r>
              <a:rPr lang="ru-RU" sz="2000" dirty="0">
                <a:solidFill>
                  <a:srgbClr val="0000CC"/>
                </a:solidFill>
                <a:latin typeface="Times New Roman" pitchFamily="18" charset="0"/>
                <a:cs typeface="Times New Roman" pitchFamily="18" charset="0"/>
              </a:rPr>
              <a:t>(на контракт).</a:t>
            </a:r>
            <a:endParaRPr lang="uk-UA" sz="2000" dirty="0">
              <a:solidFill>
                <a:srgbClr val="0000CC"/>
              </a:solidFill>
              <a:latin typeface="Times New Roman" pitchFamily="18" charset="0"/>
              <a:cs typeface="Times New Roman" pitchFamily="18" charset="0"/>
            </a:endParaRPr>
          </a:p>
          <a:p>
            <a:pPr marL="0" indent="0" algn="just">
              <a:buNone/>
            </a:pPr>
            <a:r>
              <a:rPr lang="uk-UA" sz="2000" b="1" u="sng" dirty="0">
                <a:solidFill>
                  <a:srgbClr val="FF3300"/>
                </a:solidFill>
                <a:latin typeface="Times New Roman" pitchFamily="18" charset="0"/>
                <a:cs typeface="Times New Roman" pitchFamily="18" charset="0"/>
              </a:rPr>
              <a:t> 19 липня </a:t>
            </a:r>
            <a:r>
              <a:rPr lang="uk-UA" sz="2000" u="sng" dirty="0">
                <a:solidFill>
                  <a:srgbClr val="FF3300"/>
                </a:solidFill>
                <a:latin typeface="Times New Roman" pitchFamily="18" charset="0"/>
                <a:cs typeface="Times New Roman" pitchFamily="18" charset="0"/>
              </a:rPr>
              <a:t>- </a:t>
            </a:r>
            <a:r>
              <a:rPr lang="uk-UA" sz="2000" b="1" u="sng" dirty="0">
                <a:solidFill>
                  <a:srgbClr val="FF3300"/>
                </a:solidFill>
                <a:latin typeface="Times New Roman" pitchFamily="18" charset="0"/>
                <a:cs typeface="Times New Roman" pitchFamily="18" charset="0"/>
              </a:rPr>
              <a:t>31 липня</a:t>
            </a:r>
            <a:r>
              <a:rPr lang="uk-UA" sz="2000" b="1" dirty="0">
                <a:solidFill>
                  <a:srgbClr val="FF3300"/>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Прийом заяв від випускників ШКІЛ, ПТУ, ВПУ, КОЛЕДЖІВ, ТЕХНІКУМІВ в електронному вигляді</a:t>
            </a:r>
            <a:r>
              <a:rPr lang="uk-UA" sz="2000" dirty="0">
                <a:solidFill>
                  <a:schemeClr val="hlink"/>
                </a:solidFill>
                <a:latin typeface="Times New Roman" pitchFamily="18" charset="0"/>
                <a:cs typeface="Times New Roman" pitchFamily="18" charset="0"/>
              </a:rPr>
              <a:t>.</a:t>
            </a:r>
          </a:p>
          <a:p>
            <a:pPr marL="0" indent="0" algn="just" eaLnBrk="1" hangingPunct="1">
              <a:buFontTx/>
              <a:buNone/>
            </a:pPr>
            <a:r>
              <a:rPr lang="uk-UA" sz="2000" b="1" u="sng" dirty="0">
                <a:solidFill>
                  <a:srgbClr val="FF3300"/>
                </a:solidFill>
                <a:latin typeface="Times New Roman" pitchFamily="18" charset="0"/>
                <a:cs typeface="Times New Roman" pitchFamily="18" charset="0"/>
              </a:rPr>
              <a:t>05 - 08 серпня </a:t>
            </a:r>
            <a:r>
              <a:rPr lang="uk-UA" sz="2000" dirty="0">
                <a:solidFill>
                  <a:schemeClr val="hlink"/>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 Абітурієнт повинен надіслати </a:t>
            </a:r>
            <a:r>
              <a:rPr lang="uk-UA" sz="2000" dirty="0" err="1">
                <a:solidFill>
                  <a:srgbClr val="0000CC"/>
                </a:solidFill>
                <a:latin typeface="Times New Roman" pitchFamily="18" charset="0"/>
                <a:cs typeface="Times New Roman" pitchFamily="18" charset="0"/>
              </a:rPr>
              <a:t>сканкопії</a:t>
            </a:r>
            <a:r>
              <a:rPr lang="uk-UA" sz="2000" dirty="0">
                <a:solidFill>
                  <a:srgbClr val="0000CC"/>
                </a:solidFill>
                <a:latin typeface="Times New Roman" pitchFamily="18" charset="0"/>
                <a:cs typeface="Times New Roman" pitchFamily="18" charset="0"/>
              </a:rPr>
              <a:t> та/або фотокопії документів на електронну пошту приймальної комісії.</a:t>
            </a:r>
          </a:p>
          <a:p>
            <a:pPr algn="just">
              <a:buNone/>
            </a:pPr>
            <a:r>
              <a:rPr lang="uk-UA" sz="2000" b="1" u="sng" dirty="0">
                <a:solidFill>
                  <a:srgbClr val="FF3300"/>
                </a:solidFill>
                <a:latin typeface="Times New Roman" pitchFamily="18" charset="0"/>
                <a:cs typeface="Times New Roman" pitchFamily="18" charset="0"/>
              </a:rPr>
              <a:t>10 серпня </a:t>
            </a:r>
            <a:r>
              <a:rPr lang="uk-UA" sz="2000" dirty="0">
                <a:solidFill>
                  <a:schemeClr val="hlink"/>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 Зарахування на бюджет</a:t>
            </a:r>
          </a:p>
          <a:p>
            <a:pPr algn="just">
              <a:buNone/>
            </a:pPr>
            <a:r>
              <a:rPr lang="uk-UA" sz="2000" b="1" u="sng" dirty="0">
                <a:solidFill>
                  <a:srgbClr val="FF3300"/>
                </a:solidFill>
                <a:latin typeface="Times New Roman" pitchFamily="18" charset="0"/>
                <a:cs typeface="Times New Roman" pitchFamily="18" charset="0"/>
              </a:rPr>
              <a:t>30 серпня </a:t>
            </a:r>
            <a:r>
              <a:rPr lang="uk-UA" sz="2000" dirty="0">
                <a:solidFill>
                  <a:schemeClr val="hlink"/>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 Зарахування на контракт</a:t>
            </a:r>
          </a:p>
          <a:p>
            <a:pPr algn="ctr" eaLnBrk="1" hangingPunct="1">
              <a:buFontTx/>
              <a:buNone/>
            </a:pPr>
            <a:endParaRPr lang="uk-UA" sz="900" dirty="0">
              <a:solidFill>
                <a:srgbClr val="0000CC"/>
              </a:solidFill>
              <a:latin typeface="Times New Roman" pitchFamily="18" charset="0"/>
              <a:cs typeface="Times New Roman" pitchFamily="18" charset="0"/>
            </a:endParaRPr>
          </a:p>
          <a:p>
            <a:pPr algn="ctr" eaLnBrk="1" hangingPunct="1">
              <a:buFontTx/>
              <a:buNone/>
            </a:pPr>
            <a:endParaRPr lang="uk-UA" sz="900" dirty="0">
              <a:solidFill>
                <a:srgbClr val="0000CC"/>
              </a:solidFill>
              <a:latin typeface="Times New Roman" pitchFamily="18" charset="0"/>
              <a:cs typeface="Times New Roman" pitchFamily="18" charset="0"/>
            </a:endParaRPr>
          </a:p>
        </p:txBody>
      </p:sp>
      <p:sp>
        <p:nvSpPr>
          <p:cNvPr id="38913" name="Rectangle 2"/>
          <p:cNvSpPr>
            <a:spLocks noGrp="1" noChangeArrowheads="1"/>
          </p:cNvSpPr>
          <p:nvPr>
            <p:ph type="title"/>
          </p:nvPr>
        </p:nvSpPr>
        <p:spPr>
          <a:xfrm>
            <a:off x="444500" y="448374"/>
            <a:ext cx="8229600" cy="604362"/>
          </a:xfrm>
        </p:spPr>
        <p:txBody>
          <a:bodyPr>
            <a:normAutofit/>
          </a:bodyPr>
          <a:lstStyle/>
          <a:p>
            <a:pPr eaLnBrk="1" hangingPunct="1"/>
            <a:r>
              <a:rPr lang="uk-UA" altLang="uk-UA" sz="3200" b="1" dirty="0">
                <a:solidFill>
                  <a:srgbClr val="0000CC"/>
                </a:solidFill>
                <a:latin typeface="Times New Roman" pitchFamily="18" charset="0"/>
                <a:cs typeface="Times New Roman" pitchFamily="18" charset="0"/>
              </a:rPr>
              <a:t>Основні дати для вступу до ЗВО </a:t>
            </a:r>
            <a:endParaRPr lang="ru-RU" sz="3200" b="1" dirty="0">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rcRect/>
          <a:stretch>
            <a:fillRect/>
          </a:stretch>
        </p:blipFill>
        <p:spPr>
          <a:xfrm>
            <a:off x="7884368" y="188913"/>
            <a:ext cx="998537" cy="1143000"/>
          </a:xfrm>
          <a:prstGeom prst="rect">
            <a:avLst/>
          </a:prstGeom>
          <a:effectLst>
            <a:softEdge rad="127000"/>
          </a:effectLst>
        </p:spPr>
      </p:pic>
    </p:spTree>
    <p:extLst>
      <p:ext uri="{BB962C8B-B14F-4D97-AF65-F5344CB8AC3E}">
        <p14:creationId xmlns:p14="http://schemas.microsoft.com/office/powerpoint/2010/main" val="188612189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idx="4294967295"/>
          </p:nvPr>
        </p:nvSpPr>
        <p:spPr>
          <a:xfrm>
            <a:off x="336814" y="1484784"/>
            <a:ext cx="8640960" cy="4824536"/>
          </a:xfrm>
        </p:spPr>
        <p:txBody>
          <a:bodyPr>
            <a:normAutofit fontScale="92500" lnSpcReduction="20000"/>
          </a:bodyPr>
          <a:lstStyle/>
          <a:p>
            <a:pPr marL="0" indent="84138" algn="just">
              <a:spcBef>
                <a:spcPts val="0"/>
              </a:spcBef>
              <a:buNone/>
            </a:pPr>
            <a:r>
              <a:rPr lang="ru-RU" sz="2600" dirty="0" err="1">
                <a:solidFill>
                  <a:srgbClr val="0000CC"/>
                </a:solidFill>
                <a:latin typeface="Times New Roman" pitchFamily="18" charset="0"/>
                <a:cs typeface="Times New Roman" pitchFamily="18" charset="0"/>
              </a:rPr>
              <a:t>Абітурієнт</a:t>
            </a:r>
            <a:r>
              <a:rPr lang="ru-RU" sz="2600" dirty="0">
                <a:solidFill>
                  <a:srgbClr val="0000CC"/>
                </a:solidFill>
                <a:latin typeface="Times New Roman" pitchFamily="18" charset="0"/>
                <a:cs typeface="Times New Roman" pitchFamily="18" charset="0"/>
              </a:rPr>
              <a:t> </a:t>
            </a:r>
            <a:r>
              <a:rPr lang="ru-RU" sz="2600" dirty="0" err="1">
                <a:solidFill>
                  <a:srgbClr val="0000CC"/>
                </a:solidFill>
                <a:latin typeface="Times New Roman" pitchFamily="18" charset="0"/>
                <a:cs typeface="Times New Roman" pitchFamily="18" charset="0"/>
              </a:rPr>
              <a:t>може</a:t>
            </a:r>
            <a:r>
              <a:rPr lang="ru-RU" sz="2600" dirty="0">
                <a:solidFill>
                  <a:srgbClr val="0000CC"/>
                </a:solidFill>
                <a:latin typeface="Times New Roman" pitchFamily="18" charset="0"/>
                <a:cs typeface="Times New Roman" pitchFamily="18" charset="0"/>
              </a:rPr>
              <a:t> подати: до 5 </a:t>
            </a:r>
            <a:r>
              <a:rPr lang="ru-RU" sz="2600" dirty="0" err="1">
                <a:solidFill>
                  <a:srgbClr val="0000CC"/>
                </a:solidFill>
                <a:latin typeface="Times New Roman" pitchFamily="18" charset="0"/>
                <a:cs typeface="Times New Roman" pitchFamily="18" charset="0"/>
              </a:rPr>
              <a:t>заяв</a:t>
            </a:r>
            <a:r>
              <a:rPr lang="ru-RU" sz="2600" dirty="0">
                <a:solidFill>
                  <a:srgbClr val="0000CC"/>
                </a:solidFill>
                <a:latin typeface="Times New Roman" pitchFamily="18" charset="0"/>
                <a:cs typeface="Times New Roman" pitchFamily="18" charset="0"/>
              </a:rPr>
              <a:t> на бюджет;</a:t>
            </a:r>
          </a:p>
          <a:p>
            <a:pPr marL="0" indent="450000" algn="just">
              <a:spcBef>
                <a:spcPts val="0"/>
              </a:spcBef>
              <a:buNone/>
              <a:tabLst>
                <a:tab pos="3676650" algn="l"/>
              </a:tabLst>
            </a:pPr>
            <a:r>
              <a:rPr lang="ru-RU" sz="2600" dirty="0">
                <a:solidFill>
                  <a:srgbClr val="0000CC"/>
                </a:solidFill>
                <a:latin typeface="Times New Roman" pitchFamily="18" charset="0"/>
                <a:cs typeface="Times New Roman" pitchFamily="18" charset="0"/>
              </a:rPr>
              <a:t>                                      до 15 </a:t>
            </a:r>
            <a:r>
              <a:rPr lang="ru-RU" sz="2600" dirty="0" err="1">
                <a:solidFill>
                  <a:srgbClr val="0000CC"/>
                </a:solidFill>
                <a:latin typeface="Times New Roman" pitchFamily="18" charset="0"/>
                <a:cs typeface="Times New Roman" pitchFamily="18" charset="0"/>
              </a:rPr>
              <a:t>заяв</a:t>
            </a:r>
            <a:r>
              <a:rPr lang="ru-RU" sz="2600" dirty="0">
                <a:solidFill>
                  <a:srgbClr val="0000CC"/>
                </a:solidFill>
                <a:latin typeface="Times New Roman" pitchFamily="18" charset="0"/>
                <a:cs typeface="Times New Roman" pitchFamily="18" charset="0"/>
              </a:rPr>
              <a:t> на  бюджет + контракт.</a:t>
            </a:r>
          </a:p>
          <a:p>
            <a:pPr marL="0" indent="450000" algn="just">
              <a:spcBef>
                <a:spcPts val="0"/>
              </a:spcBef>
              <a:buNone/>
              <a:tabLst>
                <a:tab pos="3676650" algn="l"/>
              </a:tabLst>
            </a:pPr>
            <a:endParaRPr lang="ru-RU" sz="2600" dirty="0">
              <a:solidFill>
                <a:srgbClr val="0000CC"/>
              </a:solidFill>
              <a:latin typeface="Times New Roman" pitchFamily="18" charset="0"/>
              <a:cs typeface="Times New Roman" pitchFamily="18" charset="0"/>
            </a:endParaRPr>
          </a:p>
          <a:p>
            <a:pPr marL="0" indent="450000" algn="just" eaLnBrk="1" hangingPunct="1">
              <a:spcBef>
                <a:spcPts val="0"/>
              </a:spcBef>
              <a:buFontTx/>
              <a:buNone/>
            </a:pPr>
            <a:r>
              <a:rPr lang="uk-UA" dirty="0">
                <a:solidFill>
                  <a:srgbClr val="0000CC"/>
                </a:solidFill>
                <a:latin typeface="Times New Roman" pitchFamily="18" charset="0"/>
                <a:cs typeface="Times New Roman" pitchFamily="18" charset="0"/>
              </a:rPr>
              <a:t>У процесі  подання  заяв  для  участі  в конкурсі абітурієнту  необхідно  вказати в кожній  заяві  пріоритетність  від  </a:t>
            </a:r>
            <a:r>
              <a:rPr lang="uk-UA" b="1" dirty="0">
                <a:solidFill>
                  <a:srgbClr val="0000CC"/>
                </a:solidFill>
                <a:latin typeface="Times New Roman" pitchFamily="18" charset="0"/>
                <a:cs typeface="Times New Roman" pitchFamily="18" charset="0"/>
              </a:rPr>
              <a:t>1  до  5</a:t>
            </a:r>
            <a:r>
              <a:rPr lang="uk-UA" dirty="0">
                <a:solidFill>
                  <a:srgbClr val="0000CC"/>
                </a:solidFill>
                <a:latin typeface="Times New Roman" pitchFamily="18" charset="0"/>
                <a:cs typeface="Times New Roman" pitchFamily="18" charset="0"/>
              </a:rPr>
              <a:t>, при  цьому  </a:t>
            </a:r>
            <a:r>
              <a:rPr lang="uk-UA" b="1" dirty="0">
                <a:solidFill>
                  <a:srgbClr val="0000CC"/>
                </a:solidFill>
                <a:latin typeface="Times New Roman" pitchFamily="18" charset="0"/>
                <a:cs typeface="Times New Roman" pitchFamily="18" charset="0"/>
              </a:rPr>
              <a:t>«1»</a:t>
            </a:r>
            <a:r>
              <a:rPr lang="uk-UA" dirty="0">
                <a:solidFill>
                  <a:srgbClr val="0000CC"/>
                </a:solidFill>
                <a:latin typeface="Times New Roman" pitchFamily="18" charset="0"/>
                <a:cs typeface="Times New Roman" pitchFamily="18" charset="0"/>
              </a:rPr>
              <a:t>  визначає  найвищу пріоритетність. </a:t>
            </a:r>
          </a:p>
          <a:p>
            <a:pPr algn="ctr" eaLnBrk="1" hangingPunct="1">
              <a:buFontTx/>
              <a:buNone/>
            </a:pPr>
            <a:endParaRPr lang="uk-UA" sz="2800" dirty="0">
              <a:solidFill>
                <a:srgbClr val="FF3300"/>
              </a:solidFill>
              <a:latin typeface="Times New Roman" pitchFamily="18" charset="0"/>
              <a:cs typeface="Times New Roman" pitchFamily="18" charset="0"/>
            </a:endParaRPr>
          </a:p>
          <a:p>
            <a:pPr algn="ctr" eaLnBrk="1" hangingPunct="1">
              <a:buFontTx/>
              <a:buNone/>
            </a:pPr>
            <a:r>
              <a:rPr lang="uk-UA" sz="2800" dirty="0">
                <a:solidFill>
                  <a:srgbClr val="FF3300"/>
                </a:solidFill>
                <a:latin typeface="Times New Roman" pitchFamily="18" charset="0"/>
                <a:cs typeface="Times New Roman" pitchFamily="18" charset="0"/>
              </a:rPr>
              <a:t>Пріоритетність не може бути змінена впродовж всієї вступної кампанії.</a:t>
            </a:r>
            <a:r>
              <a:rPr lang="uk-UA" sz="2800" dirty="0">
                <a:latin typeface="Times New Roman" pitchFamily="18" charset="0"/>
                <a:cs typeface="Times New Roman" pitchFamily="18" charset="0"/>
              </a:rPr>
              <a:t> </a:t>
            </a:r>
          </a:p>
          <a:p>
            <a:pPr algn="ctr" eaLnBrk="1" hangingPunct="1">
              <a:buFontTx/>
              <a:buNone/>
            </a:pPr>
            <a:endParaRPr lang="uk-UA" sz="2800" dirty="0">
              <a:latin typeface="Times New Roman" pitchFamily="18" charset="0"/>
              <a:cs typeface="Times New Roman" pitchFamily="18" charset="0"/>
            </a:endParaRPr>
          </a:p>
          <a:p>
            <a:pPr marL="0" lvl="0" indent="442913" algn="ctr" fontAlgn="base">
              <a:spcBef>
                <a:spcPct val="0"/>
              </a:spcBef>
              <a:spcAft>
                <a:spcPct val="0"/>
              </a:spcAft>
              <a:buClrTx/>
              <a:buSzTx/>
              <a:buNone/>
            </a:pPr>
            <a:r>
              <a:rPr lang="uk-UA" sz="2600" b="1" spc="-30" dirty="0">
                <a:solidFill>
                  <a:srgbClr val="0000CC"/>
                </a:solidFill>
                <a:latin typeface="Times New Roman"/>
                <a:ea typeface="Calibri"/>
              </a:rPr>
              <a:t>Конкурсний бал для вступу на місця державного замовлення: </a:t>
            </a:r>
          </a:p>
          <a:p>
            <a:pPr marL="0" lvl="0" indent="0" algn="just" fontAlgn="base">
              <a:spcBef>
                <a:spcPct val="0"/>
              </a:spcBef>
              <a:spcAft>
                <a:spcPct val="0"/>
              </a:spcAft>
              <a:buClrTx/>
              <a:buSzTx/>
              <a:buNone/>
            </a:pPr>
            <a:r>
              <a:rPr lang="uk-UA" sz="2600" b="1" spc="-30" dirty="0">
                <a:solidFill>
                  <a:srgbClr val="FF0000"/>
                </a:solidFill>
                <a:latin typeface="Times New Roman"/>
                <a:ea typeface="Calibri"/>
              </a:rPr>
              <a:t>281 «Публічне управління та адміністрування» </a:t>
            </a:r>
            <a:r>
              <a:rPr lang="uk-UA" sz="2600" b="1" spc="-30" dirty="0">
                <a:solidFill>
                  <a:srgbClr val="0000CC"/>
                </a:solidFill>
                <a:latin typeface="Times New Roman"/>
                <a:ea typeface="Calibri"/>
              </a:rPr>
              <a:t>не менше </a:t>
            </a:r>
            <a:r>
              <a:rPr lang="uk-UA" sz="2600" b="1" spc="-30" dirty="0">
                <a:solidFill>
                  <a:srgbClr val="FF0000"/>
                </a:solidFill>
                <a:latin typeface="Times New Roman"/>
                <a:ea typeface="Calibri"/>
              </a:rPr>
              <a:t>150 балів </a:t>
            </a:r>
            <a:r>
              <a:rPr lang="uk-UA" sz="2600" b="1" spc="-30" dirty="0">
                <a:solidFill>
                  <a:srgbClr val="0000CC"/>
                </a:solidFill>
                <a:latin typeface="Times New Roman"/>
              </a:rPr>
              <a:t>(на бюджет та контракт),  </a:t>
            </a:r>
            <a:r>
              <a:rPr lang="uk-UA" sz="2600" b="1" spc="-30" dirty="0">
                <a:solidFill>
                  <a:srgbClr val="FF0000"/>
                </a:solidFill>
                <a:latin typeface="Times New Roman"/>
                <a:ea typeface="Calibri"/>
              </a:rPr>
              <a:t>для інших спеціальностей </a:t>
            </a:r>
            <a:r>
              <a:rPr lang="uk-UA" sz="2600" b="1" spc="-30" dirty="0">
                <a:solidFill>
                  <a:srgbClr val="0000CC"/>
                </a:solidFill>
                <a:latin typeface="Times New Roman"/>
                <a:ea typeface="Calibri"/>
              </a:rPr>
              <a:t>–</a:t>
            </a:r>
            <a:r>
              <a:rPr lang="uk-UA" sz="2600" b="1" spc="-30" dirty="0">
                <a:solidFill>
                  <a:prstClr val="black"/>
                </a:solidFill>
                <a:latin typeface="Times New Roman"/>
                <a:ea typeface="Calibri"/>
              </a:rPr>
              <a:t> </a:t>
            </a:r>
            <a:r>
              <a:rPr lang="uk-UA" sz="2600" b="1" spc="-30" dirty="0">
                <a:solidFill>
                  <a:srgbClr val="0000CC"/>
                </a:solidFill>
                <a:latin typeface="Times New Roman"/>
                <a:ea typeface="Calibri"/>
              </a:rPr>
              <a:t>не менше ніж </a:t>
            </a:r>
            <a:r>
              <a:rPr lang="uk-UA" sz="2600" b="1" spc="-30" dirty="0">
                <a:solidFill>
                  <a:srgbClr val="FF0000"/>
                </a:solidFill>
                <a:latin typeface="Times New Roman"/>
                <a:ea typeface="Calibri"/>
              </a:rPr>
              <a:t>130 балів </a:t>
            </a:r>
            <a:r>
              <a:rPr lang="uk-UA" sz="2600" b="1" spc="-30" dirty="0">
                <a:solidFill>
                  <a:srgbClr val="0000CC"/>
                </a:solidFill>
                <a:latin typeface="Times New Roman"/>
              </a:rPr>
              <a:t>(100 і більше балів - на контракт).</a:t>
            </a:r>
            <a:endParaRPr lang="ru-RU" sz="2600" b="1" spc="-30" dirty="0">
              <a:solidFill>
                <a:srgbClr val="0000CC"/>
              </a:solidFill>
              <a:latin typeface="Times New Roman"/>
            </a:endParaRPr>
          </a:p>
          <a:p>
            <a:pPr eaLnBrk="1" hangingPunct="1"/>
            <a:endParaRPr lang="ru-RU" sz="2800" dirty="0"/>
          </a:p>
        </p:txBody>
      </p:sp>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39939" name="Rectangle 5"/>
          <p:cNvSpPr>
            <a:spLocks noChangeArrowheads="1"/>
          </p:cNvSpPr>
          <p:nvPr/>
        </p:nvSpPr>
        <p:spPr bwMode="auto">
          <a:xfrm>
            <a:off x="1619672" y="476672"/>
            <a:ext cx="6362179" cy="850900"/>
          </a:xfrm>
          <a:prstGeom prst="rect">
            <a:avLst/>
          </a:prstGeom>
          <a:noFill/>
          <a:ln w="9525">
            <a:noFill/>
            <a:miter lim="800000"/>
            <a:headEnd/>
            <a:tailEnd/>
          </a:ln>
        </p:spPr>
        <p:txBody>
          <a:bodyPr anchor="ctr"/>
          <a:lstStyle/>
          <a:p>
            <a:pPr algn="r"/>
            <a:r>
              <a:rPr lang="uk-UA" altLang="uk-UA" sz="3200" b="1" dirty="0">
                <a:solidFill>
                  <a:srgbClr val="0000CC"/>
                </a:solidFill>
                <a:latin typeface="Times New Roman" pitchFamily="18" charset="0"/>
                <a:cs typeface="Times New Roman" pitchFamily="18" charset="0"/>
              </a:rPr>
              <a:t>Кількість заяв та пріоритетність </a:t>
            </a:r>
            <a:endParaRPr lang="ru-RU"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95410564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rbddmam"/>
          <p:cNvPicPr>
            <a:picLocks noGrp="1" noChangeAspect="1" noChangeArrowheads="1"/>
          </p:cNvPicPr>
          <p:nvPr>
            <p:ph type="ctrTitle"/>
          </p:nvPr>
        </p:nvPicPr>
        <p:blipFill>
          <a:blip r:embed="rId2"/>
          <a:stretch>
            <a:fillRect/>
          </a:stretch>
        </p:blipFill>
        <p:spPr>
          <a:xfrm>
            <a:off x="8028384" y="188640"/>
            <a:ext cx="851782" cy="974439"/>
          </a:xfrm>
          <a:effectLst>
            <a:softEdge rad="127000"/>
          </a:effectLst>
        </p:spPr>
      </p:pic>
      <p:sp>
        <p:nvSpPr>
          <p:cNvPr id="7" name="TextBox 6"/>
          <p:cNvSpPr txBox="1"/>
          <p:nvPr/>
        </p:nvSpPr>
        <p:spPr>
          <a:xfrm>
            <a:off x="395536" y="322191"/>
            <a:ext cx="7776863" cy="707886"/>
          </a:xfrm>
          <a:prstGeom prst="rect">
            <a:avLst/>
          </a:prstGeom>
          <a:noFill/>
        </p:spPr>
        <p:txBody>
          <a:bodyPr wrap="square" rtlCol="0">
            <a:spAutoFit/>
          </a:bodyPr>
          <a:lstStyle/>
          <a:p>
            <a:pPr algn="ctr"/>
            <a:r>
              <a:rPr lang="uk-UA" sz="2000" b="1" dirty="0">
                <a:solidFill>
                  <a:srgbClr val="0000CC"/>
                </a:solidFill>
                <a:latin typeface="Times New Roman" panose="02020603050405020304" pitchFamily="18" charset="0"/>
                <a:ea typeface="Times New Roman" panose="02020603050405020304" pitchFamily="18" charset="0"/>
              </a:rPr>
              <a:t>ЄДИНЕ ФАХОВЕ ВСТУПНЕ ВИПРОБУВАННЯ</a:t>
            </a:r>
          </a:p>
          <a:p>
            <a:pPr algn="ctr"/>
            <a:r>
              <a:rPr lang="uk-UA" sz="2000" b="1" dirty="0">
                <a:solidFill>
                  <a:srgbClr val="0000CC"/>
                </a:solidFill>
                <a:latin typeface="Times New Roman" panose="02020603050405020304" pitchFamily="18" charset="0"/>
                <a:cs typeface="Times New Roman" pitchFamily="18" charset="0"/>
              </a:rPr>
              <a:t>для фахових молодших бакалаврів</a:t>
            </a:r>
            <a:endParaRPr lang="ru-RU" sz="2000" b="1" dirty="0">
              <a:solidFill>
                <a:srgbClr val="0000CC"/>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CECAC73C-B187-4F24-987B-89A0995476EC}"/>
              </a:ext>
            </a:extLst>
          </p:cNvPr>
          <p:cNvSpPr txBox="1"/>
          <p:nvPr/>
        </p:nvSpPr>
        <p:spPr>
          <a:xfrm>
            <a:off x="395536" y="1308390"/>
            <a:ext cx="8280920" cy="5016758"/>
          </a:xfrm>
          <a:prstGeom prst="rect">
            <a:avLst/>
          </a:prstGeom>
          <a:noFill/>
        </p:spPr>
        <p:txBody>
          <a:bodyPr wrap="square">
            <a:spAutoFit/>
          </a:bodyPr>
          <a:lstStyle/>
          <a:p>
            <a:pPr indent="447675" algn="just"/>
            <a:r>
              <a:rPr lang="ru-RU" sz="2000" dirty="0">
                <a:solidFill>
                  <a:srgbClr val="0000CC"/>
                </a:solidFill>
                <a:latin typeface="Times New Roman" panose="02020603050405020304" pitchFamily="18" charset="0"/>
                <a:cs typeface="Times New Roman" panose="02020603050405020304" pitchFamily="18" charset="0"/>
              </a:rPr>
              <a:t>Для конкурсного </a:t>
            </a:r>
            <a:r>
              <a:rPr lang="ru-RU" sz="2000" dirty="0" err="1">
                <a:solidFill>
                  <a:srgbClr val="0000CC"/>
                </a:solidFill>
                <a:latin typeface="Times New Roman" panose="02020603050405020304" pitchFamily="18" charset="0"/>
                <a:cs typeface="Times New Roman" panose="02020603050405020304" pitchFamily="18" charset="0"/>
              </a:rPr>
              <a:t>відбору</a:t>
            </a:r>
            <a:r>
              <a:rPr lang="ru-RU" sz="2000" dirty="0">
                <a:solidFill>
                  <a:srgbClr val="0000CC"/>
                </a:solidFill>
                <a:latin typeface="Times New Roman" panose="02020603050405020304" pitchFamily="18" charset="0"/>
                <a:cs typeface="Times New Roman" panose="02020603050405020304" pitchFamily="18" charset="0"/>
              </a:rPr>
              <a:t> на </a:t>
            </a:r>
            <a:r>
              <a:rPr lang="ru-RU" sz="2000" dirty="0" err="1">
                <a:solidFill>
                  <a:srgbClr val="0000CC"/>
                </a:solidFill>
                <a:latin typeface="Times New Roman" panose="02020603050405020304" pitchFamily="18" charset="0"/>
                <a:cs typeface="Times New Roman" panose="02020603050405020304" pitchFamily="18" charset="0"/>
              </a:rPr>
              <a:t>навчання</a:t>
            </a:r>
            <a:r>
              <a:rPr lang="ru-RU" sz="2000" dirty="0">
                <a:solidFill>
                  <a:srgbClr val="0000CC"/>
                </a:solidFill>
                <a:latin typeface="Times New Roman" panose="02020603050405020304" pitchFamily="18" charset="0"/>
                <a:cs typeface="Times New Roman" panose="02020603050405020304" pitchFamily="18" charset="0"/>
              </a:rPr>
              <a:t> для </a:t>
            </a:r>
            <a:r>
              <a:rPr lang="ru-RU" sz="2000" dirty="0" err="1">
                <a:solidFill>
                  <a:srgbClr val="0000CC"/>
                </a:solidFill>
                <a:latin typeface="Times New Roman" panose="02020603050405020304" pitchFamily="18" charset="0"/>
                <a:cs typeface="Times New Roman" panose="02020603050405020304" pitchFamily="18" charset="0"/>
              </a:rPr>
              <a:t>здобуття</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ступеня</a:t>
            </a:r>
            <a:r>
              <a:rPr lang="ru-RU" sz="2000" dirty="0">
                <a:solidFill>
                  <a:srgbClr val="0000CC"/>
                </a:solidFill>
                <a:latin typeface="Times New Roman" panose="02020603050405020304" pitchFamily="18" charset="0"/>
                <a:cs typeface="Times New Roman" panose="02020603050405020304" pitchFamily="18" charset="0"/>
              </a:rPr>
              <a:t> бакалавра на </a:t>
            </a:r>
            <a:r>
              <a:rPr lang="ru-RU" sz="2000" dirty="0" err="1">
                <a:solidFill>
                  <a:srgbClr val="0000CC"/>
                </a:solidFill>
                <a:latin typeface="Times New Roman" panose="02020603050405020304" pitchFamily="18" charset="0"/>
                <a:cs typeface="Times New Roman" panose="02020603050405020304" pitchFamily="18" charset="0"/>
              </a:rPr>
              <a:t>основі</a:t>
            </a:r>
            <a:r>
              <a:rPr lang="ru-RU" sz="2000" dirty="0">
                <a:solidFill>
                  <a:srgbClr val="0000CC"/>
                </a:solidFill>
                <a:latin typeface="Times New Roman" panose="02020603050405020304" pitchFamily="18" charset="0"/>
                <a:cs typeface="Times New Roman" panose="02020603050405020304" pitchFamily="18" charset="0"/>
              </a:rPr>
              <a:t> </a:t>
            </a:r>
            <a:r>
              <a:rPr lang="uk-UA" sz="20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фахового молодшого бакалавра (молодшого спеціаліста)</a:t>
            </a:r>
            <a:r>
              <a:rPr lang="ru-RU" sz="2000" dirty="0">
                <a:solidFill>
                  <a:srgbClr val="0000CC"/>
                </a:solidFill>
                <a:latin typeface="Times New Roman" panose="02020603050405020304" pitchFamily="18" charset="0"/>
                <a:cs typeface="Times New Roman" panose="02020603050405020304" pitchFamily="18" charset="0"/>
              </a:rPr>
              <a:t> за </a:t>
            </a:r>
            <a:r>
              <a:rPr lang="ru-RU" sz="2000" dirty="0" err="1">
                <a:solidFill>
                  <a:srgbClr val="0000CC"/>
                </a:solidFill>
                <a:latin typeface="Times New Roman" panose="02020603050405020304" pitchFamily="18" charset="0"/>
                <a:cs typeface="Times New Roman" panose="02020603050405020304" pitchFamily="18" charset="0"/>
              </a:rPr>
              <a:t>спеціальностями</a:t>
            </a:r>
            <a:r>
              <a:rPr lang="ru-RU" sz="2000" dirty="0">
                <a:solidFill>
                  <a:srgbClr val="0000CC"/>
                </a:solidFill>
                <a:latin typeface="Times New Roman" panose="02020603050405020304" pitchFamily="18" charset="0"/>
                <a:cs typeface="Times New Roman" panose="02020603050405020304" pitchFamily="18" charset="0"/>
              </a:rPr>
              <a:t>:</a:t>
            </a:r>
          </a:p>
          <a:p>
            <a:pPr indent="447675" algn="just"/>
            <a:r>
              <a:rPr lang="uk-UA" sz="2000" dirty="0">
                <a:solidFill>
                  <a:srgbClr val="0000CC"/>
                </a:solidFill>
                <a:effectLst/>
                <a:latin typeface="Times New Roman" panose="02020603050405020304" pitchFamily="18" charset="0"/>
                <a:ea typeface="Calibri" panose="020F0502020204030204" pitchFamily="34" charset="0"/>
              </a:rPr>
              <a:t>051 Економіка;</a:t>
            </a:r>
          </a:p>
          <a:p>
            <a:pPr indent="447675" algn="just"/>
            <a:r>
              <a:rPr lang="uk-UA" sz="2000" dirty="0">
                <a:solidFill>
                  <a:srgbClr val="0000CC"/>
                </a:solidFill>
                <a:effectLst/>
                <a:latin typeface="Times New Roman" panose="02020603050405020304" pitchFamily="18" charset="0"/>
                <a:ea typeface="Calibri" panose="020F0502020204030204" pitchFamily="34" charset="0"/>
              </a:rPr>
              <a:t>071 Облік і оподаткування; </a:t>
            </a:r>
          </a:p>
          <a:p>
            <a:pPr indent="447675" algn="just"/>
            <a:r>
              <a:rPr lang="uk-UA" sz="2000" dirty="0">
                <a:solidFill>
                  <a:srgbClr val="0000CC"/>
                </a:solidFill>
                <a:effectLst/>
                <a:latin typeface="Times New Roman" panose="02020603050405020304" pitchFamily="18" charset="0"/>
                <a:ea typeface="Calibri" panose="020F0502020204030204" pitchFamily="34" charset="0"/>
              </a:rPr>
              <a:t>072 Фінанси, банківська справа, </a:t>
            </a:r>
            <a:r>
              <a:rPr lang="uk-UA" sz="2000" dirty="0">
                <a:solidFill>
                  <a:srgbClr val="0000CC"/>
                </a:solidFill>
                <a:latin typeface="Times New Roman" panose="02020603050405020304" pitchFamily="18" charset="0"/>
                <a:ea typeface="Calibri" panose="020F0502020204030204" pitchFamily="34" charset="0"/>
              </a:rPr>
              <a:t>страхування та фондовий ринок; </a:t>
            </a:r>
          </a:p>
          <a:p>
            <a:pPr indent="447675" algn="just"/>
            <a:r>
              <a:rPr lang="uk-UA" sz="2000" dirty="0">
                <a:solidFill>
                  <a:srgbClr val="0000CC"/>
                </a:solidFill>
                <a:effectLst/>
                <a:latin typeface="Times New Roman" panose="02020603050405020304" pitchFamily="18" charset="0"/>
                <a:ea typeface="Calibri" panose="020F0502020204030204" pitchFamily="34" charset="0"/>
              </a:rPr>
              <a:t>073 Менеджмент;</a:t>
            </a:r>
          </a:p>
          <a:p>
            <a:pPr indent="447675" algn="just"/>
            <a:r>
              <a:rPr lang="uk-UA" sz="2000" dirty="0">
                <a:solidFill>
                  <a:srgbClr val="0000CC"/>
                </a:solidFill>
                <a:effectLst/>
                <a:latin typeface="Times New Roman" panose="02020603050405020304" pitchFamily="18" charset="0"/>
                <a:ea typeface="Calibri" panose="020F0502020204030204" pitchFamily="34" charset="0"/>
              </a:rPr>
              <a:t>075 Маркетинг; </a:t>
            </a:r>
          </a:p>
          <a:p>
            <a:pPr indent="447675" algn="just"/>
            <a:r>
              <a:rPr lang="uk-UA" sz="2000" dirty="0">
                <a:solidFill>
                  <a:srgbClr val="0000CC"/>
                </a:solidFill>
                <a:effectLst/>
                <a:latin typeface="Times New Roman" panose="02020603050405020304" pitchFamily="18" charset="0"/>
                <a:ea typeface="Calibri" panose="020F0502020204030204" pitchFamily="34" charset="0"/>
              </a:rPr>
              <a:t>076 Підприємництво та торгівля; </a:t>
            </a:r>
          </a:p>
          <a:p>
            <a:pPr indent="447675" algn="just"/>
            <a:r>
              <a:rPr lang="ru-RU" sz="2000" dirty="0">
                <a:solidFill>
                  <a:srgbClr val="0000CC"/>
                </a:solidFill>
                <a:latin typeface="Times New Roman" panose="02020603050405020304" pitchFamily="18" charset="0"/>
                <a:cs typeface="Times New Roman" panose="02020603050405020304" pitchFamily="18" charset="0"/>
              </a:rPr>
              <a:t>281 </a:t>
            </a:r>
            <a:r>
              <a:rPr lang="ru-RU" sz="2000" dirty="0" err="1">
                <a:solidFill>
                  <a:srgbClr val="0000CC"/>
                </a:solidFill>
                <a:latin typeface="Times New Roman" panose="02020603050405020304" pitchFamily="18" charset="0"/>
                <a:cs typeface="Times New Roman" panose="02020603050405020304" pitchFamily="18" charset="0"/>
              </a:rPr>
              <a:t>Публічне</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управління</a:t>
            </a:r>
            <a:r>
              <a:rPr lang="ru-RU" sz="2000" dirty="0">
                <a:solidFill>
                  <a:srgbClr val="0000CC"/>
                </a:solidFill>
                <a:latin typeface="Times New Roman" panose="02020603050405020304" pitchFamily="18" charset="0"/>
                <a:cs typeface="Times New Roman" panose="02020603050405020304" pitchFamily="18" charset="0"/>
              </a:rPr>
              <a:t> та </a:t>
            </a:r>
            <a:r>
              <a:rPr lang="ru-RU" sz="2000" dirty="0" err="1">
                <a:solidFill>
                  <a:srgbClr val="0000CC"/>
                </a:solidFill>
                <a:latin typeface="Times New Roman" panose="02020603050405020304" pitchFamily="18" charset="0"/>
                <a:cs typeface="Times New Roman" panose="02020603050405020304" pitchFamily="18" charset="0"/>
              </a:rPr>
              <a:t>адміністрування</a:t>
            </a:r>
            <a:r>
              <a:rPr lang="ru-RU" sz="2000" dirty="0">
                <a:solidFill>
                  <a:srgbClr val="0000CC"/>
                </a:solidFill>
                <a:latin typeface="Times New Roman" panose="02020603050405020304" pitchFamily="18" charset="0"/>
                <a:cs typeface="Times New Roman" panose="02020603050405020304" pitchFamily="18" charset="0"/>
              </a:rPr>
              <a:t>;</a:t>
            </a:r>
          </a:p>
          <a:p>
            <a:pPr indent="447675" algn="just"/>
            <a:endParaRPr lang="ru-RU" sz="2000" dirty="0">
              <a:solidFill>
                <a:srgbClr val="0000CC"/>
              </a:solidFill>
              <a:latin typeface="Times New Roman" panose="02020603050405020304" pitchFamily="18" charset="0"/>
              <a:cs typeface="Times New Roman" panose="02020603050405020304" pitchFamily="18" charset="0"/>
            </a:endParaRPr>
          </a:p>
          <a:p>
            <a:pPr indent="447675" algn="just"/>
            <a:r>
              <a:rPr lang="ru-RU" sz="2000" dirty="0" err="1">
                <a:solidFill>
                  <a:srgbClr val="0000CC"/>
                </a:solidFill>
                <a:latin typeface="Times New Roman" panose="02020603050405020304" pitchFamily="18" charset="0"/>
                <a:cs typeface="Times New Roman" panose="02020603050405020304" pitchFamily="18" charset="0"/>
              </a:rPr>
              <a:t>додатково</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зараховується</a:t>
            </a:r>
            <a:r>
              <a:rPr lang="ru-RU" sz="2000" dirty="0">
                <a:solidFill>
                  <a:srgbClr val="0000CC"/>
                </a:solidFill>
                <a:latin typeface="Times New Roman" panose="02020603050405020304" pitchFamily="18" charset="0"/>
                <a:cs typeface="Times New Roman" panose="02020603050405020304" pitchFamily="18" charset="0"/>
              </a:rPr>
              <a:t> бал ЄФВВ (</a:t>
            </a:r>
            <a:r>
              <a:rPr lang="uk-UA" sz="1800" dirty="0">
                <a:solidFill>
                  <a:srgbClr val="0000CC"/>
                </a:solidFill>
                <a:effectLst/>
                <a:latin typeface="Times New Roman" panose="02020603050405020304" pitchFamily="18" charset="0"/>
                <a:ea typeface="Times New Roman" panose="02020603050405020304" pitchFamily="18" charset="0"/>
              </a:rPr>
              <a:t>предметний тест з економіки та управління</a:t>
            </a:r>
            <a:r>
              <a:rPr lang="ru-RU" sz="2000" dirty="0">
                <a:solidFill>
                  <a:srgbClr val="0000CC"/>
                </a:solidFill>
                <a:latin typeface="Times New Roman" panose="02020603050405020304" pitchFamily="18" charset="0"/>
                <a:cs typeface="Times New Roman" panose="02020603050405020304" pitchFamily="18" charset="0"/>
              </a:rPr>
              <a:t>) в </a:t>
            </a:r>
            <a:r>
              <a:rPr lang="ru-RU" sz="2000" dirty="0" err="1">
                <a:solidFill>
                  <a:srgbClr val="0000CC"/>
                </a:solidFill>
                <a:latin typeface="Times New Roman" panose="02020603050405020304" pitchFamily="18" charset="0"/>
                <a:cs typeface="Times New Roman" panose="02020603050405020304" pitchFamily="18" charset="0"/>
              </a:rPr>
              <a:t>разі</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реєстрації</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вступника</a:t>
            </a:r>
            <a:r>
              <a:rPr lang="ru-RU" sz="2000" dirty="0">
                <a:solidFill>
                  <a:srgbClr val="0000CC"/>
                </a:solidFill>
                <a:latin typeface="Times New Roman" panose="02020603050405020304" pitchFamily="18" charset="0"/>
                <a:cs typeface="Times New Roman" panose="02020603050405020304" pitchFamily="18" charset="0"/>
              </a:rPr>
              <a:t> для </a:t>
            </a:r>
            <a:r>
              <a:rPr lang="ru-RU" sz="2000" dirty="0" err="1">
                <a:solidFill>
                  <a:srgbClr val="0000CC"/>
                </a:solidFill>
                <a:latin typeface="Times New Roman" panose="02020603050405020304" pitchFamily="18" charset="0"/>
                <a:cs typeface="Times New Roman" panose="02020603050405020304" pitchFamily="18" charset="0"/>
              </a:rPr>
              <a:t>його</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проходження</a:t>
            </a:r>
            <a:r>
              <a:rPr lang="ru-RU" sz="2000" dirty="0">
                <a:solidFill>
                  <a:srgbClr val="0000CC"/>
                </a:solidFill>
                <a:latin typeface="Times New Roman" panose="02020603050405020304" pitchFamily="18" charset="0"/>
                <a:cs typeface="Times New Roman" panose="02020603050405020304" pitchFamily="18" charset="0"/>
              </a:rPr>
              <a:t>. </a:t>
            </a:r>
          </a:p>
          <a:p>
            <a:pPr indent="447675" algn="just"/>
            <a:endParaRPr lang="ru-RU" sz="2000" dirty="0">
              <a:solidFill>
                <a:srgbClr val="0000CC"/>
              </a:solidFill>
              <a:latin typeface="Times New Roman" panose="02020603050405020304" pitchFamily="18" charset="0"/>
              <a:cs typeface="Times New Roman" panose="02020603050405020304" pitchFamily="18" charset="0"/>
            </a:endParaRPr>
          </a:p>
          <a:p>
            <a:pPr indent="447675" algn="ctr"/>
            <a:r>
              <a:rPr lang="ru-RU" sz="2000" dirty="0" err="1">
                <a:solidFill>
                  <a:srgbClr val="FF0000"/>
                </a:solidFill>
                <a:latin typeface="Times New Roman" panose="02020603050405020304" pitchFamily="18" charset="0"/>
                <a:cs typeface="Times New Roman" panose="02020603050405020304" pitchFamily="18" charset="0"/>
              </a:rPr>
              <a:t>Реєстрація</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вступника</a:t>
            </a:r>
            <a:r>
              <a:rPr lang="ru-RU" sz="2000" dirty="0">
                <a:solidFill>
                  <a:srgbClr val="FF0000"/>
                </a:solidFill>
                <a:latin typeface="Times New Roman" panose="02020603050405020304" pitchFamily="18" charset="0"/>
                <a:cs typeface="Times New Roman" panose="02020603050405020304" pitchFamily="18" charset="0"/>
              </a:rPr>
              <a:t> для </a:t>
            </a:r>
            <a:r>
              <a:rPr lang="ru-RU" sz="2000" dirty="0" err="1">
                <a:solidFill>
                  <a:srgbClr val="FF0000"/>
                </a:solidFill>
                <a:latin typeface="Times New Roman" panose="02020603050405020304" pitchFamily="18" charset="0"/>
                <a:cs typeface="Times New Roman" panose="02020603050405020304" pitchFamily="18" charset="0"/>
              </a:rPr>
              <a:t>участі</a:t>
            </a:r>
            <a:r>
              <a:rPr lang="ru-RU" sz="2000" dirty="0">
                <a:solidFill>
                  <a:srgbClr val="FF0000"/>
                </a:solidFill>
                <a:latin typeface="Times New Roman" panose="02020603050405020304" pitchFamily="18" charset="0"/>
                <a:cs typeface="Times New Roman" panose="02020603050405020304" pitchFamily="18" charset="0"/>
              </a:rPr>
              <a:t> в ЄФВВ </a:t>
            </a:r>
            <a:r>
              <a:rPr lang="ru-RU" sz="2000" dirty="0" err="1">
                <a:solidFill>
                  <a:srgbClr val="FF0000"/>
                </a:solidFill>
                <a:latin typeface="Times New Roman" panose="02020603050405020304" pitchFamily="18" charset="0"/>
                <a:cs typeface="Times New Roman" panose="02020603050405020304" pitchFamily="18" charset="0"/>
              </a:rPr>
              <a:t>здійснюється</a:t>
            </a:r>
            <a:r>
              <a:rPr lang="ru-RU" sz="2000" dirty="0">
                <a:solidFill>
                  <a:srgbClr val="FF0000"/>
                </a:solidFill>
                <a:latin typeface="Times New Roman" panose="02020603050405020304" pitchFamily="18" charset="0"/>
                <a:cs typeface="Times New Roman" panose="02020603050405020304" pitchFamily="18" charset="0"/>
              </a:rPr>
              <a:t> на </a:t>
            </a:r>
            <a:r>
              <a:rPr lang="ru-RU" sz="2000" dirty="0" err="1">
                <a:solidFill>
                  <a:srgbClr val="FF0000"/>
                </a:solidFill>
                <a:latin typeface="Times New Roman" panose="02020603050405020304" pitchFamily="18" charset="0"/>
                <a:cs typeface="Times New Roman" panose="02020603050405020304" pitchFamily="18" charset="0"/>
              </a:rPr>
              <a:t>добровільних</a:t>
            </a:r>
            <a:r>
              <a:rPr lang="ru-RU" sz="2000" dirty="0">
                <a:solidFill>
                  <a:srgbClr val="FF0000"/>
                </a:solidFill>
                <a:latin typeface="Times New Roman" panose="02020603050405020304" pitchFamily="18" charset="0"/>
                <a:cs typeface="Times New Roman" panose="02020603050405020304" pitchFamily="18" charset="0"/>
              </a:rPr>
              <a:t> засадах.</a:t>
            </a:r>
          </a:p>
        </p:txBody>
      </p:sp>
    </p:spTree>
    <p:extLst>
      <p:ext uri="{BB962C8B-B14F-4D97-AF65-F5344CB8AC3E}">
        <p14:creationId xmlns:p14="http://schemas.microsoft.com/office/powerpoint/2010/main" val="168366784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rbddmam"/>
          <p:cNvPicPr>
            <a:picLocks noGrp="1" noChangeAspect="1" noChangeArrowheads="1"/>
          </p:cNvPicPr>
          <p:nvPr>
            <p:ph type="ctrTitle"/>
          </p:nvPr>
        </p:nvPicPr>
        <p:blipFill>
          <a:blip r:embed="rId2"/>
          <a:stretch>
            <a:fillRect/>
          </a:stretch>
        </p:blipFill>
        <p:spPr>
          <a:xfrm>
            <a:off x="8028384" y="188640"/>
            <a:ext cx="851782" cy="974439"/>
          </a:xfrm>
          <a:effectLst>
            <a:softEdge rad="127000"/>
          </a:effectLst>
        </p:spPr>
      </p:pic>
      <p:sp>
        <p:nvSpPr>
          <p:cNvPr id="7" name="TextBox 6"/>
          <p:cNvSpPr txBox="1"/>
          <p:nvPr/>
        </p:nvSpPr>
        <p:spPr>
          <a:xfrm>
            <a:off x="696090" y="297064"/>
            <a:ext cx="7776863" cy="707886"/>
          </a:xfrm>
          <a:prstGeom prst="rect">
            <a:avLst/>
          </a:prstGeom>
          <a:noFill/>
        </p:spPr>
        <p:txBody>
          <a:bodyPr wrap="square" rtlCol="0">
            <a:spAutoFit/>
          </a:bodyPr>
          <a:lstStyle/>
          <a:p>
            <a:pPr algn="ctr"/>
            <a:r>
              <a:rPr lang="uk-UA" sz="2000" b="1" dirty="0">
                <a:solidFill>
                  <a:srgbClr val="0000CC"/>
                </a:solidFill>
                <a:latin typeface="Times New Roman" panose="02020603050405020304" pitchFamily="18" charset="0"/>
                <a:ea typeface="Times New Roman" panose="02020603050405020304" pitchFamily="18" charset="0"/>
              </a:rPr>
              <a:t>ЄДИНЕ ФАХОВЕ ВСТУПНЕ ВИПРОБУВАННЯ</a:t>
            </a:r>
          </a:p>
          <a:p>
            <a:pPr algn="ctr"/>
            <a:r>
              <a:rPr lang="uk-UA" sz="2000" b="1" dirty="0">
                <a:solidFill>
                  <a:srgbClr val="0000CC"/>
                </a:solidFill>
                <a:latin typeface="Times New Roman" panose="02020603050405020304" pitchFamily="18" charset="0"/>
                <a:cs typeface="Times New Roman" pitchFamily="18" charset="0"/>
              </a:rPr>
              <a:t>для фахових молодших бакалаврів</a:t>
            </a:r>
            <a:endParaRPr lang="ru-RU" sz="2000" b="1" dirty="0">
              <a:solidFill>
                <a:srgbClr val="0000CC"/>
              </a:solidFill>
              <a:latin typeface="Times New Roman" pitchFamily="18" charset="0"/>
              <a:cs typeface="Times New Roman" pitchFamily="18" charset="0"/>
            </a:endParaRPr>
          </a:p>
        </p:txBody>
      </p:sp>
      <p:pic>
        <p:nvPicPr>
          <p:cNvPr id="3" name="Рисунок 2">
            <a:extLst>
              <a:ext uri="{FF2B5EF4-FFF2-40B4-BE49-F238E27FC236}">
                <a16:creationId xmlns:a16="http://schemas.microsoft.com/office/drawing/2014/main" id="{244D5441-CF50-4A01-AFDD-3D84408E8DAE}"/>
              </a:ext>
            </a:extLst>
          </p:cNvPr>
          <p:cNvPicPr>
            <a:picLocks noChangeAspect="1"/>
          </p:cNvPicPr>
          <p:nvPr/>
        </p:nvPicPr>
        <p:blipFill rotWithShape="1">
          <a:blip r:embed="rId3"/>
          <a:srcRect l="35038" t="16401" r="26375" b="5201"/>
          <a:stretch/>
        </p:blipFill>
        <p:spPr>
          <a:xfrm>
            <a:off x="1907704" y="1004950"/>
            <a:ext cx="5040560" cy="5760640"/>
          </a:xfrm>
          <a:prstGeom prst="rect">
            <a:avLst/>
          </a:prstGeom>
        </p:spPr>
      </p:pic>
    </p:spTree>
    <p:extLst>
      <p:ext uri="{BB962C8B-B14F-4D97-AF65-F5344CB8AC3E}">
        <p14:creationId xmlns:p14="http://schemas.microsoft.com/office/powerpoint/2010/main" val="4070501412"/>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83a4d896bf5acc7bc969396514be85c621df"/>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3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4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8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9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7843</TotalTime>
  <Words>1228</Words>
  <Application>Microsoft Office PowerPoint</Application>
  <PresentationFormat>Экран (4:3)</PresentationFormat>
  <Paragraphs>100</Paragraphs>
  <Slides>17</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6</vt:i4>
      </vt:variant>
      <vt:variant>
        <vt:lpstr>Заголовки слайдов</vt:lpstr>
      </vt:variant>
      <vt:variant>
        <vt:i4>17</vt:i4>
      </vt:variant>
    </vt:vector>
  </HeadingPairs>
  <TitlesOfParts>
    <vt:vector size="30" baseType="lpstr">
      <vt:lpstr>Arial</vt:lpstr>
      <vt:lpstr>Calibri</vt:lpstr>
      <vt:lpstr>Candara</vt:lpstr>
      <vt:lpstr>Roboto</vt:lpstr>
      <vt:lpstr>Symbol</vt:lpstr>
      <vt:lpstr>Times New Roman</vt:lpstr>
      <vt:lpstr>Trebuchet MS</vt:lpstr>
      <vt:lpstr>Волна</vt:lpstr>
      <vt:lpstr>1_Волна</vt:lpstr>
      <vt:lpstr>3_Волна</vt:lpstr>
      <vt:lpstr>4_Волна</vt:lpstr>
      <vt:lpstr>8_Волна</vt:lpstr>
      <vt:lpstr>9_Волна</vt:lpstr>
      <vt:lpstr>Презентация PowerPoint</vt:lpstr>
      <vt:lpstr>       НМТ – комп’ютерний онлайн-тест, що складатиметься з чотирьох предметів:  українська мова, математика, історія України та четвертий  предмет за вибором. </vt:lpstr>
      <vt:lpstr>Презентация PowerPoint</vt:lpstr>
      <vt:lpstr>Презентация PowerPoint</vt:lpstr>
      <vt:lpstr>Презентация PowerPoint</vt:lpstr>
      <vt:lpstr>Основні дати для вступу до ЗВО </vt:lpstr>
      <vt:lpstr>Презентация PowerPoint</vt:lpstr>
      <vt:lpstr>Презентация PowerPoint</vt:lpstr>
      <vt:lpstr>Презентация PowerPoint</vt:lpstr>
      <vt:lpstr>КОНКУРСНИЙ БАЛ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presentation-creation.ru</Company>
  <LinksUpToDate>false</LinksUpToDate>
  <SharedDoc>false</SharedDoc>
  <HyperlinkBase>https://presentation-creation.ru/powerpoint-templates.html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Онлайн обучение</dc:title>
  <dc:creator>obstinate</dc:creator>
  <dc:description>Шаблон презентации с сайта https://presentation-creation.ru/</dc:description>
  <cp:lastModifiedBy>ADMIN</cp:lastModifiedBy>
  <cp:revision>656</cp:revision>
  <dcterms:created xsi:type="dcterms:W3CDTF">2018-02-25T09:09:03Z</dcterms:created>
  <dcterms:modified xsi:type="dcterms:W3CDTF">2024-04-05T10:03:59Z</dcterms:modified>
</cp:coreProperties>
</file>