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0" r:id="rId15"/>
    <p:sldId id="271" r:id="rId16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687E4E-7A3C-4355-90CF-AEBD1F84270D}">
          <p14:sldIdLst>
            <p14:sldId id="269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0FF"/>
    <a:srgbClr val="ECF9FF"/>
    <a:srgbClr val="75CAFF"/>
    <a:srgbClr val="CCECFF"/>
    <a:srgbClr val="040470"/>
    <a:srgbClr val="D7F3FD"/>
    <a:srgbClr val="FFFFEB"/>
    <a:srgbClr val="EBE600"/>
    <a:srgbClr val="B1EDF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3" autoAdjust="0"/>
  </p:normalViewPr>
  <p:slideViewPr>
    <p:cSldViewPr snapToGrid="0">
      <p:cViewPr varScale="1">
        <p:scale>
          <a:sx n="67" d="100"/>
          <a:sy n="67" d="100"/>
        </p:scale>
        <p:origin x="-246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02B35-CEA5-4E61-9CD1-D21F6D95BFF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D789A1-DB8F-4418-8DEE-55C730F47E72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терміново організувати надання першої медичної допомоги потерпілому та за­безпечити у разі необхідності його доставку до лікувально-профілактичного закладу;</a:t>
          </a:r>
          <a:endParaRPr lang="ru-RU" sz="1600" dirty="0"/>
        </a:p>
      </dgm:t>
    </dgm:pt>
    <dgm:pt modelId="{119D91FB-84AC-405E-ACF8-047937A38254}" type="parTrans" cxnId="{DE60E467-D731-4E4B-A1CB-B71C39214A5C}">
      <dgm:prSet/>
      <dgm:spPr/>
      <dgm:t>
        <a:bodyPr/>
        <a:lstStyle/>
        <a:p>
          <a:endParaRPr lang="ru-RU" sz="2000"/>
        </a:p>
      </dgm:t>
    </dgm:pt>
    <dgm:pt modelId="{C673F0FE-119B-4A88-B8EB-F7EB42B54D1A}" type="sibTrans" cxnId="{DE60E467-D731-4E4B-A1CB-B71C39214A5C}">
      <dgm:prSet/>
      <dgm:spPr/>
      <dgm:t>
        <a:bodyPr/>
        <a:lstStyle/>
        <a:p>
          <a:endParaRPr lang="ru-RU" sz="2000"/>
        </a:p>
      </dgm:t>
    </dgm:pt>
    <dgm:pt modelId="{6E98F08F-0CC7-4F3E-B947-C2C3819D67C4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повідомити про те, що сталося, роботодавця, керівника профспілки, членом якої є потерпілий, або уповноважену найманими працівниками особу з питань охорони праці, якщо потерпілий не є членом профспілки;</a:t>
          </a:r>
          <a:endParaRPr lang="ru-RU" sz="1600" dirty="0"/>
        </a:p>
      </dgm:t>
    </dgm:pt>
    <dgm:pt modelId="{D1B5B892-FCA7-4D7B-9AAF-061BF5B85867}" type="parTrans" cxnId="{51656867-0875-4720-AFA0-DD199CF81666}">
      <dgm:prSet/>
      <dgm:spPr/>
      <dgm:t>
        <a:bodyPr/>
        <a:lstStyle/>
        <a:p>
          <a:endParaRPr lang="ru-RU" sz="2000"/>
        </a:p>
      </dgm:t>
    </dgm:pt>
    <dgm:pt modelId="{331393F4-953B-49BE-9695-84410A5BB712}" type="sibTrans" cxnId="{51656867-0875-4720-AFA0-DD199CF81666}">
      <dgm:prSet/>
      <dgm:spPr/>
      <dgm:t>
        <a:bodyPr/>
        <a:lstStyle/>
        <a:p>
          <a:endParaRPr lang="ru-RU" sz="2000"/>
        </a:p>
      </dgm:t>
    </dgm:pt>
    <dgm:pt modelId="{DBC33671-2F57-4BB8-A0CB-B0042817ED9A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зберегти до прибуття комісії з розслідування нещасного випадку обстановку на робочому місці та устаткування у такому стані, в якому вони були на момент нещасного випадку, а також вжити заходів щодо недопущення виникнення подібних випадків у подальшому,</a:t>
          </a:r>
          <a:endParaRPr lang="ru-RU" sz="1600" dirty="0"/>
        </a:p>
      </dgm:t>
    </dgm:pt>
    <dgm:pt modelId="{175D670E-579C-4663-836C-381A9ED3ED34}" type="parTrans" cxnId="{8606E8EF-0713-4078-AB57-63E383B9D56A}">
      <dgm:prSet/>
      <dgm:spPr/>
      <dgm:t>
        <a:bodyPr/>
        <a:lstStyle/>
        <a:p>
          <a:endParaRPr lang="ru-RU" sz="2000"/>
        </a:p>
      </dgm:t>
    </dgm:pt>
    <dgm:pt modelId="{DF9BBA92-8857-4EAB-ADAD-8431FACBB531}" type="sibTrans" cxnId="{8606E8EF-0713-4078-AB57-63E383B9D56A}">
      <dgm:prSet/>
      <dgm:spPr/>
      <dgm:t>
        <a:bodyPr/>
        <a:lstStyle/>
        <a:p>
          <a:endParaRPr lang="ru-RU" sz="2000"/>
        </a:p>
      </dgm:t>
    </dgm:pt>
    <dgm:pt modelId="{11EE02DE-7058-4CC8-A138-7A4BD05B8738}" type="pres">
      <dgm:prSet presAssocID="{A7B02B35-CEA5-4E61-9CD1-D21F6D95BFF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459CF3A-EC2F-4476-A881-FB97CD345E13}" type="pres">
      <dgm:prSet presAssocID="{6ED789A1-DB8F-4418-8DEE-55C730F47E72}" presName="noChildren" presStyleCnt="0"/>
      <dgm:spPr/>
    </dgm:pt>
    <dgm:pt modelId="{35474C53-EB8E-4D2B-9FC3-CBDCDFA8D8A8}" type="pres">
      <dgm:prSet presAssocID="{6ED789A1-DB8F-4418-8DEE-55C730F47E72}" presName="gap" presStyleCnt="0"/>
      <dgm:spPr/>
    </dgm:pt>
    <dgm:pt modelId="{A6BC7956-2307-413B-B09A-F03FBE9792C9}" type="pres">
      <dgm:prSet presAssocID="{6ED789A1-DB8F-4418-8DEE-55C730F47E72}" presName="medCircle2" presStyleLbl="vennNode1" presStyleIdx="0" presStyleCnt="3"/>
      <dgm:spPr/>
    </dgm:pt>
    <dgm:pt modelId="{B2EC31B9-5347-45AA-B7C1-4C0AD1E38D97}" type="pres">
      <dgm:prSet presAssocID="{6ED789A1-DB8F-4418-8DEE-55C730F47E72}" presName="txLvlOnly1" presStyleLbl="revTx" presStyleIdx="0" presStyleCnt="3" custLinFactNeighborY="-6896"/>
      <dgm:spPr/>
      <dgm:t>
        <a:bodyPr/>
        <a:lstStyle/>
        <a:p>
          <a:endParaRPr lang="ru-RU"/>
        </a:p>
      </dgm:t>
    </dgm:pt>
    <dgm:pt modelId="{32F0FCFC-DEEE-4B78-A516-63660F9C10BF}" type="pres">
      <dgm:prSet presAssocID="{6E98F08F-0CC7-4F3E-B947-C2C3819D67C4}" presName="noChildren" presStyleCnt="0"/>
      <dgm:spPr/>
    </dgm:pt>
    <dgm:pt modelId="{28BA6250-CA09-4C5A-AEF3-1DD3F08692FB}" type="pres">
      <dgm:prSet presAssocID="{6E98F08F-0CC7-4F3E-B947-C2C3819D67C4}" presName="gap" presStyleCnt="0"/>
      <dgm:spPr/>
    </dgm:pt>
    <dgm:pt modelId="{0B89647C-3767-4E59-8EAA-CC2DC7FB99E1}" type="pres">
      <dgm:prSet presAssocID="{6E98F08F-0CC7-4F3E-B947-C2C3819D67C4}" presName="medCircle2" presStyleLbl="vennNode1" presStyleIdx="1" presStyleCnt="3"/>
      <dgm:spPr/>
    </dgm:pt>
    <dgm:pt modelId="{8018A146-129C-4381-8395-FB65C708BB19}" type="pres">
      <dgm:prSet presAssocID="{6E98F08F-0CC7-4F3E-B947-C2C3819D67C4}" presName="txLvlOnly1" presStyleLbl="revTx" presStyleIdx="1" presStyleCnt="3"/>
      <dgm:spPr/>
      <dgm:t>
        <a:bodyPr/>
        <a:lstStyle/>
        <a:p>
          <a:endParaRPr lang="ru-RU"/>
        </a:p>
      </dgm:t>
    </dgm:pt>
    <dgm:pt modelId="{ACB352A4-87F4-4F26-89E7-F58162BD269C}" type="pres">
      <dgm:prSet presAssocID="{DBC33671-2F57-4BB8-A0CB-B0042817ED9A}" presName="noChildren" presStyleCnt="0"/>
      <dgm:spPr/>
    </dgm:pt>
    <dgm:pt modelId="{A8D3E28D-4BA3-4070-91D9-900D2CDD99A6}" type="pres">
      <dgm:prSet presAssocID="{DBC33671-2F57-4BB8-A0CB-B0042817ED9A}" presName="gap" presStyleCnt="0"/>
      <dgm:spPr/>
    </dgm:pt>
    <dgm:pt modelId="{36EE5E0A-0C36-4F5F-883C-58DE22A55FFB}" type="pres">
      <dgm:prSet presAssocID="{DBC33671-2F57-4BB8-A0CB-B0042817ED9A}" presName="medCircle2" presStyleLbl="vennNode1" presStyleIdx="2" presStyleCnt="3"/>
      <dgm:spPr/>
    </dgm:pt>
    <dgm:pt modelId="{A3153CD7-C3FD-4764-8EB2-E3F5E91B2D40}" type="pres">
      <dgm:prSet presAssocID="{DBC33671-2F57-4BB8-A0CB-B0042817ED9A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216A1C6F-86E0-4D81-8942-B5F99F6D1F93}" type="presOf" srcId="{DBC33671-2F57-4BB8-A0CB-B0042817ED9A}" destId="{A3153CD7-C3FD-4764-8EB2-E3F5E91B2D40}" srcOrd="0" destOrd="0" presId="urn:microsoft.com/office/officeart/2008/layout/VerticalCircleList"/>
    <dgm:cxn modelId="{DDE7C7AA-72CC-4B9F-840E-1EC7480A2CF9}" type="presOf" srcId="{6E98F08F-0CC7-4F3E-B947-C2C3819D67C4}" destId="{8018A146-129C-4381-8395-FB65C708BB19}" srcOrd="0" destOrd="0" presId="urn:microsoft.com/office/officeart/2008/layout/VerticalCircleList"/>
    <dgm:cxn modelId="{913E4DDD-CE75-486C-894F-1DCD6BFCFA26}" type="presOf" srcId="{A7B02B35-CEA5-4E61-9CD1-D21F6D95BFF5}" destId="{11EE02DE-7058-4CC8-A138-7A4BD05B8738}" srcOrd="0" destOrd="0" presId="urn:microsoft.com/office/officeart/2008/layout/VerticalCircleList"/>
    <dgm:cxn modelId="{39DA1CAC-FA0B-4122-BCD5-9449A5907BB6}" type="presOf" srcId="{6ED789A1-DB8F-4418-8DEE-55C730F47E72}" destId="{B2EC31B9-5347-45AA-B7C1-4C0AD1E38D97}" srcOrd="0" destOrd="0" presId="urn:microsoft.com/office/officeart/2008/layout/VerticalCircleList"/>
    <dgm:cxn modelId="{8606E8EF-0713-4078-AB57-63E383B9D56A}" srcId="{A7B02B35-CEA5-4E61-9CD1-D21F6D95BFF5}" destId="{DBC33671-2F57-4BB8-A0CB-B0042817ED9A}" srcOrd="2" destOrd="0" parTransId="{175D670E-579C-4663-836C-381A9ED3ED34}" sibTransId="{DF9BBA92-8857-4EAB-ADAD-8431FACBB531}"/>
    <dgm:cxn modelId="{DE60E467-D731-4E4B-A1CB-B71C39214A5C}" srcId="{A7B02B35-CEA5-4E61-9CD1-D21F6D95BFF5}" destId="{6ED789A1-DB8F-4418-8DEE-55C730F47E72}" srcOrd="0" destOrd="0" parTransId="{119D91FB-84AC-405E-ACF8-047937A38254}" sibTransId="{C673F0FE-119B-4A88-B8EB-F7EB42B54D1A}"/>
    <dgm:cxn modelId="{51656867-0875-4720-AFA0-DD199CF81666}" srcId="{A7B02B35-CEA5-4E61-9CD1-D21F6D95BFF5}" destId="{6E98F08F-0CC7-4F3E-B947-C2C3819D67C4}" srcOrd="1" destOrd="0" parTransId="{D1B5B892-FCA7-4D7B-9AAF-061BF5B85867}" sibTransId="{331393F4-953B-49BE-9695-84410A5BB712}"/>
    <dgm:cxn modelId="{74495FC7-9D79-4C1E-93BC-AC8220CA44C8}" type="presParOf" srcId="{11EE02DE-7058-4CC8-A138-7A4BD05B8738}" destId="{A459CF3A-EC2F-4476-A881-FB97CD345E13}" srcOrd="0" destOrd="0" presId="urn:microsoft.com/office/officeart/2008/layout/VerticalCircleList"/>
    <dgm:cxn modelId="{A17F6250-12E9-45C3-8D13-6A49066B8328}" type="presParOf" srcId="{A459CF3A-EC2F-4476-A881-FB97CD345E13}" destId="{35474C53-EB8E-4D2B-9FC3-CBDCDFA8D8A8}" srcOrd="0" destOrd="0" presId="urn:microsoft.com/office/officeart/2008/layout/VerticalCircleList"/>
    <dgm:cxn modelId="{278C68CD-19AF-4D55-8E1E-DB87A7121706}" type="presParOf" srcId="{A459CF3A-EC2F-4476-A881-FB97CD345E13}" destId="{A6BC7956-2307-413B-B09A-F03FBE9792C9}" srcOrd="1" destOrd="0" presId="urn:microsoft.com/office/officeart/2008/layout/VerticalCircleList"/>
    <dgm:cxn modelId="{9A4CC71A-6C9C-4981-AEF9-6EFBFE9CA36F}" type="presParOf" srcId="{A459CF3A-EC2F-4476-A881-FB97CD345E13}" destId="{B2EC31B9-5347-45AA-B7C1-4C0AD1E38D97}" srcOrd="2" destOrd="0" presId="urn:microsoft.com/office/officeart/2008/layout/VerticalCircleList"/>
    <dgm:cxn modelId="{8B607EBB-F1B5-4BAD-A24A-5FF4410B8F30}" type="presParOf" srcId="{11EE02DE-7058-4CC8-A138-7A4BD05B8738}" destId="{32F0FCFC-DEEE-4B78-A516-63660F9C10BF}" srcOrd="1" destOrd="0" presId="urn:microsoft.com/office/officeart/2008/layout/VerticalCircleList"/>
    <dgm:cxn modelId="{63FBE669-9E61-43A2-829E-F7D62FB5DC53}" type="presParOf" srcId="{32F0FCFC-DEEE-4B78-A516-63660F9C10BF}" destId="{28BA6250-CA09-4C5A-AEF3-1DD3F08692FB}" srcOrd="0" destOrd="0" presId="urn:microsoft.com/office/officeart/2008/layout/VerticalCircleList"/>
    <dgm:cxn modelId="{E93A5958-D6E2-461E-B8E6-6D211CDD5F57}" type="presParOf" srcId="{32F0FCFC-DEEE-4B78-A516-63660F9C10BF}" destId="{0B89647C-3767-4E59-8EAA-CC2DC7FB99E1}" srcOrd="1" destOrd="0" presId="urn:microsoft.com/office/officeart/2008/layout/VerticalCircleList"/>
    <dgm:cxn modelId="{47595BDD-64F4-4AB4-B9C4-93BD96BAD588}" type="presParOf" srcId="{32F0FCFC-DEEE-4B78-A516-63660F9C10BF}" destId="{8018A146-129C-4381-8395-FB65C708BB19}" srcOrd="2" destOrd="0" presId="urn:microsoft.com/office/officeart/2008/layout/VerticalCircleList"/>
    <dgm:cxn modelId="{11C2AAD8-CEDF-4422-9E8B-940D3B69A232}" type="presParOf" srcId="{11EE02DE-7058-4CC8-A138-7A4BD05B8738}" destId="{ACB352A4-87F4-4F26-89E7-F58162BD269C}" srcOrd="2" destOrd="0" presId="urn:microsoft.com/office/officeart/2008/layout/VerticalCircleList"/>
    <dgm:cxn modelId="{0AB42FDF-EC1C-4010-85D9-5E3D97F7D3CF}" type="presParOf" srcId="{ACB352A4-87F4-4F26-89E7-F58162BD269C}" destId="{A8D3E28D-4BA3-4070-91D9-900D2CDD99A6}" srcOrd="0" destOrd="0" presId="urn:microsoft.com/office/officeart/2008/layout/VerticalCircleList"/>
    <dgm:cxn modelId="{306AD2C2-A66D-47EE-A858-D972D135C99C}" type="presParOf" srcId="{ACB352A4-87F4-4F26-89E7-F58162BD269C}" destId="{36EE5E0A-0C36-4F5F-883C-58DE22A55FFB}" srcOrd="1" destOrd="0" presId="urn:microsoft.com/office/officeart/2008/layout/VerticalCircleList"/>
    <dgm:cxn modelId="{B3776572-9AE3-4168-99BE-485BF44C5F48}" type="presParOf" srcId="{ACB352A4-87F4-4F26-89E7-F58162BD269C}" destId="{A3153CD7-C3FD-4764-8EB2-E3F5E91B2D4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0C38F-5F2C-4920-968E-4C535010BE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3D352-23A6-4209-B2B2-222210764F7A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60CFF725-1062-43A3-84AD-3B1BAFD9750A}" type="parTrans" cxnId="{614A5609-2F95-4DBF-B543-2C47F8F002CA}">
      <dgm:prSet/>
      <dgm:spPr/>
      <dgm:t>
        <a:bodyPr/>
        <a:lstStyle/>
        <a:p>
          <a:endParaRPr lang="ru-RU"/>
        </a:p>
      </dgm:t>
    </dgm:pt>
    <dgm:pt modelId="{F4A814AF-2962-4AB3-80CD-F5430BCE1D55}" type="sibTrans" cxnId="{614A5609-2F95-4DBF-B543-2C47F8F002CA}">
      <dgm:prSet/>
      <dgm:spPr/>
      <dgm:t>
        <a:bodyPr/>
        <a:lstStyle/>
        <a:p>
          <a:endParaRPr lang="ru-RU"/>
        </a:p>
      </dgm:t>
    </dgm:pt>
    <dgm:pt modelId="{5F0866C4-2AF1-4D01-95E8-012ADBD1C195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Керівникові підприємства,    де   працює   потерпілий,   якщо потерпілий є працівником іншого підприємства; </a:t>
          </a:r>
          <a:endParaRPr lang="ru-RU" sz="1600" b="1" dirty="0">
            <a:solidFill>
              <a:schemeClr val="bg1"/>
            </a:solidFill>
          </a:endParaRPr>
        </a:p>
      </dgm:t>
    </dgm:pt>
    <dgm:pt modelId="{91E006A0-81AE-41F9-A6F0-98901FB60B59}" type="sibTrans" cxnId="{82EC242D-39FE-444D-8357-86926AEAD975}">
      <dgm:prSet/>
      <dgm:spPr/>
      <dgm:t>
        <a:bodyPr/>
        <a:lstStyle/>
        <a:p>
          <a:endParaRPr lang="ru-RU"/>
        </a:p>
      </dgm:t>
    </dgm:pt>
    <dgm:pt modelId="{938D7BF8-CC25-4630-8597-646718DCC152}" type="parTrans" cxnId="{82EC242D-39FE-444D-8357-86926AEAD975}">
      <dgm:prSet/>
      <dgm:spPr/>
      <dgm:t>
        <a:bodyPr/>
        <a:lstStyle/>
        <a:p>
          <a:endParaRPr lang="ru-RU"/>
        </a:p>
      </dgm:t>
    </dgm:pt>
    <dgm:pt modelId="{9F5E005B-5F78-4C7E-AD4B-FD041CC87085}">
      <dgm:prSet phldrT="[Текст]" custT="1"/>
      <dgm:spPr/>
      <dgm:t>
        <a:bodyPr/>
        <a:lstStyle/>
        <a:p>
          <a:r>
            <a:rPr lang="uk-UA" sz="12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Керівникові первинної  організації  профспілки  незалежно від членства  потерпілого  в   профспілці   (у   разі   наявності   на підприємстві  кількох профспілок - керівникові профспілки,  членом якої є потерпілий, а у разі відсутності профспілки - уповноваженій найманими працівниками особі з питань охорони праці); </a:t>
          </a:r>
          <a:endParaRPr lang="ru-RU" sz="1250" dirty="0">
            <a:solidFill>
              <a:schemeClr val="bg1"/>
            </a:solidFill>
          </a:endParaRPr>
        </a:p>
      </dgm:t>
    </dgm:pt>
    <dgm:pt modelId="{9F5CF5C1-A15F-4D21-8D7B-11BC6EAD4CE5}" type="sibTrans" cxnId="{F5D11DB2-706E-4F0F-8A34-1F9AEB331853}">
      <dgm:prSet/>
      <dgm:spPr/>
      <dgm:t>
        <a:bodyPr/>
        <a:lstStyle/>
        <a:p>
          <a:endParaRPr lang="ru-RU"/>
        </a:p>
      </dgm:t>
    </dgm:pt>
    <dgm:pt modelId="{5BF45A4C-C0FE-4E12-A191-FFEF1D113CEC}" type="parTrans" cxnId="{F5D11DB2-706E-4F0F-8A34-1F9AEB331853}">
      <dgm:prSet/>
      <dgm:spPr/>
      <dgm:t>
        <a:bodyPr/>
        <a:lstStyle/>
        <a:p>
          <a:endParaRPr lang="ru-RU"/>
        </a:p>
      </dgm:t>
    </dgm:pt>
    <dgm:pt modelId="{C3C2B39B-0026-41BD-9917-34C9B27C869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Фондові за місцезнаходженням підприємства,  на  якому  стався нещасний випадок</a:t>
          </a:r>
          <a:r>
            <a:rPr lang="uk-UA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800" dirty="0"/>
        </a:p>
      </dgm:t>
    </dgm:pt>
    <dgm:pt modelId="{DA3C0B0D-5501-4112-B85E-23D4240E837D}" type="sibTrans" cxnId="{3DEBD03A-6063-4E40-9976-1B26D6D9819A}">
      <dgm:prSet/>
      <dgm:spPr/>
      <dgm:t>
        <a:bodyPr/>
        <a:lstStyle/>
        <a:p>
          <a:endParaRPr lang="ru-RU"/>
        </a:p>
      </dgm:t>
    </dgm:pt>
    <dgm:pt modelId="{6BB7FC02-854E-4C0C-BC92-13798130F3D2}" type="parTrans" cxnId="{3DEBD03A-6063-4E40-9976-1B26D6D9819A}">
      <dgm:prSet/>
      <dgm:spPr/>
      <dgm:t>
        <a:bodyPr/>
        <a:lstStyle/>
        <a:p>
          <a:endParaRPr lang="ru-RU"/>
        </a:p>
      </dgm:t>
    </dgm:pt>
    <dgm:pt modelId="{D550046C-9F8C-4446-BDBF-E97C7398CD7B}">
      <dgm:prSet phldrT="[Текст]" custT="1"/>
      <dgm:spPr/>
      <dgm:t>
        <a:bodyPr/>
        <a:lstStyle/>
        <a:p>
          <a:r>
            <a:rPr lang="uk-UA" sz="1600" b="1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органові державного пожежного  нагляду  за  місцезнаходженням </a:t>
          </a:r>
        </a:p>
        <a:p>
          <a:r>
            <a:rPr lang="uk-UA" sz="1600" b="1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 у разі настання нещасного випадку внаслідок пожежі;</a:t>
          </a:r>
          <a:endParaRPr lang="uk-UA" sz="1600" b="1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386AD-CF4F-48D5-851E-BA5268CFB0E1}" type="parTrans" cxnId="{450581BD-B600-4580-9DD1-F1DDA23F950D}">
      <dgm:prSet/>
      <dgm:spPr/>
      <dgm:t>
        <a:bodyPr/>
        <a:lstStyle/>
        <a:p>
          <a:endParaRPr lang="ru-RU"/>
        </a:p>
      </dgm:t>
    </dgm:pt>
    <dgm:pt modelId="{892AC8BA-9E70-477E-BB07-5B41A2D232BF}" type="sibTrans" cxnId="{450581BD-B600-4580-9DD1-F1DDA23F950D}">
      <dgm:prSet/>
      <dgm:spPr/>
      <dgm:t>
        <a:bodyPr/>
        <a:lstStyle/>
        <a:p>
          <a:endParaRPr lang="ru-RU"/>
        </a:p>
      </dgm:t>
    </dgm:pt>
    <dgm:pt modelId="{714530CF-4312-4B5A-9B9C-1B46A3ECE503}">
      <dgm:prSet custT="1"/>
      <dgm:spPr/>
      <dgm:t>
        <a:bodyPr/>
        <a:lstStyle/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закладові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державної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4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санітарно-епідеміологічної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служби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санітарно-епідеміологічний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за 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підприємством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(у </a:t>
          </a:r>
        </a:p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гострого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професійного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отруєння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3F6A6-406C-47D7-B5BE-8E5FA9F8354E}" type="parTrans" cxnId="{203250B9-E0F4-4CC0-B8CB-3A356A977404}">
      <dgm:prSet/>
      <dgm:spPr/>
      <dgm:t>
        <a:bodyPr/>
        <a:lstStyle/>
        <a:p>
          <a:endParaRPr lang="ru-RU"/>
        </a:p>
      </dgm:t>
    </dgm:pt>
    <dgm:pt modelId="{F6470158-65AF-4DDC-8931-3166CD102962}" type="sibTrans" cxnId="{203250B9-E0F4-4CC0-B8CB-3A356A977404}">
      <dgm:prSet/>
      <dgm:spPr/>
      <dgm:t>
        <a:bodyPr/>
        <a:lstStyle/>
        <a:p>
          <a:endParaRPr lang="ru-RU"/>
        </a:p>
      </dgm:t>
    </dgm:pt>
    <dgm:pt modelId="{7F83380C-F5B7-4CEC-A75C-870BF2B86CA2}">
      <dgm:prSet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4F36748B-DF30-44DD-B6D7-CC8CF8072D84}" type="parTrans" cxnId="{E5D63F48-3338-4C82-865E-75B8DF9A2D0D}">
      <dgm:prSet/>
      <dgm:spPr/>
      <dgm:t>
        <a:bodyPr/>
        <a:lstStyle/>
        <a:p>
          <a:endParaRPr lang="ru-RU"/>
        </a:p>
      </dgm:t>
    </dgm:pt>
    <dgm:pt modelId="{6CFF4EA8-1900-422B-AC4F-5E4D880F06F2}" type="sibTrans" cxnId="{E5D63F48-3338-4C82-865E-75B8DF9A2D0D}">
      <dgm:prSet/>
      <dgm:spPr/>
      <dgm:t>
        <a:bodyPr/>
        <a:lstStyle/>
        <a:p>
          <a:endParaRPr lang="ru-RU"/>
        </a:p>
      </dgm:t>
    </dgm:pt>
    <dgm:pt modelId="{1BF804A3-A877-49EB-B649-B85FC9DF77A0}">
      <dgm:prSet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22527C42-4253-4B94-9F0A-804FE703C7EF}" type="parTrans" cxnId="{62AFB015-1E32-44A0-A24B-ABB41B610003}">
      <dgm:prSet/>
      <dgm:spPr/>
      <dgm:t>
        <a:bodyPr/>
        <a:lstStyle/>
        <a:p>
          <a:endParaRPr lang="ru-RU"/>
        </a:p>
      </dgm:t>
    </dgm:pt>
    <dgm:pt modelId="{CD44C9FF-4EEF-44F6-B571-26C50AA785AB}" type="sibTrans" cxnId="{62AFB015-1E32-44A0-A24B-ABB41B610003}">
      <dgm:prSet/>
      <dgm:spPr/>
      <dgm:t>
        <a:bodyPr/>
        <a:lstStyle/>
        <a:p>
          <a:endParaRPr lang="ru-RU"/>
        </a:p>
      </dgm:t>
    </dgm:pt>
    <dgm:pt modelId="{D21CE91F-3FA9-45D0-80CE-715C8FF35CBD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75ED4FBF-270C-4245-A343-5AEF91FF072C}" type="sibTrans" cxnId="{B440DECF-B7B8-478A-812A-13E6C7153B12}">
      <dgm:prSet/>
      <dgm:spPr/>
      <dgm:t>
        <a:bodyPr/>
        <a:lstStyle/>
        <a:p>
          <a:endParaRPr lang="ru-RU"/>
        </a:p>
      </dgm:t>
    </dgm:pt>
    <dgm:pt modelId="{8D376492-C1BE-443D-A0F0-82FB3EB5F686}" type="parTrans" cxnId="{B440DECF-B7B8-478A-812A-13E6C7153B12}">
      <dgm:prSet/>
      <dgm:spPr/>
      <dgm:t>
        <a:bodyPr/>
        <a:lstStyle/>
        <a:p>
          <a:endParaRPr lang="ru-RU"/>
        </a:p>
      </dgm:t>
    </dgm:pt>
    <dgm:pt modelId="{B8EEAFE7-74CB-42B2-A025-AAABDB03CBBF}">
      <dgm:prSet phldrT="[Текст]" custT="1"/>
      <dgm:spPr/>
      <dgm:t>
        <a:bodyPr/>
        <a:lstStyle/>
        <a:p>
          <a:r>
            <a:rPr lang="uk-UA" sz="6300" dirty="0" smtClean="0"/>
            <a:t>1</a:t>
          </a:r>
          <a:endParaRPr lang="ru-RU" sz="6300" dirty="0"/>
        </a:p>
      </dgm:t>
    </dgm:pt>
    <dgm:pt modelId="{5B1109BB-8244-4956-9648-732B118D1B89}" type="sibTrans" cxnId="{A96EC4F9-648A-41B7-AB33-F277318CD8C3}">
      <dgm:prSet/>
      <dgm:spPr/>
      <dgm:t>
        <a:bodyPr/>
        <a:lstStyle/>
        <a:p>
          <a:endParaRPr lang="ru-RU"/>
        </a:p>
      </dgm:t>
    </dgm:pt>
    <dgm:pt modelId="{AC7BB048-7439-4750-92CC-95ED92D9D840}" type="parTrans" cxnId="{A96EC4F9-648A-41B7-AB33-F277318CD8C3}">
      <dgm:prSet/>
      <dgm:spPr/>
      <dgm:t>
        <a:bodyPr/>
        <a:lstStyle/>
        <a:p>
          <a:endParaRPr lang="ru-RU"/>
        </a:p>
      </dgm:t>
    </dgm:pt>
    <dgm:pt modelId="{C2616F41-3659-4829-BE90-99760F260F00}" type="pres">
      <dgm:prSet presAssocID="{FD50C38F-5F2C-4920-968E-4C535010BE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91FC37-9AD3-49FE-A255-A4B517BBD2AF}" type="pres">
      <dgm:prSet presAssocID="{B8EEAFE7-74CB-42B2-A025-AAABDB03CBBF}" presName="compNode" presStyleCnt="0"/>
      <dgm:spPr/>
    </dgm:pt>
    <dgm:pt modelId="{D75E73FB-1EF7-4929-9F1E-DFEB510B5091}" type="pres">
      <dgm:prSet presAssocID="{B8EEAFE7-74CB-42B2-A025-AAABDB03CBBF}" presName="aNode" presStyleLbl="bgShp" presStyleIdx="0" presStyleCnt="5"/>
      <dgm:spPr/>
      <dgm:t>
        <a:bodyPr/>
        <a:lstStyle/>
        <a:p>
          <a:endParaRPr lang="ru-RU"/>
        </a:p>
      </dgm:t>
    </dgm:pt>
    <dgm:pt modelId="{BFA0D746-1513-4FC1-B892-02770FF40B8F}" type="pres">
      <dgm:prSet presAssocID="{B8EEAFE7-74CB-42B2-A025-AAABDB03CBBF}" presName="textNode" presStyleLbl="bgShp" presStyleIdx="0" presStyleCnt="5"/>
      <dgm:spPr/>
      <dgm:t>
        <a:bodyPr/>
        <a:lstStyle/>
        <a:p>
          <a:endParaRPr lang="ru-RU"/>
        </a:p>
      </dgm:t>
    </dgm:pt>
    <dgm:pt modelId="{5B90EC8A-39E2-4DB5-8FD7-746640231187}" type="pres">
      <dgm:prSet presAssocID="{B8EEAFE7-74CB-42B2-A025-AAABDB03CBBF}" presName="compChildNode" presStyleCnt="0"/>
      <dgm:spPr/>
    </dgm:pt>
    <dgm:pt modelId="{30A59A90-4395-4818-99CF-BC089B8E423C}" type="pres">
      <dgm:prSet presAssocID="{B8EEAFE7-74CB-42B2-A025-AAABDB03CBBF}" presName="theInnerList" presStyleCnt="0"/>
      <dgm:spPr/>
    </dgm:pt>
    <dgm:pt modelId="{448D8E91-3FF0-44BA-BFEF-B75323173153}" type="pres">
      <dgm:prSet presAssocID="{C3C2B39B-0026-41BD-9917-34C9B27C8698}" presName="childNode" presStyleLbl="node1" presStyleIdx="0" presStyleCnt="5" custScaleX="112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1D1B4-00FF-4214-9AA5-48712E63536A}" type="pres">
      <dgm:prSet presAssocID="{B8EEAFE7-74CB-42B2-A025-AAABDB03CBBF}" presName="aSpace" presStyleCnt="0"/>
      <dgm:spPr/>
    </dgm:pt>
    <dgm:pt modelId="{319ACC3C-3FD3-4204-94B6-BB86C502C767}" type="pres">
      <dgm:prSet presAssocID="{D21CE91F-3FA9-45D0-80CE-715C8FF35CBD}" presName="compNode" presStyleCnt="0"/>
      <dgm:spPr/>
    </dgm:pt>
    <dgm:pt modelId="{FE803083-A284-4C0E-B65C-D02D6D3F944C}" type="pres">
      <dgm:prSet presAssocID="{D21CE91F-3FA9-45D0-80CE-715C8FF35CBD}" presName="aNode" presStyleLbl="bgShp" presStyleIdx="1" presStyleCnt="5"/>
      <dgm:spPr/>
      <dgm:t>
        <a:bodyPr/>
        <a:lstStyle/>
        <a:p>
          <a:endParaRPr lang="ru-RU"/>
        </a:p>
      </dgm:t>
    </dgm:pt>
    <dgm:pt modelId="{D939D8D2-7F59-468F-AA80-A5537BE27D2E}" type="pres">
      <dgm:prSet presAssocID="{D21CE91F-3FA9-45D0-80CE-715C8FF35CBD}" presName="textNode" presStyleLbl="bgShp" presStyleIdx="1" presStyleCnt="5"/>
      <dgm:spPr/>
      <dgm:t>
        <a:bodyPr/>
        <a:lstStyle/>
        <a:p>
          <a:endParaRPr lang="ru-RU"/>
        </a:p>
      </dgm:t>
    </dgm:pt>
    <dgm:pt modelId="{1D746C7D-14A3-43C6-839C-DCCD90017213}" type="pres">
      <dgm:prSet presAssocID="{D21CE91F-3FA9-45D0-80CE-715C8FF35CBD}" presName="compChildNode" presStyleCnt="0"/>
      <dgm:spPr/>
    </dgm:pt>
    <dgm:pt modelId="{CE0B0752-AEC6-4B23-8730-7DB94DB76ADD}" type="pres">
      <dgm:prSet presAssocID="{D21CE91F-3FA9-45D0-80CE-715C8FF35CBD}" presName="theInnerList" presStyleCnt="0"/>
      <dgm:spPr/>
    </dgm:pt>
    <dgm:pt modelId="{952F8340-9AE3-46C6-909B-1B5DF3388FE2}" type="pres">
      <dgm:prSet presAssocID="{9F5E005B-5F78-4C7E-AD4B-FD041CC87085}" presName="childNode" presStyleLbl="node1" presStyleIdx="1" presStyleCnt="5" custScaleX="120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76B26-A189-4B00-8AC4-C304C5D296B6}" type="pres">
      <dgm:prSet presAssocID="{D21CE91F-3FA9-45D0-80CE-715C8FF35CBD}" presName="aSpace" presStyleCnt="0"/>
      <dgm:spPr/>
    </dgm:pt>
    <dgm:pt modelId="{F4ACEEC5-4724-4674-8711-A4699B991819}" type="pres">
      <dgm:prSet presAssocID="{5023D352-23A6-4209-B2B2-222210764F7A}" presName="compNode" presStyleCnt="0"/>
      <dgm:spPr/>
    </dgm:pt>
    <dgm:pt modelId="{7D7CF844-C5F8-4033-B375-41575319E603}" type="pres">
      <dgm:prSet presAssocID="{5023D352-23A6-4209-B2B2-222210764F7A}" presName="aNode" presStyleLbl="bgShp" presStyleIdx="2" presStyleCnt="5"/>
      <dgm:spPr/>
      <dgm:t>
        <a:bodyPr/>
        <a:lstStyle/>
        <a:p>
          <a:endParaRPr lang="ru-RU"/>
        </a:p>
      </dgm:t>
    </dgm:pt>
    <dgm:pt modelId="{3FFF6C8E-3640-47D4-A1B3-B4B9969B346A}" type="pres">
      <dgm:prSet presAssocID="{5023D352-23A6-4209-B2B2-222210764F7A}" presName="textNode" presStyleLbl="bgShp" presStyleIdx="2" presStyleCnt="5"/>
      <dgm:spPr/>
      <dgm:t>
        <a:bodyPr/>
        <a:lstStyle/>
        <a:p>
          <a:endParaRPr lang="ru-RU"/>
        </a:p>
      </dgm:t>
    </dgm:pt>
    <dgm:pt modelId="{AA056939-886B-46A9-B0A0-9FFDD38AC72A}" type="pres">
      <dgm:prSet presAssocID="{5023D352-23A6-4209-B2B2-222210764F7A}" presName="compChildNode" presStyleCnt="0"/>
      <dgm:spPr/>
    </dgm:pt>
    <dgm:pt modelId="{318A574A-5155-4F96-A40A-FE402A546DE5}" type="pres">
      <dgm:prSet presAssocID="{5023D352-23A6-4209-B2B2-222210764F7A}" presName="theInnerList" presStyleCnt="0"/>
      <dgm:spPr/>
    </dgm:pt>
    <dgm:pt modelId="{B83FCBB9-7C0D-463F-8C20-17CAFAEF26F7}" type="pres">
      <dgm:prSet presAssocID="{5F0866C4-2AF1-4D01-95E8-012ADBD1C195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FA11C-440D-4794-9893-A317F0CDABC8}" type="pres">
      <dgm:prSet presAssocID="{5023D352-23A6-4209-B2B2-222210764F7A}" presName="aSpace" presStyleCnt="0"/>
      <dgm:spPr/>
    </dgm:pt>
    <dgm:pt modelId="{F24A4990-A6BA-4EDF-9844-493FC26DA64A}" type="pres">
      <dgm:prSet presAssocID="{1BF804A3-A877-49EB-B649-B85FC9DF77A0}" presName="compNode" presStyleCnt="0"/>
      <dgm:spPr/>
    </dgm:pt>
    <dgm:pt modelId="{3F18F8DB-69F2-46C5-A0DC-3078538B78F8}" type="pres">
      <dgm:prSet presAssocID="{1BF804A3-A877-49EB-B649-B85FC9DF77A0}" presName="aNode" presStyleLbl="bgShp" presStyleIdx="3" presStyleCnt="5"/>
      <dgm:spPr/>
      <dgm:t>
        <a:bodyPr/>
        <a:lstStyle/>
        <a:p>
          <a:endParaRPr lang="ru-RU"/>
        </a:p>
      </dgm:t>
    </dgm:pt>
    <dgm:pt modelId="{E08C740D-1AA3-4F9A-8081-0D5EF769D12D}" type="pres">
      <dgm:prSet presAssocID="{1BF804A3-A877-49EB-B649-B85FC9DF77A0}" presName="textNode" presStyleLbl="bgShp" presStyleIdx="3" presStyleCnt="5"/>
      <dgm:spPr/>
      <dgm:t>
        <a:bodyPr/>
        <a:lstStyle/>
        <a:p>
          <a:endParaRPr lang="ru-RU"/>
        </a:p>
      </dgm:t>
    </dgm:pt>
    <dgm:pt modelId="{3F00E8F4-E150-416F-B4B4-57371C7D2FCB}" type="pres">
      <dgm:prSet presAssocID="{1BF804A3-A877-49EB-B649-B85FC9DF77A0}" presName="compChildNode" presStyleCnt="0"/>
      <dgm:spPr/>
    </dgm:pt>
    <dgm:pt modelId="{9D153CC6-E55B-47C1-82B5-429F9E9C4836}" type="pres">
      <dgm:prSet presAssocID="{1BF804A3-A877-49EB-B649-B85FC9DF77A0}" presName="theInnerList" presStyleCnt="0"/>
      <dgm:spPr/>
    </dgm:pt>
    <dgm:pt modelId="{A6E3AD6D-01FD-4AE8-B3E7-7EB73B754CDE}" type="pres">
      <dgm:prSet presAssocID="{D550046C-9F8C-4446-BDBF-E97C7398CD7B}" presName="childNode" presStyleLbl="node1" presStyleIdx="3" presStyleCnt="5" custScaleX="117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840C6-D35F-44C8-B691-2A73FC261E0E}" type="pres">
      <dgm:prSet presAssocID="{1BF804A3-A877-49EB-B649-B85FC9DF77A0}" presName="aSpace" presStyleCnt="0"/>
      <dgm:spPr/>
    </dgm:pt>
    <dgm:pt modelId="{99FF526E-410A-4776-9AA5-D8253A32E946}" type="pres">
      <dgm:prSet presAssocID="{7F83380C-F5B7-4CEC-A75C-870BF2B86CA2}" presName="compNode" presStyleCnt="0"/>
      <dgm:spPr/>
    </dgm:pt>
    <dgm:pt modelId="{BF770950-1CD8-4BEB-A76A-DC31D93E4769}" type="pres">
      <dgm:prSet presAssocID="{7F83380C-F5B7-4CEC-A75C-870BF2B86CA2}" presName="aNode" presStyleLbl="bgShp" presStyleIdx="4" presStyleCnt="5"/>
      <dgm:spPr/>
      <dgm:t>
        <a:bodyPr/>
        <a:lstStyle/>
        <a:p>
          <a:endParaRPr lang="ru-RU"/>
        </a:p>
      </dgm:t>
    </dgm:pt>
    <dgm:pt modelId="{E975B610-295E-456C-9C75-C8425A535F39}" type="pres">
      <dgm:prSet presAssocID="{7F83380C-F5B7-4CEC-A75C-870BF2B86CA2}" presName="textNode" presStyleLbl="bgShp" presStyleIdx="4" presStyleCnt="5"/>
      <dgm:spPr/>
      <dgm:t>
        <a:bodyPr/>
        <a:lstStyle/>
        <a:p>
          <a:endParaRPr lang="ru-RU"/>
        </a:p>
      </dgm:t>
    </dgm:pt>
    <dgm:pt modelId="{68CA0DF1-B5AA-4EA6-A4EA-B8ECE660C8E2}" type="pres">
      <dgm:prSet presAssocID="{7F83380C-F5B7-4CEC-A75C-870BF2B86CA2}" presName="compChildNode" presStyleCnt="0"/>
      <dgm:spPr/>
    </dgm:pt>
    <dgm:pt modelId="{EDCA5E28-2148-4047-B277-E1906F916A68}" type="pres">
      <dgm:prSet presAssocID="{7F83380C-F5B7-4CEC-A75C-870BF2B86CA2}" presName="theInnerList" presStyleCnt="0"/>
      <dgm:spPr/>
    </dgm:pt>
    <dgm:pt modelId="{A902B8A3-9AE6-40C1-B42D-17F47B020E57}" type="pres">
      <dgm:prSet presAssocID="{714530CF-4312-4B5A-9B9C-1B46A3ECE503}" presName="childNode" presStyleLbl="node1" presStyleIdx="4" presStyleCnt="5" custScaleX="116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6EC4F9-648A-41B7-AB33-F277318CD8C3}" srcId="{FD50C38F-5F2C-4920-968E-4C535010BED3}" destId="{B8EEAFE7-74CB-42B2-A025-AAABDB03CBBF}" srcOrd="0" destOrd="0" parTransId="{AC7BB048-7439-4750-92CC-95ED92D9D840}" sibTransId="{5B1109BB-8244-4956-9648-732B118D1B89}"/>
    <dgm:cxn modelId="{450581BD-B600-4580-9DD1-F1DDA23F950D}" srcId="{1BF804A3-A877-49EB-B649-B85FC9DF77A0}" destId="{D550046C-9F8C-4446-BDBF-E97C7398CD7B}" srcOrd="0" destOrd="0" parTransId="{59E386AD-CF4F-48D5-851E-BA5268CFB0E1}" sibTransId="{892AC8BA-9E70-477E-BB07-5B41A2D232BF}"/>
    <dgm:cxn modelId="{AB358A4D-5F5C-417C-A696-DB2DA056A521}" type="presOf" srcId="{5F0866C4-2AF1-4D01-95E8-012ADBD1C195}" destId="{B83FCBB9-7C0D-463F-8C20-17CAFAEF26F7}" srcOrd="0" destOrd="0" presId="urn:microsoft.com/office/officeart/2005/8/layout/lProcess2"/>
    <dgm:cxn modelId="{ECB68AF2-2673-4E0D-8D52-8F509EABFF6B}" type="presOf" srcId="{7F83380C-F5B7-4CEC-A75C-870BF2B86CA2}" destId="{BF770950-1CD8-4BEB-A76A-DC31D93E4769}" srcOrd="0" destOrd="0" presId="urn:microsoft.com/office/officeart/2005/8/layout/lProcess2"/>
    <dgm:cxn modelId="{FD2A2E4C-C3CA-4F8F-9828-11F0734A15AC}" type="presOf" srcId="{1BF804A3-A877-49EB-B649-B85FC9DF77A0}" destId="{3F18F8DB-69F2-46C5-A0DC-3078538B78F8}" srcOrd="0" destOrd="0" presId="urn:microsoft.com/office/officeart/2005/8/layout/lProcess2"/>
    <dgm:cxn modelId="{4D12E266-B5EC-45C7-8F3E-CFD9D405F846}" type="presOf" srcId="{C3C2B39B-0026-41BD-9917-34C9B27C8698}" destId="{448D8E91-3FF0-44BA-BFEF-B75323173153}" srcOrd="0" destOrd="0" presId="urn:microsoft.com/office/officeart/2005/8/layout/lProcess2"/>
    <dgm:cxn modelId="{D3CE98E0-A97F-4C6B-B774-63683C4883F2}" type="presOf" srcId="{D21CE91F-3FA9-45D0-80CE-715C8FF35CBD}" destId="{FE803083-A284-4C0E-B65C-D02D6D3F944C}" srcOrd="0" destOrd="0" presId="urn:microsoft.com/office/officeart/2005/8/layout/lProcess2"/>
    <dgm:cxn modelId="{E5D63F48-3338-4C82-865E-75B8DF9A2D0D}" srcId="{FD50C38F-5F2C-4920-968E-4C535010BED3}" destId="{7F83380C-F5B7-4CEC-A75C-870BF2B86CA2}" srcOrd="4" destOrd="0" parTransId="{4F36748B-DF30-44DD-B6D7-CC8CF8072D84}" sibTransId="{6CFF4EA8-1900-422B-AC4F-5E4D880F06F2}"/>
    <dgm:cxn modelId="{203250B9-E0F4-4CC0-B8CB-3A356A977404}" srcId="{7F83380C-F5B7-4CEC-A75C-870BF2B86CA2}" destId="{714530CF-4312-4B5A-9B9C-1B46A3ECE503}" srcOrd="0" destOrd="0" parTransId="{EDA3F6A6-406C-47D7-B5BE-8E5FA9F8354E}" sibTransId="{F6470158-65AF-4DDC-8931-3166CD102962}"/>
    <dgm:cxn modelId="{7A006452-246F-4656-B335-8A87FFE6D989}" type="presOf" srcId="{D550046C-9F8C-4446-BDBF-E97C7398CD7B}" destId="{A6E3AD6D-01FD-4AE8-B3E7-7EB73B754CDE}" srcOrd="0" destOrd="0" presId="urn:microsoft.com/office/officeart/2005/8/layout/lProcess2"/>
    <dgm:cxn modelId="{B68A676D-BA07-4382-B6B1-4B82CB4C516E}" type="presOf" srcId="{7F83380C-F5B7-4CEC-A75C-870BF2B86CA2}" destId="{E975B610-295E-456C-9C75-C8425A535F39}" srcOrd="1" destOrd="0" presId="urn:microsoft.com/office/officeart/2005/8/layout/lProcess2"/>
    <dgm:cxn modelId="{202F6559-E968-4FA6-A48E-B84F7A75F1A8}" type="presOf" srcId="{D21CE91F-3FA9-45D0-80CE-715C8FF35CBD}" destId="{D939D8D2-7F59-468F-AA80-A5537BE27D2E}" srcOrd="1" destOrd="0" presId="urn:microsoft.com/office/officeart/2005/8/layout/lProcess2"/>
    <dgm:cxn modelId="{FDC725A8-48AA-47D7-B7F3-69EAEA6E5C38}" type="presOf" srcId="{FD50C38F-5F2C-4920-968E-4C535010BED3}" destId="{C2616F41-3659-4829-BE90-99760F260F00}" srcOrd="0" destOrd="0" presId="urn:microsoft.com/office/officeart/2005/8/layout/lProcess2"/>
    <dgm:cxn modelId="{B440DECF-B7B8-478A-812A-13E6C7153B12}" srcId="{FD50C38F-5F2C-4920-968E-4C535010BED3}" destId="{D21CE91F-3FA9-45D0-80CE-715C8FF35CBD}" srcOrd="1" destOrd="0" parTransId="{8D376492-C1BE-443D-A0F0-82FB3EB5F686}" sibTransId="{75ED4FBF-270C-4245-A343-5AEF91FF072C}"/>
    <dgm:cxn modelId="{82EC242D-39FE-444D-8357-86926AEAD975}" srcId="{5023D352-23A6-4209-B2B2-222210764F7A}" destId="{5F0866C4-2AF1-4D01-95E8-012ADBD1C195}" srcOrd="0" destOrd="0" parTransId="{938D7BF8-CC25-4630-8597-646718DCC152}" sibTransId="{91E006A0-81AE-41F9-A6F0-98901FB60B59}"/>
    <dgm:cxn modelId="{FF7EA431-FBC3-4A3F-B96B-1EBB0C2D2FEA}" type="presOf" srcId="{B8EEAFE7-74CB-42B2-A025-AAABDB03CBBF}" destId="{BFA0D746-1513-4FC1-B892-02770FF40B8F}" srcOrd="1" destOrd="0" presId="urn:microsoft.com/office/officeart/2005/8/layout/lProcess2"/>
    <dgm:cxn modelId="{4FDEA4D9-CF67-4569-A375-15D8954E148C}" type="presOf" srcId="{714530CF-4312-4B5A-9B9C-1B46A3ECE503}" destId="{A902B8A3-9AE6-40C1-B42D-17F47B020E57}" srcOrd="0" destOrd="0" presId="urn:microsoft.com/office/officeart/2005/8/layout/lProcess2"/>
    <dgm:cxn modelId="{4BABA6CE-B684-4863-8103-28186838216E}" type="presOf" srcId="{5023D352-23A6-4209-B2B2-222210764F7A}" destId="{7D7CF844-C5F8-4033-B375-41575319E603}" srcOrd="0" destOrd="0" presId="urn:microsoft.com/office/officeart/2005/8/layout/lProcess2"/>
    <dgm:cxn modelId="{DADD2215-3FA4-482E-8F7F-40692B517573}" type="presOf" srcId="{9F5E005B-5F78-4C7E-AD4B-FD041CC87085}" destId="{952F8340-9AE3-46C6-909B-1B5DF3388FE2}" srcOrd="0" destOrd="0" presId="urn:microsoft.com/office/officeart/2005/8/layout/lProcess2"/>
    <dgm:cxn modelId="{FC08AC71-A9F4-4295-9CC4-5055F53D3A90}" type="presOf" srcId="{1BF804A3-A877-49EB-B649-B85FC9DF77A0}" destId="{E08C740D-1AA3-4F9A-8081-0D5EF769D12D}" srcOrd="1" destOrd="0" presId="urn:microsoft.com/office/officeart/2005/8/layout/lProcess2"/>
    <dgm:cxn modelId="{614A5609-2F95-4DBF-B543-2C47F8F002CA}" srcId="{FD50C38F-5F2C-4920-968E-4C535010BED3}" destId="{5023D352-23A6-4209-B2B2-222210764F7A}" srcOrd="2" destOrd="0" parTransId="{60CFF725-1062-43A3-84AD-3B1BAFD9750A}" sibTransId="{F4A814AF-2962-4AB3-80CD-F5430BCE1D55}"/>
    <dgm:cxn modelId="{8F4457C1-58CF-4D60-93CB-A74AFFF162BE}" type="presOf" srcId="{5023D352-23A6-4209-B2B2-222210764F7A}" destId="{3FFF6C8E-3640-47D4-A1B3-B4B9969B346A}" srcOrd="1" destOrd="0" presId="urn:microsoft.com/office/officeart/2005/8/layout/lProcess2"/>
    <dgm:cxn modelId="{3DEBD03A-6063-4E40-9976-1B26D6D9819A}" srcId="{B8EEAFE7-74CB-42B2-A025-AAABDB03CBBF}" destId="{C3C2B39B-0026-41BD-9917-34C9B27C8698}" srcOrd="0" destOrd="0" parTransId="{6BB7FC02-854E-4C0C-BC92-13798130F3D2}" sibTransId="{DA3C0B0D-5501-4112-B85E-23D4240E837D}"/>
    <dgm:cxn modelId="{F5D11DB2-706E-4F0F-8A34-1F9AEB331853}" srcId="{D21CE91F-3FA9-45D0-80CE-715C8FF35CBD}" destId="{9F5E005B-5F78-4C7E-AD4B-FD041CC87085}" srcOrd="0" destOrd="0" parTransId="{5BF45A4C-C0FE-4E12-A191-FFEF1D113CEC}" sibTransId="{9F5CF5C1-A15F-4D21-8D7B-11BC6EAD4CE5}"/>
    <dgm:cxn modelId="{62AFB015-1E32-44A0-A24B-ABB41B610003}" srcId="{FD50C38F-5F2C-4920-968E-4C535010BED3}" destId="{1BF804A3-A877-49EB-B649-B85FC9DF77A0}" srcOrd="3" destOrd="0" parTransId="{22527C42-4253-4B94-9F0A-804FE703C7EF}" sibTransId="{CD44C9FF-4EEF-44F6-B571-26C50AA785AB}"/>
    <dgm:cxn modelId="{924B2649-E380-4455-9DE2-20C300252405}" type="presOf" srcId="{B8EEAFE7-74CB-42B2-A025-AAABDB03CBBF}" destId="{D75E73FB-1EF7-4929-9F1E-DFEB510B5091}" srcOrd="0" destOrd="0" presId="urn:microsoft.com/office/officeart/2005/8/layout/lProcess2"/>
    <dgm:cxn modelId="{7ECF2F3F-B2BB-4AD4-9FF2-95267DDB1711}" type="presParOf" srcId="{C2616F41-3659-4829-BE90-99760F260F00}" destId="{5291FC37-9AD3-49FE-A255-A4B517BBD2AF}" srcOrd="0" destOrd="0" presId="urn:microsoft.com/office/officeart/2005/8/layout/lProcess2"/>
    <dgm:cxn modelId="{270D24C2-3F8A-41F6-B642-19BE4E1E324A}" type="presParOf" srcId="{5291FC37-9AD3-49FE-A255-A4B517BBD2AF}" destId="{D75E73FB-1EF7-4929-9F1E-DFEB510B5091}" srcOrd="0" destOrd="0" presId="urn:microsoft.com/office/officeart/2005/8/layout/lProcess2"/>
    <dgm:cxn modelId="{9E89BCBE-4E72-4A89-A0BF-F124AC4C2B61}" type="presParOf" srcId="{5291FC37-9AD3-49FE-A255-A4B517BBD2AF}" destId="{BFA0D746-1513-4FC1-B892-02770FF40B8F}" srcOrd="1" destOrd="0" presId="urn:microsoft.com/office/officeart/2005/8/layout/lProcess2"/>
    <dgm:cxn modelId="{10AF9083-EB7E-49A6-B1EB-1CFD36FECCB8}" type="presParOf" srcId="{5291FC37-9AD3-49FE-A255-A4B517BBD2AF}" destId="{5B90EC8A-39E2-4DB5-8FD7-746640231187}" srcOrd="2" destOrd="0" presId="urn:microsoft.com/office/officeart/2005/8/layout/lProcess2"/>
    <dgm:cxn modelId="{45F84B5D-68C5-44BC-B215-2F3FDF0897E5}" type="presParOf" srcId="{5B90EC8A-39E2-4DB5-8FD7-746640231187}" destId="{30A59A90-4395-4818-99CF-BC089B8E423C}" srcOrd="0" destOrd="0" presId="urn:microsoft.com/office/officeart/2005/8/layout/lProcess2"/>
    <dgm:cxn modelId="{8A847896-18D4-4101-8A99-5385D2875D01}" type="presParOf" srcId="{30A59A90-4395-4818-99CF-BC089B8E423C}" destId="{448D8E91-3FF0-44BA-BFEF-B75323173153}" srcOrd="0" destOrd="0" presId="urn:microsoft.com/office/officeart/2005/8/layout/lProcess2"/>
    <dgm:cxn modelId="{D526E8F8-E03F-4009-8E8D-92606EFE03CE}" type="presParOf" srcId="{C2616F41-3659-4829-BE90-99760F260F00}" destId="{0A11D1B4-00FF-4214-9AA5-48712E63536A}" srcOrd="1" destOrd="0" presId="urn:microsoft.com/office/officeart/2005/8/layout/lProcess2"/>
    <dgm:cxn modelId="{EC0E08A3-7041-4871-87DB-5CCA2FD3AAB5}" type="presParOf" srcId="{C2616F41-3659-4829-BE90-99760F260F00}" destId="{319ACC3C-3FD3-4204-94B6-BB86C502C767}" srcOrd="2" destOrd="0" presId="urn:microsoft.com/office/officeart/2005/8/layout/lProcess2"/>
    <dgm:cxn modelId="{9D04E17C-11AA-4AE6-B794-4072044CCD5C}" type="presParOf" srcId="{319ACC3C-3FD3-4204-94B6-BB86C502C767}" destId="{FE803083-A284-4C0E-B65C-D02D6D3F944C}" srcOrd="0" destOrd="0" presId="urn:microsoft.com/office/officeart/2005/8/layout/lProcess2"/>
    <dgm:cxn modelId="{09EA9572-4E6C-4299-B873-EC8517C56C4D}" type="presParOf" srcId="{319ACC3C-3FD3-4204-94B6-BB86C502C767}" destId="{D939D8D2-7F59-468F-AA80-A5537BE27D2E}" srcOrd="1" destOrd="0" presId="urn:microsoft.com/office/officeart/2005/8/layout/lProcess2"/>
    <dgm:cxn modelId="{6BB664DA-D16B-4B22-921A-F5980406F222}" type="presParOf" srcId="{319ACC3C-3FD3-4204-94B6-BB86C502C767}" destId="{1D746C7D-14A3-43C6-839C-DCCD90017213}" srcOrd="2" destOrd="0" presId="urn:microsoft.com/office/officeart/2005/8/layout/lProcess2"/>
    <dgm:cxn modelId="{E5DCA83A-59C4-4228-8EE0-BC3778F8F000}" type="presParOf" srcId="{1D746C7D-14A3-43C6-839C-DCCD90017213}" destId="{CE0B0752-AEC6-4B23-8730-7DB94DB76ADD}" srcOrd="0" destOrd="0" presId="urn:microsoft.com/office/officeart/2005/8/layout/lProcess2"/>
    <dgm:cxn modelId="{1DDC0ACE-B7FE-463A-BF5E-AD7042E581AC}" type="presParOf" srcId="{CE0B0752-AEC6-4B23-8730-7DB94DB76ADD}" destId="{952F8340-9AE3-46C6-909B-1B5DF3388FE2}" srcOrd="0" destOrd="0" presId="urn:microsoft.com/office/officeart/2005/8/layout/lProcess2"/>
    <dgm:cxn modelId="{CA2ED5AC-76A2-41E5-B7C4-6C0FBB84D40C}" type="presParOf" srcId="{C2616F41-3659-4829-BE90-99760F260F00}" destId="{77E76B26-A189-4B00-8AC4-C304C5D296B6}" srcOrd="3" destOrd="0" presId="urn:microsoft.com/office/officeart/2005/8/layout/lProcess2"/>
    <dgm:cxn modelId="{8FFFC9B7-9189-4D47-9158-06F45D9213CB}" type="presParOf" srcId="{C2616F41-3659-4829-BE90-99760F260F00}" destId="{F4ACEEC5-4724-4674-8711-A4699B991819}" srcOrd="4" destOrd="0" presId="urn:microsoft.com/office/officeart/2005/8/layout/lProcess2"/>
    <dgm:cxn modelId="{85B7A382-4336-4EE0-9919-3FCEE7793BCF}" type="presParOf" srcId="{F4ACEEC5-4724-4674-8711-A4699B991819}" destId="{7D7CF844-C5F8-4033-B375-41575319E603}" srcOrd="0" destOrd="0" presId="urn:microsoft.com/office/officeart/2005/8/layout/lProcess2"/>
    <dgm:cxn modelId="{23D872ED-9540-4AA5-BFF4-655BEE7C3B7B}" type="presParOf" srcId="{F4ACEEC5-4724-4674-8711-A4699B991819}" destId="{3FFF6C8E-3640-47D4-A1B3-B4B9969B346A}" srcOrd="1" destOrd="0" presId="urn:microsoft.com/office/officeart/2005/8/layout/lProcess2"/>
    <dgm:cxn modelId="{E5DB804D-5F80-48C4-AC09-C4C0ADE75079}" type="presParOf" srcId="{F4ACEEC5-4724-4674-8711-A4699B991819}" destId="{AA056939-886B-46A9-B0A0-9FFDD38AC72A}" srcOrd="2" destOrd="0" presId="urn:microsoft.com/office/officeart/2005/8/layout/lProcess2"/>
    <dgm:cxn modelId="{9A8BE59A-2FDB-4680-935A-3215C5F86EAC}" type="presParOf" srcId="{AA056939-886B-46A9-B0A0-9FFDD38AC72A}" destId="{318A574A-5155-4F96-A40A-FE402A546DE5}" srcOrd="0" destOrd="0" presId="urn:microsoft.com/office/officeart/2005/8/layout/lProcess2"/>
    <dgm:cxn modelId="{15AAA28A-87CF-421A-890A-0D9AE2E6C183}" type="presParOf" srcId="{318A574A-5155-4F96-A40A-FE402A546DE5}" destId="{B83FCBB9-7C0D-463F-8C20-17CAFAEF26F7}" srcOrd="0" destOrd="0" presId="urn:microsoft.com/office/officeart/2005/8/layout/lProcess2"/>
    <dgm:cxn modelId="{A486B4D0-C6F4-4566-B3C9-9D56141D7638}" type="presParOf" srcId="{C2616F41-3659-4829-BE90-99760F260F00}" destId="{B74FA11C-440D-4794-9893-A317F0CDABC8}" srcOrd="5" destOrd="0" presId="urn:microsoft.com/office/officeart/2005/8/layout/lProcess2"/>
    <dgm:cxn modelId="{7B23B429-A731-4138-A832-C23C85862B12}" type="presParOf" srcId="{C2616F41-3659-4829-BE90-99760F260F00}" destId="{F24A4990-A6BA-4EDF-9844-493FC26DA64A}" srcOrd="6" destOrd="0" presId="urn:microsoft.com/office/officeart/2005/8/layout/lProcess2"/>
    <dgm:cxn modelId="{F8E5E0FA-1586-4FA4-96EC-997B05B52C98}" type="presParOf" srcId="{F24A4990-A6BA-4EDF-9844-493FC26DA64A}" destId="{3F18F8DB-69F2-46C5-A0DC-3078538B78F8}" srcOrd="0" destOrd="0" presId="urn:microsoft.com/office/officeart/2005/8/layout/lProcess2"/>
    <dgm:cxn modelId="{7EF5224F-31A7-4077-988B-C633B6A46516}" type="presParOf" srcId="{F24A4990-A6BA-4EDF-9844-493FC26DA64A}" destId="{E08C740D-1AA3-4F9A-8081-0D5EF769D12D}" srcOrd="1" destOrd="0" presId="urn:microsoft.com/office/officeart/2005/8/layout/lProcess2"/>
    <dgm:cxn modelId="{017C33CC-1C9A-4B18-9BBE-C7C28723887D}" type="presParOf" srcId="{F24A4990-A6BA-4EDF-9844-493FC26DA64A}" destId="{3F00E8F4-E150-416F-B4B4-57371C7D2FCB}" srcOrd="2" destOrd="0" presId="urn:microsoft.com/office/officeart/2005/8/layout/lProcess2"/>
    <dgm:cxn modelId="{71F1866A-B0AF-497F-9D8A-EC1FF7F43C01}" type="presParOf" srcId="{3F00E8F4-E150-416F-B4B4-57371C7D2FCB}" destId="{9D153CC6-E55B-47C1-82B5-429F9E9C4836}" srcOrd="0" destOrd="0" presId="urn:microsoft.com/office/officeart/2005/8/layout/lProcess2"/>
    <dgm:cxn modelId="{693C2775-CDAC-4B7F-A202-67920E488D99}" type="presParOf" srcId="{9D153CC6-E55B-47C1-82B5-429F9E9C4836}" destId="{A6E3AD6D-01FD-4AE8-B3E7-7EB73B754CDE}" srcOrd="0" destOrd="0" presId="urn:microsoft.com/office/officeart/2005/8/layout/lProcess2"/>
    <dgm:cxn modelId="{6DCEC58E-18A2-40AF-A219-5C18A61DE12E}" type="presParOf" srcId="{C2616F41-3659-4829-BE90-99760F260F00}" destId="{6AB840C6-D35F-44C8-B691-2A73FC261E0E}" srcOrd="7" destOrd="0" presId="urn:microsoft.com/office/officeart/2005/8/layout/lProcess2"/>
    <dgm:cxn modelId="{852C0634-57D2-4348-9F74-A848353BEB32}" type="presParOf" srcId="{C2616F41-3659-4829-BE90-99760F260F00}" destId="{99FF526E-410A-4776-9AA5-D8253A32E946}" srcOrd="8" destOrd="0" presId="urn:microsoft.com/office/officeart/2005/8/layout/lProcess2"/>
    <dgm:cxn modelId="{6595A744-0CD6-4C14-82FC-A008F0AACAF6}" type="presParOf" srcId="{99FF526E-410A-4776-9AA5-D8253A32E946}" destId="{BF770950-1CD8-4BEB-A76A-DC31D93E4769}" srcOrd="0" destOrd="0" presId="urn:microsoft.com/office/officeart/2005/8/layout/lProcess2"/>
    <dgm:cxn modelId="{6E84B9E5-0191-4E57-BD9C-FD3800C727D5}" type="presParOf" srcId="{99FF526E-410A-4776-9AA5-D8253A32E946}" destId="{E975B610-295E-456C-9C75-C8425A535F39}" srcOrd="1" destOrd="0" presId="urn:microsoft.com/office/officeart/2005/8/layout/lProcess2"/>
    <dgm:cxn modelId="{BCCD77AB-3A9B-4BEA-8A53-7F4461A6E32E}" type="presParOf" srcId="{99FF526E-410A-4776-9AA5-D8253A32E946}" destId="{68CA0DF1-B5AA-4EA6-A4EA-B8ECE660C8E2}" srcOrd="2" destOrd="0" presId="urn:microsoft.com/office/officeart/2005/8/layout/lProcess2"/>
    <dgm:cxn modelId="{001303A9-2AB5-45C6-B1D2-97C4B9FA9635}" type="presParOf" srcId="{68CA0DF1-B5AA-4EA6-A4EA-B8ECE660C8E2}" destId="{EDCA5E28-2148-4047-B277-E1906F916A68}" srcOrd="0" destOrd="0" presId="urn:microsoft.com/office/officeart/2005/8/layout/lProcess2"/>
    <dgm:cxn modelId="{395C2CAA-4B06-4DB4-BA64-DCB63064804E}" type="presParOf" srcId="{EDCA5E28-2148-4047-B277-E1906F916A68}" destId="{A902B8A3-9AE6-40C1-B42D-17F47B020E5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C7956-2307-413B-B09A-F03FBE9792C9}">
      <dsp:nvSpPr>
        <dsp:cNvPr id="0" name=""/>
        <dsp:cNvSpPr/>
      </dsp:nvSpPr>
      <dsp:spPr>
        <a:xfrm>
          <a:off x="584803" y="1464"/>
          <a:ext cx="1162303" cy="11623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EC31B9-5347-45AA-B7C1-4C0AD1E38D97}">
      <dsp:nvSpPr>
        <dsp:cNvPr id="0" name=""/>
        <dsp:cNvSpPr/>
      </dsp:nvSpPr>
      <dsp:spPr>
        <a:xfrm>
          <a:off x="1165955" y="0"/>
          <a:ext cx="6201312" cy="116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терміново організувати надання першої медичної допомоги потерпілому та за­безпечити у разі необхідності його доставку до лікувально-профілактичного закладу;</a:t>
          </a:r>
          <a:endParaRPr lang="ru-RU" sz="1600" kern="1200" dirty="0"/>
        </a:p>
      </dsp:txBody>
      <dsp:txXfrm>
        <a:off x="1165955" y="0"/>
        <a:ext cx="6201312" cy="1162303"/>
      </dsp:txXfrm>
    </dsp:sp>
    <dsp:sp modelId="{0B89647C-3767-4E59-8EAA-CC2DC7FB99E1}">
      <dsp:nvSpPr>
        <dsp:cNvPr id="0" name=""/>
        <dsp:cNvSpPr/>
      </dsp:nvSpPr>
      <dsp:spPr>
        <a:xfrm>
          <a:off x="584803" y="1163767"/>
          <a:ext cx="1162303" cy="11623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18A146-129C-4381-8395-FB65C708BB19}">
      <dsp:nvSpPr>
        <dsp:cNvPr id="0" name=""/>
        <dsp:cNvSpPr/>
      </dsp:nvSpPr>
      <dsp:spPr>
        <a:xfrm>
          <a:off x="1165955" y="1163767"/>
          <a:ext cx="6201312" cy="116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повідомити про те, що сталося, роботодавця, керівника профспілки, членом якої є потерпілий, або уповноважену найманими працівниками особу з питань охорони праці, якщо потерпілий не є членом профспілки;</a:t>
          </a:r>
          <a:endParaRPr lang="ru-RU" sz="1600" kern="1200" dirty="0"/>
        </a:p>
      </dsp:txBody>
      <dsp:txXfrm>
        <a:off x="1165955" y="1163767"/>
        <a:ext cx="6201312" cy="1162303"/>
      </dsp:txXfrm>
    </dsp:sp>
    <dsp:sp modelId="{36EE5E0A-0C36-4F5F-883C-58DE22A55FFB}">
      <dsp:nvSpPr>
        <dsp:cNvPr id="0" name=""/>
        <dsp:cNvSpPr/>
      </dsp:nvSpPr>
      <dsp:spPr>
        <a:xfrm>
          <a:off x="584803" y="2326070"/>
          <a:ext cx="1162303" cy="11623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153CD7-C3FD-4764-8EB2-E3F5E91B2D40}">
      <dsp:nvSpPr>
        <dsp:cNvPr id="0" name=""/>
        <dsp:cNvSpPr/>
      </dsp:nvSpPr>
      <dsp:spPr>
        <a:xfrm>
          <a:off x="1165955" y="2326070"/>
          <a:ext cx="6201312" cy="116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зберегти до прибуття комісії з розслідування нещасного випадку обстановку на робочому місці та устаткування у такому стані, в якому вони були на момент нещасного випадку, а також вжити заходів щодо недопущення виникнення подібних випадків у подальшому,</a:t>
          </a:r>
          <a:endParaRPr lang="ru-RU" sz="1600" kern="1200" dirty="0"/>
        </a:p>
      </dsp:txBody>
      <dsp:txXfrm>
        <a:off x="1165955" y="2326070"/>
        <a:ext cx="6201312" cy="1162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E73FB-1EF7-4929-9F1E-DFEB510B5091}">
      <dsp:nvSpPr>
        <dsp:cNvPr id="0" name=""/>
        <dsp:cNvSpPr/>
      </dsp:nvSpPr>
      <dsp:spPr>
        <a:xfrm>
          <a:off x="5157" y="0"/>
          <a:ext cx="1809909" cy="4360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300" kern="1200" dirty="0" smtClean="0"/>
            <a:t>1</a:t>
          </a:r>
          <a:endParaRPr lang="ru-RU" sz="6300" kern="1200" dirty="0"/>
        </a:p>
      </dsp:txBody>
      <dsp:txXfrm>
        <a:off x="5157" y="0"/>
        <a:ext cx="1809909" cy="1308239"/>
      </dsp:txXfrm>
    </dsp:sp>
    <dsp:sp modelId="{448D8E91-3FF0-44BA-BFEF-B75323173153}">
      <dsp:nvSpPr>
        <dsp:cNvPr id="0" name=""/>
        <dsp:cNvSpPr/>
      </dsp:nvSpPr>
      <dsp:spPr>
        <a:xfrm>
          <a:off x="93097" y="1308239"/>
          <a:ext cx="1634030" cy="283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Фондові за місцезнаходженням підприємства,  на  якому  стався нещасний випадок</a:t>
          </a:r>
          <a:r>
            <a:rPr lang="uk-UA" sz="18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800" kern="1200" dirty="0"/>
        </a:p>
      </dsp:txBody>
      <dsp:txXfrm>
        <a:off x="140956" y="1356098"/>
        <a:ext cx="1538312" cy="2738801"/>
      </dsp:txXfrm>
    </dsp:sp>
    <dsp:sp modelId="{FE803083-A284-4C0E-B65C-D02D6D3F944C}">
      <dsp:nvSpPr>
        <dsp:cNvPr id="0" name=""/>
        <dsp:cNvSpPr/>
      </dsp:nvSpPr>
      <dsp:spPr>
        <a:xfrm>
          <a:off x="1950810" y="0"/>
          <a:ext cx="1809909" cy="4360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/>
            <a:t>2</a:t>
          </a:r>
          <a:endParaRPr lang="ru-RU" sz="6000" kern="1200" dirty="0"/>
        </a:p>
      </dsp:txBody>
      <dsp:txXfrm>
        <a:off x="1950810" y="0"/>
        <a:ext cx="1809909" cy="1308239"/>
      </dsp:txXfrm>
    </dsp:sp>
    <dsp:sp modelId="{952F8340-9AE3-46C6-909B-1B5DF3388FE2}">
      <dsp:nvSpPr>
        <dsp:cNvPr id="0" name=""/>
        <dsp:cNvSpPr/>
      </dsp:nvSpPr>
      <dsp:spPr>
        <a:xfrm>
          <a:off x="1980935" y="1308239"/>
          <a:ext cx="1749661" cy="283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5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Керівникові первинної  організації  профспілки  незалежно від членства  потерпілого  в   профспілці   (у   разі   наявності   на підприємстві  кількох профспілок - керівникові профспілки,  членом якої є потерпілий, а у разі відсутності профспілки - уповноваженій найманими працівниками особі з питань охорони праці); </a:t>
          </a:r>
          <a:endParaRPr lang="ru-RU" sz="1250" kern="1200" dirty="0">
            <a:solidFill>
              <a:schemeClr val="bg1"/>
            </a:solidFill>
          </a:endParaRPr>
        </a:p>
      </dsp:txBody>
      <dsp:txXfrm>
        <a:off x="2032181" y="1359485"/>
        <a:ext cx="1647169" cy="2732027"/>
      </dsp:txXfrm>
    </dsp:sp>
    <dsp:sp modelId="{7D7CF844-C5F8-4033-B375-41575319E603}">
      <dsp:nvSpPr>
        <dsp:cNvPr id="0" name=""/>
        <dsp:cNvSpPr/>
      </dsp:nvSpPr>
      <dsp:spPr>
        <a:xfrm>
          <a:off x="3896464" y="0"/>
          <a:ext cx="1809909" cy="4360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/>
            <a:t>3</a:t>
          </a:r>
          <a:endParaRPr lang="ru-RU" sz="6000" kern="1200" dirty="0"/>
        </a:p>
      </dsp:txBody>
      <dsp:txXfrm>
        <a:off x="3896464" y="0"/>
        <a:ext cx="1809909" cy="1308239"/>
      </dsp:txXfrm>
    </dsp:sp>
    <dsp:sp modelId="{B83FCBB9-7C0D-463F-8C20-17CAFAEF26F7}">
      <dsp:nvSpPr>
        <dsp:cNvPr id="0" name=""/>
        <dsp:cNvSpPr/>
      </dsp:nvSpPr>
      <dsp:spPr>
        <a:xfrm>
          <a:off x="4077455" y="1308239"/>
          <a:ext cx="1447927" cy="283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Керівникові підприємства,    де   працює   потерпілий,   якщо потерпілий є працівником іншого підприємства;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119863" y="1350647"/>
        <a:ext cx="1363111" cy="2749703"/>
      </dsp:txXfrm>
    </dsp:sp>
    <dsp:sp modelId="{3F18F8DB-69F2-46C5-A0DC-3078538B78F8}">
      <dsp:nvSpPr>
        <dsp:cNvPr id="0" name=""/>
        <dsp:cNvSpPr/>
      </dsp:nvSpPr>
      <dsp:spPr>
        <a:xfrm>
          <a:off x="5842117" y="0"/>
          <a:ext cx="1809909" cy="4360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/>
            <a:t>4</a:t>
          </a:r>
          <a:endParaRPr lang="ru-RU" sz="6000" kern="1200" dirty="0"/>
        </a:p>
      </dsp:txBody>
      <dsp:txXfrm>
        <a:off x="5842117" y="0"/>
        <a:ext cx="1809909" cy="1308239"/>
      </dsp:txXfrm>
    </dsp:sp>
    <dsp:sp modelId="{A6E3AD6D-01FD-4AE8-B3E7-7EB73B754CDE}">
      <dsp:nvSpPr>
        <dsp:cNvPr id="0" name=""/>
        <dsp:cNvSpPr/>
      </dsp:nvSpPr>
      <dsp:spPr>
        <a:xfrm>
          <a:off x="5894778" y="1308239"/>
          <a:ext cx="1704587" cy="283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органові державного пожежного  нагляду  за  місцезнаходженням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 у разі настання нещасного випадку внаслідок пожежі;</a:t>
          </a:r>
          <a:endParaRPr lang="uk-UA" sz="1600" b="1" kern="1200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4704" y="1358165"/>
        <a:ext cx="1604735" cy="2734667"/>
      </dsp:txXfrm>
    </dsp:sp>
    <dsp:sp modelId="{BF770950-1CD8-4BEB-A76A-DC31D93E4769}">
      <dsp:nvSpPr>
        <dsp:cNvPr id="0" name=""/>
        <dsp:cNvSpPr/>
      </dsp:nvSpPr>
      <dsp:spPr>
        <a:xfrm>
          <a:off x="7787770" y="0"/>
          <a:ext cx="1809909" cy="4360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/>
            <a:t>5</a:t>
          </a:r>
          <a:endParaRPr lang="ru-RU" sz="6000" kern="1200" dirty="0"/>
        </a:p>
      </dsp:txBody>
      <dsp:txXfrm>
        <a:off x="7787770" y="0"/>
        <a:ext cx="1809909" cy="1308239"/>
      </dsp:txXfrm>
    </dsp:sp>
    <dsp:sp modelId="{A902B8A3-9AE6-40C1-B42D-17F47B020E57}">
      <dsp:nvSpPr>
        <dsp:cNvPr id="0" name=""/>
        <dsp:cNvSpPr/>
      </dsp:nvSpPr>
      <dsp:spPr>
        <a:xfrm>
          <a:off x="7851696" y="1308239"/>
          <a:ext cx="1682057" cy="283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закладові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державної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4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санітарно-епідеміологічної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служби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санітарно-епідеміологічний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за 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підприємством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гострого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професійного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отруєння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0962" y="1357505"/>
        <a:ext cx="1583525" cy="2735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B0A06-B85A-46C7-8D82-8EFD38E01C5B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4F1778-87E9-40B2-AF50-1B519985E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83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8288B1-90A0-4853-94DB-3E808BF5AC7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9904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24EB159-AD2D-4945-A23C-8DE3DD320D40}" type="slidenum">
              <a:rPr lang="uk-UA" altLang="ru-RU"/>
              <a:pPr>
                <a:spcBef>
                  <a:spcPct val="0"/>
                </a:spcBef>
              </a:pPr>
              <a:t>12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A91B42F-53A1-41B3-8448-FF103FF5BA3B}" type="slidenum">
              <a:rPr lang="uk-UA" altLang="ru-RU"/>
              <a:pPr>
                <a:spcBef>
                  <a:spcPct val="0"/>
                </a:spcBef>
              </a:pPr>
              <a:t>13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8288B1-90A0-4853-94DB-3E808BF5AC79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3349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8288B1-90A0-4853-94DB-3E808BF5AC79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022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E07DA6E-8213-4CCB-899C-0CB96094E339}" type="slidenum">
              <a:rPr lang="uk-UA" altLang="ru-RU"/>
              <a:pPr>
                <a:spcBef>
                  <a:spcPct val="0"/>
                </a:spcBef>
              </a:pPr>
              <a:t>3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862E07-7BF9-462D-9E86-ECDBF28D16C8}" type="slidenum">
              <a:rPr lang="uk-UA" altLang="ru-RU"/>
              <a:pPr>
                <a:spcBef>
                  <a:spcPct val="0"/>
                </a:spcBef>
              </a:pPr>
              <a:t>4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F678E6C-EB19-4A9C-8AD7-004333B7F0B6}" type="slidenum">
              <a:rPr lang="uk-UA" altLang="ru-RU"/>
              <a:pPr>
                <a:spcBef>
                  <a:spcPct val="0"/>
                </a:spcBef>
              </a:pPr>
              <a:t>6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460AF6D-E495-4079-AE7F-E5BA110D976E}" type="slidenum">
              <a:rPr lang="uk-UA" altLang="ru-RU"/>
              <a:pPr>
                <a:spcBef>
                  <a:spcPct val="0"/>
                </a:spcBef>
              </a:pPr>
              <a:t>7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46708FB-52BB-4B87-8A0F-D93BBD88B8E5}" type="slidenum">
              <a:rPr lang="uk-UA" altLang="ru-RU"/>
              <a:pPr>
                <a:spcBef>
                  <a:spcPct val="0"/>
                </a:spcBef>
              </a:pPr>
              <a:t>8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122583F-0E13-4D56-8964-12F9356A0D51}" type="slidenum">
              <a:rPr lang="uk-UA" altLang="ru-RU"/>
              <a:pPr>
                <a:spcBef>
                  <a:spcPct val="0"/>
                </a:spcBef>
              </a:pPr>
              <a:t>9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B57867-2792-4F0F-85B7-949E3DE6AC9F}" type="slidenum">
              <a:rPr lang="uk-UA" altLang="ru-RU"/>
              <a:pPr>
                <a:spcBef>
                  <a:spcPct val="0"/>
                </a:spcBef>
              </a:pPr>
              <a:t>10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0B0D008-B107-4F15-8CDE-AA6B6F163270}" type="slidenum">
              <a:rPr lang="uk-UA" altLang="ru-RU"/>
              <a:pPr>
                <a:spcBef>
                  <a:spcPct val="0"/>
                </a:spcBef>
              </a:pPr>
              <a:t>11</a:t>
            </a:fld>
            <a:endParaRPr lang="uk-UA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B643-BA4C-4C92-81C7-2D71A6CC3B9D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0434-37CA-4D4D-8A2F-6D177325CD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08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A0D4-2BDF-4A50-B346-B1A5FDA5CA85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E907-2124-426A-8353-1BA0F32FA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29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60442" y="365125"/>
            <a:ext cx="173484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3344" y="365125"/>
            <a:ext cx="508327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3C22-D686-4619-B18A-7FB84D1C3FA3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6EDEB-831A-4371-9D7E-D342D2B96E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73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2B85-2573-441B-A065-93138DA2E3BB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7F8B-2914-4AFC-9886-0BFF5BC00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20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1E23-E237-4EFB-BC3A-E96582FC80FA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C47F-8764-40B6-ACFF-B2AAA815CE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04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43" y="1825625"/>
            <a:ext cx="340905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86226" y="1825625"/>
            <a:ext cx="340905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29A2-D3ED-4D3A-9427-B643E060432B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A5B6-863D-4CC3-831B-6803892448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67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1302-0BEA-46A6-8477-EB6666F196E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BFCCC-C673-4984-B461-DBFC84A8BF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55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27B5-482E-4C3A-85BA-2956818AF0D4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EA264-6C64-4299-8F26-CF4CD6C47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11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3A52-6D4C-4BB5-BF21-2B8F515ACADE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181A-8588-4422-BD37-1829BB9826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07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857D-9E07-4304-A032-8CBD107E7C65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9F15-45D9-4CE3-AA55-E24055D2C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22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9E64-48B3-4D7F-B510-89242A0101F6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2A73-BF97-4954-B4F0-5C4C9CDA5E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02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FEBEC-7A19-4AAC-BC7E-50F942CC9017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4CFD1F-3740-4464-AE57-67D8763E99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source=images&amp;cd=&amp;cad=rja&amp;uact=8&amp;ved=0ahUKEwiX_6ub9MLXAhVHJ5oKHal9AZsQjRwIBw&amp;url=http://rov-adm.su/bytovoy-travmatizm-rovenki/&amp;psig=AOvVaw107ItP42lZhtgNyiAH4vxQ&amp;ust=151091528750450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ikuqDa9MLXAhWmF5oKHTRqAZwQjRwIBw&amp;url=http%3A%2F%2Fwww.lzhereabilitologi.ru%2FprognozTBSM.htm&amp;psig=AOvVaw107ItP42lZhtgNyiAH4vxQ&amp;ust=15109152875045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cad=rja&amp;uact=8&amp;ved=0ahUKEwiKg9L39sLXAhUqCZoKHT9MBpoQjRwIBw&amp;url=https%3A%2F%2Fwww.pinterest.com%2Fpin%2F446489750539653023%2F&amp;psig=AOvVaw1vEVTD-88Cktp4rYtDdqZH&amp;ust=151091601291448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4775"/>
            <a:ext cx="7318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6510338" y="-201613"/>
            <a:ext cx="5975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3551" y="236877"/>
            <a:ext cx="8763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uk-UA" altLang="ru-RU" sz="2800" b="1" dirty="0" smtClean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соціального страхування України</a:t>
            </a:r>
            <a:endParaRPr lang="ru-RU" altLang="ru-RU" sz="2800" b="1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25756" y="1265790"/>
            <a:ext cx="5396948" cy="10716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Основні завдання Фонду соціального страхування України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67948" y="2337466"/>
            <a:ext cx="765313" cy="8456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076841" y="2369853"/>
            <a:ext cx="824768" cy="780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969564" y="2369853"/>
            <a:ext cx="1" cy="1249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16200" y="3183091"/>
            <a:ext cx="3041373" cy="23109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Реалізація державної політики у сферах соціального страхування від нещасного випадку на виробництві, у зв’язку з тимчасовою втратою працездатності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21923" y="3183092"/>
            <a:ext cx="3014628" cy="23109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Надання матеріального забезпечення, страхових виплат та соціальних послуг застрахованим особам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12874" y="3651929"/>
            <a:ext cx="2653748" cy="11884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Профілактика нещасних випадків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814" y="692439"/>
            <a:ext cx="7807220" cy="5505101"/>
          </a:xfrm>
          <a:prstGeom prst="rect">
            <a:avLst/>
          </a:prstGeom>
        </p:spPr>
        <p:txBody>
          <a:bodyPr lIns="87380" tIns="43690" rIns="87380" bIns="43690">
            <a:spAutoFit/>
          </a:bodyPr>
          <a:lstStyle/>
          <a:p>
            <a:pPr eaLnBrk="1" hangingPunct="1"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 зобов'язана протягом трьох робочих днів з моменту її утворення: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обстежити місце настання нещасного випадку, одержати письмові пояснення потерпілого,  якщо це можливо,  опитати осіб  -  свідків нещасного випадку та причетних до нього осіб;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відповідність  умов  праці  та  її  безпеки вимогам законодавства про охорону праці;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 обставини і причини настання нещасного випадку;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первинну  медичну  документацію  (журнал   реєстрації травматологічного   пункту   лікувально-профілактичного   закладу, звернення потерпілого до медичного  пункту  або  медико-санітарної частини   підприємства,  амбулаторну  картку  та  історію  хвороби потерпілого, документацію відділу кадрів, відділу (служби) охорони праці тощо);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визначити, пов'язаний  чи  не  пов'язаний  нещасний випадок з виробництвом;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установити осіб,  які допустили порушення вимог законодавства про охорону праці, а також розробити план заходів щодо запобігання подібним нещасним випадкам;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у  п'яти  примірниках  акт  проведення  розслідування нещасного  випадку за формою Н-5 та  акт  про  нещасний   випадок,   пов'язаний   з виробництвом,  за  формою  Н-1 (у  разі,  коли  нещасний  випадок  визнано  таким,  що пов'язаний   з  виробництвом)  і  передати  їх  роботодавцеві  для затвердження;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у разі виявлення гострого  професійного  захворювання (отруєння), пов'язаного з виробництвом, крім актів за формою Н-5 і Н-1, у шістьох примірниках картку обліку професійного захворювання (отруєння)  за  формою  П-5. </a:t>
            </a:r>
          </a:p>
        </p:txBody>
      </p:sp>
      <p:pic>
        <p:nvPicPr>
          <p:cNvPr id="105475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73" y="2813501"/>
            <a:ext cx="1684507" cy="21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29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874" y="1855553"/>
            <a:ext cx="7391424" cy="4065621"/>
          </a:xfrm>
          <a:prstGeom prst="rect">
            <a:avLst/>
          </a:prstGeom>
        </p:spPr>
        <p:txBody>
          <a:bodyPr lIns="87380" tIns="43690" rIns="87380" bIns="43690">
            <a:spAutoFit/>
          </a:bodyPr>
          <a:lstStyle/>
          <a:p>
            <a:pPr algn="just"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Роботодавець  повинен розглянути  і  затвердити  примірник 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формою Н-5 і Н-1 протягом  доби  після  надходження  матеріалів щодо результатів розслідування. </a:t>
            </a:r>
          </a:p>
          <a:p>
            <a:pPr algn="just" eaLnBrk="1" hangingPunct="1">
              <a:defRPr/>
            </a:pP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 розслідування є:</a:t>
            </a:r>
          </a:p>
          <a:p>
            <a:pPr marL="273063" indent="-273063" algn="just" eaLnBrk="1" hangingPunct="1">
              <a:buFontTx/>
              <a:buChar char="-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 за формою Н-5 і Н-1 (у разі, коли   нещасний   випадок   визнано   таким,   що   пов'язаний   з виробництвом),  </a:t>
            </a:r>
          </a:p>
          <a:p>
            <a:pPr marL="273063" indent="-273063" algn="just" eaLnBrk="1" hangingPunct="1">
              <a:buFontTx/>
              <a:buChar char="-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про утворення комісії,  картка за формою П-5;</a:t>
            </a:r>
          </a:p>
          <a:p>
            <a:pPr marL="273063" indent="-273063" algn="just" eaLnBrk="1" hangingPunct="1">
              <a:buFontTx/>
              <a:buChar char="-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  потерпілого,  осіб  -  свідків  нещасного  випадку   та причетних  до  нього осіб;</a:t>
            </a:r>
          </a:p>
          <a:p>
            <a:pPr marL="273063" indent="-273063" algn="just" eaLnBrk="1" hangingPunct="1">
              <a:buFontTx/>
              <a:buChar char="-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копії документів про кваліфікацію працівника, проведення відповідних  інструктажів та  медичних  оглядів,  а  також  отримання  завдання на виконання роботи,  під час якої стався нещасний випадок  (за  наявності),  а також у разі потреби витяги з експлуатаційної документації, </a:t>
            </a:r>
          </a:p>
          <a:p>
            <a:pPr marL="273063" indent="-273063" algn="just" eaLnBrk="1" hangingPunct="1">
              <a:buFontTx/>
              <a:buChar char="-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схеми, фотографії,  інші документи, що характеризують стан робочого місця (устаткування,     апаратури,     матеріалів    тощо),</a:t>
            </a:r>
          </a:p>
          <a:p>
            <a:pPr marL="273063" indent="-273063" algn="just" eaLnBrk="1" hangingPunct="1">
              <a:buFontTx/>
              <a:buChar char="-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лікувально-профілактичного закладу про стан сп'яніння, наявність в організмі потерпілого алкоголю, наркотичних чи отруйних речовин. </a:t>
            </a:r>
          </a:p>
        </p:txBody>
      </p:sp>
      <p:pic>
        <p:nvPicPr>
          <p:cNvPr id="107523" name="Picture 9" descr="Картинки по запросу папка человече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38" y="2608334"/>
            <a:ext cx="2348563" cy="283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Прямоугольник 10"/>
          <p:cNvSpPr>
            <a:spLocks noChangeArrowheads="1"/>
          </p:cNvSpPr>
          <p:nvPr/>
        </p:nvSpPr>
        <p:spPr bwMode="auto">
          <a:xfrm>
            <a:off x="255875" y="5892510"/>
            <a:ext cx="95328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0" tIns="43690" rIns="87380" bIns="43690">
            <a:spAutoFit/>
          </a:bodyPr>
          <a:lstStyle/>
          <a:p>
            <a:pPr algn="just" eaLnBrk="1" hangingPunct="1"/>
            <a:r>
              <a:rPr lang="uk-UA" altLang="ru-RU" sz="1500">
                <a:latin typeface="Times New Roman" pitchFamily="18" charset="0"/>
                <a:cs typeface="Times New Roman" pitchFamily="18" charset="0"/>
              </a:rPr>
              <a:t>Примірники  актів  за  формою  Н-5  і  Н-1 разом   з   матеріалами розслідування  зберігаються  на підприємстві протягом </a:t>
            </a:r>
            <a:r>
              <a:rPr lang="uk-UA" altLang="ru-RU" sz="1500" b="1">
                <a:latin typeface="Times New Roman" pitchFamily="18" charset="0"/>
                <a:cs typeface="Times New Roman" pitchFamily="18" charset="0"/>
              </a:rPr>
              <a:t>45 років</a:t>
            </a:r>
            <a:r>
              <a:rPr lang="uk-UA" altLang="ru-RU" sz="1500">
                <a:latin typeface="Times New Roman" pitchFamily="18" charset="0"/>
                <a:cs typeface="Times New Roman" pitchFamily="18" charset="0"/>
              </a:rPr>
              <a:t>,  у разі     реорганізації     підприємства      передаються      його  правонаступникові,  який бере на облік нещасний випадок,  а у разі ліквідації підприємства - до державного архіву. </a:t>
            </a:r>
          </a:p>
        </p:txBody>
      </p:sp>
      <p:sp>
        <p:nvSpPr>
          <p:cNvPr id="107525" name="Прямоугольник 11"/>
          <p:cNvSpPr>
            <a:spLocks noChangeArrowheads="1"/>
          </p:cNvSpPr>
          <p:nvPr/>
        </p:nvSpPr>
        <p:spPr bwMode="auto">
          <a:xfrm>
            <a:off x="255875" y="1033377"/>
            <a:ext cx="9464312" cy="79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0" tIns="43690" rIns="87380" bIns="43690">
            <a:spAutoFit/>
          </a:bodyPr>
          <a:lstStyle/>
          <a:p>
            <a:pPr algn="just" eaLnBrk="1" hangingPunct="1"/>
            <a:r>
              <a:rPr lang="uk-UA" altLang="ru-RU" sz="1500">
                <a:latin typeface="Times New Roman" pitchFamily="18" charset="0"/>
                <a:cs typeface="Times New Roman" pitchFamily="18" charset="0"/>
              </a:rPr>
              <a:t>Акти за формою  Н-5  і  Н-1  підписуються  головою  та  всіма членами  комісії.  У  разі  незгоди  із  змістом акта член комісії підписує  його  з  відміткою  про  наявність  окремої  думки,  яку викладає письмово і додає до акта за формою Н-5 як його невід'ємну частину. </a:t>
            </a:r>
          </a:p>
        </p:txBody>
      </p:sp>
    </p:spTree>
    <p:extLst>
      <p:ext uri="{BB962C8B-B14F-4D97-AF65-F5344CB8AC3E}">
        <p14:creationId xmlns:p14="http://schemas.microsoft.com/office/powerpoint/2010/main" val="353559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Прямоугольник 3"/>
          <p:cNvSpPr>
            <a:spLocks noChangeArrowheads="1"/>
          </p:cNvSpPr>
          <p:nvPr/>
        </p:nvSpPr>
        <p:spPr bwMode="auto">
          <a:xfrm>
            <a:off x="255874" y="1307938"/>
            <a:ext cx="6562878" cy="55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0" tIns="43690" rIns="87380" bIns="43690">
            <a:spAutoFit/>
          </a:bodyPr>
          <a:lstStyle/>
          <a:p>
            <a:pPr algn="just" eaLnBrk="1" hangingPunct="1"/>
            <a:r>
              <a:rPr lang="uk-UA" altLang="ru-RU" sz="1500">
                <a:latin typeface="Times New Roman" pitchFamily="18" charset="0"/>
                <a:cs typeface="Times New Roman" pitchFamily="18" charset="0"/>
              </a:rPr>
              <a:t>Нещасні випадки реєструються у журналі за формою згідно з </a:t>
            </a:r>
          </a:p>
          <a:p>
            <a:pPr algn="just" eaLnBrk="1" hangingPunct="1"/>
            <a:r>
              <a:rPr lang="uk-UA" altLang="ru-RU" sz="1500">
                <a:latin typeface="Times New Roman" pitchFamily="18" charset="0"/>
                <a:cs typeface="Times New Roman" pitchFamily="18" charset="0"/>
              </a:rPr>
              <a:t>додатком 7 роботодавцем.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875" y="1991325"/>
            <a:ext cx="6492817" cy="3781552"/>
          </a:xfrm>
          <a:prstGeom prst="rect">
            <a:avLst/>
          </a:prstGeom>
        </p:spPr>
        <p:txBody>
          <a:bodyPr lIns="87380" tIns="43690" rIns="87380" bIns="43690">
            <a:spAutoFit/>
          </a:bodyPr>
          <a:lstStyle/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Примірники   затверджених  актів  за  формою  Н-5  і  Н-1 протягом доби надсилаються роботодавцем: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керівникові (спеціалістові)   служби   охорони   праці    або посадовій  особі  (спеціалістові),  на  яку роботодавцем покладено виконання функцій з охорони праці підприємства,  працівником якого є потерпілий;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потерпілому або уповноваженій ним особі, яка представляє його інтереси;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Фондові за місцезнаходженням підприємства,  на  якому  стався нещасний випадок;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територіальному   органові  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Держпраці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 місцезнаходженням підприємства, на якому стався нещасний випадок; </a:t>
            </a:r>
          </a:p>
          <a:p>
            <a:pPr marL="273063" indent="-273063" eaLnBrk="1" hangingPunct="1">
              <a:buFont typeface="Arial" panose="020B0604020202020204" pitchFamily="34" charset="0"/>
              <a:buChar char="•"/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первинній організації  профспілки,  представник   якої   брав участь у роботі комісії,  або уповноваженій найманими працівниками особі з питань охорони  праці,  якщо  профспілка  на  підприємстві відсутня. </a:t>
            </a:r>
          </a:p>
          <a:p>
            <a:pPr eaLnBrk="1" hangingPunct="1">
              <a:defRPr/>
            </a:pP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Копії актів   за  формою  Н-5  і  Н-1  надсилаються  органові управління підприємства,  а у разі  його  відсутності  -  місцевій держадміністрації.</a:t>
            </a:r>
          </a:p>
        </p:txBody>
      </p:sp>
      <p:pic>
        <p:nvPicPr>
          <p:cNvPr id="109572" name="Picture 4" descr="Картинки по запросу письмо человеч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r="9752"/>
          <a:stretch>
            <a:fillRect/>
          </a:stretch>
        </p:blipFill>
        <p:spPr bwMode="auto">
          <a:xfrm>
            <a:off x="6724322" y="2198001"/>
            <a:ext cx="2838989" cy="36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5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Прямоугольник 4"/>
          <p:cNvSpPr>
            <a:spLocks noChangeArrowheads="1"/>
          </p:cNvSpPr>
          <p:nvPr/>
        </p:nvSpPr>
        <p:spPr bwMode="auto">
          <a:xfrm>
            <a:off x="255875" y="1580991"/>
            <a:ext cx="6078544" cy="453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0" tIns="43690" rIns="87380" bIns="43690">
            <a:spAutoFit/>
          </a:bodyPr>
          <a:lstStyle/>
          <a:p>
            <a:pPr algn="just" eaLnBrk="1" hangingPunct="1"/>
            <a:r>
              <a:rPr lang="uk-UA" altLang="ru-RU" sz="1500">
                <a:latin typeface="Times New Roman" pitchFamily="18" charset="0"/>
                <a:cs typeface="Times New Roman" pitchFamily="18" charset="0"/>
              </a:rPr>
              <a:t>Після закінчення періоду тимчасової непрацездатності  або у  разі  смерті  потерпілого  внаслідок травми,  одержаної під час нещасного випадку,  роботодавець,  який  бере  на  облік  нещасний випадок, складає повідомлення про наслідки нещасного випадку за формою Н-2 і надсилає його в 10-денний строк організаціям і особам,  яким надсилалися акти за формою Н-5 і Н-1, а  у  разі смерті потерпілого внаслідок раніше отриманих травм або інших ушкоджень терміново подає письмове повідомлення про нещасний випадок  установам,  організаціям,  яким надсилалися акти за формою Н-5 і Н-1. </a:t>
            </a:r>
          </a:p>
          <a:p>
            <a:pPr eaLnBrk="1" hangingPunct="1"/>
            <a:endParaRPr lang="uk-UA" altLang="ru-RU" sz="15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1500">
                <a:latin typeface="Times New Roman" pitchFamily="18" charset="0"/>
                <a:cs typeface="Times New Roman" pitchFamily="18" charset="0"/>
              </a:rPr>
              <a:t>Повідомлення за формою Н-2 обов'язково додається до  акта  за формою Н-1 і зберігається разом з ним.</a:t>
            </a:r>
          </a:p>
          <a:p>
            <a:pPr algn="just" eaLnBrk="1" hangingPunct="1"/>
            <a:endParaRPr lang="uk-UA" altLang="ru-RU" sz="15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1500">
                <a:latin typeface="Times New Roman" pitchFamily="18" charset="0"/>
                <a:cs typeface="Times New Roman" pitchFamily="18" charset="0"/>
              </a:rPr>
              <a:t>Нещасний  випадок,  про  який  своєчасно  не  повідомлено керівника підприємства чи роботодавця  потерпілого  або  внаслідок якого  втрата  працездатності  настала не одразу,  розслідується і береться на облік </a:t>
            </a:r>
            <a:r>
              <a:rPr lang="uk-UA" altLang="ru-RU" sz="1500" b="1">
                <a:latin typeface="Times New Roman" pitchFamily="18" charset="0"/>
                <a:cs typeface="Times New Roman" pitchFamily="18" charset="0"/>
              </a:rPr>
              <a:t>протягом  місяця  </a:t>
            </a:r>
            <a:r>
              <a:rPr lang="uk-UA" altLang="ru-RU" sz="1500">
                <a:latin typeface="Times New Roman" pitchFamily="18" charset="0"/>
                <a:cs typeface="Times New Roman" pitchFamily="18" charset="0"/>
              </a:rPr>
              <a:t>після надходження  заяви  потерпілого  чи  уповноваженої ним особи,  яка представляє його інтереси (незалежно від строку настання нещасного випадку). </a:t>
            </a:r>
          </a:p>
        </p:txBody>
      </p:sp>
      <p:pic>
        <p:nvPicPr>
          <p:cNvPr id="111619" name="Picture 3" descr="Картинки по запросу восклицательный зна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27" y="2538940"/>
            <a:ext cx="1934290" cy="191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9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4775"/>
            <a:ext cx="7318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6510338" y="-201613"/>
            <a:ext cx="5975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35013" y="55025"/>
            <a:ext cx="8763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uk-UA" altLang="ru-RU" sz="2800" b="1" dirty="0" smtClean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Напрямки роботи з профілактики страхових випадків </a:t>
            </a:r>
            <a:endParaRPr lang="ru-RU" altLang="ru-RU" sz="2800" b="1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40800" y="921835"/>
            <a:ext cx="5396948" cy="623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Напрямки роботи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684207" y="1539639"/>
            <a:ext cx="745436" cy="3489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17066" y="1935977"/>
            <a:ext cx="3664298" cy="10299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Участь у розслідуванні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313786"/>
            <a:ext cx="1812897" cy="1172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Нещасних випадків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22861" y="1942183"/>
            <a:ext cx="3014628" cy="1020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Профілактична робота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508067" y="1579292"/>
            <a:ext cx="642263" cy="3615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611757" y="3184306"/>
            <a:ext cx="2605591" cy="7689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Участь в опрацюванні та провадженні системи управління ОП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87678" y="4198654"/>
            <a:ext cx="2653748" cy="7868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Участь у семінарах, нарадах, круглих столах тощо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60037" y="3159029"/>
            <a:ext cx="1935970" cy="70530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Виступи у ЗМІ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427425" y="2964846"/>
            <a:ext cx="745436" cy="3489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534907" y="2962708"/>
            <a:ext cx="14444" cy="2960662"/>
          </a:xfrm>
          <a:prstGeom prst="straightConnector1">
            <a:avLst/>
          </a:prstGeom>
          <a:ln w="2857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155981" y="2978462"/>
            <a:ext cx="754056" cy="3153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056925" y="3313786"/>
            <a:ext cx="1706224" cy="11902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Професійні захворювання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19061" y="5179567"/>
            <a:ext cx="3893927" cy="1172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Участь у комісіях з перевірки знань з ОП та з випробуванні та прийманні в експлуатацію засобів виробництва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829198" y="4193899"/>
            <a:ext cx="1966809" cy="8264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Надання консультацій страхувальникам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18188" y="5253718"/>
            <a:ext cx="1977819" cy="98818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Проведення перевірок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4" name="Прямая со стрелкой 33"/>
          <p:cNvCxnSpPr>
            <a:endCxn id="32" idx="1"/>
          </p:cNvCxnSpPr>
          <p:nvPr/>
        </p:nvCxnSpPr>
        <p:spPr>
          <a:xfrm>
            <a:off x="7217348" y="3511681"/>
            <a:ext cx="642689" cy="1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99928" y="4628981"/>
            <a:ext cx="642689" cy="1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312988" y="5923370"/>
            <a:ext cx="50520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4775"/>
            <a:ext cx="7318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6510338" y="-201613"/>
            <a:ext cx="5975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35013" y="55025"/>
            <a:ext cx="8763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7429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7429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uk-UA" altLang="ru-RU" sz="2800" b="1" dirty="0" smtClean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 виплат</a:t>
            </a:r>
            <a:endParaRPr lang="ru-RU" altLang="ru-RU" sz="2800" b="1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40800" y="921835"/>
            <a:ext cx="5396948" cy="623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Страхові виплати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684207" y="1539639"/>
            <a:ext cx="745436" cy="3489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17066" y="1935977"/>
            <a:ext cx="3041373" cy="10299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Виплати втраченого заробітку (щомісячні страхові виплати)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68618" y="1548438"/>
            <a:ext cx="474" cy="9082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781364" y="2438146"/>
            <a:ext cx="2653748" cy="1172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Страхові виплати одноразової допомоги потерпілому (членам його сім’ї 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91372" y="2002583"/>
            <a:ext cx="3014628" cy="1020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Страхові витрати на медичну та соціальну допомогу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508067" y="1579292"/>
            <a:ext cx="642263" cy="3615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240799" y="4017964"/>
            <a:ext cx="5396949" cy="623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Матеріальне забезпечення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0320" y="5028560"/>
            <a:ext cx="3041373" cy="1455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Допомога по тимчасовій непрацездатності (включаючи догляд за хворою дитиною)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81364" y="5384251"/>
            <a:ext cx="2653748" cy="1172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Допомога по вагітності та пологах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91372" y="5038729"/>
            <a:ext cx="3014628" cy="14823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Допомога на поховання </a:t>
            </a:r>
            <a:r>
              <a:rPr lang="uk-UA" smtClean="0">
                <a:solidFill>
                  <a:schemeClr val="tx1"/>
                </a:solidFill>
              </a:rPr>
              <a:t>застрахованої особи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643975" y="4637008"/>
            <a:ext cx="745436" cy="3489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970509" y="4708406"/>
            <a:ext cx="7573" cy="660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409019" y="4637008"/>
            <a:ext cx="642263" cy="3615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/>
          </p:cNvSpPr>
          <p:nvPr/>
        </p:nvSpPr>
        <p:spPr bwMode="auto">
          <a:xfrm>
            <a:off x="261967" y="2060719"/>
            <a:ext cx="5489118" cy="388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72" tIns="43686" rIns="87372" bIns="43686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6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Нещасний випадок </a:t>
            </a:r>
            <a:r>
              <a:rPr lang="uk-UA" alt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 випадок з людиною внаслідок непередбаченого збігу обставин і умов, за яких заподіяно шкоду її здоров'ю або смерть.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Нещасний випадок на виробництві </a:t>
            </a:r>
            <a:r>
              <a:rPr lang="ru-RU" alt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це випадок із працівником, пов'язаний з дією на нього небезпечного виробничого чинника.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Професійне захворювання </a:t>
            </a:r>
            <a:r>
              <a:rPr lang="uk-UA" altLang="ru-RU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 патологічний стан, зумовлений тривалою роботою в певних умовах і пов'язаний з надмірним напруженням організму або несприятливою дією виробничих чинників.</a:t>
            </a:r>
            <a:endParaRPr lang="ru-RU" altLang="ru-RU" sz="19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1139" name="Picture 4" descr="Image result for человечек травм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07" y="3445595"/>
            <a:ext cx="3775673" cy="176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00044" y="2016971"/>
            <a:ext cx="5607917" cy="339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72" tIns="43686" rIns="87372" bIns="4368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ru-RU" altLang="ru-RU" sz="19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ступенем</a:t>
            </a:r>
            <a:r>
              <a:rPr lang="ru-RU" alt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тяжкості</a:t>
            </a:r>
            <a:r>
              <a:rPr lang="ru-RU" alt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наслідки</a:t>
            </a:r>
            <a:r>
              <a:rPr lang="ru-RU" alt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нещасних</a:t>
            </a:r>
            <a:r>
              <a:rPr lang="ru-RU" alt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випадків</a:t>
            </a:r>
            <a:r>
              <a:rPr lang="ru-RU" alt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поділяють</a:t>
            </a:r>
            <a:r>
              <a:rPr lang="ru-RU" alt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на:</a:t>
            </a:r>
          </a:p>
          <a:p>
            <a:pPr eaLnBrk="1" hangingPunct="1">
              <a:defRPr/>
            </a:pPr>
            <a:endParaRPr lang="ru-RU" altLang="ru-RU" sz="1900" dirty="0">
              <a:ea typeface="Calibri" pitchFamily="34" charset="0"/>
              <a:cs typeface="Times New Roman" pitchFamily="18" charset="0"/>
            </a:endParaRPr>
          </a:p>
          <a:p>
            <a:pPr marL="327675" indent="-327675">
              <a:buFontTx/>
              <a:buChar char="-"/>
              <a:defRPr/>
            </a:pP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мікротравми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endParaRPr lang="ru-RU" altLang="ru-RU" sz="1900" dirty="0">
              <a:ea typeface="Calibri" pitchFamily="34" charset="0"/>
              <a:cs typeface="Times New Roman" pitchFamily="18" charset="0"/>
            </a:endParaRPr>
          </a:p>
          <a:p>
            <a:pPr marL="327675" indent="-327675">
              <a:buFontTx/>
              <a:buChar char="-"/>
              <a:defRPr/>
            </a:pP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легкі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тимчасовою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втратою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працездатності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327675" indent="-327675">
              <a:buFontTx/>
              <a:buChar char="-"/>
              <a:defRPr/>
            </a:pPr>
            <a:endParaRPr lang="ru-RU" altLang="ru-RU" sz="1900" dirty="0">
              <a:ea typeface="Calibri" pitchFamily="34" charset="0"/>
              <a:cs typeface="Times New Roman" pitchFamily="18" charset="0"/>
            </a:endParaRPr>
          </a:p>
          <a:p>
            <a:pPr marL="327675" indent="-327675">
              <a:buFontTx/>
              <a:buChar char="-"/>
              <a:defRPr/>
            </a:pP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тяжкі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повною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частковою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тривалою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постійною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втратою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працездатності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327675" indent="-327675">
              <a:buFontTx/>
              <a:buChar char="-"/>
              <a:defRPr/>
            </a:pPr>
            <a:endParaRPr lang="ru-RU" altLang="ru-RU" sz="1900" dirty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1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смертельні</a:t>
            </a:r>
            <a:r>
              <a:rPr lang="ru-RU" alt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9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63" name="Picture 6" descr="Image result for человечек травм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5" t="5496" b="37994"/>
          <a:stretch>
            <a:fillRect/>
          </a:stretch>
        </p:blipFill>
        <p:spPr bwMode="auto">
          <a:xfrm>
            <a:off x="7724975" y="4371863"/>
            <a:ext cx="1198651" cy="222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4" name="Группа 3"/>
          <p:cNvGrpSpPr>
            <a:grpSpLocks/>
          </p:cNvGrpSpPr>
          <p:nvPr/>
        </p:nvGrpSpPr>
        <p:grpSpPr bwMode="auto">
          <a:xfrm>
            <a:off x="7316794" y="1617197"/>
            <a:ext cx="1934290" cy="2513293"/>
            <a:chOff x="8042870" y="1816915"/>
            <a:chExt cx="1593118" cy="2088892"/>
          </a:xfrm>
        </p:grpSpPr>
        <p:pic>
          <p:nvPicPr>
            <p:cNvPr id="92165" name="Picture 4" descr="Image result for человечек травма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09" r="68353" b="5554"/>
            <a:stretch>
              <a:fillRect/>
            </a:stretch>
          </p:blipFill>
          <p:spPr bwMode="auto">
            <a:xfrm>
              <a:off x="8042870" y="2257165"/>
              <a:ext cx="1440160" cy="164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 rot="18788894">
              <a:off x="9042170" y="1871331"/>
              <a:ext cx="648234" cy="539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20211364">
              <a:off x="8203436" y="1953584"/>
              <a:ext cx="648537" cy="43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0878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it-s.com.ua/doc/nsl.files/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6" y="939846"/>
            <a:ext cx="8221493" cy="540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5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447781" y="721101"/>
            <a:ext cx="9458220" cy="54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72" tIns="43686" rIns="87372" bIns="43686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6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3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 мета розслідування нещасних випадків — профілактика травматизму.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23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Роботодавець, органи управління, місцеві держадміністрації та виконавчі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 зобов'язані аналізувати обставини і причини нещасних випадків,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професійних захворювань і аварій, розробляти та вживати заходів, спрямованих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запобігання виробничому травматизму й професійним захворюванням.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 державного управління,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державного нагляду за охороною праці,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профспілки мають систематично перевіряти ефективність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профілактики виробничого травматизму,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професійних захворювань і вживати потрібних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заходів для виявлення та усунення порушень.</a:t>
            </a:r>
            <a:endParaRPr lang="uk-UA" altLang="ru-RU" sz="23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2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Прямоугольник 1"/>
          <p:cNvSpPr>
            <a:spLocks noChangeArrowheads="1"/>
          </p:cNvSpPr>
          <p:nvPr/>
        </p:nvSpPr>
        <p:spPr bwMode="auto">
          <a:xfrm>
            <a:off x="255875" y="760324"/>
            <a:ext cx="6838552" cy="558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0" tIns="43690" rIns="87380" bIns="43690">
            <a:spAutoFit/>
          </a:bodyPr>
          <a:lstStyle>
            <a:lvl1pPr indent="492125" defTabSz="1000125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6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defTabSz="1000125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defTabSz="1000125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defTabSz="1000125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defTabSz="1000125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Розслідування нещасних випадків на виробництві слід здійснювати відповідно до постанови Кабінету Міністрів України від</a:t>
            </a:r>
            <a:r>
              <a:rPr lang="ru-RU" altLang="ru-RU" sz="1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 листопада 2011 р. N 1232 </a:t>
            </a:r>
            <a:r>
              <a:rPr lang="uk-UA" altLang="ru-RU" sz="1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"Деякі питання розслідування та обліку нещасних випадків, професійних захворювань і аварій на виробництві.</a:t>
            </a:r>
            <a:r>
              <a:rPr lang="ru-RU" altLang="ru-RU" sz="1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Розслідування проводиться у разі виникнення нещасного випадку, а саме обмеженої в часі події або раптового впливу на працівника небезпечного виробничого фактора чи середовища, що сталися у процесі виконання ним трудових обов'язків, внаслідок яких зафіксовано шкоду здоров'ю, зокрема від одержання поранення, травми, у тому числі внаслідок тілесних ушкоджень, гострого професійного захворювання і гострого професійного та інших отруєнь, одержання сонячного або теплового удару, опіку, обмороження, а також у разі утоплення, ураження електричним струмом, блискавкою та іонізуючим випромінюванням, одержання інших ушкоджень внаслідок аварії, пожежі, стихійного лиха (землетрусу, зсуву, повені, урагану тощо), контакту з представниками </a:t>
            </a:r>
            <a:r>
              <a:rPr lang="uk-UA" altLang="ru-RU" sz="1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altLang="ru-RU" sz="1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рослинного світу, які призвели до втрати працівником працездатності на один робочий день чи більше або донеобхідності переведення його на іншу (легшу) роботу не менш як на один робочий день, зникнення, а також настання смерті працівника під час виконання ним трудових (посадових) обов'язків.</a:t>
            </a:r>
          </a:p>
        </p:txBody>
      </p:sp>
      <p:pic>
        <p:nvPicPr>
          <p:cNvPr id="97283" name="Picture 2" descr="Image result for человечек внимание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23" y="2265886"/>
            <a:ext cx="2042428" cy="343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8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ChangeArrowheads="1"/>
          </p:cNvSpPr>
          <p:nvPr/>
        </p:nvSpPr>
        <p:spPr bwMode="auto">
          <a:xfrm>
            <a:off x="324413" y="910403"/>
            <a:ext cx="5834853" cy="231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3" tIns="47887" rIns="95773" bIns="47887" anchor="ctr">
            <a:spAutoFit/>
          </a:bodyPr>
          <a:lstStyle>
            <a:lvl1pPr indent="492125" defTabSz="1000125">
              <a:defRPr>
                <a:solidFill>
                  <a:schemeClr val="tx1"/>
                </a:solidFill>
                <a:latin typeface="Arial" charset="0"/>
              </a:defRPr>
            </a:lvl1pPr>
            <a:lvl2pPr defTabSz="1000125">
              <a:defRPr>
                <a:solidFill>
                  <a:schemeClr val="tx1"/>
                </a:solidFill>
                <a:latin typeface="Arial" charset="0"/>
              </a:defRPr>
            </a:lvl2pPr>
            <a:lvl3pPr defTabSz="1000125">
              <a:defRPr>
                <a:solidFill>
                  <a:schemeClr val="tx1"/>
                </a:solidFill>
                <a:latin typeface="Arial" charset="0"/>
              </a:defRPr>
            </a:lvl3pPr>
            <a:lvl4pPr defTabSz="1000125">
              <a:defRPr>
                <a:solidFill>
                  <a:schemeClr val="tx1"/>
                </a:solidFill>
                <a:latin typeface="Arial" charset="0"/>
              </a:defRPr>
            </a:lvl4pPr>
            <a:lvl5pPr defTabSz="1000125"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altLang="ru-RU">
                <a:latin typeface="Times New Roman" pitchFamily="18" charset="0"/>
                <a:cs typeface="Times New Roman" pitchFamily="18" charset="0"/>
              </a:rPr>
              <a:t>Про кожний нещасний випадок потерпілий, або працівник, який його виявив, або інша особа - свідок нещасного випадку має негайно повідомити безпосереднього керівника та вжити заходів щодо надання необхідної допомоги.</a:t>
            </a:r>
          </a:p>
          <a:p>
            <a:pPr algn="just"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>
                <a:latin typeface="Times New Roman" pitchFamily="18" charset="0"/>
                <a:cs typeface="Times New Roman" pitchFamily="18" charset="0"/>
              </a:rPr>
              <a:t>У разі нещасного випадку безпосередній керівник робіт зобов'язаний: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258679" y="3086858"/>
          <a:ext cx="7647321" cy="348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332" name="Picture 2" descr="Картинки по запросу помощь человече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4" y="3155947"/>
            <a:ext cx="1777415" cy="15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4" descr="Картинки по запросу телефон человече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4" y="5002448"/>
            <a:ext cx="1690600" cy="125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81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185814" y="267020"/>
            <a:ext cx="9880108" cy="3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3" tIns="47887" rIns="95773" bIns="47887" anchor="ctr">
            <a:spAutoFit/>
          </a:bodyPr>
          <a:lstStyle>
            <a:lvl1pPr indent="492125" defTabSz="1000125">
              <a:defRPr>
                <a:solidFill>
                  <a:schemeClr val="tx1"/>
                </a:solidFill>
                <a:latin typeface="Arial" charset="0"/>
              </a:defRPr>
            </a:lvl1pPr>
            <a:lvl2pPr defTabSz="1000125">
              <a:defRPr>
                <a:solidFill>
                  <a:schemeClr val="tx1"/>
                </a:solidFill>
                <a:latin typeface="Arial" charset="0"/>
              </a:defRPr>
            </a:lvl2pPr>
            <a:lvl3pPr defTabSz="1000125">
              <a:defRPr>
                <a:solidFill>
                  <a:schemeClr val="tx1"/>
                </a:solidFill>
                <a:latin typeface="Arial" charset="0"/>
              </a:defRPr>
            </a:lvl3pPr>
            <a:lvl4pPr defTabSz="1000125">
              <a:defRPr>
                <a:solidFill>
                  <a:schemeClr val="tx1"/>
                </a:solidFill>
                <a:latin typeface="Arial" charset="0"/>
              </a:defRPr>
            </a:lvl4pPr>
            <a:lvl5pPr defTabSz="1000125"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1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Роботодавець, одержавши повідомлення про нещасний випадок, зобов'язаний: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86124" y="2334149"/>
          <a:ext cx="9602838" cy="436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80" name="Прямоугольник 17"/>
          <p:cNvSpPr>
            <a:spLocks noChangeArrowheads="1"/>
          </p:cNvSpPr>
          <p:nvPr/>
        </p:nvSpPr>
        <p:spPr bwMode="auto">
          <a:xfrm>
            <a:off x="1360095" y="965490"/>
            <a:ext cx="4953000" cy="119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0" tIns="43690" rIns="87380" bIns="43690">
            <a:spAutoFit/>
          </a:bodyPr>
          <a:lstStyle>
            <a:lvl1pPr indent="492125" defTabSz="1000125">
              <a:defRPr>
                <a:solidFill>
                  <a:schemeClr val="tx1"/>
                </a:solidFill>
                <a:latin typeface="Arial" charset="0"/>
              </a:defRPr>
            </a:lvl1pPr>
            <a:lvl2pPr defTabSz="1000125">
              <a:defRPr>
                <a:solidFill>
                  <a:schemeClr val="tx1"/>
                </a:solidFill>
                <a:latin typeface="Arial" charset="0"/>
              </a:defRPr>
            </a:lvl2pPr>
            <a:lvl3pPr defTabSz="1000125">
              <a:defRPr>
                <a:solidFill>
                  <a:schemeClr val="tx1"/>
                </a:solidFill>
                <a:latin typeface="Arial" charset="0"/>
              </a:defRPr>
            </a:lvl3pPr>
            <a:lvl4pPr defTabSz="1000125">
              <a:defRPr>
                <a:solidFill>
                  <a:schemeClr val="tx1"/>
                </a:solidFill>
                <a:latin typeface="Arial" charset="0"/>
              </a:defRPr>
            </a:lvl4pPr>
            <a:lvl5pPr defTabSz="1000125"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uk-UA" altLang="ru-RU"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altLang="ru-RU" b="1">
                <a:latin typeface="Times New Roman" pitchFamily="18" charset="0"/>
                <a:cs typeface="Times New Roman" pitchFamily="18" charset="0"/>
              </a:rPr>
              <a:t>однієї години</a:t>
            </a:r>
            <a:r>
              <a:rPr lang="uk-UA" altLang="ru-RU">
                <a:latin typeface="Times New Roman" pitchFamily="18" charset="0"/>
                <a:cs typeface="Times New Roman" pitchFamily="18" charset="0"/>
              </a:rPr>
              <a:t> передати  з  використанням  засобів зв'язку  та  </a:t>
            </a:r>
            <a:r>
              <a:rPr lang="uk-UA" altLang="ru-RU" b="1">
                <a:latin typeface="Times New Roman" pitchFamily="18" charset="0"/>
                <a:cs typeface="Times New Roman" pitchFamily="18" charset="0"/>
              </a:rPr>
              <a:t>протягом  доби  </a:t>
            </a:r>
            <a:r>
              <a:rPr lang="uk-UA" altLang="ru-RU">
                <a:latin typeface="Times New Roman" pitchFamily="18" charset="0"/>
                <a:cs typeface="Times New Roman" pitchFamily="18" charset="0"/>
              </a:rPr>
              <a:t>на  паперовому носії повідомлення про нещасний випадок: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2951" y="1102772"/>
            <a:ext cx="1312880" cy="957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80" tIns="43690" rIns="87380" bIns="43690" anchor="ctr"/>
          <a:lstStyle/>
          <a:p>
            <a:pPr algn="ctr" eaLnBrk="1" hangingPunct="1">
              <a:defRPr/>
            </a:pPr>
            <a:r>
              <a:rPr lang="uk-UA" sz="9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382" name="Picture 13" descr="Картинки по запросу профсоюз украин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r="23286"/>
          <a:stretch>
            <a:fillRect/>
          </a:stretch>
        </p:blipFill>
        <p:spPr bwMode="auto">
          <a:xfrm>
            <a:off x="2534376" y="2538939"/>
            <a:ext cx="1037206" cy="97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15" descr="Картинки по запросу работодатели украин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3" r="61578" b="15495"/>
          <a:stretch>
            <a:fillRect/>
          </a:stretch>
        </p:blipFill>
        <p:spPr bwMode="auto">
          <a:xfrm>
            <a:off x="4566142" y="2538939"/>
            <a:ext cx="822454" cy="100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17" descr="Картинки по запросу гсчс украин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4881" r="63501" b="7817"/>
          <a:stretch>
            <a:fillRect/>
          </a:stretch>
        </p:blipFill>
        <p:spPr bwMode="auto">
          <a:xfrm>
            <a:off x="6334419" y="2471053"/>
            <a:ext cx="1146866" cy="11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19" descr="Похожее изображе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69" y="2538939"/>
            <a:ext cx="1104220" cy="90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Рисунок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7" y="2508768"/>
            <a:ext cx="1076806" cy="100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185814" y="267020"/>
            <a:ext cx="9880108" cy="3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3" tIns="47887" rIns="95773" bIns="47887" anchor="ctr">
            <a:spAutoFit/>
          </a:bodyPr>
          <a:lstStyle>
            <a:lvl1pPr indent="492125" defTabSz="1000125">
              <a:defRPr>
                <a:solidFill>
                  <a:schemeClr val="tx1"/>
                </a:solidFill>
                <a:latin typeface="Arial" charset="0"/>
              </a:defRPr>
            </a:lvl1pPr>
            <a:lvl2pPr defTabSz="1000125">
              <a:defRPr>
                <a:solidFill>
                  <a:schemeClr val="tx1"/>
                </a:solidFill>
                <a:latin typeface="Arial" charset="0"/>
              </a:defRPr>
            </a:lvl2pPr>
            <a:lvl3pPr defTabSz="1000125">
              <a:defRPr>
                <a:solidFill>
                  <a:schemeClr val="tx1"/>
                </a:solidFill>
                <a:latin typeface="Arial" charset="0"/>
              </a:defRPr>
            </a:lvl3pPr>
            <a:lvl4pPr defTabSz="1000125">
              <a:defRPr>
                <a:solidFill>
                  <a:schemeClr val="tx1"/>
                </a:solidFill>
                <a:latin typeface="Arial" charset="0"/>
              </a:defRPr>
            </a:lvl4pPr>
            <a:lvl5pPr defTabSz="1000125"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1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Роботодавець, одержавши повідомлення про нещасний випадок, зобов'язаний:</a:t>
            </a:r>
          </a:p>
        </p:txBody>
      </p:sp>
      <p:sp>
        <p:nvSpPr>
          <p:cNvPr id="103427" name="Прямоугольник 17"/>
          <p:cNvSpPr>
            <a:spLocks noChangeArrowheads="1"/>
          </p:cNvSpPr>
          <p:nvPr/>
        </p:nvSpPr>
        <p:spPr bwMode="auto">
          <a:xfrm>
            <a:off x="1360095" y="1170658"/>
            <a:ext cx="4953000" cy="9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0" tIns="43690" rIns="87380" bIns="43690">
            <a:spAutoFit/>
          </a:bodyPr>
          <a:lstStyle>
            <a:lvl1pPr indent="492125" defTabSz="1000125">
              <a:defRPr>
                <a:solidFill>
                  <a:schemeClr val="tx1"/>
                </a:solidFill>
                <a:latin typeface="Arial" charset="0"/>
              </a:defRPr>
            </a:lvl1pPr>
            <a:lvl2pPr defTabSz="1000125">
              <a:defRPr>
                <a:solidFill>
                  <a:schemeClr val="tx1"/>
                </a:solidFill>
                <a:latin typeface="Arial" charset="0"/>
              </a:defRPr>
            </a:lvl2pPr>
            <a:lvl3pPr defTabSz="1000125">
              <a:defRPr>
                <a:solidFill>
                  <a:schemeClr val="tx1"/>
                </a:solidFill>
                <a:latin typeface="Arial" charset="0"/>
              </a:defRPr>
            </a:lvl3pPr>
            <a:lvl4pPr defTabSz="1000125">
              <a:defRPr>
                <a:solidFill>
                  <a:schemeClr val="tx1"/>
                </a:solidFill>
                <a:latin typeface="Arial" charset="0"/>
              </a:defRPr>
            </a:lvl4pPr>
            <a:lvl5pPr defTabSz="1000125"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uk-UA" altLang="ru-RU">
                <a:latin typeface="Times New Roman" pitchFamily="18" charset="0"/>
                <a:cs typeface="Times New Roman" pitchFamily="18" charset="0"/>
              </a:rPr>
              <a:t>Протягом  доби  утворити  комісію  у складі не менш як три особи та організувати проведення розслідування.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2951" y="1102772"/>
            <a:ext cx="1312880" cy="957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80" tIns="43690" rIns="87380" bIns="43690" anchor="ctr"/>
          <a:lstStyle/>
          <a:p>
            <a:pPr algn="ctr" eaLnBrk="1" hangingPunct="1">
              <a:defRPr/>
            </a:pPr>
            <a:r>
              <a:rPr lang="uk-UA" sz="9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550" y="2676219"/>
            <a:ext cx="5734331" cy="3689219"/>
          </a:xfrm>
          <a:prstGeom prst="rect">
            <a:avLst/>
          </a:prstGeom>
        </p:spPr>
        <p:txBody>
          <a:bodyPr lIns="87380" tIns="43690" rIns="87380" bIns="43690">
            <a:spAutoFit/>
          </a:bodyPr>
          <a:lstStyle/>
          <a:p>
            <a:pPr eaLnBrk="1" hangingPunct="1"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 складу  комісії  входять:</a:t>
            </a:r>
          </a:p>
          <a:p>
            <a:pPr marL="273063" indent="-273063" eaLnBrk="1" hangingPunct="1">
              <a:buFontTx/>
              <a:buChar char="-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(спеціаліст) служби охорони праці або посадова особа,  на яку  роботодавцем  покладено виконання  функцій  з охорони праці (голова комісії),  </a:t>
            </a:r>
          </a:p>
          <a:p>
            <a:pPr marL="273063" indent="-273063" eaLnBrk="1" hangingPunct="1">
              <a:buFontTx/>
              <a:buChar char="-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Фонду за  місцезнаходженням  підприємства,  </a:t>
            </a:r>
          </a:p>
          <a:p>
            <a:pPr marL="273063" indent="-273063" eaLnBrk="1" hangingPunct="1">
              <a:buFontTx/>
              <a:buChar char="-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 первинної профспілки  (у разі наявності на підприємстві кількох профспілок - представник  профспілки,  членом  якої  є  потерпілий,  а  у  разі відсутності профспілки - уповноважена найманими працівниками особа з питань охорони праці),  </a:t>
            </a:r>
          </a:p>
          <a:p>
            <a:pPr marL="273063" indent="-273063" eaLnBrk="1" hangingPunct="1">
              <a:buFontTx/>
              <a:buChar char="-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представник  підприємства,  </a:t>
            </a:r>
          </a:p>
          <a:p>
            <a:pPr marL="273063" indent="-273063" eaLnBrk="1" hangingPunct="1">
              <a:buFontTx/>
              <a:buChar char="-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особи. </a:t>
            </a:r>
          </a:p>
        </p:txBody>
      </p:sp>
      <p:pic>
        <p:nvPicPr>
          <p:cNvPr id="103430" name="Picture 10" descr="Картинки по запросу совещание человеч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82" y="2265885"/>
            <a:ext cx="3522844" cy="348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92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1671</Words>
  <Application>Microsoft Office PowerPoint</Application>
  <PresentationFormat>Лист A4 (210x297 мм)</PresentationFormat>
  <Paragraphs>134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112</cp:revision>
  <cp:lastPrinted>2019-02-15T10:54:37Z</cp:lastPrinted>
  <dcterms:created xsi:type="dcterms:W3CDTF">2018-07-16T07:29:06Z</dcterms:created>
  <dcterms:modified xsi:type="dcterms:W3CDTF">2019-02-21T05:29:29Z</dcterms:modified>
</cp:coreProperties>
</file>