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356" r:id="rId3"/>
    <p:sldId id="301" r:id="rId4"/>
    <p:sldId id="358" r:id="rId5"/>
    <p:sldId id="310" r:id="rId6"/>
    <p:sldId id="292" r:id="rId7"/>
    <p:sldId id="311" r:id="rId8"/>
    <p:sldId id="312" r:id="rId9"/>
    <p:sldId id="313" r:id="rId10"/>
    <p:sldId id="290" r:id="rId11"/>
    <p:sldId id="314" r:id="rId12"/>
    <p:sldId id="293" r:id="rId13"/>
    <p:sldId id="315" r:id="rId14"/>
    <p:sldId id="316" r:id="rId15"/>
    <p:sldId id="317" r:id="rId16"/>
    <p:sldId id="318" r:id="rId17"/>
    <p:sldId id="319" r:id="rId18"/>
    <p:sldId id="306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28" r:id="rId28"/>
    <p:sldId id="330" r:id="rId29"/>
    <p:sldId id="331" r:id="rId30"/>
    <p:sldId id="332" r:id="rId31"/>
    <p:sldId id="333" r:id="rId32"/>
    <p:sldId id="334" r:id="rId33"/>
    <p:sldId id="335" r:id="rId34"/>
    <p:sldId id="336" r:id="rId35"/>
    <p:sldId id="337" r:id="rId36"/>
    <p:sldId id="338" r:id="rId37"/>
    <p:sldId id="339" r:id="rId38"/>
    <p:sldId id="340" r:id="rId39"/>
    <p:sldId id="341" r:id="rId40"/>
    <p:sldId id="342" r:id="rId41"/>
    <p:sldId id="343" r:id="rId42"/>
    <p:sldId id="344" r:id="rId43"/>
    <p:sldId id="345" r:id="rId44"/>
    <p:sldId id="346" r:id="rId45"/>
    <p:sldId id="347" r:id="rId46"/>
    <p:sldId id="348" r:id="rId47"/>
    <p:sldId id="355" r:id="rId48"/>
    <p:sldId id="352" r:id="rId49"/>
    <p:sldId id="349" r:id="rId50"/>
    <p:sldId id="357" r:id="rId51"/>
    <p:sldId id="353" r:id="rId52"/>
    <p:sldId id="350" r:id="rId53"/>
    <p:sldId id="354" r:id="rId54"/>
    <p:sldId id="351" r:id="rId5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E498"/>
    <a:srgbClr val="EAEAE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74" autoAdjust="0"/>
    <p:restoredTop sz="94660" autoAdjust="0"/>
  </p:normalViewPr>
  <p:slideViewPr>
    <p:cSldViewPr>
      <p:cViewPr>
        <p:scale>
          <a:sx n="70" d="100"/>
          <a:sy n="70" d="100"/>
        </p:scale>
        <p:origin x="-1494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57D5F-6C55-42C0-B7D0-7FE0FC618F94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83FE1-7488-4881-9EDA-F08ECB78D7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4499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83FE1-7488-4881-9EDA-F08ECB78D76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83FE1-7488-4881-9EDA-F08ECB78D76B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83FE1-7488-4881-9EDA-F08ECB78D76B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9" name="Object 17"/>
          <p:cNvGraphicFramePr>
            <a:graphicFrameLocks noChangeAspect="1"/>
          </p:cNvGraphicFramePr>
          <p:nvPr/>
        </p:nvGraphicFramePr>
        <p:xfrm>
          <a:off x="2114550" y="0"/>
          <a:ext cx="7029450" cy="3276600"/>
        </p:xfrm>
        <a:graphic>
          <a:graphicData uri="http://schemas.openxmlformats.org/presentationml/2006/ole">
            <p:oleObj spid="_x0000_s3095" name="Image" r:id="rId3" imgW="6565079" imgH="4761905" progId="">
              <p:embed/>
            </p:oleObj>
          </a:graphicData>
        </a:graphic>
      </p:graphicFrame>
      <p:sp>
        <p:nvSpPr>
          <p:cNvPr id="3090" name="Rectangle 18"/>
          <p:cNvSpPr>
            <a:spLocks noChangeArrowheads="1"/>
          </p:cNvSpPr>
          <p:nvPr/>
        </p:nvSpPr>
        <p:spPr bwMode="gray">
          <a:xfrm>
            <a:off x="0" y="0"/>
            <a:ext cx="2133600" cy="3200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0" y="3200400"/>
            <a:ext cx="9144000" cy="457200"/>
          </a:xfrm>
          <a:prstGeom prst="rect">
            <a:avLst/>
          </a:prstGeom>
          <a:solidFill>
            <a:schemeClr val="tx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gray">
          <a:xfrm>
            <a:off x="0" y="3352800"/>
            <a:ext cx="2133600" cy="3505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2286000" y="4114800"/>
            <a:ext cx="6400800" cy="1524000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133600" y="3232150"/>
            <a:ext cx="64770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1400" y="6508750"/>
            <a:ext cx="2133600" cy="15240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168275"/>
          </a:xfr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AFC32BFB-1BE1-441C-9A94-3616D599604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457200" y="4572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Verdana" pitchFamily="34" charset="0"/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A847E-17EA-414A-B98B-542DC671F7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5A4770-AEFA-44FF-BDAB-77E7C7D852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400800" y="6551613"/>
            <a:ext cx="2362200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57600" y="6551613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fld id="{693269FF-517C-44CE-99AF-0A6C62EE70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2970E4-321A-4C45-B0BD-608A70CD3A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A514A-BE62-477E-B2FA-C0631F17E6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2D485-E769-4CDD-93B9-EC760FB50C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654F35-E413-4C8A-8E6A-0592AF6884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7D15EB-4B9E-4C36-966B-8B10A64CE5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46E36D-0622-49B7-AF5D-B9C790786B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FBE10-DAAB-4AD8-A7D6-A2B5444C9A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9A000-DC91-4998-A0A6-1BB3D1B5DD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0"/>
            <a:ext cx="9144000" cy="7667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6562725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2" name="AutoShape 18"/>
          <p:cNvSpPr>
            <a:spLocks noChangeArrowheads="1"/>
          </p:cNvSpPr>
          <p:nvPr/>
        </p:nvSpPr>
        <p:spPr bwMode="gray">
          <a:xfrm>
            <a:off x="133350" y="6380163"/>
            <a:ext cx="304800" cy="334962"/>
          </a:xfrm>
          <a:prstGeom prst="diamond">
            <a:avLst/>
          </a:prstGeom>
          <a:solidFill>
            <a:schemeClr val="accent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381000" y="6567488"/>
            <a:ext cx="2438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400800" y="6551613"/>
            <a:ext cx="23622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657600" y="6551613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6D87F254-9C6D-4DE5-92A8-A22D0A1DAD6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white">
          <a:xfrm>
            <a:off x="8153400" y="261938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/>
              <a:t>LOGO</a:t>
            </a:r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auto">
          <a:xfrm rot="5400000">
            <a:off x="8458201" y="-196850"/>
            <a:ext cx="273050" cy="860425"/>
          </a:xfrm>
          <a:prstGeom prst="moon">
            <a:avLst>
              <a:gd name="adj" fmla="val 21208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772400" y="0"/>
            <a:ext cx="1371600" cy="760413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152400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gray">
          <a:xfrm>
            <a:off x="7772400" y="762000"/>
            <a:ext cx="1371600" cy="48006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428604"/>
            <a:ext cx="1500198" cy="1143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428868"/>
            <a:ext cx="9144000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err="1" smtClean="0"/>
              <a:t>Целеполагание</a:t>
            </a:r>
            <a:r>
              <a:rPr lang="ru-RU" sz="3200" b="1" dirty="0" smtClean="0"/>
              <a:t> при обучении дисциплинам в высшей школе. Приёмы формирования содержания обучения</a:t>
            </a:r>
            <a:endParaRPr lang="ru-RU" sz="3200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2143108" y="0"/>
            <a:ext cx="7000892" cy="2431100"/>
            <a:chOff x="2143108" y="0"/>
            <a:chExt cx="7000892" cy="243110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3108" y="0"/>
              <a:ext cx="2357454" cy="2431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572264" y="0"/>
              <a:ext cx="2571736" cy="2428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29" name="Picture 9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  <a:lum bright="11000" contrast="-29000"/>
            </a:blip>
            <a:srcRect/>
            <a:stretch>
              <a:fillRect/>
            </a:stretch>
          </p:blipFill>
          <p:spPr bwMode="auto">
            <a:xfrm>
              <a:off x="4500561" y="0"/>
              <a:ext cx="2143141" cy="2428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214282" y="3286124"/>
            <a:ext cx="2643206" cy="1428760"/>
            <a:chOff x="214282" y="3000372"/>
            <a:chExt cx="2286000" cy="1428760"/>
          </a:xfrm>
          <a:gradFill>
            <a:gsLst>
              <a:gs pos="0">
                <a:schemeClr val="accent2">
                  <a:lumMod val="60000"/>
                  <a:lumOff val="40000"/>
                  <a:alpha val="91000"/>
                </a:schemeClr>
              </a:gs>
              <a:gs pos="0">
                <a:schemeClr val="accent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grpSpPr>
        <p:sp>
          <p:nvSpPr>
            <p:cNvPr id="70661" name="AutoShape 5"/>
            <p:cNvSpPr>
              <a:spLocks noChangeArrowheads="1"/>
            </p:cNvSpPr>
            <p:nvPr/>
          </p:nvSpPr>
          <p:spPr bwMode="auto">
            <a:xfrm>
              <a:off x="214282" y="3000372"/>
              <a:ext cx="2286000" cy="142876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ru-RU">
                <a:latin typeface="Verdana" pitchFamily="34" charset="0"/>
              </a:endParaRPr>
            </a:p>
          </p:txBody>
        </p:sp>
        <p:sp>
          <p:nvSpPr>
            <p:cNvPr id="70662" name="Text Box 6"/>
            <p:cNvSpPr txBox="1">
              <a:spLocks noChangeArrowheads="1"/>
            </p:cNvSpPr>
            <p:nvPr/>
          </p:nvSpPr>
          <p:spPr bwMode="auto">
            <a:xfrm>
              <a:off x="285720" y="3071810"/>
              <a:ext cx="1966912" cy="132343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в созерцании – это утверждение смысла собственного бытия или самоопределение личности</a:t>
              </a:r>
              <a:endParaRPr lang="en-US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0663" name="Freeform 7"/>
          <p:cNvSpPr>
            <a:spLocks/>
          </p:cNvSpPr>
          <p:nvPr/>
        </p:nvSpPr>
        <p:spPr bwMode="gray">
          <a:xfrm>
            <a:off x="1643042" y="2143116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0664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2571744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8229600" cy="563563"/>
          </a:xfrm>
        </p:spPr>
        <p:txBody>
          <a:bodyPr/>
          <a:lstStyle/>
          <a:p>
            <a:pPr algn="ctr"/>
            <a:endParaRPr lang="ru-RU" sz="2400" b="0" i="1" dirty="0"/>
          </a:p>
        </p:txBody>
      </p:sp>
      <p:sp>
        <p:nvSpPr>
          <p:cNvPr id="29" name="Freeform 7"/>
          <p:cNvSpPr>
            <a:spLocks/>
          </p:cNvSpPr>
          <p:nvPr/>
        </p:nvSpPr>
        <p:spPr bwMode="gray">
          <a:xfrm rot="19369187">
            <a:off x="3687968" y="2671378"/>
            <a:ext cx="1053090" cy="1447701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" name="Freeform 9"/>
          <p:cNvSpPr>
            <a:spLocks/>
          </p:cNvSpPr>
          <p:nvPr/>
        </p:nvSpPr>
        <p:spPr bwMode="gray">
          <a:xfrm rot="1928036" flipH="1">
            <a:off x="5589934" y="2599044"/>
            <a:ext cx="1056224" cy="1445599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4" name="Группа 23"/>
          <p:cNvGrpSpPr/>
          <p:nvPr/>
        </p:nvGrpSpPr>
        <p:grpSpPr>
          <a:xfrm>
            <a:off x="3000364" y="4214818"/>
            <a:ext cx="2286000" cy="1071570"/>
            <a:chOff x="2857488" y="3714752"/>
            <a:chExt cx="2286000" cy="1071570"/>
          </a:xfr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</p:grpSpPr>
        <p:sp>
          <p:nvSpPr>
            <p:cNvPr id="28" name="AutoShape 5"/>
            <p:cNvSpPr>
              <a:spLocks noChangeArrowheads="1"/>
            </p:cNvSpPr>
            <p:nvPr/>
          </p:nvSpPr>
          <p:spPr bwMode="auto">
            <a:xfrm>
              <a:off x="2857488" y="3714752"/>
              <a:ext cx="2286000" cy="107157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2">
                  <a:lumMod val="40000"/>
                  <a:lumOff val="6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ru-RU">
                <a:latin typeface="Verdana" pitchFamily="34" charset="0"/>
              </a:endParaRPr>
            </a:p>
          </p:txBody>
        </p:sp>
        <p:sp>
          <p:nvSpPr>
            <p:cNvPr id="34" name="Text Box 6"/>
            <p:cNvSpPr txBox="1">
              <a:spLocks noChangeArrowheads="1"/>
            </p:cNvSpPr>
            <p:nvPr/>
          </p:nvSpPr>
          <p:spPr bwMode="auto">
            <a:xfrm>
              <a:off x="2928926" y="3857628"/>
              <a:ext cx="2143140" cy="83099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в воображении – становление замысла</a:t>
              </a:r>
              <a:endParaRPr lang="en-US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5572132" y="4071942"/>
            <a:ext cx="2286000" cy="928694"/>
            <a:chOff x="4429124" y="3786190"/>
            <a:chExt cx="2286000" cy="928694"/>
          </a:xfr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</p:grpSpPr>
        <p:sp>
          <p:nvSpPr>
            <p:cNvPr id="27" name="AutoShape 5"/>
            <p:cNvSpPr>
              <a:spLocks noChangeArrowheads="1"/>
            </p:cNvSpPr>
            <p:nvPr/>
          </p:nvSpPr>
          <p:spPr bwMode="auto">
            <a:xfrm>
              <a:off x="4429124" y="3786190"/>
              <a:ext cx="2286000" cy="928694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ru-RU">
                <a:latin typeface="Verdana" pitchFamily="34" charset="0"/>
              </a:endParaRPr>
            </a:p>
          </p:txBody>
        </p:sp>
        <p:sp>
          <p:nvSpPr>
            <p:cNvPr id="35" name="Text Box 6"/>
            <p:cNvSpPr txBox="1">
              <a:spLocks noChangeArrowheads="1"/>
            </p:cNvSpPr>
            <p:nvPr/>
          </p:nvSpPr>
          <p:spPr bwMode="auto">
            <a:xfrm>
              <a:off x="4572000" y="3929066"/>
              <a:ext cx="2000264" cy="5847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sz="1600" b="1" dirty="0" smtClean="0">
                  <a:latin typeface="Times New Roman" pitchFamily="18" charset="0"/>
                  <a:cs typeface="Times New Roman" pitchFamily="18" charset="0"/>
                </a:rPr>
                <a:t>в мышлении – построение модели</a:t>
              </a:r>
              <a:endParaRPr lang="en-US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AutoShape 4"/>
          <p:cNvSpPr>
            <a:spLocks noChangeArrowheads="1"/>
          </p:cNvSpPr>
          <p:nvPr/>
        </p:nvSpPr>
        <p:spPr bwMode="gray">
          <a:xfrm>
            <a:off x="1357290" y="1071546"/>
            <a:ext cx="5867400" cy="130175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6471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8" name="Text Box 18"/>
          <p:cNvSpPr txBox="1">
            <a:spLocks noChangeArrowheads="1"/>
          </p:cNvSpPr>
          <p:nvPr/>
        </p:nvSpPr>
        <p:spPr bwMode="auto">
          <a:xfrm>
            <a:off x="1571605" y="1142984"/>
            <a:ext cx="5214973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 феномен сознания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целеполагание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приобретает качественные особенности в каждом из трех основных процессов:</a:t>
            </a:r>
            <a:endParaRPr lang="en-US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710" y="1"/>
            <a:ext cx="1357290" cy="71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543956" cy="715963"/>
          </a:xfrm>
        </p:spPr>
        <p:txBody>
          <a:bodyPr/>
          <a:lstStyle/>
          <a:p>
            <a:r>
              <a:rPr lang="ru-RU" sz="1600" dirty="0" smtClean="0"/>
              <a:t>Особенности объединения этих процессов и преимущества </a:t>
            </a:r>
            <a:br>
              <a:rPr lang="ru-RU" sz="1600" dirty="0" smtClean="0"/>
            </a:br>
            <a:r>
              <a:rPr lang="ru-RU" sz="1600" dirty="0" smtClean="0"/>
              <a:t>одного из них определяют формы </a:t>
            </a:r>
            <a:r>
              <a:rPr lang="ru-RU" sz="1600" dirty="0" err="1" smtClean="0"/>
              <a:t>целеполагания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571611"/>
          <a:ext cx="8229600" cy="2143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6087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Процесс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сознания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Созерцание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Воображение</a:t>
                      </a:r>
                    </a:p>
                  </a:txBody>
                  <a:tcPr marL="25400" marR="25400" marT="0" marB="0"/>
                </a:tc>
              </a:tr>
              <a:tr h="4628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Созерцание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Самоопределение личности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Идея</a:t>
                      </a:r>
                    </a:p>
                  </a:txBody>
                  <a:tcPr marL="25400" marR="25400" marT="0" marB="0"/>
                </a:tc>
              </a:tr>
              <a:tr h="4628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Воображение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Идея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Замысел</a:t>
                      </a:r>
                    </a:p>
                  </a:txBody>
                  <a:tcPr marL="25400" marR="25400" marT="0" marB="0"/>
                </a:tc>
              </a:tr>
              <a:tr h="6087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Мышление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Принятие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решения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710" y="1"/>
            <a:ext cx="1357290" cy="71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85720" y="1428736"/>
            <a:ext cx="8572560" cy="5016758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0">
                <a:schemeClr val="accent3">
                  <a:lumMod val="6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Следует учитывать условия осуществления и функционирование в сознании студентов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целеполагания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 время организации учебно-воспитательного процесса и подготовки студентов к будущей профессиональной деятельности.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Требования к качеству образовательной и профессиональной подготовки, производственной и социальной деятельности выпускников высших учебных заведений устанавливаются образовательно-квалификационной характеристикой и предлагаются в виде перечня соответствующих способностей и умений. Соответственно должностям, которые может занимать выпускник высшего учебного заведения, он должен быть способен выполнять определенные виды профессиональной деятельности, стандартные и не стандартные задачи этой деятельности.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образовательно-квалификационной характеристике каждой стандартной задаче деятельности соответствует система умений. Поэтому при конструировании целей обучения каждой дисциплиной мы обязательно опираемся на эти умения.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gray">
          <a:xfrm rot="10800000">
            <a:off x="1857356" y="-23"/>
            <a:ext cx="5143536" cy="1365971"/>
          </a:xfrm>
          <a:prstGeom prst="upArrow">
            <a:avLst>
              <a:gd name="adj1" fmla="val 57824"/>
              <a:gd name="adj2" fmla="val 54398"/>
            </a:avLst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736"/>
            <a:ext cx="8351869" cy="4929222"/>
          </a:xfrm>
        </p:spPr>
        <p:txBody>
          <a:bodyPr/>
          <a:lstStyle/>
          <a:p>
            <a:pPr lvl="0"/>
            <a:r>
              <a:rPr lang="ru-RU" sz="16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обеспечение преемственности и последовательности в процессе изучения математике на протяжении всего периода обучения во </a:t>
            </a:r>
            <a:r>
              <a:rPr lang="ru-RU" sz="1600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ВТУЗе</a:t>
            </a:r>
            <a:r>
              <a:rPr lang="ru-RU" sz="16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16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профессиональная направленность обучения математике путем совершенствования фундаментальной подготовки студентов по математике, усиление роли численных методов и их реализации с помощью компьютера, ориентирование на обучение использованию математических методов во время решения прикладных заданий;</a:t>
            </a:r>
            <a:br>
              <a:rPr lang="ru-RU" sz="16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изучение специальных математических дисциплин на современном уровне их развития;</a:t>
            </a:r>
            <a:br>
              <a:rPr lang="ru-RU" sz="16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овладение студентами достаточным запасом математических знаний (математической компетентностью), аналитическими и численными методами решения задач прикладного содержания и их реализацией с помощью компьютера, а также методами моделирования практических инженерных заданий;</a:t>
            </a:r>
            <a:br>
              <a:rPr lang="ru-RU" sz="16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активизация учебно-познавательной деятельности студентов;</a:t>
            </a:r>
            <a:br>
              <a:rPr lang="ru-RU" sz="16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обеспечение нужд специальных кафедр во время выполнения курсовых, научно-исследовательских и дипломных работ;</a:t>
            </a:r>
            <a:br>
              <a:rPr lang="ru-RU" sz="16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активное овладение студентами компьютером и современными математическими методами научного исследования;</a:t>
            </a:r>
            <a:br>
              <a:rPr lang="ru-RU" sz="16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творческое применение студентами знаний и умений к решению практических и теоретических вопросов.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428628"/>
            <a:ext cx="8286776" cy="1071546"/>
          </a:xfrm>
        </p:spPr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Например, в связи с требованиями к математической подготовке будущих инженеров концепция математической подготовки студентов технических ВУЗов формулирует цели обучения высшей математике студентов нематематических специальностей: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076325"/>
            <a:ext cx="4038600" cy="5248275"/>
          </a:xfrm>
        </p:spPr>
        <p:txBody>
          <a:bodyPr/>
          <a:lstStyle/>
          <a:p>
            <a:pPr marL="0" indent="0"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Именно от определения цели обучения дисциплине зависят все методические действия преподавателя: построение отдельного учебного занятия (лекции, практического, лабораторного и т.д.); подбор специальных упражнений и задач; организация самостоятельной и индивидуальной работы студентов, целевые тестирования студентов и т.п.</a:t>
            </a:r>
          </a:p>
          <a:p>
            <a:pPr>
              <a:buNone/>
            </a:pP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19680" y="1076325"/>
            <a:ext cx="4038600" cy="5248275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Методическая стратегия преподавателя считается эффективной, если его действия помогают студентам достичь достаточно высокого уровня практической реализации навыков и умений при решении определенных задач. В то же время, действия преподавателя нуждаются в коррекции, если они не отвечают цели учебного курса, а методические решения вступают в разногласии со стратегическими целями обучения.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710" y="1"/>
            <a:ext cx="1357290" cy="71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85720" y="1428736"/>
            <a:ext cx="8572560" cy="4154984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0">
                <a:schemeClr val="accent3">
                  <a:lumMod val="6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 сожалению, формирование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целеполагания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учебной деятельности в период подготовки ко вступлению к ВУЗ  нередко сводится к тому, что учителя в школе сами задают для учеников цели учебной деятельности, определяют средства их достижения, контролируют и оценивают полученные результаты. Часто у педагогов происходит незаметная, неосознанная подмена содержания понятия «самостоятельный» на «самостоятельный в выполнении», «готов выполнять указания педагога». Обучения строится на требованиях учителя и почти не дает развернуться самостоятельности и инициативе учеников. Подобный стиль приводит к тому, что поступая в ВУЗ, будущие студенты не могут регулировать собственную учебную деятельность.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gray">
          <a:xfrm rot="10800000">
            <a:off x="1857356" y="-23"/>
            <a:ext cx="5143536" cy="1365971"/>
          </a:xfrm>
          <a:prstGeom prst="upArrow">
            <a:avLst>
              <a:gd name="adj1" fmla="val 57824"/>
              <a:gd name="adj2" fmla="val 54398"/>
            </a:avLst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710" y="1"/>
            <a:ext cx="1357290" cy="71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85720" y="1428736"/>
            <a:ext cx="8572560" cy="341632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0">
                <a:schemeClr val="accent3">
                  <a:lumMod val="6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Ориентируясь на исследование психологов, мы согласны с утверждением, о том что механизм принятия задачи и создание внутренней цели должен рассматриваться как проекция векторов: мотивационных факторов для субъекта относительно задачи;  всех волевых импульсов субъекта с учетом условий процесса формирования целей; внешне определенной цели задачи. Для изображения  механизма формирование цели воспользуемся моделью, созданной по предлагаемым параметрам в трехмерном пространстве.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gray">
          <a:xfrm rot="10800000">
            <a:off x="1857356" y="-23"/>
            <a:ext cx="5143536" cy="1365971"/>
          </a:xfrm>
          <a:prstGeom prst="upArrow">
            <a:avLst>
              <a:gd name="adj1" fmla="val 57824"/>
              <a:gd name="adj2" fmla="val 54398"/>
            </a:avLst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Модель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представления внутренней цели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3923928" y="1340768"/>
            <a:ext cx="0" cy="27363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3923928" y="4077072"/>
            <a:ext cx="331236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2339752" y="4077072"/>
            <a:ext cx="1584176" cy="17281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275856" y="4797152"/>
            <a:ext cx="1728192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5004048" y="4077072"/>
            <a:ext cx="648072" cy="720080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 flipV="1">
            <a:off x="3923928" y="2204864"/>
            <a:ext cx="1074400" cy="648072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5004048" y="2852936"/>
            <a:ext cx="0" cy="1944216"/>
          </a:xfrm>
          <a:prstGeom prst="straightConnector1">
            <a:avLst/>
          </a:prstGeom>
          <a:ln>
            <a:prstDash val="dash"/>
            <a:headEnd type="oval" w="med" len="med"/>
            <a:tailEnd type="oval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835471" y="101760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Мотивационные факторы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76102" y="4169080"/>
            <a:ext cx="2456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Условия процесса формирования целей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05938" y="5589240"/>
            <a:ext cx="2251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Внешне определенная цель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16016" y="2385753"/>
            <a:ext cx="1473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Внутренняя цель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2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428596" y="3190892"/>
            <a:ext cx="3786214" cy="2667000"/>
            <a:chOff x="428596" y="3190892"/>
            <a:chExt cx="3786214" cy="2667000"/>
          </a:xfrm>
        </p:grpSpPr>
        <p:sp>
          <p:nvSpPr>
            <p:cNvPr id="70661" name="AutoShape 5"/>
            <p:cNvSpPr>
              <a:spLocks noChangeArrowheads="1"/>
            </p:cNvSpPr>
            <p:nvPr/>
          </p:nvSpPr>
          <p:spPr bwMode="auto">
            <a:xfrm>
              <a:off x="500034" y="3190892"/>
              <a:ext cx="3714776" cy="266700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50000">
                  <a:schemeClr val="tx2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tx2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ru-RU">
                <a:latin typeface="Verdana" pitchFamily="34" charset="0"/>
              </a:endParaRPr>
            </a:p>
          </p:txBody>
        </p:sp>
        <p:sp>
          <p:nvSpPr>
            <p:cNvPr id="70662" name="Text Box 6"/>
            <p:cNvSpPr txBox="1">
              <a:spLocks noChangeArrowheads="1"/>
            </p:cNvSpPr>
            <p:nvPr/>
          </p:nvSpPr>
          <p:spPr bwMode="auto">
            <a:xfrm>
              <a:off x="428596" y="3655172"/>
              <a:ext cx="3786214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b="1" dirty="0" err="1" smtClean="0">
                  <a:latin typeface="Times New Roman" pitchFamily="18" charset="0"/>
                  <a:cs typeface="Times New Roman" pitchFamily="18" charset="0"/>
                </a:rPr>
                <a:t>целеполагание</a:t>
              </a:r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 свободно в той мере, в которой свободны компоненты, которые определяют мотивацию личности</a:t>
              </a:r>
              <a:endPara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0663" name="Freeform 7"/>
          <p:cNvSpPr>
            <a:spLocks/>
          </p:cNvSpPr>
          <p:nvPr/>
        </p:nvSpPr>
        <p:spPr bwMode="gray">
          <a:xfrm>
            <a:off x="3071802" y="2571744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0664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2995613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42844" y="1142984"/>
            <a:ext cx="9001156" cy="1601788"/>
            <a:chOff x="1997" y="1314"/>
            <a:chExt cx="1889" cy="1009"/>
          </a:xfrm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70668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0669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70670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0671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0672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0673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70674" name="Text Box 18"/>
          <p:cNvSpPr txBox="1">
            <a:spLocks noChangeArrowheads="1"/>
          </p:cNvSpPr>
          <p:nvPr/>
        </p:nvSpPr>
        <p:spPr bwMode="auto">
          <a:xfrm>
            <a:off x="714348" y="1428736"/>
            <a:ext cx="757242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Эти характеристики процесса принятия задачи в явном виде определяют степень воли формирования решения, а именно:</a:t>
            </a:r>
            <a:endParaRPr lang="en-US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4643438" y="3262330"/>
            <a:ext cx="3500462" cy="2667000"/>
            <a:chOff x="4643438" y="3262330"/>
            <a:chExt cx="3500462" cy="2667000"/>
          </a:xfrm>
        </p:grpSpPr>
        <p:sp>
          <p:nvSpPr>
            <p:cNvPr id="70659" name="AutoShape 3"/>
            <p:cNvSpPr>
              <a:spLocks noChangeArrowheads="1"/>
            </p:cNvSpPr>
            <p:nvPr/>
          </p:nvSpPr>
          <p:spPr bwMode="auto">
            <a:xfrm>
              <a:off x="4643438" y="3262330"/>
              <a:ext cx="3429024" cy="266700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ru-RU">
                <a:latin typeface="Verdana" pitchFamily="34" charset="0"/>
              </a:endParaRPr>
            </a:p>
          </p:txBody>
        </p:sp>
        <p:sp>
          <p:nvSpPr>
            <p:cNvPr id="70675" name="Text Box 19"/>
            <p:cNvSpPr txBox="1">
              <a:spLocks noChangeArrowheads="1"/>
            </p:cNvSpPr>
            <p:nvPr/>
          </p:nvSpPr>
          <p:spPr bwMode="auto">
            <a:xfrm>
              <a:off x="4714876" y="3726610"/>
              <a:ext cx="3429024" cy="1477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err="1" smtClean="0">
                  <a:latin typeface="Times New Roman" pitchFamily="18" charset="0"/>
                  <a:cs typeface="Times New Roman" pitchFamily="18" charset="0"/>
                </a:rPr>
                <a:t>целеполагание</a:t>
              </a:r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 невольное настолько, насколько личность вынуждена выполнять внешние требования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8229600" cy="563563"/>
          </a:xfrm>
        </p:spPr>
        <p:txBody>
          <a:bodyPr/>
          <a:lstStyle/>
          <a:p>
            <a:pPr algn="ctr"/>
            <a:endParaRPr lang="ru-RU" sz="2400" b="0" i="1" dirty="0"/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710" y="1"/>
            <a:ext cx="1357290" cy="71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665" name="Freeform 9"/>
          <p:cNvSpPr>
            <a:spLocks/>
          </p:cNvSpPr>
          <p:nvPr/>
        </p:nvSpPr>
        <p:spPr bwMode="gray">
          <a:xfrm flipH="1">
            <a:off x="5143504" y="2571744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710" y="1"/>
            <a:ext cx="1357290" cy="71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85720" y="1428736"/>
            <a:ext cx="8572560" cy="341632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0">
                <a:schemeClr val="accent3">
                  <a:lumMod val="6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Однако очевидно, что компоненты, которые определяют мотивацию (волевые импульсы, эмоциональное состояние, самочувствие и т.п.) не абсолютно свободные хотя бы потому, что являются производными прошлого человека, а значит, несут в себе следы обусловленные внешними обстоятельствами, психически значимыми для личности событий. В то же время и внешние требования не является абсолютно навязываемыми, так как, как правило, личность влияет (осознанно или неосознанно) на выбор ситуации.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gray">
          <a:xfrm rot="10800000">
            <a:off x="1857356" y="-23"/>
            <a:ext cx="5143536" cy="1365971"/>
          </a:xfrm>
          <a:prstGeom prst="upArrow">
            <a:avLst>
              <a:gd name="adj1" fmla="val 57824"/>
              <a:gd name="adj2" fmla="val 54398"/>
            </a:avLst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2"/>
          <p:cNvSpPr>
            <a:spLocks noChangeArrowheads="1"/>
          </p:cNvSpPr>
          <p:nvPr/>
        </p:nvSpPr>
        <p:spPr bwMode="gray">
          <a:xfrm>
            <a:off x="2514600" y="2271713"/>
            <a:ext cx="2743200" cy="2743200"/>
          </a:xfrm>
          <a:prstGeom prst="ellipse">
            <a:avLst/>
          </a:prstGeom>
          <a:solidFill>
            <a:srgbClr val="FFFFFF">
              <a:alpha val="80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gray">
          <a:xfrm>
            <a:off x="2895600" y="3567113"/>
            <a:ext cx="15240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gray">
          <a:xfrm>
            <a:off x="3733800" y="2424113"/>
            <a:ext cx="9144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gray">
          <a:xfrm flipH="1">
            <a:off x="4214810" y="3948113"/>
            <a:ext cx="433390" cy="76677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gray">
          <a:xfrm>
            <a:off x="5029200" y="3871912"/>
            <a:ext cx="542932" cy="27146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gray">
          <a:xfrm flipV="1">
            <a:off x="5029200" y="2576513"/>
            <a:ext cx="5334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gray">
          <a:xfrm>
            <a:off x="4295775" y="3176588"/>
            <a:ext cx="895350" cy="895350"/>
          </a:xfrm>
          <a:prstGeom prst="ellipse">
            <a:avLst/>
          </a:prstGeom>
          <a:solidFill>
            <a:srgbClr val="C0C0C0">
              <a:alpha val="50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068635" y="1500174"/>
            <a:ext cx="1146175" cy="1374775"/>
            <a:chOff x="2064" y="1008"/>
            <a:chExt cx="722" cy="866"/>
          </a:xfrm>
        </p:grpSpPr>
        <p:sp>
          <p:nvSpPr>
            <p:cNvPr id="16" name="Oval 12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2086" y="1030"/>
              <a:ext cx="680" cy="844"/>
              <a:chOff x="3975" y="1593"/>
              <a:chExt cx="931" cy="1157"/>
            </a:xfrm>
          </p:grpSpPr>
          <p:pic>
            <p:nvPicPr>
              <p:cNvPr id="30" name="Picture 14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31" name="Oval 15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hlink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32" name="Picture 16" descr="light_shadow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4" name="Group 17"/>
              <p:cNvGrpSpPr>
                <a:grpSpLocks/>
              </p:cNvGrpSpPr>
              <p:nvPr/>
            </p:nvGrpSpPr>
            <p:grpSpPr bwMode="auto">
              <a:xfrm rot="-3733502" flipH="1" flipV="1">
                <a:off x="4250" y="2244"/>
                <a:ext cx="821" cy="191"/>
                <a:chOff x="2528" y="1060"/>
                <a:chExt cx="894" cy="236"/>
              </a:xfrm>
            </p:grpSpPr>
            <p:grpSp>
              <p:nvGrpSpPr>
                <p:cNvPr id="5" name="Group 18"/>
                <p:cNvGrpSpPr>
                  <a:grpSpLocks/>
                </p:cNvGrpSpPr>
                <p:nvPr/>
              </p:nvGrpSpPr>
              <p:grpSpPr bwMode="auto">
                <a:xfrm>
                  <a:off x="2528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40" name="AutoShape 1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" name="AutoShape 2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2" name="AutoShape 2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3" name="AutoShape 2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" name="Group 23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36" name="AutoShape 2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7" name="AutoShape 2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8" name="AutoShape 2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9" name="AutoShape 2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5" name="Group 28"/>
            <p:cNvGrpSpPr>
              <a:grpSpLocks/>
            </p:cNvGrpSpPr>
            <p:nvPr/>
          </p:nvGrpSpPr>
          <p:grpSpPr bwMode="auto">
            <a:xfrm rot="-3733502" flipH="1" flipV="1">
              <a:off x="2362" y="1508"/>
              <a:ext cx="528" cy="122"/>
              <a:chOff x="2528" y="1060"/>
              <a:chExt cx="894" cy="236"/>
            </a:xfrm>
          </p:grpSpPr>
          <p:grpSp>
            <p:nvGrpSpPr>
              <p:cNvPr id="17" name="Group 29"/>
              <p:cNvGrpSpPr>
                <a:grpSpLocks/>
              </p:cNvGrpSpPr>
              <p:nvPr/>
            </p:nvGrpSpPr>
            <p:grpSpPr bwMode="auto">
              <a:xfrm>
                <a:off x="2528" y="1060"/>
                <a:ext cx="742" cy="186"/>
                <a:chOff x="1565" y="2568"/>
                <a:chExt cx="1118" cy="279"/>
              </a:xfrm>
            </p:grpSpPr>
            <p:sp>
              <p:nvSpPr>
                <p:cNvPr id="26" name="AutoShape 3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7" name="AutoShape 3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8" name="AutoShape 3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9" name="AutoShape 3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8" name="Group 34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22" name="AutoShape 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3" name="AutoShape 3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" name="AutoShape 3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" name="AutoShape 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9" name="Rectangle 39"/>
            <p:cNvSpPr>
              <a:spLocks noChangeArrowheads="1"/>
            </p:cNvSpPr>
            <p:nvPr/>
          </p:nvSpPr>
          <p:spPr bwMode="gray">
            <a:xfrm>
              <a:off x="2242" y="1272"/>
              <a:ext cx="446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r>
                <a:rPr lang="uk-UA" sz="1600" b="1" dirty="0" err="1" smtClean="0">
                  <a:solidFill>
                    <a:srgbClr val="000000"/>
                  </a:solidFill>
                </a:rPr>
                <a:t>Цели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0" name="Group 40"/>
          <p:cNvGrpSpPr>
            <a:grpSpLocks/>
          </p:cNvGrpSpPr>
          <p:nvPr/>
        </p:nvGrpSpPr>
        <p:grpSpPr bwMode="auto">
          <a:xfrm>
            <a:off x="2278055" y="3116270"/>
            <a:ext cx="1150938" cy="1374775"/>
            <a:chOff x="2061" y="1008"/>
            <a:chExt cx="725" cy="866"/>
          </a:xfrm>
        </p:grpSpPr>
        <p:sp>
          <p:nvSpPr>
            <p:cNvPr id="45" name="Oval 41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1" name="Group 42"/>
            <p:cNvGrpSpPr>
              <a:grpSpLocks/>
            </p:cNvGrpSpPr>
            <p:nvPr/>
          </p:nvGrpSpPr>
          <p:grpSpPr bwMode="auto">
            <a:xfrm>
              <a:off x="2086" y="1030"/>
              <a:ext cx="680" cy="844"/>
              <a:chOff x="3975" y="1593"/>
              <a:chExt cx="931" cy="1157"/>
            </a:xfrm>
          </p:grpSpPr>
          <p:pic>
            <p:nvPicPr>
              <p:cNvPr id="59" name="Picture 43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60" name="Oval 44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2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61" name="Picture 45" descr="light_shadow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33" name="Group 46"/>
              <p:cNvGrpSpPr>
                <a:grpSpLocks/>
              </p:cNvGrpSpPr>
              <p:nvPr/>
            </p:nvGrpSpPr>
            <p:grpSpPr bwMode="auto">
              <a:xfrm rot="-3733502" flipH="1" flipV="1">
                <a:off x="4250" y="2244"/>
                <a:ext cx="821" cy="191"/>
                <a:chOff x="2528" y="1060"/>
                <a:chExt cx="894" cy="236"/>
              </a:xfrm>
            </p:grpSpPr>
            <p:grpSp>
              <p:nvGrpSpPr>
                <p:cNvPr id="34" name="Group 47"/>
                <p:cNvGrpSpPr>
                  <a:grpSpLocks/>
                </p:cNvGrpSpPr>
                <p:nvPr/>
              </p:nvGrpSpPr>
              <p:grpSpPr bwMode="auto">
                <a:xfrm>
                  <a:off x="2528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69" name="AutoShape 4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0" name="AutoShape 4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1" name="AutoShape 5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2" name="AutoShape 5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5" name="Group 52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65" name="AutoShape 5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6" name="AutoShape 5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7" name="AutoShape 5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8" name="AutoShape 5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44" name="Group 57"/>
            <p:cNvGrpSpPr>
              <a:grpSpLocks/>
            </p:cNvGrpSpPr>
            <p:nvPr/>
          </p:nvGrpSpPr>
          <p:grpSpPr bwMode="auto">
            <a:xfrm rot="-3733502" flipH="1" flipV="1">
              <a:off x="2362" y="1508"/>
              <a:ext cx="528" cy="122"/>
              <a:chOff x="2528" y="1060"/>
              <a:chExt cx="894" cy="236"/>
            </a:xfrm>
          </p:grpSpPr>
          <p:grpSp>
            <p:nvGrpSpPr>
              <p:cNvPr id="46" name="Group 58"/>
              <p:cNvGrpSpPr>
                <a:grpSpLocks/>
              </p:cNvGrpSpPr>
              <p:nvPr/>
            </p:nvGrpSpPr>
            <p:grpSpPr bwMode="auto">
              <a:xfrm>
                <a:off x="2528" y="1060"/>
                <a:ext cx="742" cy="186"/>
                <a:chOff x="1565" y="2568"/>
                <a:chExt cx="1118" cy="279"/>
              </a:xfrm>
            </p:grpSpPr>
            <p:sp>
              <p:nvSpPr>
                <p:cNvPr id="55" name="AutoShape 5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6" name="AutoShape 6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7" name="AutoShape 6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8" name="AutoShape 6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47" name="Group 63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51" name="AutoShape 6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" name="AutoShape 6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3" name="AutoShape 6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" name="AutoShape 6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48" name="Rectangle 68"/>
            <p:cNvSpPr>
              <a:spLocks noChangeArrowheads="1"/>
            </p:cNvSpPr>
            <p:nvPr/>
          </p:nvSpPr>
          <p:spPr bwMode="gray">
            <a:xfrm>
              <a:off x="2061" y="1272"/>
              <a:ext cx="725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r>
                <a:rPr lang="ru-RU" sz="1600" b="1" dirty="0" smtClean="0">
                  <a:solidFill>
                    <a:srgbClr val="000000"/>
                  </a:solidFill>
                </a:rPr>
                <a:t>Средства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9" name="Group 69"/>
          <p:cNvGrpSpPr>
            <a:grpSpLocks/>
          </p:cNvGrpSpPr>
          <p:nvPr/>
        </p:nvGrpSpPr>
        <p:grpSpPr bwMode="auto">
          <a:xfrm>
            <a:off x="3428992" y="4500570"/>
            <a:ext cx="1146175" cy="1374775"/>
            <a:chOff x="2064" y="1008"/>
            <a:chExt cx="722" cy="866"/>
          </a:xfrm>
        </p:grpSpPr>
        <p:sp>
          <p:nvSpPr>
            <p:cNvPr id="74" name="Oval 70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0" name="Group 71"/>
            <p:cNvGrpSpPr>
              <a:grpSpLocks/>
            </p:cNvGrpSpPr>
            <p:nvPr/>
          </p:nvGrpSpPr>
          <p:grpSpPr bwMode="auto">
            <a:xfrm>
              <a:off x="2086" y="1030"/>
              <a:ext cx="680" cy="844"/>
              <a:chOff x="3975" y="1593"/>
              <a:chExt cx="931" cy="1157"/>
            </a:xfrm>
          </p:grpSpPr>
          <p:pic>
            <p:nvPicPr>
              <p:cNvPr id="88" name="Picture 72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89" name="Oval 73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90" name="Picture 74" descr="light_shadow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62" name="Group 75"/>
              <p:cNvGrpSpPr>
                <a:grpSpLocks/>
              </p:cNvGrpSpPr>
              <p:nvPr/>
            </p:nvGrpSpPr>
            <p:grpSpPr bwMode="auto">
              <a:xfrm rot="-3733502" flipH="1" flipV="1">
                <a:off x="4250" y="2244"/>
                <a:ext cx="821" cy="191"/>
                <a:chOff x="2528" y="1060"/>
                <a:chExt cx="894" cy="236"/>
              </a:xfrm>
            </p:grpSpPr>
            <p:grpSp>
              <p:nvGrpSpPr>
                <p:cNvPr id="63" name="Group 76"/>
                <p:cNvGrpSpPr>
                  <a:grpSpLocks/>
                </p:cNvGrpSpPr>
                <p:nvPr/>
              </p:nvGrpSpPr>
              <p:grpSpPr bwMode="auto">
                <a:xfrm>
                  <a:off x="2528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98" name="AutoShape 77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9" name="AutoShape 78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0" name="AutoShape 79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1" name="AutoShape 80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4" name="Group 81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94" name="AutoShape 82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5" name="AutoShape 83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6" name="AutoShape 84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7" name="AutoShape 85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73" name="Group 86"/>
            <p:cNvGrpSpPr>
              <a:grpSpLocks/>
            </p:cNvGrpSpPr>
            <p:nvPr/>
          </p:nvGrpSpPr>
          <p:grpSpPr bwMode="auto">
            <a:xfrm rot="-3733502" flipH="1" flipV="1">
              <a:off x="2362" y="1508"/>
              <a:ext cx="528" cy="122"/>
              <a:chOff x="2528" y="1060"/>
              <a:chExt cx="894" cy="236"/>
            </a:xfrm>
          </p:grpSpPr>
          <p:grpSp>
            <p:nvGrpSpPr>
              <p:cNvPr id="75" name="Group 87"/>
              <p:cNvGrpSpPr>
                <a:grpSpLocks/>
              </p:cNvGrpSpPr>
              <p:nvPr/>
            </p:nvGrpSpPr>
            <p:grpSpPr bwMode="auto">
              <a:xfrm>
                <a:off x="2528" y="1060"/>
                <a:ext cx="742" cy="186"/>
                <a:chOff x="1565" y="2568"/>
                <a:chExt cx="1118" cy="279"/>
              </a:xfrm>
            </p:grpSpPr>
            <p:sp>
              <p:nvSpPr>
                <p:cNvPr id="84" name="AutoShape 8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5" name="AutoShape 8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6" name="AutoShape 9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7" name="AutoShape 9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76" name="Group 92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80" name="AutoShape 9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1" name="AutoShape 9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2" name="AutoShape 9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3" name="AutoShape 9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77" name="Rectangle 97"/>
            <p:cNvSpPr>
              <a:spLocks noChangeArrowheads="1"/>
            </p:cNvSpPr>
            <p:nvPr/>
          </p:nvSpPr>
          <p:spPr bwMode="gray">
            <a:xfrm>
              <a:off x="2109" y="1272"/>
              <a:ext cx="588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r>
                <a:rPr lang="ru-RU" sz="1600" b="1" dirty="0" smtClean="0">
                  <a:solidFill>
                    <a:srgbClr val="000000"/>
                  </a:solidFill>
                </a:rPr>
                <a:t>Формы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78" name="Group 98"/>
          <p:cNvGrpSpPr>
            <a:grpSpLocks/>
          </p:cNvGrpSpPr>
          <p:nvPr/>
        </p:nvGrpSpPr>
        <p:grpSpPr bwMode="auto">
          <a:xfrm>
            <a:off x="5568967" y="3719513"/>
            <a:ext cx="1146176" cy="1374775"/>
            <a:chOff x="2064" y="1008"/>
            <a:chExt cx="722" cy="866"/>
          </a:xfrm>
        </p:grpSpPr>
        <p:sp>
          <p:nvSpPr>
            <p:cNvPr id="103" name="Oval 99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9" name="Group 100"/>
            <p:cNvGrpSpPr>
              <a:grpSpLocks/>
            </p:cNvGrpSpPr>
            <p:nvPr/>
          </p:nvGrpSpPr>
          <p:grpSpPr bwMode="auto">
            <a:xfrm>
              <a:off x="2086" y="1030"/>
              <a:ext cx="680" cy="844"/>
              <a:chOff x="3975" y="1593"/>
              <a:chExt cx="931" cy="1157"/>
            </a:xfrm>
          </p:grpSpPr>
          <p:pic>
            <p:nvPicPr>
              <p:cNvPr id="117" name="Picture 101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118" name="Oval 102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19" name="Picture 103" descr="light_shadow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14285"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91" name="Group 104"/>
              <p:cNvGrpSpPr>
                <a:grpSpLocks/>
              </p:cNvGrpSpPr>
              <p:nvPr/>
            </p:nvGrpSpPr>
            <p:grpSpPr bwMode="auto">
              <a:xfrm rot="-3733502" flipH="1" flipV="1">
                <a:off x="4250" y="2244"/>
                <a:ext cx="821" cy="191"/>
                <a:chOff x="2528" y="1060"/>
                <a:chExt cx="894" cy="236"/>
              </a:xfrm>
            </p:grpSpPr>
            <p:grpSp>
              <p:nvGrpSpPr>
                <p:cNvPr id="92" name="Group 105"/>
                <p:cNvGrpSpPr>
                  <a:grpSpLocks/>
                </p:cNvGrpSpPr>
                <p:nvPr/>
              </p:nvGrpSpPr>
              <p:grpSpPr bwMode="auto">
                <a:xfrm>
                  <a:off x="2528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127" name="AutoShape 106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8" name="AutoShape 107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9" name="AutoShape 108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0" name="AutoShape 109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3" name="Group 110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123" name="AutoShape 111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4" name="AutoShape 112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5" name="AutoShape 113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6" name="AutoShape 114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02" name="Group 115"/>
            <p:cNvGrpSpPr>
              <a:grpSpLocks/>
            </p:cNvGrpSpPr>
            <p:nvPr/>
          </p:nvGrpSpPr>
          <p:grpSpPr bwMode="auto">
            <a:xfrm rot="-3733502" flipH="1" flipV="1">
              <a:off x="2362" y="1508"/>
              <a:ext cx="528" cy="122"/>
              <a:chOff x="2528" y="1060"/>
              <a:chExt cx="894" cy="236"/>
            </a:xfrm>
          </p:grpSpPr>
          <p:grpSp>
            <p:nvGrpSpPr>
              <p:cNvPr id="104" name="Group 116"/>
              <p:cNvGrpSpPr>
                <a:grpSpLocks/>
              </p:cNvGrpSpPr>
              <p:nvPr/>
            </p:nvGrpSpPr>
            <p:grpSpPr bwMode="auto">
              <a:xfrm>
                <a:off x="2528" y="1060"/>
                <a:ext cx="742" cy="186"/>
                <a:chOff x="1565" y="2568"/>
                <a:chExt cx="1118" cy="279"/>
              </a:xfrm>
            </p:grpSpPr>
            <p:sp>
              <p:nvSpPr>
                <p:cNvPr id="113" name="AutoShape 117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4" name="AutoShape 118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5" name="AutoShape 119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6" name="AutoShape 120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05" name="Group 121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109" name="AutoShape 122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0" name="AutoShape 123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1" name="AutoShape 124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2" name="AutoShape 125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06" name="Rectangle 126"/>
            <p:cNvSpPr>
              <a:spLocks noChangeArrowheads="1"/>
            </p:cNvSpPr>
            <p:nvPr/>
          </p:nvSpPr>
          <p:spPr bwMode="gray">
            <a:xfrm>
              <a:off x="2111" y="1272"/>
              <a:ext cx="625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r>
                <a:rPr lang="ru-RU" sz="1600" b="1" dirty="0" smtClean="0">
                  <a:solidFill>
                    <a:srgbClr val="000000"/>
                  </a:solidFill>
                </a:rPr>
                <a:t>Методы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07" name="Group 127"/>
          <p:cNvGrpSpPr>
            <a:grpSpLocks/>
          </p:cNvGrpSpPr>
          <p:nvPr/>
        </p:nvGrpSpPr>
        <p:grpSpPr bwMode="auto">
          <a:xfrm>
            <a:off x="5214942" y="1196969"/>
            <a:ext cx="2222646" cy="1874841"/>
            <a:chOff x="2064" y="1008"/>
            <a:chExt cx="947" cy="866"/>
          </a:xfrm>
        </p:grpSpPr>
        <p:sp>
          <p:nvSpPr>
            <p:cNvPr id="132" name="Oval 128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08" name="Group 129"/>
            <p:cNvGrpSpPr>
              <a:grpSpLocks/>
            </p:cNvGrpSpPr>
            <p:nvPr/>
          </p:nvGrpSpPr>
          <p:grpSpPr bwMode="auto">
            <a:xfrm>
              <a:off x="2080" y="1008"/>
              <a:ext cx="697" cy="866"/>
              <a:chOff x="3975" y="1563"/>
              <a:chExt cx="956" cy="1187"/>
            </a:xfrm>
          </p:grpSpPr>
          <p:pic>
            <p:nvPicPr>
              <p:cNvPr id="145" name="Picture 130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</p:spPr>
          </p:pic>
          <p:sp>
            <p:nvSpPr>
              <p:cNvPr id="146" name="Oval 131"/>
              <p:cNvSpPr>
                <a:spLocks noChangeArrowheads="1"/>
              </p:cNvSpPr>
              <p:nvPr/>
            </p:nvSpPr>
            <p:spPr bwMode="gray">
              <a:xfrm>
                <a:off x="3998" y="1563"/>
                <a:ext cx="933" cy="950"/>
              </a:xfrm>
              <a:prstGeom prst="ellipse">
                <a:avLst/>
              </a:prstGeom>
              <a:solidFill>
                <a:schemeClr val="folHlink">
                  <a:alpha val="50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47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14285"/>
              <a:stretch>
                <a:fillRect/>
              </a:stretch>
            </p:blipFill>
            <p:spPr bwMode="gray">
              <a:xfrm>
                <a:off x="4246" y="1653"/>
                <a:ext cx="682" cy="585"/>
              </a:xfrm>
              <a:prstGeom prst="rect">
                <a:avLst/>
              </a:prstGeom>
              <a:noFill/>
            </p:spPr>
          </p:pic>
          <p:grpSp>
            <p:nvGrpSpPr>
              <p:cNvPr id="120" name="Group 133"/>
              <p:cNvGrpSpPr>
                <a:grpSpLocks/>
              </p:cNvGrpSpPr>
              <p:nvPr/>
            </p:nvGrpSpPr>
            <p:grpSpPr bwMode="auto">
              <a:xfrm rot="-3733502" flipH="1" flipV="1">
                <a:off x="4250" y="2244"/>
                <a:ext cx="821" cy="191"/>
                <a:chOff x="2528" y="1060"/>
                <a:chExt cx="894" cy="236"/>
              </a:xfrm>
            </p:grpSpPr>
            <p:grpSp>
              <p:nvGrpSpPr>
                <p:cNvPr id="121" name="Group 134"/>
                <p:cNvGrpSpPr>
                  <a:grpSpLocks/>
                </p:cNvGrpSpPr>
                <p:nvPr/>
              </p:nvGrpSpPr>
              <p:grpSpPr bwMode="auto">
                <a:xfrm>
                  <a:off x="2528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155" name="AutoShape 135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6" name="AutoShape 136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7" name="AutoShape 137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8" name="AutoShape 138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22" name="Group 139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151" name="AutoShape 140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2" name="AutoShape 141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3" name="AutoShape 142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4" name="AutoShape 143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31" name="Group 144"/>
            <p:cNvGrpSpPr>
              <a:grpSpLocks/>
            </p:cNvGrpSpPr>
            <p:nvPr/>
          </p:nvGrpSpPr>
          <p:grpSpPr bwMode="auto">
            <a:xfrm rot="-3733502" flipH="1" flipV="1">
              <a:off x="2382" y="1529"/>
              <a:ext cx="469" cy="122"/>
              <a:chOff x="2625" y="1060"/>
              <a:chExt cx="797" cy="236"/>
            </a:xfrm>
          </p:grpSpPr>
          <p:grpSp>
            <p:nvGrpSpPr>
              <p:cNvPr id="133" name="Group 145"/>
              <p:cNvGrpSpPr>
                <a:grpSpLocks/>
              </p:cNvGrpSpPr>
              <p:nvPr/>
            </p:nvGrpSpPr>
            <p:grpSpPr bwMode="auto">
              <a:xfrm>
                <a:off x="2625" y="1060"/>
                <a:ext cx="654" cy="186"/>
                <a:chOff x="1701" y="2568"/>
                <a:chExt cx="982" cy="279"/>
              </a:xfrm>
            </p:grpSpPr>
            <p:sp>
              <p:nvSpPr>
                <p:cNvPr id="142" name="AutoShape 14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3" name="AutoShape 14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4" name="AutoShape 14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34" name="Group 150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138" name="AutoShape 15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9" name="AutoShape 15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0" name="AutoShape 15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1" name="AutoShape 154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35" name="Rectangle 155"/>
            <p:cNvSpPr>
              <a:spLocks noChangeArrowheads="1"/>
            </p:cNvSpPr>
            <p:nvPr/>
          </p:nvSpPr>
          <p:spPr bwMode="gray">
            <a:xfrm>
              <a:off x="2100" y="1272"/>
              <a:ext cx="911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flatTx/>
            </a:bodyPr>
            <a:lstStyle/>
            <a:p>
              <a:r>
                <a:rPr lang="ru-RU" sz="1600" b="1" dirty="0" smtClean="0">
                  <a:solidFill>
                    <a:srgbClr val="000000"/>
                  </a:solidFill>
                </a:rPr>
                <a:t>Содержание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36" name="Group 156"/>
          <p:cNvGrpSpPr>
            <a:grpSpLocks/>
          </p:cNvGrpSpPr>
          <p:nvPr/>
        </p:nvGrpSpPr>
        <p:grpSpPr bwMode="auto">
          <a:xfrm rot="4976862" flipH="1">
            <a:off x="4383855" y="3336039"/>
            <a:ext cx="673100" cy="647700"/>
            <a:chOff x="1944" y="1111"/>
            <a:chExt cx="204" cy="196"/>
          </a:xfrm>
        </p:grpSpPr>
        <p:pic>
          <p:nvPicPr>
            <p:cNvPr id="160" name="Picture 157" descr="circuler_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</p:spPr>
        </p:pic>
        <p:sp>
          <p:nvSpPr>
            <p:cNvPr id="161" name="Oval 158"/>
            <p:cNvSpPr>
              <a:spLocks noChangeArrowheads="1"/>
            </p:cNvSpPr>
            <p:nvPr/>
          </p:nvSpPr>
          <p:spPr bwMode="gray">
            <a:xfrm flipH="1">
              <a:off x="1962" y="1124"/>
              <a:ext cx="173" cy="172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>
                    <a:alpha val="50000"/>
                  </a:schemeClr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37" name="Group 159"/>
            <p:cNvGrpSpPr>
              <a:grpSpLocks/>
            </p:cNvGrpSpPr>
            <p:nvPr/>
          </p:nvGrpSpPr>
          <p:grpSpPr bwMode="auto">
            <a:xfrm rot="1297425" flipV="1">
              <a:off x="1969" y="1253"/>
              <a:ext cx="150" cy="36"/>
              <a:chOff x="2528" y="1060"/>
              <a:chExt cx="894" cy="236"/>
            </a:xfrm>
          </p:grpSpPr>
          <p:grpSp>
            <p:nvGrpSpPr>
              <p:cNvPr id="148" name="Group 160"/>
              <p:cNvGrpSpPr>
                <a:grpSpLocks/>
              </p:cNvGrpSpPr>
              <p:nvPr/>
            </p:nvGrpSpPr>
            <p:grpSpPr bwMode="auto">
              <a:xfrm>
                <a:off x="2528" y="1060"/>
                <a:ext cx="742" cy="186"/>
                <a:chOff x="1565" y="2568"/>
                <a:chExt cx="1118" cy="279"/>
              </a:xfrm>
            </p:grpSpPr>
            <p:sp>
              <p:nvSpPr>
                <p:cNvPr id="171" name="AutoShape 161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72" name="AutoShape 162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73" name="AutoShape 163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74" name="AutoShape 164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49" name="Group 165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167" name="AutoShape 166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68" name="AutoShape 167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69" name="AutoShape 168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70" name="AutoShape 169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63" name="Arc 170"/>
            <p:cNvSpPr>
              <a:spLocks/>
            </p:cNvSpPr>
            <p:nvPr/>
          </p:nvSpPr>
          <p:spPr bwMode="gray">
            <a:xfrm rot="25447716">
              <a:off x="1948" y="1107"/>
              <a:ext cx="196" cy="20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603 w 43200"/>
                <a:gd name="T1" fmla="*/ 33545 h 43155"/>
                <a:gd name="T2" fmla="*/ 22996 w 43200"/>
                <a:gd name="T3" fmla="*/ 43155 h 43155"/>
                <a:gd name="T4" fmla="*/ 21600 w 43200"/>
                <a:gd name="T5" fmla="*/ 21600 h 43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64" name="Picture 171" descr="light_shadow1"/>
            <p:cNvPicPr>
              <a:picLocks noChangeAspect="1" noChangeArrowheads="1"/>
            </p:cNvPicPr>
            <p:nvPr/>
          </p:nvPicPr>
          <p:blipFill>
            <a:blip r:embed="rId6" cstate="print"/>
            <a:srcRect t="23740"/>
            <a:stretch>
              <a:fillRect/>
            </a:stretch>
          </p:blipFill>
          <p:spPr bwMode="gray">
            <a:xfrm rot="2569845" flipH="1">
              <a:off x="2015" y="1139"/>
              <a:ext cx="129" cy="84"/>
            </a:xfrm>
            <a:prstGeom prst="rect">
              <a:avLst/>
            </a:prstGeom>
            <a:noFill/>
          </p:spPr>
        </p:pic>
      </p:grpSp>
      <p:pic>
        <p:nvPicPr>
          <p:cNvPr id="18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86710" y="1"/>
            <a:ext cx="1357290" cy="71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3"/>
          <p:cNvSpPr>
            <a:spLocks noChangeArrowheads="1"/>
          </p:cNvSpPr>
          <p:nvPr/>
        </p:nvSpPr>
        <p:spPr bwMode="gray">
          <a:xfrm>
            <a:off x="3643306" y="2571744"/>
            <a:ext cx="1976440" cy="1928826"/>
          </a:xfrm>
          <a:prstGeom prst="ellipse">
            <a:avLst/>
          </a:prstGeom>
          <a:solidFill>
            <a:srgbClr val="DCDCDC">
              <a:alpha val="50000"/>
            </a:srgbClr>
          </a:solidFill>
          <a:ln w="9525" algn="ctr">
            <a:solidFill>
              <a:schemeClr val="bg2">
                <a:lumMod val="9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dirty="0" err="1" smtClean="0"/>
              <a:t>Методическая</a:t>
            </a:r>
            <a:r>
              <a:rPr lang="uk-UA" dirty="0" smtClean="0"/>
              <a:t> </a:t>
            </a:r>
            <a:br>
              <a:rPr lang="uk-UA" dirty="0" smtClean="0"/>
            </a:br>
            <a:r>
              <a:rPr lang="uk-UA" dirty="0" smtClean="0"/>
              <a:t>система</a:t>
            </a:r>
          </a:p>
          <a:p>
            <a:pPr algn="ctr"/>
            <a:r>
              <a:rPr lang="uk-UA" dirty="0" err="1" smtClean="0"/>
              <a:t>обучения</a:t>
            </a:r>
            <a:endParaRPr lang="uk-UA" dirty="0" smtClean="0"/>
          </a:p>
          <a:p>
            <a:pPr algn="ctr"/>
            <a:r>
              <a:rPr lang="uk-UA" dirty="0" err="1" smtClean="0"/>
              <a:t>студентов</a:t>
            </a:r>
            <a:endParaRPr lang="uk-UA" dirty="0" smtClean="0"/>
          </a:p>
          <a:p>
            <a:pPr algn="ctr"/>
            <a:r>
              <a:rPr lang="uk-UA" dirty="0" smtClean="0"/>
              <a:t>в </a:t>
            </a:r>
            <a:r>
              <a:rPr lang="uk-UA" dirty="0" err="1" smtClean="0"/>
              <a:t>ВУЗе</a:t>
            </a:r>
            <a:endParaRPr lang="ru-RU" dirty="0"/>
          </a:p>
        </p:txBody>
      </p:sp>
      <p:sp>
        <p:nvSpPr>
          <p:cNvPr id="221" name="Заголовок 1"/>
          <p:cNvSpPr>
            <a:spLocks noGrp="1"/>
          </p:cNvSpPr>
          <p:nvPr>
            <p:ph type="title"/>
          </p:nvPr>
        </p:nvSpPr>
        <p:spPr>
          <a:xfrm>
            <a:off x="0" y="-71462"/>
            <a:ext cx="7858148" cy="857232"/>
          </a:xfrm>
        </p:spPr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Цели обучения являются лидирующим компонентом методической системы обучения и основным звеном, которое связывает эту систему с ее внешней средой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710" y="1"/>
            <a:ext cx="1357290" cy="71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85720" y="1428736"/>
            <a:ext cx="8572560" cy="3046988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0">
                <a:schemeClr val="accent3">
                  <a:lumMod val="6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представления того, как в процессе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целеполагания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личность имеет выбор текущих и стратегических целей, ограниченных как внешними, так и внутренними обстоятельствами, рассмотрим предложенный психологами,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псевдосвободы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выбора цели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В теоретическом плане обратим внимание на то, как проявляет себя принцип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псевдосвободы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выбора на этапах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целеполагания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 время обучения будущих инженеров.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gray">
          <a:xfrm rot="10800000">
            <a:off x="1857356" y="-23"/>
            <a:ext cx="5143536" cy="1365971"/>
          </a:xfrm>
          <a:prstGeom prst="upArrow">
            <a:avLst>
              <a:gd name="adj1" fmla="val 57824"/>
              <a:gd name="adj2" fmla="val 54398"/>
            </a:avLst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710" y="1"/>
            <a:ext cx="1357290" cy="71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85720" y="1428736"/>
            <a:ext cx="8572560" cy="4524315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0">
                <a:schemeClr val="accent3">
                  <a:lumMod val="6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Принцип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псевдосвободы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выбора цели предусматривает тот факт, что осознанные  цели являются  лишь частью истинных целей субъекта; логическая обоснованность цели предполагает ее осознанность, которая  не всегда отождествляется с ее желательностью, логически обоснованная цель может оказаться абсолютно несовместимой с этическими или моральными установками личности или войти в разногласие с более глубокими эмоциями, которые выражаются проявлениями (например, фобиями); осознание цели (создание ее образа) – лишь один из возможных механизмов принятия задачи только в том случае, если студент сам осознает значимость будущей профессии.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gray">
          <a:xfrm rot="10800000">
            <a:off x="1857356" y="-23"/>
            <a:ext cx="5143536" cy="1365971"/>
          </a:xfrm>
          <a:prstGeom prst="upArrow">
            <a:avLst>
              <a:gd name="adj1" fmla="val 57824"/>
              <a:gd name="adj2" fmla="val 54398"/>
            </a:avLst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710" y="1"/>
            <a:ext cx="1357290" cy="71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85720" y="1428736"/>
            <a:ext cx="8572560" cy="341632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0">
                <a:schemeClr val="accent3">
                  <a:lumMod val="6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первом этапе цель существует как внешне определенная дидактическими целями. Формирование внутренней цели как некоторого первичного образа характеризуется созданием начального пространства целей с помощью модели, которая дает изображение цели в пространстве параметров её описания (например, может определяться интеграцией высшей математики, общеинженерных та специальных дисциплин). Приведем пример модели такой декомпозиции, которая определена соответствующими параметрами.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gray">
          <a:xfrm rot="10800000">
            <a:off x="1857356" y="-23"/>
            <a:ext cx="5143536" cy="1365971"/>
          </a:xfrm>
          <a:prstGeom prst="upArrow">
            <a:avLst>
              <a:gd name="adj1" fmla="val 57824"/>
              <a:gd name="adj2" fmla="val 54398"/>
            </a:avLst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Модель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представления  первичного образа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внутренней цели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628837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Таким образом,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мотивационный этап процесса учебно-познавательной деятельности будущих инженеров может быть связан с первым этапом формирования первичного образа  целей. </a:t>
            </a:r>
            <a:endParaRPr lang="ru-RU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3923928" y="1015862"/>
            <a:ext cx="0" cy="27363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3923928" y="3752166"/>
            <a:ext cx="331236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2339752" y="3752166"/>
            <a:ext cx="1584176" cy="17281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275856" y="4472246"/>
            <a:ext cx="1728192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5004048" y="3752166"/>
            <a:ext cx="648072" cy="720080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 flipV="1">
            <a:off x="3923928" y="1879958"/>
            <a:ext cx="1074400" cy="648072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5004048" y="2528030"/>
            <a:ext cx="0" cy="1944216"/>
          </a:xfrm>
          <a:prstGeom prst="straightConnector1">
            <a:avLst/>
          </a:prstGeom>
          <a:ln>
            <a:prstDash val="dash"/>
            <a:headEnd type="oval" w="med" len="med"/>
            <a:tailEnd type="oval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32489" y="1005173"/>
            <a:ext cx="3040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Специальные дисциплины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76102" y="3844174"/>
            <a:ext cx="2456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Общеинженерные дисциплины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70733" y="5250998"/>
            <a:ext cx="2556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Высшая математика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07683" y="1792124"/>
            <a:ext cx="2254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Образ внутренней цели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4403627" y="2203994"/>
            <a:ext cx="1265736" cy="711454"/>
            <a:chOff x="1043608" y="2285498"/>
            <a:chExt cx="1265736" cy="711454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1043608" y="2528030"/>
              <a:ext cx="1008112" cy="468922"/>
            </a:xfrm>
            <a:prstGeom prst="rect">
              <a:avLst/>
            </a:prstGeom>
            <a:noFill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296333" y="2285683"/>
              <a:ext cx="1008112" cy="468922"/>
            </a:xfrm>
            <a:prstGeom prst="rect">
              <a:avLst/>
            </a:prstGeom>
            <a:noFill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1043608" y="2285683"/>
              <a:ext cx="252725" cy="234461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V="1">
              <a:off x="2045622" y="2285498"/>
              <a:ext cx="252725" cy="234461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flipV="1">
              <a:off x="2056619" y="2747873"/>
              <a:ext cx="252725" cy="234461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flipV="1">
              <a:off x="1054605" y="2754605"/>
              <a:ext cx="252725" cy="234461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971600" y="4103324"/>
            <a:ext cx="2456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Элементы линейной и векторной алгебры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04048" y="3058290"/>
            <a:ext cx="171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Сопротивление материалов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70733" y="1553556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Теория пластической деформации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23" grpId="0"/>
      <p:bldP spid="24" grpId="0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710" y="1"/>
            <a:ext cx="1357290" cy="71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85720" y="1428736"/>
            <a:ext cx="8572560" cy="4154984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0">
                <a:schemeClr val="accent3">
                  <a:lumMod val="6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Несмотря на ограничение выбора в рамках не только физической, но даже умственной деятельности, субъект должен в каждый момент времени иметь возможность альтернативы – это касается как выбора цели, так и выбора средств ее достижение. Этот выбор реализуется после определения студентами полного перечня параметров цели во время определения и построения дерева целей подготовки специалиста с определением для каждой цели ее качественных параметров. Таким образом, студентам может быть предложено дерево целей системы учебной деятельности будущих инженеров.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gray">
          <a:xfrm rot="10800000">
            <a:off x="1857356" y="-23"/>
            <a:ext cx="5143536" cy="1365971"/>
          </a:xfrm>
          <a:prstGeom prst="upArrow">
            <a:avLst>
              <a:gd name="adj1" fmla="val 57824"/>
              <a:gd name="adj2" fmla="val 54398"/>
            </a:avLst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Дерево целей системы учебной деятельности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Безимени-1.jpg"/>
          <p:cNvPicPr/>
          <p:nvPr/>
        </p:nvPicPr>
        <p:blipFill rotWithShape="1">
          <a:blip r:embed="rId2" cstate="print"/>
          <a:srcRect r="8062"/>
          <a:stretch/>
        </p:blipFill>
        <p:spPr>
          <a:xfrm rot="5400000">
            <a:off x="1691957" y="-780415"/>
            <a:ext cx="5295697" cy="8418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Модель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представления  первичного образа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внутренней цели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5429264"/>
            <a:ext cx="864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результате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этап познавательных действий с учебным материалом совпадает со вторым этапом осознания качественных параметров цели с определением результата их декомпозиции</a:t>
            </a:r>
            <a:r>
              <a:rPr lang="ru-RU" i="1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3059832" y="919409"/>
            <a:ext cx="0" cy="27363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3059832" y="3655713"/>
            <a:ext cx="331236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1475656" y="3655713"/>
            <a:ext cx="1584176" cy="17281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411760" y="4375793"/>
            <a:ext cx="1728192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4139952" y="3655713"/>
            <a:ext cx="648072" cy="720080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 flipV="1">
            <a:off x="3059832" y="1783505"/>
            <a:ext cx="1074400" cy="648072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4139952" y="2431577"/>
            <a:ext cx="0" cy="1944216"/>
          </a:xfrm>
          <a:prstGeom prst="straightConnector1">
            <a:avLst/>
          </a:prstGeom>
          <a:ln>
            <a:prstDash val="dash"/>
            <a:headEnd type="oval" w="med" len="med"/>
            <a:tailEnd type="oval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68393" y="908720"/>
            <a:ext cx="3040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Специальные дисциплины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2006" y="3747721"/>
            <a:ext cx="2456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Общеинженерные дисциплины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3539531" y="2107541"/>
            <a:ext cx="1265736" cy="711454"/>
            <a:chOff x="1043608" y="2285498"/>
            <a:chExt cx="1265736" cy="711454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043608" y="2528030"/>
              <a:ext cx="1008112" cy="468922"/>
            </a:xfrm>
            <a:prstGeom prst="rect">
              <a:avLst/>
            </a:prstGeom>
            <a:noFill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296333" y="2285683"/>
              <a:ext cx="1008112" cy="468922"/>
            </a:xfrm>
            <a:prstGeom prst="rect">
              <a:avLst/>
            </a:prstGeom>
            <a:noFill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 flipV="1">
              <a:off x="1043608" y="2285683"/>
              <a:ext cx="252725" cy="234461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2045622" y="2285498"/>
              <a:ext cx="252725" cy="234461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2056619" y="2747873"/>
              <a:ext cx="252725" cy="234461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V="1">
              <a:off x="1054605" y="2754605"/>
              <a:ext cx="252725" cy="234461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107504" y="4006871"/>
            <a:ext cx="2456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Элементы линейной и векторной алгебры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39952" y="2961837"/>
            <a:ext cx="171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Сопротивление материалов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06637" y="1457103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Теория пластической деформации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4997021" y="1278052"/>
            <a:ext cx="3004003" cy="1403941"/>
            <a:chOff x="5285053" y="1843427"/>
            <a:chExt cx="2671323" cy="1403941"/>
          </a:xfrm>
        </p:grpSpPr>
        <p:sp>
          <p:nvSpPr>
            <p:cNvPr id="24" name="TextBox 23"/>
            <p:cNvSpPr txBox="1"/>
            <p:nvPr/>
          </p:nvSpPr>
          <p:spPr>
            <a:xfrm>
              <a:off x="5285053" y="1862373"/>
              <a:ext cx="267132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Научиться устанавливать зависимость между деформацией и напряжением для  тела в нагруженном состоянии с помощью обобщенного закона Гука  с использованием СЛАУ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Прямоугольная выноска 24"/>
            <p:cNvSpPr/>
            <p:nvPr/>
          </p:nvSpPr>
          <p:spPr>
            <a:xfrm>
              <a:off x="5285053" y="1843427"/>
              <a:ext cx="2671323" cy="1403941"/>
            </a:xfrm>
            <a:prstGeom prst="wedgeRectCallout">
              <a:avLst>
                <a:gd name="adj1" fmla="val -78252"/>
                <a:gd name="adj2" fmla="val 34565"/>
              </a:avLst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729381" y="5146074"/>
            <a:ext cx="2556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Высшая математика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0" grpId="0"/>
      <p:bldP spid="21" grpId="0"/>
      <p:bldP spid="22" grpId="0"/>
      <p:bldP spid="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710" y="1"/>
            <a:ext cx="1357290" cy="71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85720" y="1428736"/>
            <a:ext cx="8572560" cy="4524315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0">
                <a:schemeClr val="accent3">
                  <a:lumMod val="6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Принцип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псевдосвободы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выбора находится в разногласии с авторитарными методами управления; осуществление этого принципа невозможно в рамках авторитарного стиля воспитания и обучения, поскольку авторитаризм исключает альтернативность. С этой точки зрения, выбор между «шагом влево» и «шагом вправо» является несущественным, иначе говоря, психологический выбор имеет в виду наличие рационально или эмоционально прогнозируемых расхождений. На этом этапе происходит определение для каждой цели количественных характеристик с разработкой образов цели для осознания последовательности действий в процессе получения необходимых знаний и умений.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gray">
          <a:xfrm rot="10800000">
            <a:off x="1857356" y="-23"/>
            <a:ext cx="5143536" cy="1365971"/>
          </a:xfrm>
          <a:prstGeom prst="upArrow">
            <a:avLst>
              <a:gd name="adj1" fmla="val 57824"/>
              <a:gd name="adj2" fmla="val 54398"/>
            </a:avLst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710" y="1"/>
            <a:ext cx="1357290" cy="71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85720" y="1428736"/>
            <a:ext cx="8572560" cy="3046988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0">
                <a:schemeClr val="accent3">
                  <a:lumMod val="6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этой целью каждый шаг этапа познавательных действий с учебным материалом, который содержится  в составляющих предлагаемого нами учебно-методического комплекса, мы начинаем из формулировок: 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Необходимые знания об ...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Учимся ...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Вычисляем с помощью ...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«Учим» свой компьютер …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так далее.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gray">
          <a:xfrm rot="10800000">
            <a:off x="1857356" y="-23"/>
            <a:ext cx="5143536" cy="1365971"/>
          </a:xfrm>
          <a:prstGeom prst="upArrow">
            <a:avLst>
              <a:gd name="adj1" fmla="val 57824"/>
              <a:gd name="adj2" fmla="val 54398"/>
            </a:avLst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3669"/>
            <a:ext cx="8229600" cy="563563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Взаимодействие этапа познавательных действий с этапом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определения количественных характеристик целей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5429264"/>
            <a:ext cx="864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Таким образом,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продолжение этапа познавательных действий с учебным материалом совпадает с этапом определения для каждой цели количественных характеристик.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78756" y="1579544"/>
            <a:ext cx="367240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Этап познавательной деятельности с учебным материалом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3212" y="1567689"/>
            <a:ext cx="327722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Этап контрольных действий и принятия решения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831928" y="2272328"/>
            <a:ext cx="792088" cy="2160240"/>
            <a:chOff x="611560" y="2060848"/>
            <a:chExt cx="792088" cy="2160240"/>
          </a:xfrm>
        </p:grpSpPr>
        <p:sp>
          <p:nvSpPr>
            <p:cNvPr id="6" name="Выноска со стрелкой вправо 5"/>
            <p:cNvSpPr/>
            <p:nvPr/>
          </p:nvSpPr>
          <p:spPr>
            <a:xfrm>
              <a:off x="611560" y="2060848"/>
              <a:ext cx="792088" cy="2160240"/>
            </a:xfrm>
            <a:prstGeom prst="rightArrowCallou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38856" y="2060848"/>
              <a:ext cx="615553" cy="216024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Необходимые знания об …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666589" y="2274600"/>
            <a:ext cx="792088" cy="2160240"/>
            <a:chOff x="611560" y="2060848"/>
            <a:chExt cx="792088" cy="2160240"/>
          </a:xfrm>
        </p:grpSpPr>
        <p:sp>
          <p:nvSpPr>
            <p:cNvPr id="11" name="Выноска со стрелкой вправо 10"/>
            <p:cNvSpPr/>
            <p:nvPr/>
          </p:nvSpPr>
          <p:spPr>
            <a:xfrm>
              <a:off x="611560" y="2060848"/>
              <a:ext cx="792088" cy="2160240"/>
            </a:xfrm>
            <a:prstGeom prst="rightArrowCallou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8856" y="2060848"/>
              <a:ext cx="400110" cy="216024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Учимся …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487741" y="2276872"/>
            <a:ext cx="792088" cy="2160240"/>
            <a:chOff x="611560" y="2060848"/>
            <a:chExt cx="792088" cy="2160240"/>
          </a:xfrm>
        </p:grpSpPr>
        <p:sp>
          <p:nvSpPr>
            <p:cNvPr id="14" name="Выноска со стрелкой вправо 13"/>
            <p:cNvSpPr/>
            <p:nvPr/>
          </p:nvSpPr>
          <p:spPr>
            <a:xfrm>
              <a:off x="611560" y="2060848"/>
              <a:ext cx="792088" cy="2160240"/>
            </a:xfrm>
            <a:prstGeom prst="rightArrowCallou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38856" y="2060848"/>
              <a:ext cx="615553" cy="216024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Вычисляем с помощью …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279829" y="2275740"/>
            <a:ext cx="792088" cy="2160240"/>
            <a:chOff x="611560" y="2060848"/>
            <a:chExt cx="792088" cy="2160240"/>
          </a:xfrm>
        </p:grpSpPr>
        <p:sp>
          <p:nvSpPr>
            <p:cNvPr id="17" name="Выноска со стрелкой вправо 16"/>
            <p:cNvSpPr/>
            <p:nvPr/>
          </p:nvSpPr>
          <p:spPr>
            <a:xfrm>
              <a:off x="611560" y="2060848"/>
              <a:ext cx="792088" cy="2160240"/>
            </a:xfrm>
            <a:prstGeom prst="rightArrowCallou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8856" y="2060848"/>
              <a:ext cx="615553" cy="216024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Обучаем свой компьютер …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5126880" y="2276872"/>
            <a:ext cx="1922716" cy="2160240"/>
            <a:chOff x="611560" y="2060848"/>
            <a:chExt cx="1073736" cy="2160240"/>
          </a:xfrm>
        </p:grpSpPr>
        <p:sp>
          <p:nvSpPr>
            <p:cNvPr id="20" name="Выноска со стрелкой вправо 19"/>
            <p:cNvSpPr/>
            <p:nvPr/>
          </p:nvSpPr>
          <p:spPr>
            <a:xfrm>
              <a:off x="611560" y="2060848"/>
              <a:ext cx="792088" cy="2160240"/>
            </a:xfrm>
            <a:prstGeom prst="rightArrowCallou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38856" y="2060848"/>
              <a:ext cx="1046440" cy="216024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Моделируем профессиональную деятельность инженера …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584456" y="3019704"/>
            <a:ext cx="903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…</a:t>
            </a:r>
            <a:endParaRPr lang="ru-RU" sz="2800" b="1" dirty="0"/>
          </a:p>
        </p:txBody>
      </p:sp>
      <p:sp>
        <p:nvSpPr>
          <p:cNvPr id="23" name="Стрелка вправо 22"/>
          <p:cNvSpPr/>
          <p:nvPr/>
        </p:nvSpPr>
        <p:spPr>
          <a:xfrm>
            <a:off x="707950" y="1723560"/>
            <a:ext cx="357158" cy="31131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4785110" y="1752069"/>
            <a:ext cx="357158" cy="31131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2" grpId="0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val 33"/>
          <p:cNvSpPr>
            <a:spLocks noChangeArrowheads="1"/>
          </p:cNvSpPr>
          <p:nvPr/>
        </p:nvSpPr>
        <p:spPr bwMode="gray">
          <a:xfrm>
            <a:off x="3695700" y="2949575"/>
            <a:ext cx="1471613" cy="1473200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710" y="1"/>
            <a:ext cx="1357290" cy="71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AutoShape 3"/>
          <p:cNvSpPr>
            <a:spLocks noChangeArrowheads="1"/>
          </p:cNvSpPr>
          <p:nvPr/>
        </p:nvSpPr>
        <p:spPr bwMode="gray">
          <a:xfrm rot="39573186">
            <a:off x="4790995" y="2332190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accent1">
                  <a:gamma/>
                  <a:shade val="8902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gray">
          <a:xfrm rot="7082741">
            <a:off x="3553542" y="4811260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accent1">
                  <a:gamma/>
                  <a:shade val="8902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gray">
          <a:xfrm rot="12238011">
            <a:off x="2724324" y="3001373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accent1">
                  <a:gamma/>
                  <a:shade val="8902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gray">
          <a:xfrm rot="1667818">
            <a:off x="5270341" y="412416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accent1">
                  <a:gamma/>
                  <a:shade val="8902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Oval 9"/>
          <p:cNvSpPr>
            <a:spLocks noChangeArrowheads="1"/>
          </p:cNvSpPr>
          <p:nvPr/>
        </p:nvSpPr>
        <p:spPr bwMode="auto">
          <a:xfrm>
            <a:off x="2505075" y="1778000"/>
            <a:ext cx="3743325" cy="3744913"/>
          </a:xfrm>
          <a:prstGeom prst="ellipse">
            <a:avLst/>
          </a:prstGeom>
          <a:noFill/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16" name="Group 10"/>
          <p:cNvGrpSpPr>
            <a:grpSpLocks/>
          </p:cNvGrpSpPr>
          <p:nvPr/>
        </p:nvGrpSpPr>
        <p:grpSpPr bwMode="auto">
          <a:xfrm rot="20287436">
            <a:off x="2500645" y="2795698"/>
            <a:ext cx="360363" cy="360363"/>
            <a:chOff x="1973" y="1706"/>
            <a:chExt cx="227" cy="227"/>
          </a:xfrm>
        </p:grpSpPr>
        <p:sp>
          <p:nvSpPr>
            <p:cNvPr id="17" name="Oval 11"/>
            <p:cNvSpPr>
              <a:spLocks noChangeArrowheads="1"/>
            </p:cNvSpPr>
            <p:nvPr/>
          </p:nvSpPr>
          <p:spPr bwMode="gray">
            <a:xfrm>
              <a:off x="1973" y="1706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Oval 12"/>
            <p:cNvSpPr>
              <a:spLocks noChangeArrowheads="1"/>
            </p:cNvSpPr>
            <p:nvPr/>
          </p:nvSpPr>
          <p:spPr bwMode="gray">
            <a:xfrm>
              <a:off x="1983" y="1725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5" name="Group 19"/>
          <p:cNvGrpSpPr>
            <a:grpSpLocks/>
          </p:cNvGrpSpPr>
          <p:nvPr/>
        </p:nvGrpSpPr>
        <p:grpSpPr bwMode="auto">
          <a:xfrm>
            <a:off x="5263615" y="1880394"/>
            <a:ext cx="360362" cy="360362"/>
            <a:chOff x="3470" y="1706"/>
            <a:chExt cx="227" cy="227"/>
          </a:xfrm>
        </p:grpSpPr>
        <p:sp>
          <p:nvSpPr>
            <p:cNvPr id="26" name="Oval 20"/>
            <p:cNvSpPr>
              <a:spLocks noChangeArrowheads="1"/>
            </p:cNvSpPr>
            <p:nvPr/>
          </p:nvSpPr>
          <p:spPr bwMode="gray">
            <a:xfrm>
              <a:off x="3470" y="1706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" name="Oval 21"/>
            <p:cNvSpPr>
              <a:spLocks noChangeArrowheads="1"/>
            </p:cNvSpPr>
            <p:nvPr/>
          </p:nvSpPr>
          <p:spPr bwMode="gray">
            <a:xfrm>
              <a:off x="3480" y="1725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8" name="Group 22"/>
          <p:cNvGrpSpPr>
            <a:grpSpLocks/>
          </p:cNvGrpSpPr>
          <p:nvPr/>
        </p:nvGrpSpPr>
        <p:grpSpPr bwMode="auto">
          <a:xfrm>
            <a:off x="5901532" y="4272756"/>
            <a:ext cx="360362" cy="360362"/>
            <a:chOff x="3923" y="2659"/>
            <a:chExt cx="227" cy="227"/>
          </a:xfrm>
        </p:grpSpPr>
        <p:sp>
          <p:nvSpPr>
            <p:cNvPr id="29" name="Oval 23"/>
            <p:cNvSpPr>
              <a:spLocks noChangeArrowheads="1"/>
            </p:cNvSpPr>
            <p:nvPr/>
          </p:nvSpPr>
          <p:spPr bwMode="gray">
            <a:xfrm>
              <a:off x="3923" y="2659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Oval 24"/>
            <p:cNvSpPr>
              <a:spLocks noChangeArrowheads="1"/>
            </p:cNvSpPr>
            <p:nvPr/>
          </p:nvSpPr>
          <p:spPr bwMode="gray">
            <a:xfrm>
              <a:off x="3933" y="2678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1" name="Group 25"/>
          <p:cNvGrpSpPr>
            <a:grpSpLocks/>
          </p:cNvGrpSpPr>
          <p:nvPr/>
        </p:nvGrpSpPr>
        <p:grpSpPr bwMode="auto">
          <a:xfrm>
            <a:off x="3548856" y="5218281"/>
            <a:ext cx="360363" cy="360362"/>
            <a:chOff x="3515" y="3521"/>
            <a:chExt cx="227" cy="227"/>
          </a:xfrm>
        </p:grpSpPr>
        <p:sp>
          <p:nvSpPr>
            <p:cNvPr id="32" name="Oval 26"/>
            <p:cNvSpPr>
              <a:spLocks noChangeArrowheads="1"/>
            </p:cNvSpPr>
            <p:nvPr/>
          </p:nvSpPr>
          <p:spPr bwMode="gray">
            <a:xfrm>
              <a:off x="3515" y="3521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Oval 27"/>
            <p:cNvSpPr>
              <a:spLocks noChangeArrowheads="1"/>
            </p:cNvSpPr>
            <p:nvPr/>
          </p:nvSpPr>
          <p:spPr bwMode="gray">
            <a:xfrm>
              <a:off x="3525" y="3540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4" name="Oval 28"/>
          <p:cNvSpPr>
            <a:spLocks noChangeArrowheads="1"/>
          </p:cNvSpPr>
          <p:nvPr/>
        </p:nvSpPr>
        <p:spPr bwMode="gray">
          <a:xfrm>
            <a:off x="3462338" y="2719388"/>
            <a:ext cx="1944687" cy="194468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" name="Oval 29"/>
          <p:cNvSpPr>
            <a:spLocks noChangeArrowheads="1"/>
          </p:cNvSpPr>
          <p:nvPr/>
        </p:nvSpPr>
        <p:spPr bwMode="gray">
          <a:xfrm>
            <a:off x="3455988" y="2770197"/>
            <a:ext cx="1944687" cy="1944687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6" name="Oval 30"/>
          <p:cNvSpPr>
            <a:spLocks noChangeArrowheads="1"/>
          </p:cNvSpPr>
          <p:nvPr/>
        </p:nvSpPr>
        <p:spPr bwMode="gray">
          <a:xfrm>
            <a:off x="3589338" y="2846388"/>
            <a:ext cx="1690687" cy="169068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37" name="Oval 31"/>
          <p:cNvSpPr>
            <a:spLocks noChangeArrowheads="1"/>
          </p:cNvSpPr>
          <p:nvPr/>
        </p:nvSpPr>
        <p:spPr bwMode="gray">
          <a:xfrm>
            <a:off x="3571875" y="2819400"/>
            <a:ext cx="1690688" cy="1690688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38" name="Oval 32"/>
          <p:cNvSpPr>
            <a:spLocks noChangeArrowheads="1"/>
          </p:cNvSpPr>
          <p:nvPr/>
        </p:nvSpPr>
        <p:spPr bwMode="gray">
          <a:xfrm>
            <a:off x="3673475" y="2930525"/>
            <a:ext cx="1522413" cy="1522413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40" name="Oval 34"/>
          <p:cNvSpPr>
            <a:spLocks noChangeArrowheads="1"/>
          </p:cNvSpPr>
          <p:nvPr/>
        </p:nvSpPr>
        <p:spPr bwMode="gray">
          <a:xfrm>
            <a:off x="3713163" y="2959100"/>
            <a:ext cx="1438275" cy="1435100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D6E1E2">
                  <a:gamma/>
                  <a:tint val="34902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41" name="Oval 35"/>
          <p:cNvSpPr>
            <a:spLocks noChangeArrowheads="1"/>
          </p:cNvSpPr>
          <p:nvPr/>
        </p:nvSpPr>
        <p:spPr bwMode="gray">
          <a:xfrm>
            <a:off x="3729038" y="2973388"/>
            <a:ext cx="1366837" cy="1341437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79216"/>
                  <a:invGamma/>
                </a:srgbClr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42" name="Oval 36"/>
          <p:cNvSpPr>
            <a:spLocks noChangeArrowheads="1"/>
          </p:cNvSpPr>
          <p:nvPr/>
        </p:nvSpPr>
        <p:spPr bwMode="gray">
          <a:xfrm>
            <a:off x="3810000" y="3009900"/>
            <a:ext cx="1214438" cy="1090613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44" name="Text Box 38"/>
          <p:cNvSpPr txBox="1">
            <a:spLocks noChangeArrowheads="1"/>
          </p:cNvSpPr>
          <p:nvPr/>
        </p:nvSpPr>
        <p:spPr bwMode="auto">
          <a:xfrm>
            <a:off x="5623977" y="1541840"/>
            <a:ext cx="300274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dirty="0" smtClean="0"/>
              <a:t>общими целями образования</a:t>
            </a:r>
            <a:endParaRPr lang="en-US" sz="1600" b="1" dirty="0"/>
          </a:p>
        </p:txBody>
      </p:sp>
      <p:sp>
        <p:nvSpPr>
          <p:cNvPr id="45" name="Text Box 39"/>
          <p:cNvSpPr txBox="1">
            <a:spLocks noChangeArrowheads="1"/>
          </p:cNvSpPr>
          <p:nvPr/>
        </p:nvSpPr>
        <p:spPr bwMode="auto">
          <a:xfrm>
            <a:off x="277299" y="2533072"/>
            <a:ext cx="216918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dirty="0" smtClean="0"/>
              <a:t>структурой личности</a:t>
            </a:r>
            <a:endParaRPr lang="en-US" sz="1600" b="1" dirty="0"/>
          </a:p>
        </p:txBody>
      </p:sp>
      <p:sp>
        <p:nvSpPr>
          <p:cNvPr id="46" name="Text Box 40"/>
          <p:cNvSpPr txBox="1">
            <a:spLocks noChangeArrowheads="1"/>
          </p:cNvSpPr>
          <p:nvPr/>
        </p:nvSpPr>
        <p:spPr bwMode="auto">
          <a:xfrm>
            <a:off x="6261894" y="4505751"/>
            <a:ext cx="2256965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1600" dirty="0" smtClean="0"/>
              <a:t>ценностями высшего </a:t>
            </a:r>
          </a:p>
          <a:p>
            <a:pPr algn="ctr" eaLnBrk="0" hangingPunct="0"/>
            <a:r>
              <a:rPr lang="ru-RU" sz="1600" dirty="0" smtClean="0"/>
              <a:t>образования</a:t>
            </a:r>
            <a:endParaRPr lang="en-US" sz="1600" dirty="0"/>
          </a:p>
        </p:txBody>
      </p:sp>
      <p:sp>
        <p:nvSpPr>
          <p:cNvPr id="47" name="Text Box 41"/>
          <p:cNvSpPr txBox="1">
            <a:spLocks noChangeArrowheads="1"/>
          </p:cNvSpPr>
          <p:nvPr/>
        </p:nvSpPr>
        <p:spPr bwMode="auto">
          <a:xfrm>
            <a:off x="259332" y="5578643"/>
            <a:ext cx="332918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1600" dirty="0" smtClean="0"/>
              <a:t>новыми образовательными</a:t>
            </a:r>
          </a:p>
          <a:p>
            <a:pPr algn="ctr" eaLnBrk="0" hangingPunct="0"/>
            <a:r>
              <a:rPr lang="ru-RU" sz="1600" dirty="0" smtClean="0"/>
              <a:t> идеями: </a:t>
            </a:r>
            <a:r>
              <a:rPr lang="ru-RU" sz="1600" b="1" dirty="0" err="1" smtClean="0"/>
              <a:t>гуманизация</a:t>
            </a:r>
            <a:r>
              <a:rPr lang="ru-RU" sz="1600" b="1" dirty="0" smtClean="0"/>
              <a:t> и </a:t>
            </a:r>
          </a:p>
          <a:p>
            <a:pPr algn="ctr" eaLnBrk="0" hangingPunct="0"/>
            <a:r>
              <a:rPr lang="ru-RU" sz="1600" b="1" dirty="0" err="1" smtClean="0"/>
              <a:t>гуманитаризация</a:t>
            </a:r>
            <a:r>
              <a:rPr lang="ru-RU" sz="1600" b="1" dirty="0" smtClean="0"/>
              <a:t> образования</a:t>
            </a:r>
            <a:endParaRPr lang="en-US" sz="1600" b="1" dirty="0"/>
          </a:p>
        </p:txBody>
      </p:sp>
      <p:sp>
        <p:nvSpPr>
          <p:cNvPr id="51" name="Text Box 37"/>
          <p:cNvSpPr txBox="1">
            <a:spLocks noChangeArrowheads="1"/>
          </p:cNvSpPr>
          <p:nvPr/>
        </p:nvSpPr>
        <p:spPr bwMode="gray">
          <a:xfrm>
            <a:off x="3798769" y="3282735"/>
            <a:ext cx="1273297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uk-UA" b="1" dirty="0" err="1" smtClean="0">
                <a:solidFill>
                  <a:srgbClr val="000000"/>
                </a:solidFill>
              </a:rPr>
              <a:t>Цели</a:t>
            </a:r>
            <a:r>
              <a:rPr lang="uk-UA" b="1" dirty="0" smtClean="0">
                <a:solidFill>
                  <a:srgbClr val="000000"/>
                </a:solidFill>
              </a:rPr>
              <a:t> </a:t>
            </a:r>
          </a:p>
          <a:p>
            <a:pPr algn="ctr" eaLnBrk="0" hangingPunct="0"/>
            <a:r>
              <a:rPr lang="uk-UA" b="1" dirty="0" err="1" smtClean="0">
                <a:solidFill>
                  <a:srgbClr val="000000"/>
                </a:solidFill>
              </a:rPr>
              <a:t>обучения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786058"/>
            <a:ext cx="2080240" cy="1857388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44" grpId="0"/>
      <p:bldP spid="45" grpId="0"/>
      <p:bldP spid="46" grpId="0"/>
      <p:bldP spid="4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710" y="1"/>
            <a:ext cx="1357290" cy="71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85720" y="1428736"/>
            <a:ext cx="8572560" cy="4524315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0">
                <a:schemeClr val="accent3">
                  <a:lumMod val="6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Принцип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псевдосвободы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выбора цели имеет в виду лишь частичную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проинформированность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субъекта о перспективах каждой альтернативы; принцип проявляется в задачах с неполными данными, поскольку полная информированность сводит дело к простому расчету, мы же говорим о выборе психологическом, в котором непременно присутствует волевое начало, опосредствованное через мотив. Как мы видим, принцип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псевдосвободы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выбора цели неявно допускает способность субъекта в процессе психологической деятельности строить модели будущего (для будущего специалиста это моделирование профессиональной деятельности).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gray">
          <a:xfrm rot="10800000">
            <a:off x="1857356" y="-23"/>
            <a:ext cx="5143536" cy="1365971"/>
          </a:xfrm>
          <a:prstGeom prst="upArrow">
            <a:avLst>
              <a:gd name="adj1" fmla="val 57824"/>
              <a:gd name="adj2" fmla="val 54398"/>
            </a:avLst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710" y="1"/>
            <a:ext cx="1357290" cy="71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85720" y="1428736"/>
            <a:ext cx="8572560" cy="4524315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0">
                <a:schemeClr val="accent3">
                  <a:lumMod val="6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этом этапе студент имеет возможность сознательно ставить перед собой учебные цели, добиваться их выполнения и оценивать полученные результаты. Кроме того основным умением будущего инженера становится выбор цели из других и обоснование этого выбора, определение возможности достижения цели, определение иерархии целей, определение места сформированной внутренней цели и соответствующего учебного действия в существующей иерархии целей и действий. Формирование таких умений обеспечивает уменьшение затрат учебного времени и когнитивных усилий на формирование внутреннего дерева целей и на его дальнейшее использование.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gray">
          <a:xfrm rot="10800000">
            <a:off x="1857356" y="-23"/>
            <a:ext cx="5143536" cy="1365971"/>
          </a:xfrm>
          <a:prstGeom prst="upArrow">
            <a:avLst>
              <a:gd name="adj1" fmla="val 57824"/>
              <a:gd name="adj2" fmla="val 54398"/>
            </a:avLst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710" y="1"/>
            <a:ext cx="1357290" cy="71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85720" y="1428736"/>
            <a:ext cx="8572560" cy="2677656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0">
                <a:schemeClr val="accent3">
                  <a:lumMod val="6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Учитывая таким образом принцип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псевдосвободы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выбора цели, мы считаем, что эффективность реализации процесса формирование внутренних целей обеспечивает интенсификацию всего процесса учебно-познавательной деятельности, а время, израсходованное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целеполагание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с лихвой окупается благодаря его минимальным затратам на сам процесс обучения.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gray">
          <a:xfrm rot="10800000">
            <a:off x="1857356" y="-23"/>
            <a:ext cx="5143536" cy="1365971"/>
          </a:xfrm>
          <a:prstGeom prst="upArrow">
            <a:avLst>
              <a:gd name="adj1" fmla="val 57824"/>
              <a:gd name="adj2" fmla="val 54398"/>
            </a:avLst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06" y="293669"/>
            <a:ext cx="8229600" cy="563563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Приемы формирования содержания обучения дисциплине в ВУЗе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428736"/>
            <a:ext cx="8572560" cy="2677656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0">
                <a:schemeClr val="accent3">
                  <a:lumMod val="6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Образование, как одно из важнейших направлений трансформации социального интеллекта общества, нуждается в пересмотре своего содержания.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Анализ научных публикаций, известных исследований, собственного опыта и опыта других преподавателей ВНЗ позволяет утверждать о том, что существуют разные подходы к решению этой проблемы. Рассмотрим некоторые из них.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710" y="1"/>
            <a:ext cx="1357290" cy="71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85720" y="1428736"/>
            <a:ext cx="8572560" cy="4524315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0">
                <a:schemeClr val="accent3">
                  <a:lumMod val="6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Согласно Закону Украины «О высшем образовании» содержание обучения трактуется как структура, содержание и объем учебной информации, усвоение которой обеспечивает личности возможность получения высшего образования и определенной квалификации».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Учитывая соответствующую терминологию под содержанием обучения в ВУЗе мы понимаем научно обоснованную систему дидактического и методически оформленного учебного материала, в котором отображаются цели образовательной и профессиональной подготовки будущих специалистов и обобщаются требования к их квалификационным уровням, компетентности.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gray">
          <a:xfrm rot="10800000">
            <a:off x="1857356" y="-23"/>
            <a:ext cx="5143536" cy="1365971"/>
          </a:xfrm>
          <a:prstGeom prst="upArrow">
            <a:avLst>
              <a:gd name="adj1" fmla="val 57824"/>
              <a:gd name="adj2" fmla="val 54398"/>
            </a:avLst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710" y="1"/>
            <a:ext cx="1357290" cy="71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71438" y="2333685"/>
            <a:ext cx="8929718" cy="2677656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0">
                <a:schemeClr val="accent3">
                  <a:lumMod val="6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Во-первых, это соответствие отраслевым стандартам высшего образования (соответствие Стандарту). Во-вторых, это достижение возможности максимального использования системы профессиональных знаний, полученных студентами в ВУЗе для будущей деятельности. В-третьих, это соответствие критерию эффективности возможных затрат (умственных, физических, материальных и затрат необходимого времени и т.п.).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gray">
          <a:xfrm rot="10800000">
            <a:off x="-214346" y="-1"/>
            <a:ext cx="9144064" cy="2143117"/>
          </a:xfrm>
          <a:prstGeom prst="upArrow">
            <a:avLst>
              <a:gd name="adj1" fmla="val 57824"/>
              <a:gd name="adj2" fmla="val 54398"/>
            </a:avLst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643042" y="0"/>
            <a:ext cx="5357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Управление качеством – одно из приоритетных направлений развития большинства систем образования развитых стран. Значительное внимание и усилия специалистов в этом процессе   концентрируются   на   коррекции   содержания   профессиональной подготовки студентов в контексте соответствия следующим позициям: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710" y="1"/>
            <a:ext cx="1357290" cy="71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85720" y="1428736"/>
            <a:ext cx="8572560" cy="341632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0">
                <a:schemeClr val="accent3">
                  <a:lumMod val="6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Большинство высших учебных заведений в своей деятельности старается реализовать именно первую позицию – «соответствие Стандарту», что значительно легче для всех структурных подразделений ВУЗа. Это обусловлено тем, что согласно Стандартам образовательные и квалификационные требования к выпускникам определенного профиля ограничиваются приобретением функций и стандартных задач деятельности, а также перечнем умений и навыков решения задач профессиональной деятельности.</a:t>
            </a: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gray">
          <a:xfrm rot="10800000">
            <a:off x="1857356" y="-23"/>
            <a:ext cx="5143536" cy="1365971"/>
          </a:xfrm>
          <a:prstGeom prst="upArrow">
            <a:avLst>
              <a:gd name="adj1" fmla="val 57824"/>
              <a:gd name="adj2" fmla="val 54398"/>
            </a:avLst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710" y="1"/>
            <a:ext cx="1357290" cy="71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85720" y="1428736"/>
            <a:ext cx="8572560" cy="4154984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0">
                <a:schemeClr val="accent3">
                  <a:lumMod val="6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Вторая тенденция, как отмечалось, заключается в ведущей роли моделирования в системе предметных знаний современного высшего образования.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частности, во многих научных публикациях высказывается мысль о необходимости перестройки содержания современного высшего образования таким образом, чтобы дать студентам всех специальностей те базовые знания о современной высшей математике, которые необходимы для успешного овладения методом структурного математического моделирования. С этой же точки зрения рассматривается и преподавание других фундаментальных дисциплин.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gray">
          <a:xfrm rot="10800000">
            <a:off x="1857356" y="-23"/>
            <a:ext cx="5143536" cy="1365971"/>
          </a:xfrm>
          <a:prstGeom prst="upArrow">
            <a:avLst>
              <a:gd name="adj1" fmla="val 57824"/>
              <a:gd name="adj2" fmla="val 54398"/>
            </a:avLst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710" y="1"/>
            <a:ext cx="1357290" cy="71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85720" y="1428736"/>
            <a:ext cx="8572560" cy="4154984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0">
                <a:schemeClr val="accent3">
                  <a:lumMod val="6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нашей точки зрения, соблюдение стратегии «соответствие Стандарту», например, в математическом образовании, унифицирует процесс подготовки специалистов, не учитывает динамики рынка труда, т.е. ограничивает возможности реализации других стратегий достижения качественных изменений в реформировании высшего образования. Именно поэтому, особой актуальности в технологиях обучения и воспитания приобретают «модель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субъект-субъектного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взаимодействия», которая и создает методологическую основу для внедрения профессионально-компетентных моделей подготовки студентов ВУЗов.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gray">
          <a:xfrm rot="10800000">
            <a:off x="1857356" y="-23"/>
            <a:ext cx="5143536" cy="1365971"/>
          </a:xfrm>
          <a:prstGeom prst="upArrow">
            <a:avLst>
              <a:gd name="adj1" fmla="val 57824"/>
              <a:gd name="adj2" fmla="val 54398"/>
            </a:avLst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710" y="1"/>
            <a:ext cx="1357290" cy="71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85720" y="785794"/>
            <a:ext cx="8572560" cy="5632311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0">
                <a:schemeClr val="accent3">
                  <a:lumMod val="6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выборе пути для реализации обучения математическому моделированию берется ориентация на теоретический базис методологии математических знаний, который заключается в их универсальности, т.е. в возможности применения их к исследованию объектов разной природы и анализа разнообразных типов взаимосвязей и взаимозависимостей между экономическими, социальными и другими факторами, которые, в свою очередь, требует четкой структуризации учебного материала. И потому, из аналитического обзора типичных действующих программ дисциплин математического цикла важно актуализировать те разделы, в которых предполагается использование математического моделирования как исследовательского приема и как метода обучения математическим дисциплинам студентов инженерных специальностей.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gray">
          <a:xfrm rot="10800000">
            <a:off x="1857356" y="-24"/>
            <a:ext cx="5143536" cy="785818"/>
          </a:xfrm>
          <a:prstGeom prst="upArrow">
            <a:avLst>
              <a:gd name="adj1" fmla="val 57824"/>
              <a:gd name="adj2" fmla="val 54398"/>
            </a:avLst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43149" y="1023935"/>
            <a:ext cx="8786569" cy="1690685"/>
            <a:chOff x="670" y="1008"/>
            <a:chExt cx="4261" cy="912"/>
          </a:xfrm>
        </p:grpSpPr>
        <p:sp>
          <p:nvSpPr>
            <p:cNvPr id="7" name="AutoShape 4"/>
            <p:cNvSpPr>
              <a:spLocks noChangeArrowheads="1"/>
            </p:cNvSpPr>
            <p:nvPr/>
          </p:nvSpPr>
          <p:spPr bwMode="gray">
            <a:xfrm>
              <a:off x="670" y="1008"/>
              <a:ext cx="4226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670" y="1072"/>
              <a:ext cx="1160" cy="746"/>
              <a:chOff x="670" y="1072"/>
              <a:chExt cx="1160" cy="746"/>
            </a:xfrm>
          </p:grpSpPr>
          <p:sp>
            <p:nvSpPr>
              <p:cNvPr id="10" name="AutoShape 6"/>
              <p:cNvSpPr>
                <a:spLocks noChangeArrowheads="1"/>
              </p:cNvSpPr>
              <p:nvPr/>
            </p:nvSpPr>
            <p:spPr bwMode="gray">
              <a:xfrm>
                <a:off x="670" y="1072"/>
                <a:ext cx="1160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gray">
              <a:xfrm>
                <a:off x="1047" y="1140"/>
                <a:ext cx="383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Text Box 8"/>
              <p:cNvSpPr txBox="1">
                <a:spLocks noChangeArrowheads="1"/>
              </p:cNvSpPr>
              <p:nvPr/>
            </p:nvSpPr>
            <p:spPr bwMode="gray">
              <a:xfrm>
                <a:off x="729" y="1174"/>
                <a:ext cx="1021" cy="44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ru-RU" sz="2400" dirty="0" err="1" smtClean="0">
                    <a:solidFill>
                      <a:schemeClr val="bg1"/>
                    </a:solidFill>
                  </a:rPr>
                  <a:t>Гуманизация</a:t>
                </a:r>
                <a:endParaRPr lang="ru-RU" sz="2400" dirty="0" smtClean="0">
                  <a:solidFill>
                    <a:schemeClr val="bg1"/>
                  </a:solidFill>
                </a:endParaRPr>
              </a:p>
              <a:p>
                <a:pPr algn="ctr" eaLnBrk="0" hangingPunct="0"/>
                <a:r>
                  <a:rPr lang="ru-RU" sz="2400" dirty="0" smtClean="0">
                    <a:solidFill>
                      <a:schemeClr val="bg1"/>
                    </a:solidFill>
                  </a:rPr>
                  <a:t> образования</a:t>
                </a:r>
                <a:endParaRPr 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9" name="Text Box 9"/>
            <p:cNvSpPr txBox="1">
              <a:spLocks noChangeArrowheads="1"/>
            </p:cNvSpPr>
            <p:nvPr/>
          </p:nvSpPr>
          <p:spPr bwMode="gray">
            <a:xfrm>
              <a:off x="1872" y="1085"/>
              <a:ext cx="3059" cy="7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предполагает такую организацию учебного процесса, при которой знание имеют для студента личный смысл. Важными условиями </a:t>
              </a:r>
              <a:r>
                <a:rPr lang="ru-RU" b="1" dirty="0" err="1" smtClean="0">
                  <a:latin typeface="Times New Roman" pitchFamily="18" charset="0"/>
                  <a:cs typeface="Times New Roman" pitchFamily="18" charset="0"/>
                </a:rPr>
                <a:t>гуманизации</a:t>
              </a:r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 образования является формирование мотивации с учетом дифференциации обучения.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Группа 30"/>
          <p:cNvGrpSpPr/>
          <p:nvPr/>
        </p:nvGrpSpPr>
        <p:grpSpPr>
          <a:xfrm>
            <a:off x="-32" y="3055944"/>
            <a:ext cx="9144064" cy="1658940"/>
            <a:chOff x="71406" y="2555879"/>
            <a:chExt cx="9144064" cy="1658940"/>
          </a:xfrm>
        </p:grpSpPr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71470" y="2555879"/>
              <a:ext cx="9144000" cy="1658940"/>
              <a:chOff x="885" y="2016"/>
              <a:chExt cx="4115" cy="912"/>
            </a:xfrm>
          </p:grpSpPr>
          <p:sp>
            <p:nvSpPr>
              <p:cNvPr id="14" name="AutoShape 11"/>
              <p:cNvSpPr>
                <a:spLocks noChangeArrowheads="1"/>
              </p:cNvSpPr>
              <p:nvPr/>
            </p:nvSpPr>
            <p:spPr bwMode="gray">
              <a:xfrm>
                <a:off x="912" y="2016"/>
                <a:ext cx="3984" cy="912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DDDDDD">
                      <a:gamma/>
                      <a:tint val="39216"/>
                      <a:invGamma/>
                    </a:srgbClr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6" name="Group 12"/>
              <p:cNvGrpSpPr>
                <a:grpSpLocks/>
              </p:cNvGrpSpPr>
              <p:nvPr/>
            </p:nvGrpSpPr>
            <p:grpSpPr bwMode="auto">
              <a:xfrm>
                <a:off x="885" y="2064"/>
                <a:ext cx="1087" cy="746"/>
                <a:chOff x="885" y="2064"/>
                <a:chExt cx="1087" cy="746"/>
              </a:xfrm>
            </p:grpSpPr>
            <p:sp>
              <p:nvSpPr>
                <p:cNvPr id="17" name="AutoShape 13"/>
                <p:cNvSpPr>
                  <a:spLocks noChangeArrowheads="1"/>
                </p:cNvSpPr>
                <p:nvPr/>
              </p:nvSpPr>
              <p:spPr bwMode="gray">
                <a:xfrm>
                  <a:off x="885" y="2064"/>
                  <a:ext cx="1087" cy="746"/>
                </a:xfrm>
                <a:prstGeom prst="roundRect">
                  <a:avLst>
                    <a:gd name="adj" fmla="val 11921"/>
                  </a:avLst>
                </a:prstGeom>
                <a:gradFill rotWithShape="1">
                  <a:gsLst>
                    <a:gs pos="0">
                      <a:schemeClr val="hlink">
                        <a:gamma/>
                        <a:tint val="72549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5400000" scaled="1"/>
                </a:gradFill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" name="Freeform 14"/>
                <p:cNvSpPr>
                  <a:spLocks/>
                </p:cNvSpPr>
                <p:nvPr/>
              </p:nvSpPr>
              <p:spPr bwMode="gray">
                <a:xfrm>
                  <a:off x="1047" y="2148"/>
                  <a:ext cx="383" cy="373"/>
                </a:xfrm>
                <a:custGeom>
                  <a:avLst/>
                  <a:gdLst/>
                  <a:ahLst/>
                  <a:cxnLst>
                    <a:cxn ang="0">
                      <a:pos x="118" y="0"/>
                    </a:cxn>
                    <a:cxn ang="0">
                      <a:pos x="0" y="118"/>
                    </a:cxn>
                    <a:cxn ang="0">
                      <a:pos x="0" y="589"/>
                    </a:cxn>
                    <a:cxn ang="0">
                      <a:pos x="161" y="174"/>
                    </a:cxn>
                    <a:cxn ang="0">
                      <a:pos x="589" y="0"/>
                    </a:cxn>
                    <a:cxn ang="0">
                      <a:pos x="118" y="0"/>
                    </a:cxn>
                  </a:cxnLst>
                  <a:rect l="0" t="0" r="r" b="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hlink">
                        <a:gamma/>
                        <a:tint val="42353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6" name="Text Box 16"/>
              <p:cNvSpPr txBox="1">
                <a:spLocks noChangeArrowheads="1"/>
              </p:cNvSpPr>
              <p:nvPr/>
            </p:nvSpPr>
            <p:spPr bwMode="gray">
              <a:xfrm>
                <a:off x="2037" y="2064"/>
                <a:ext cx="2963" cy="8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предполагает привлечение ученика к духовной культуре, творческой деятельности, методологии открытия нового. </a:t>
                </a:r>
                <a:r>
                  <a:rPr lang="ru-RU" b="1" dirty="0" err="1" smtClean="0">
                    <a:latin typeface="Times New Roman" pitchFamily="18" charset="0"/>
                    <a:cs typeface="Times New Roman" pitchFamily="18" charset="0"/>
                  </a:rPr>
                  <a:t>Гуманитаризация</a:t>
                </a:r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 предполагает вооружение студентов методами научного поиска, среди которых эвристические приемы.</a:t>
                </a:r>
                <a:endParaRPr lang="ru-RU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0" name="Text Box 8"/>
            <p:cNvSpPr txBox="1">
              <a:spLocks noChangeArrowheads="1"/>
            </p:cNvSpPr>
            <p:nvPr/>
          </p:nvSpPr>
          <p:spPr bwMode="gray">
            <a:xfrm>
              <a:off x="71406" y="2832083"/>
              <a:ext cx="2413738" cy="7078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000" b="1" dirty="0" err="1" smtClean="0">
                  <a:solidFill>
                    <a:schemeClr val="bg1"/>
                  </a:solidFill>
                </a:rPr>
                <a:t>Гуманитаризация</a:t>
              </a:r>
              <a:endParaRPr lang="ru-RU" sz="2000" b="1" dirty="0" smtClean="0">
                <a:solidFill>
                  <a:schemeClr val="bg1"/>
                </a:solidFill>
              </a:endParaRPr>
            </a:p>
            <a:p>
              <a:pPr algn="ctr" eaLnBrk="0" hangingPunct="0"/>
              <a:r>
                <a:rPr lang="ru-RU" sz="2000" b="1" dirty="0" smtClean="0">
                  <a:solidFill>
                    <a:schemeClr val="bg1"/>
                  </a:solidFill>
                </a:rPr>
                <a:t> образования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710" y="1"/>
            <a:ext cx="1357290" cy="71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710" y="1"/>
            <a:ext cx="1357290" cy="71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AutoShape 3"/>
          <p:cNvSpPr>
            <a:spLocks noChangeArrowheads="1"/>
          </p:cNvSpPr>
          <p:nvPr/>
        </p:nvSpPr>
        <p:spPr bwMode="gray">
          <a:xfrm rot="10800000">
            <a:off x="571472" y="0"/>
            <a:ext cx="7143800" cy="1214446"/>
          </a:xfrm>
          <a:prstGeom prst="upArrow">
            <a:avLst>
              <a:gd name="adj1" fmla="val 57824"/>
              <a:gd name="adj2" fmla="val 54398"/>
            </a:avLst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214546" y="214290"/>
            <a:ext cx="3857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этого необходимо на примере высшей математики: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1249997"/>
            <a:ext cx="8858312" cy="4893647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0">
                <a:schemeClr val="accent3">
                  <a:lumMod val="6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выделить круг значимых заданий, для решения которых студентам понадобятся знания, навыки и умения по применению методов математического моделирования как в процессе рассмотрения непосредственно учебных, исследовательских проблем, так и в будущей профессиональной деятельности;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сформировать базовый банк моделей – совокупность математических моделей, которые будут оказывать содействие принятию оптимальных решений в управленческой  инженерной деятельности;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выработать методическую стратегию овладения методологией математического моделирования, которое базируется на типологии математических упражнений и задач, выполнение которых обуславливает содержание учебного процесса.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710" y="1"/>
            <a:ext cx="1357290" cy="71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71438" y="2333685"/>
            <a:ext cx="8929718" cy="2677656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0">
                <a:schemeClr val="accent3">
                  <a:lumMod val="6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повышать базовый уровень знаний, умений и навыков на основе использования моделирования    как    метода    обучения;    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вооружать студентов методологической основой проведения научных исследований с их практическим применением в разнообразных направлениях предпринимательской  деятельности   (например,  в  маркетинговых  исследованиях);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формировать профессиональное мышление.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gray">
          <a:xfrm rot="10800000">
            <a:off x="-214346" y="-1"/>
            <a:ext cx="9144064" cy="2143117"/>
          </a:xfrm>
          <a:prstGeom prst="upArrow">
            <a:avLst>
              <a:gd name="adj1" fmla="val 57824"/>
              <a:gd name="adj2" fmla="val 54398"/>
            </a:avLst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643042" y="0"/>
            <a:ext cx="5357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Стратегическая программа по моделированию в контексте существующей концепции образования должна реализовываться, по крайней мере, в трех ее аспектах, а именно: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710" y="1"/>
            <a:ext cx="1357290" cy="71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71438" y="2333685"/>
            <a:ext cx="8929718" cy="2308324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0">
                <a:schemeClr val="accent3">
                  <a:lumMod val="6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Таким образом, во время формирования профессионального мышления встаёт вопрос о необходимости применения заданий, которые способствовали бы созданию операций учебной деятельности и поддерживали бы её мотивацию, так как известно, что мотивы стихийно, сами по себе не возникают, а нуждаются в формировании и поддержании в процессе самой деятельности.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gray">
          <a:xfrm rot="10800000">
            <a:off x="-214346" y="-1"/>
            <a:ext cx="9144064" cy="2143117"/>
          </a:xfrm>
          <a:prstGeom prst="upArrow">
            <a:avLst>
              <a:gd name="adj1" fmla="val 57824"/>
              <a:gd name="adj2" fmla="val 54398"/>
            </a:avLst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710" y="1"/>
            <a:ext cx="1357290" cy="71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AutoShape 3"/>
          <p:cNvSpPr>
            <a:spLocks noChangeArrowheads="1"/>
          </p:cNvSpPr>
          <p:nvPr/>
        </p:nvSpPr>
        <p:spPr bwMode="gray">
          <a:xfrm rot="10800000">
            <a:off x="152400" y="-2"/>
            <a:ext cx="8777318" cy="2143117"/>
          </a:xfrm>
          <a:prstGeom prst="upArrow">
            <a:avLst>
              <a:gd name="adj1" fmla="val 57824"/>
              <a:gd name="adj2" fmla="val 54398"/>
            </a:avLst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143108" y="285728"/>
            <a:ext cx="4643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применяем профессионально ориентированные задачи на разработку орудий деятельности и соответствующих им орудийных операций учебной деятельности.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AutoShape 9"/>
          <p:cNvSpPr>
            <a:spLocks noChangeAspect="1" noChangeArrowheads="1" noTextEdit="1"/>
          </p:cNvSpPr>
          <p:nvPr/>
        </p:nvSpPr>
        <p:spPr bwMode="auto">
          <a:xfrm>
            <a:off x="693260" y="2164382"/>
            <a:ext cx="7247158" cy="402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936191" y="3668878"/>
            <a:ext cx="3152909" cy="1258846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анализа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предмета (выявление его свойств</a:t>
            </a:r>
            <a:r>
              <a:rPr kumimoji="0" lang="uk-UA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3013402" y="2164382"/>
            <a:ext cx="3078723" cy="1189784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Разработка орудий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(орудийных операций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):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5140894" y="3668878"/>
            <a:ext cx="2943540" cy="1258846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управления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предметом (изменение его «поведения»</a:t>
            </a:r>
            <a:r>
              <a:rPr kumimoji="0" lang="uk-UA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3062859" y="4927723"/>
            <a:ext cx="2980633" cy="1258846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преобразования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предмета (изменение его свойств</a:t>
            </a:r>
            <a:r>
              <a:rPr kumimoji="0" lang="uk-UA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>
            <a:off x="4571310" y="3354166"/>
            <a:ext cx="0" cy="1573557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Line 3"/>
          <p:cNvSpPr>
            <a:spLocks noChangeShapeType="1"/>
          </p:cNvSpPr>
          <p:nvPr/>
        </p:nvSpPr>
        <p:spPr bwMode="auto">
          <a:xfrm flipH="1">
            <a:off x="2494099" y="3354166"/>
            <a:ext cx="2077211" cy="314711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>
            <a:off x="4571310" y="3354166"/>
            <a:ext cx="2077211" cy="314711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710" y="1"/>
            <a:ext cx="1357290" cy="71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85720" y="642918"/>
            <a:ext cx="8572560" cy="6001643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0">
                <a:schemeClr val="accent3">
                  <a:lumMod val="6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орудиям анализа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предмета деятельности относятся разные методы расчетов и анализа объектов и явлений, в том числе их контроль в разных предметных областях. Например, все способы доказательства теорем – это методы анализа (рассмотрение определений и некоторых свойств) понятий, объектов, т.е. орудия анализа предмета деятельности. Другой пример, все способы проверки и контроля инженерных расчетов для любых изделий по каким-то параметрам являются орудиями или операциями анализа предмета деятельности.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орудиям преобразования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предмета деятельности относятся разные средства влияния на «материал», инженерный объект с помощью математических расчетов. Сюда входят главным образом расчеты работы разных технических устройств.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орудиями управления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предметом деятельности понимают также разные средства влияния на «материал» и прежде всего разные программные средства.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gray">
          <a:xfrm rot="10800000">
            <a:off x="1857356" y="-24"/>
            <a:ext cx="5143536" cy="642942"/>
          </a:xfrm>
          <a:prstGeom prst="upArrow">
            <a:avLst>
              <a:gd name="adj1" fmla="val 57824"/>
              <a:gd name="adj2" fmla="val 54398"/>
            </a:avLst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710" y="1"/>
            <a:ext cx="1357290" cy="71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71438" y="2333685"/>
            <a:ext cx="8929718" cy="3046988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0">
                <a:schemeClr val="accent3">
                  <a:lumMod val="6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Первый тип – задачи на разработку орудий анализа предмета деятельности,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теоретических орудий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необходимых для введения в высшую математику понятий, теоретических положений, формул, теорем, которые необходимы во время изучения общеинженерных, специальных дисциплин, а в будущем – в профессиональной деятельности. Задача первого типа оказывают содействие ориентированию будущих инженеров в построении образа внутренней цели.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gray">
          <a:xfrm rot="10800000">
            <a:off x="-214346" y="-2"/>
            <a:ext cx="9144064" cy="1214423"/>
          </a:xfrm>
          <a:prstGeom prst="upArrow">
            <a:avLst>
              <a:gd name="adj1" fmla="val 57824"/>
              <a:gd name="adj2" fmla="val 54398"/>
            </a:avLst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643042" y="0"/>
            <a:ext cx="5357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Рассмотрим четыре типа профессионально ориентированных задач на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примере высшей математики.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Пример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-го типа задач в рабочей тетради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5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785794"/>
            <a:ext cx="5143536" cy="5715040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571604" y="785794"/>
            <a:ext cx="447675" cy="5715040"/>
            <a:chOff x="1785918" y="928670"/>
            <a:chExt cx="447675" cy="5367351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85918" y="928670"/>
              <a:ext cx="447675" cy="3438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85918" y="2857496"/>
              <a:ext cx="447675" cy="3438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Пример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-го типа задач в рабочей тетради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5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714356"/>
            <a:ext cx="4474257" cy="5829318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2428860" y="642918"/>
            <a:ext cx="447675" cy="5857916"/>
            <a:chOff x="1785918" y="928670"/>
            <a:chExt cx="447675" cy="5367351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85918" y="928670"/>
              <a:ext cx="447675" cy="3438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85918" y="2857496"/>
              <a:ext cx="447675" cy="3438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710" y="1"/>
            <a:ext cx="1357290" cy="71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71438" y="2333685"/>
            <a:ext cx="8929718" cy="341632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0">
                <a:schemeClr val="accent3">
                  <a:lumMod val="6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Второй тип – задачи на разработку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орудий анализа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предмета деятельности,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практических орудий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необходимых для применения в высшей математике понятий, теоретических положений, формул, теорем, которые необходимы также для изучения общеинженерных, специальных дисциплин, а в будущем – в профессиональной деятельности. Задача первого и второго типов оказывают содействие ориентированию студентов в построении дерева целей их интегрированию и сознательному выбору целей среди различных.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gray">
          <a:xfrm rot="10800000">
            <a:off x="-214346" y="-2"/>
            <a:ext cx="9144064" cy="1214423"/>
          </a:xfrm>
          <a:prstGeom prst="upArrow">
            <a:avLst>
              <a:gd name="adj1" fmla="val 57824"/>
              <a:gd name="adj2" fmla="val 54398"/>
            </a:avLst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643042" y="0"/>
            <a:ext cx="5357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Рассмотрим четыре типа профессионально ориентированных задач на примере высшей математики.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Пример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-го типа задач в рабочей тетради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5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785794"/>
            <a:ext cx="4410089" cy="5818588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2266937" y="714356"/>
            <a:ext cx="447675" cy="5857916"/>
            <a:chOff x="1785918" y="928670"/>
            <a:chExt cx="447675" cy="5367351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85918" y="928670"/>
              <a:ext cx="447675" cy="3438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85918" y="2857496"/>
              <a:ext cx="447675" cy="3438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8229600" cy="563563"/>
          </a:xfrm>
        </p:spPr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Внешние цели обучения в высшей школе определяются целью высшего образования, которая сформулирована в ст. 42 Закона Украины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«Об образовании»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6325"/>
            <a:ext cx="8715436" cy="524827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Цели являются одним из важнейших компонентов процесса обучения вообще и методической системы обучения каждой дисциплине в частности.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обучения – это идеальное мысленное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предусмотрение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конечного результата процесса обучения. </a:t>
            </a:r>
          </a:p>
          <a:p>
            <a:pPr marL="0" indent="0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Целеполагание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это, во-первых, принятие и удержание целей, поставленных другим человеком перед субъектом, и, во-вторых, самостоятельная постановка целей.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52400"/>
            <a:ext cx="8229600" cy="563563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Пример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-го типа задач в электронном учебнике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5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679742"/>
            <a:ext cx="8358246" cy="5877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710" y="1"/>
            <a:ext cx="1357290" cy="71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71438" y="2333685"/>
            <a:ext cx="8929718" cy="3785652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0">
                <a:schemeClr val="accent3">
                  <a:lumMod val="6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Третий тип – задачи на разработку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орудий преобразования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предмета деятельности. Их сущность заключается в том, что элементы орудия, которые необходимо получить, сопоставленные с уже известными из высшей математики элементами других орудий во время изучения общеинженерных, специальных дисциплин, а в будущем – в профессиональной деятельности. Задача третьего типа оказывают содействие этапу определения качественных характеристик цели. Профессионально ориентированные задачи этого типа рассматриваются с помощью математических моделей.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gray">
          <a:xfrm rot="10800000">
            <a:off x="-214346" y="-2"/>
            <a:ext cx="9144064" cy="1214423"/>
          </a:xfrm>
          <a:prstGeom prst="upArrow">
            <a:avLst>
              <a:gd name="adj1" fmla="val 57824"/>
              <a:gd name="adj2" fmla="val 54398"/>
            </a:avLst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643042" y="0"/>
            <a:ext cx="5357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Рассмотрим четыре типа профессионально ориентированных задач на примере высшей математики.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Пример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-го типа задач в рабочей тетради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5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273" y="785794"/>
            <a:ext cx="4277313" cy="5786478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2071670" y="714356"/>
            <a:ext cx="447675" cy="5857916"/>
            <a:chOff x="1785918" y="928670"/>
            <a:chExt cx="447675" cy="5367351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85918" y="928670"/>
              <a:ext cx="447675" cy="3438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85918" y="2857496"/>
              <a:ext cx="447675" cy="3438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710" y="1"/>
            <a:ext cx="1357290" cy="71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71438" y="1714488"/>
            <a:ext cx="8929718" cy="4154984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0">
                <a:schemeClr val="accent3">
                  <a:lumMod val="6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Четвертый тип – задачи на разработку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орудий управления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предметом деятельности и контроля этих орудий. Особенность задач этого типа заключается в разработке орудий и операций вспомогательной деятельности – контроля (анализа) орудий определенной системы, созданных во время решения задач второго и третьего типов. Процесс контроля (анализа) орудий происходит при помощи программных средств в процессе создания творческих проектов. Задачи на разработку орудий управления оказывают содействие преобразованию сформированных знаний и умений во время четкого, осознанного действия, которое заложено целями, поставленными ранее.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gray">
          <a:xfrm rot="10800000">
            <a:off x="-214346" y="-2"/>
            <a:ext cx="9144064" cy="1214423"/>
          </a:xfrm>
          <a:prstGeom prst="upArrow">
            <a:avLst>
              <a:gd name="adj1" fmla="val 57824"/>
              <a:gd name="adj2" fmla="val 54398"/>
            </a:avLst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643042" y="0"/>
            <a:ext cx="5357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Рассмотрим четыре типа профессионально ориентированных задач на примере высшей математики.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563563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Пример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-го типа задач в электронном учебнике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5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785794"/>
            <a:ext cx="8358214" cy="5877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AutoShape 3"/>
          <p:cNvSpPr>
            <a:spLocks noChangeArrowheads="1"/>
          </p:cNvSpPr>
          <p:nvPr/>
        </p:nvSpPr>
        <p:spPr bwMode="ltGray">
          <a:xfrm>
            <a:off x="357158" y="1571612"/>
            <a:ext cx="6334140" cy="3429024"/>
          </a:xfrm>
          <a:prstGeom prst="rightArrow">
            <a:avLst>
              <a:gd name="adj1" fmla="val 79306"/>
              <a:gd name="adj2" fmla="val 32395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780" name="AutoShape 4"/>
          <p:cNvSpPr>
            <a:spLocks noChangeArrowheads="1"/>
          </p:cNvSpPr>
          <p:nvPr/>
        </p:nvSpPr>
        <p:spPr bwMode="blackWhite">
          <a:xfrm>
            <a:off x="762000" y="2071678"/>
            <a:ext cx="4038600" cy="719134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uk-UA" sz="2200" b="1" dirty="0" err="1" smtClean="0"/>
              <a:t>Созерцание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75781" name="AutoShape 5"/>
          <p:cNvSpPr>
            <a:spLocks noChangeArrowheads="1"/>
          </p:cNvSpPr>
          <p:nvPr/>
        </p:nvSpPr>
        <p:spPr bwMode="blackWhite">
          <a:xfrm>
            <a:off x="762000" y="2887369"/>
            <a:ext cx="4038600" cy="719142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99D5F"/>
              </a:gs>
              <a:gs pos="100000">
                <a:srgbClr val="699D5F">
                  <a:gamma/>
                  <a:tint val="69804"/>
                  <a:invGamma/>
                </a:srgb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uk-UA" sz="2200" b="1" dirty="0" err="1" smtClean="0"/>
              <a:t>Воображение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75782" name="AutoShape 6"/>
          <p:cNvSpPr>
            <a:spLocks noChangeArrowheads="1"/>
          </p:cNvSpPr>
          <p:nvPr/>
        </p:nvSpPr>
        <p:spPr bwMode="blackWhite">
          <a:xfrm>
            <a:off x="762000" y="3756317"/>
            <a:ext cx="4038600" cy="647712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uk-UA" sz="2200" b="1" dirty="0" err="1" smtClean="0"/>
              <a:t>Мышление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8229600" cy="563563"/>
          </a:xfrm>
        </p:spPr>
        <p:txBody>
          <a:bodyPr/>
          <a:lstStyle/>
          <a:p>
            <a:endParaRPr lang="ru-RU" sz="2400" b="0" i="1" dirty="0"/>
          </a:p>
        </p:txBody>
      </p:sp>
      <p:sp>
        <p:nvSpPr>
          <p:cNvPr id="15" name="TextBox 14"/>
          <p:cNvSpPr txBox="1"/>
          <p:nvPr/>
        </p:nvSpPr>
        <p:spPr>
          <a:xfrm rot="10800000">
            <a:off x="6636924" y="1000108"/>
            <a:ext cx="1292662" cy="478634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основе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целеполагания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лежат основные процессы сознания субъекта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710" y="1"/>
            <a:ext cx="1357290" cy="71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7578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75780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7578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7578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7578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500" fill="hold"/>
                                        <p:tgtEl>
                                          <p:spTgt spid="7578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 animBg="1"/>
      <p:bldP spid="75780" grpId="1" animBg="1"/>
      <p:bldP spid="75781" grpId="0" animBg="1"/>
      <p:bldP spid="75781" grpId="1" animBg="1"/>
      <p:bldP spid="75782" grpId="0" animBg="1"/>
      <p:bldP spid="7578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214423"/>
            <a:ext cx="8429684" cy="4786346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Созерцание, останавливая хаос и придаёт ему некоторый смысл, чем фактически задает картину идеального. Такой идеал становится для личности основой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целеполагания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Первым и самым ответственным, тяжелейшим шагом процесса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целеполагания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является акт самоопределения личности, когда человек для себя должен ответить на вопрос: «А кем я хочу быть?» На этом этапе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целеполагание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состоит в развертывании и конкретизации смысла как идеального в конкретных условиях ситуации. Реализация целей, т.е. акт деятельности, выступает в форме приведения неопределенной ситуации к осмысленному виду.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472" y="1071546"/>
            <a:ext cx="8143932" cy="5500726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Образы воображения открывают личности пространство возможного, дают возможность преодолеть бесконечную репродукцию и редукцию повседневной жизни, создают условия для выхода к новому. Для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целеполагания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воображение дает не только новое как содержание цели, но и его эмоциональные окраски и насыщенность. Но представления постоянно изменяются, трансформируются и распадаются. Если бы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целеполагание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строилось лишь на воображении, то человек никогда бы не смог зафиксировать содержание цели в оформленном и законченном виде.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142984"/>
            <a:ext cx="8643966" cy="5214974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Мышление останавливает текучесть образов воображения и переводит целостный образ возможной ситуации в дискретное описание свойств отдельных элементов. Эта процедура ставит условия будущего действия. Основной функцией мышления в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целеполагании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является построение модели ситуации. Эти модели специфические, поскольку содержат в себе описание возможных способов действий со свойствами элементов ситуации. Способы действий образуют логику преобразования ситуации, т.е. необходимую последовательность задач. Формы задачи приобретает и цель.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Мышление предоставляет цели такие характеристики, которые делают ее регуляторной основой деятельности, но оно не порождает личностно-значимые цели.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c022gl">
  <a:themeElements>
    <a:clrScheme name="sample 3">
      <a:dk1>
        <a:srgbClr val="000000"/>
      </a:dk1>
      <a:lt1>
        <a:srgbClr val="FFFFFF"/>
      </a:lt1>
      <a:dk2>
        <a:srgbClr val="1B4E63"/>
      </a:dk2>
      <a:lt2>
        <a:srgbClr val="DDDDDD"/>
      </a:lt2>
      <a:accent1>
        <a:srgbClr val="328C83"/>
      </a:accent1>
      <a:accent2>
        <a:srgbClr val="DC8300"/>
      </a:accent2>
      <a:accent3>
        <a:srgbClr val="FFFFFF"/>
      </a:accent3>
      <a:accent4>
        <a:srgbClr val="000000"/>
      </a:accent4>
      <a:accent5>
        <a:srgbClr val="ADC5C1"/>
      </a:accent5>
      <a:accent6>
        <a:srgbClr val="C77600"/>
      </a:accent6>
      <a:hlink>
        <a:srgbClr val="9DC03C"/>
      </a:hlink>
      <a:folHlink>
        <a:srgbClr val="2F87D7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000066"/>
        </a:dk1>
        <a:lt1>
          <a:srgbClr val="FFFFFF"/>
        </a:lt1>
        <a:dk2>
          <a:srgbClr val="003399"/>
        </a:dk2>
        <a:lt2>
          <a:srgbClr val="DDDDDD"/>
        </a:lt2>
        <a:accent1>
          <a:srgbClr val="1088C4"/>
        </a:accent1>
        <a:accent2>
          <a:srgbClr val="20A286"/>
        </a:accent2>
        <a:accent3>
          <a:srgbClr val="FFFFFF"/>
        </a:accent3>
        <a:accent4>
          <a:srgbClr val="000056"/>
        </a:accent4>
        <a:accent5>
          <a:srgbClr val="AAC3DE"/>
        </a:accent5>
        <a:accent6>
          <a:srgbClr val="1C9279"/>
        </a:accent6>
        <a:hlink>
          <a:srgbClr val="9999FF"/>
        </a:hlink>
        <a:folHlink>
          <a:srgbClr val="D5785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210B66"/>
        </a:dk1>
        <a:lt1>
          <a:srgbClr val="FFFFFF"/>
        </a:lt1>
        <a:dk2>
          <a:srgbClr val="8D4FBB"/>
        </a:dk2>
        <a:lt2>
          <a:srgbClr val="B2B2B2"/>
        </a:lt2>
        <a:accent1>
          <a:srgbClr val="1263B4"/>
        </a:accent1>
        <a:accent2>
          <a:srgbClr val="6BC394"/>
        </a:accent2>
        <a:accent3>
          <a:srgbClr val="FFFFFF"/>
        </a:accent3>
        <a:accent4>
          <a:srgbClr val="1B0856"/>
        </a:accent4>
        <a:accent5>
          <a:srgbClr val="AAB7D6"/>
        </a:accent5>
        <a:accent6>
          <a:srgbClr val="60B086"/>
        </a:accent6>
        <a:hlink>
          <a:srgbClr val="ABAE3E"/>
        </a:hlink>
        <a:folHlink>
          <a:srgbClr val="66B6C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00"/>
        </a:dk1>
        <a:lt1>
          <a:srgbClr val="FFFFFF"/>
        </a:lt1>
        <a:dk2>
          <a:srgbClr val="1B4E63"/>
        </a:dk2>
        <a:lt2>
          <a:srgbClr val="DDDDDD"/>
        </a:lt2>
        <a:accent1>
          <a:srgbClr val="328C83"/>
        </a:accent1>
        <a:accent2>
          <a:srgbClr val="DC8300"/>
        </a:accent2>
        <a:accent3>
          <a:srgbClr val="FFFFFF"/>
        </a:accent3>
        <a:accent4>
          <a:srgbClr val="000000"/>
        </a:accent4>
        <a:accent5>
          <a:srgbClr val="ADC5C1"/>
        </a:accent5>
        <a:accent6>
          <a:srgbClr val="C77600"/>
        </a:accent6>
        <a:hlink>
          <a:srgbClr val="9DC03C"/>
        </a:hlink>
        <a:folHlink>
          <a:srgbClr val="2F87D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cdb2004c022gl</Template>
  <TotalTime>2651</TotalTime>
  <Words>3150</Words>
  <Application>Microsoft Office PowerPoint</Application>
  <PresentationFormat>Экран (4:3)</PresentationFormat>
  <Paragraphs>166</Paragraphs>
  <Slides>54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6" baseType="lpstr">
      <vt:lpstr>cdb2004c022gl</vt:lpstr>
      <vt:lpstr>Image</vt:lpstr>
      <vt:lpstr>Слайд 1</vt:lpstr>
      <vt:lpstr>Цели обучения являются лидирующим компонентом методической системы обучения и основным звеном, которое связывает эту систему с ее внешней средой</vt:lpstr>
      <vt:lpstr>Слайд 3</vt:lpstr>
      <vt:lpstr>Слайд 4</vt:lpstr>
      <vt:lpstr>Внешние цели обучения в высшей школе определяются целью высшего образования, которая сформулирована в ст. 42 Закона Украины  «Об образовании» </vt:lpstr>
      <vt:lpstr>Слайд 6</vt:lpstr>
      <vt:lpstr>Слайд 7</vt:lpstr>
      <vt:lpstr>Слайд 8</vt:lpstr>
      <vt:lpstr>Мышление останавливает текучесть образов воображения и переводит целостный образ возможной ситуации в дискретное описание свойств отдельных элементов. Эта процедура ставит условия будущего действия. Основной функцией мышления в целеполагании является построение модели ситуации. Эти модели специфические, поскольку содержат в себе описание возможных способов действий со свойствами элементов ситуации. Способы действий образуют логику преобразования ситуации, т.е. необходимую последовательность задач. Формы задачи приобретает и цель. Мышление предоставляет цели такие характеристики, которые делают ее регуляторной основой деятельности, но оно не порождает личностно-значимые цели. </vt:lpstr>
      <vt:lpstr>Слайд 10</vt:lpstr>
      <vt:lpstr>Особенности объединения этих процессов и преимущества  одного из них определяют формы целеполагания</vt:lpstr>
      <vt:lpstr>Слайд 12</vt:lpstr>
      <vt:lpstr>- обеспечение преемственности и последовательности в процессе изучения математике на протяжении всего периода обучения во ВТУЗе; - профессиональная направленность обучения математике путем совершенствования фундаментальной подготовки студентов по математике, усиление роли численных методов и их реализации с помощью компьютера, ориентирование на обучение использованию математических методов во время решения прикладных заданий; изучение специальных математических дисциплин на современном уровне их развития; -  овладение студентами достаточным запасом математических знаний (математической компетентностью), аналитическими и численными методами решения задач прикладного содержания и их реализацией с помощью компьютера, а также методами моделирования практических инженерных заданий; активизация учебно-познавательной деятельности студентов; - обеспечение нужд специальных кафедр во время выполнения курсовых, научно-исследовательских и дипломных работ; - активное овладение студентами компьютером и современными математическими методами научного исследования; - творческое применение студентами знаний и умений к решению практических и теоретических вопросов. </vt:lpstr>
      <vt:lpstr>Слайд 14</vt:lpstr>
      <vt:lpstr>Слайд 15</vt:lpstr>
      <vt:lpstr>Слайд 16</vt:lpstr>
      <vt:lpstr>Модель представления внутренней цели  </vt:lpstr>
      <vt:lpstr>Слайд 18</vt:lpstr>
      <vt:lpstr>Слайд 19</vt:lpstr>
      <vt:lpstr>Слайд 20</vt:lpstr>
      <vt:lpstr>Слайд 21</vt:lpstr>
      <vt:lpstr>Слайд 22</vt:lpstr>
      <vt:lpstr>Модель представления  первичного образа  внутренней цели  </vt:lpstr>
      <vt:lpstr>Слайд 24</vt:lpstr>
      <vt:lpstr>Дерево целей системы учебной деятельности </vt:lpstr>
      <vt:lpstr>Модель представления  первичного образа  внутренней цели  </vt:lpstr>
      <vt:lpstr>Слайд 27</vt:lpstr>
      <vt:lpstr>Слайд 28</vt:lpstr>
      <vt:lpstr>Взаимодействие этапа познавательных действий с этапом  определения количественных характеристик целей  </vt:lpstr>
      <vt:lpstr>Слайд 30</vt:lpstr>
      <vt:lpstr>Слайд 31</vt:lpstr>
      <vt:lpstr>Слайд 32</vt:lpstr>
      <vt:lpstr>Приемы формирования содержания обучения дисциплине в ВУЗе   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Пример I-го типа задач в рабочей тетради </vt:lpstr>
      <vt:lpstr>Пример I-го типа задач в рабочей тетради </vt:lpstr>
      <vt:lpstr>Слайд 48</vt:lpstr>
      <vt:lpstr>Пример IІ-го типа задач в рабочей тетради  </vt:lpstr>
      <vt:lpstr>Пример IІ-го типа задач в электронном учебнике </vt:lpstr>
      <vt:lpstr>Слайд 51</vt:lpstr>
      <vt:lpstr>Пример IІI-го типа задач в рабочей тетради  </vt:lpstr>
      <vt:lpstr>Слайд 53</vt:lpstr>
      <vt:lpstr>Пример IV-го типа задач в электронном учебнике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HP</dc:creator>
  <cp:lastModifiedBy>Admin</cp:lastModifiedBy>
  <cp:revision>152</cp:revision>
  <dcterms:created xsi:type="dcterms:W3CDTF">2011-11-16T04:07:16Z</dcterms:created>
  <dcterms:modified xsi:type="dcterms:W3CDTF">2012-03-25T07:57:13Z</dcterms:modified>
</cp:coreProperties>
</file>