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365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68" r:id="rId13"/>
    <p:sldId id="367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3" r:id="rId28"/>
    <p:sldId id="392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E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12" autoAdjust="0"/>
    <p:restoredTop sz="94707" autoAdjust="0"/>
  </p:normalViewPr>
  <p:slideViewPr>
    <p:cSldViewPr showGuides="1">
      <p:cViewPr>
        <p:scale>
          <a:sx n="73" d="100"/>
          <a:sy n="73" d="100"/>
        </p:scale>
        <p:origin x="-2160" y="19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1238-4436-40BB-AE46-8EFB9A438BF6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D96D7-4295-40ED-9B18-C4046381F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D96D7-4295-40ED-9B18-C4046381F6C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8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201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201"/>
            <a:ext cx="4514850" cy="780203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2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20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8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8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01" y="364086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4" y="1913486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A6D6A-7F46-42AD-90F8-7FDB8E793DBF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2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5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E0DA6D6A-7F46-42AD-90F8-7FDB8E793DBF}" type="datetimeFigureOut">
              <a:rPr lang="ru-RU" smtClean="0"/>
              <a:pPr/>
              <a:t>11.03.2012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53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53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C17D0019-BC17-4F52-B8A1-1201077D4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">
            <a:solidFill>
              <a:schemeClr val="tx1">
                <a:lumMod val="85000"/>
                <a:lumOff val="15000"/>
              </a:schemeClr>
            </a:solidFill>
          </a:ln>
          <a:solidFill>
            <a:schemeClr val="tx1">
              <a:lumMod val="95000"/>
              <a:lumOff val="5000"/>
            </a:schemeClr>
          </a:solidFill>
          <a:effectLst>
            <a:outerShdw blurRad="25400" dist="25400" dir="2700000" algn="tl" rotWithShape="0">
              <a:schemeClr val="bg1">
                <a:lumMod val="95000"/>
                <a:alpha val="80000"/>
              </a:scheme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b="1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 baseline="0">
          <a:solidFill>
            <a:schemeClr val="bg2">
              <a:lumMod val="10000"/>
            </a:schemeClr>
          </a:solidFill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05" y="1928805"/>
            <a:ext cx="607223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ОБРАЗОВАТЕЛЬНАЯ ИНФОРМАЦИОННАЯ СРЕДА КАК ОСНОВА ОБУЧЕНИЯ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ВЫСШЕЙ ШКОЛЕ.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УЧЕБНО-МЕТОДИЧЕСКИХ КОМПЛЕКСОВ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«студент-компьютер»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 предпосылки осуществления главной идеи высшего образования, поскольку важную часть профессиональной подготовки можно реализовать с помощью «обучения» компьютера, а в обучении студента большую роль отвести общенаучным и общекультурным ценностям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85722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Положения образовательной информационной среды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857224"/>
            <a:ext cx="6172200" cy="828677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процесс обучения характеризуется функционированием системы</a:t>
            </a:r>
          </a:p>
          <a:p>
            <a:pPr marL="0" lv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«преподаватели     среда    объекты обучения» как единого целого; </a:t>
            </a:r>
          </a:p>
          <a:p>
            <a:pPr marL="0" lvl="0" indent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процесс обучения определяется избранным направлением движения системы, а именно начальной точкой движения (уровнем подготовки студента, состоянием образовательной информационной среды и программным обеспечением компьютера)  и конечной точкой, которая задается системой целей. Важным критерием движения за этим направлением является интенсивность (темп)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обучения;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успеваемость обучения определяется соответствием динамики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системы,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избранной направлением и скоростью ее прохождения; </a:t>
            </a:r>
          </a:p>
          <a:p>
            <a:pPr marL="0" lvl="0" indent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успеваемость обучения зависит от качества функционирования компонентов системы, т.е.  от успеваемости обучения студента, его компьютера и от адекватности развития образовательной информационной среды избранной направлением движения; </a:t>
            </a:r>
          </a:p>
          <a:p>
            <a:pPr marL="0" lvl="0" indent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Font typeface="Wingdings" pitchFamily="2" charset="2"/>
              <a:buChar char="Ø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успеваемость обучения зависит от эффективности взаимосвязи и взаимовлияния всех компонентов системы в процессе обучения, т.е. от качества запроектированной методической системы обучения.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57430" y="1571607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286124" y="1571607"/>
            <a:ext cx="21431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>
            <a:off x="635402" y="1403648"/>
            <a:ext cx="0" cy="73448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1246898" y="1403648"/>
            <a:ext cx="0" cy="727280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816763" y="4610183"/>
            <a:ext cx="6298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разработки технологий обучения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117074" y="4911650"/>
            <a:ext cx="618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формирования знаний и умений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8391" y="2627784"/>
            <a:ext cx="19671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Цели - результаты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664" y="6300205"/>
            <a:ext cx="136742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2" idx="2"/>
            <a:endCxn id="13" idx="0"/>
          </p:cNvCxnSpPr>
          <p:nvPr/>
        </p:nvCxnSpPr>
        <p:spPr>
          <a:xfrm rot="16200000" flipH="1">
            <a:off x="725626" y="4643452"/>
            <a:ext cx="3303089" cy="104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>
          <a:xfrm>
            <a:off x="3573018" y="1259632"/>
            <a:ext cx="360040" cy="309634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65718" y="1331640"/>
            <a:ext cx="107452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1057" y="1907717"/>
            <a:ext cx="130580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45726" y="2762508"/>
            <a:ext cx="93634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1342" y="3347864"/>
            <a:ext cx="66640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326" y="3923928"/>
            <a:ext cx="958917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7" idx="2"/>
            <a:endCxn id="18" idx="0"/>
          </p:cNvCxnSpPr>
          <p:nvPr/>
        </p:nvCxnSpPr>
        <p:spPr>
          <a:xfrm rot="16200000" flipH="1">
            <a:off x="4405099" y="1798854"/>
            <a:ext cx="206745" cy="109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2"/>
            <a:endCxn id="19" idx="0"/>
          </p:cNvCxnSpPr>
          <p:nvPr/>
        </p:nvCxnSpPr>
        <p:spPr>
          <a:xfrm rot="5400000">
            <a:off x="4409701" y="2658248"/>
            <a:ext cx="208460" cy="6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2"/>
            <a:endCxn id="20" idx="0"/>
          </p:cNvCxnSpPr>
          <p:nvPr/>
        </p:nvCxnSpPr>
        <p:spPr>
          <a:xfrm rot="16200000" flipH="1">
            <a:off x="4406209" y="3239530"/>
            <a:ext cx="216024" cy="64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2"/>
            <a:endCxn id="21" idx="0"/>
          </p:cNvCxnSpPr>
          <p:nvPr/>
        </p:nvCxnSpPr>
        <p:spPr>
          <a:xfrm rot="16200000" flipH="1">
            <a:off x="4412298" y="3819441"/>
            <a:ext cx="206732" cy="22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Левая фигурная скобка 33"/>
          <p:cNvSpPr/>
          <p:nvPr/>
        </p:nvSpPr>
        <p:spPr>
          <a:xfrm>
            <a:off x="3573018" y="5508104"/>
            <a:ext cx="360040" cy="22322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092867" y="5796136"/>
            <a:ext cx="83106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6893" y="6362908"/>
            <a:ext cx="11092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3070" y="6957556"/>
            <a:ext cx="11480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 стрелкой 39"/>
          <p:cNvCxnSpPr>
            <a:stCxn id="35" idx="2"/>
            <a:endCxn id="36" idx="0"/>
          </p:cNvCxnSpPr>
          <p:nvPr/>
        </p:nvCxnSpPr>
        <p:spPr>
          <a:xfrm rot="16200000" flipH="1">
            <a:off x="4411229" y="6262637"/>
            <a:ext cx="197440" cy="310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6" idx="2"/>
            <a:endCxn id="37" idx="0"/>
          </p:cNvCxnSpPr>
          <p:nvPr/>
        </p:nvCxnSpPr>
        <p:spPr>
          <a:xfrm rot="5400000">
            <a:off x="4396645" y="6842701"/>
            <a:ext cx="225316" cy="43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4290" y="571485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Поэтапная декомпозиция системы подготовки специалиста инженерного профиля в высшей школе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28736" y="7715276"/>
            <a:ext cx="52149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Разработку технологий обучения необходимо проводить с ориентацией как на дидактический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макроуровень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 и на дидактический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микроуровень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Это делает возможным реализацию в технологиях обучения оперативное управление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целепополаганием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познавательной деятельностью студентов, формирование мотивации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28599"/>
            <a:ext cx="61722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Модернизация содержания дидактических уровней рассматривается  как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интегративно-субъєктный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подход и концепции обучения, которая разрабатывается на основе синергетики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42" y="2357423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14" y="3714744"/>
            <a:ext cx="6500858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Синергетика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междисциплинарное направление научных исследований, заданием которого является изучение природных явлений и процессов на основе принципов самоорганизации систем, состоящих из подсистем с учетом, что изменения в одной саморазвивающейся подсистеме влияют на саморазвитие другой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рамках синергетического подхода исследователями разрабатываются разные аспекты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педагогической интеграции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Целью педагогической интеграции является эффективное формирование у учащихся взаимосвязей, целостности системы знаний. Для достижения этой цели необходимые адекватные дидактические средства, в качестве которых могут выступать интегративные учебные курсы и комплексы, т.е. необходимая единая образовательная информационная среда с соответствующим учебно-методическим комплексом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4" y="142844"/>
            <a:ext cx="6172200" cy="20002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Исследование учебного материала в пределах отдельно взятой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монодисциплины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(например, высшей математики) с точки зрения педагогической интеграции является необходимым для формирования образовательной информационной среды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9"/>
            <a:ext cx="6172200" cy="63674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Необходимо написание новых учебников и разработка методик обучения с помощью комплексов к учебным дисциплинам, основанным на интегративных принципах так, чтобы методы изучения одного предмета обеспечивали необходимым учебным материалом и методологией общеинженерные и специальные учебные дисциплины, стимулируя студентов к овладению учебными знаниями и будущей специальностью на высоком качественном уровне.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Синергетический подход дает возможность найти общие идеи и принципы для управления огромным количеством информации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синергетического подхода существуют две концепции: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концепция «познания зигзагом» Г. 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Шефера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в  основе которой ассоциативные исследования, теория хаоса, работы о влиянии «хаотичных мыслей»;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концепция развивающего обучения З. 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Грайфа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, в основе которой лежит обучение самоорганизации, допускается, что каждый студент избирает для себя учебную задачу, проект и партнеров по обучению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Концепция «познания зигзагом» Г.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Шефера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43054"/>
            <a:ext cx="6300810" cy="6525183"/>
          </a:xfrm>
        </p:spPr>
        <p:txBody>
          <a:bodyPr>
            <a:normAutofit fontScale="77500" lnSpcReduction="20000"/>
          </a:bodyPr>
          <a:lstStyle/>
          <a:p>
            <a:pPr marL="0" indent="44450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Первым шагом в образовании понятия является ассоциативная связь событий, а логическая связь между ними – это только второй шаг.</a:t>
            </a:r>
          </a:p>
          <a:p>
            <a:pPr marL="0" indent="0">
              <a:buNone/>
            </a:pPr>
            <a:endParaRPr lang="ru-RU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Несмотря на несистематическое появление понятия, учащиеся выстраивают в своем сознании правильную сеть ассоциативных и логических связей между событиями, что приводит к формированию разумной структуры понятий и широкому пониманию жизни вообще и данного конкретного случая в частности.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2. Возникшие таким образом понятия доказывают существование ясной логической сути, достаточной для научного обоснования, а также существование широкого ассоциативного окружения в самых различных формах проявления, что позволяет лучше ориентироваться в событиях повседневной жизни и служит хорошим стимулом для студентов.</a:t>
            </a:r>
          </a:p>
          <a:p>
            <a:pPr marL="0" indent="0">
              <a:buNone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7"/>
            <a:ext cx="6172200" cy="11758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Концепция развивающего обучения З.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Грайфа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142987"/>
            <a:ext cx="6172200" cy="778674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 определяют, что должно быть осуществлено. Более точно задачи описываются: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данным начальным состоянием,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предполагаемым результатом (или целью),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последовательностью шагов. 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Задачи могут определяться или отдельными субъектами, или окружением (другими людьми или технологией, например, компьютерными системами). </a:t>
            </a:r>
          </a:p>
          <a:p>
            <a:pPr marL="0" indent="0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Правила описывают, как должна быть выполнена задача, в частности: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применением специальных процедур,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критериями качества действий или стандартами поведения (например, мы ожидаем, что продавщицы приветливы), </a:t>
            </a:r>
          </a:p>
          <a:p>
            <a:pPr indent="9525">
              <a:buFont typeface="Wingdings" pitchFamily="2" charset="2"/>
              <a:buChar char="Ø"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алгоритмами или эвристическими правилами решения проблем и стратегиями овладения ситуацией (например, справиться с задачей в условиях дефицита времени).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основе вышеуказанных подходов с целью реорганизации обоих дидактических уровней учебного процесса нами создан учебно-методический комплекс по высшей математике для будущих инженеров, который отвечает всем принципам проектирования информационной образовательной среды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Образовательная информационная среда как «среда пребывания» участников процесса обучения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43" y="2214547"/>
            <a:ext cx="614366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Образовательную информационную среду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мы рассматриваем как педагогическую систему и совокупность подсистем: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 маркетинговой, экономической, управленческой;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 информационной, технической, учебно-методической, которые обеспечивают образовательный процесс;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окультурно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й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системы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предусматрива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ющей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целостность специально организованных педагогических условий развития личности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Главный аспект формирования структуры учебно-методического комплекса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2285996"/>
            <a:ext cx="6172200" cy="6034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Реализацию целеустремленности на результат и полноту его достижения мы предлагаем для студентов в схеме, которая указывает на необходимые для формирования: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умения, на которых базируется изучение модулей дисциплины;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умения, которые формируются во время изучения модулей дисциплины;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 необходимые студенту для изучения инженерных дисциплин.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Схема реализации умений во время изучения дисциплины будущими инженерами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857357"/>
            <a:ext cx="6172200" cy="3000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Определение и сравнение умений, на которых базируется изучение соответствующих модулей дисциплины и умений, которые формируются во время изучения этих же модулей закладывает фундамент для формирования умений усовершенствования своих знаний, умений ими пользоваться как в самообразовании, так и в профессиональной деятельности, вообще умения адекватно осознавать себя, окружающую среду,  свое место, значение, роль в этой среде.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2" y="5000628"/>
            <a:ext cx="2375009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умения, на которых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базируется изучение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модулей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14" y="5000628"/>
            <a:ext cx="2734146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умения, которые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формируются во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время изучения модулей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856" y="6672562"/>
            <a:ext cx="478413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умения необходимые студенту для изучения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инженерных дисциплин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85860" y="5929322"/>
            <a:ext cx="714380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43446" y="5929322"/>
            <a:ext cx="714380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57161"/>
            <a:ext cx="6172200" cy="78110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позиции усовершенствования процесса обучения, например высшей математики, важнейшим из показателей, на наш взгляд, есть выделения умений, которых приобретает студент для изучения инженерных дисциплин. Такой подход оказывает содействие мотивации профессионального мышления и интенсификации учебной деятельности. На формирование мотивации профессиональной деятельности влияет учебная мотивация. Поэтому вопрос формирования мотивации учебной деятельности студентов инженерно-машиностроительных специальностей в технологиях обучение высшей математике нами в дальнейшем будет рассматриваться более тщательно.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Образовательная информационная среда,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созданная нами,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качестве компонентов содержит печатные и электронные учебные, учебно-методические и методические пособия, а также компьютерное программное обеспечение, которое отвечает специально разработанным требованиям. Эти компоненты объединяются в учебно-методический комплекс по высшей математике, который обобщает, комбинируют разные дидактические возможности.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учебно-методического комплекса по высшей математике отвечает одному из основных положений среды –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3714744"/>
            <a:ext cx="6229372" cy="22145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 и студент взаимодействуют с помощью образовательной среды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4003" y="2786129"/>
            <a:ext cx="6572623" cy="499987"/>
            <a:chOff x="2145" y="6960"/>
            <a:chExt cx="8876" cy="78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040" y="6960"/>
              <a:ext cx="3269" cy="74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Информационная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образовательная среда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145" y="6960"/>
              <a:ext cx="2026" cy="7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Преподаватель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9130" y="6960"/>
              <a:ext cx="1891" cy="78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Будущие </a:t>
              </a: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инженеры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4364" y="7296"/>
              <a:ext cx="537" cy="139"/>
            </a:xfrm>
            <a:prstGeom prst="rightArrow">
              <a:avLst>
                <a:gd name="adj1" fmla="val 50000"/>
                <a:gd name="adj2" fmla="val 96583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>
              <a:off x="8416" y="7296"/>
              <a:ext cx="537" cy="139"/>
            </a:xfrm>
            <a:prstGeom prst="rightArrow">
              <a:avLst>
                <a:gd name="adj1" fmla="val 50000"/>
                <a:gd name="adj2" fmla="val 96583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BFBFB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Составляющие учебно-методического комплекса по высшей математике для будущих инженеров 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20"/>
            <a:ext cx="6515100" cy="6034617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учебно-методическое пособие на основе  школьного курса математики для будущих инженеров;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учебное пособие по высшей математики;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решебник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руководство для решения задач по высшей математике;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электронное учебно-методическое пособие по высшей математики;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рабочие тетради из высшей математики;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учебно-методические инструкции для формирования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системы «студент–компьютер»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студентов и преподавателей;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сайт в Интернете, на котором размещен дистанционный курс по высшей математики для будущих инженеров;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методические рекомендации по использованию учебно-методического комплекса;</a:t>
            </a:r>
          </a:p>
          <a:p>
            <a:pPr marL="0" lvl="0" indent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учебная программа по дисциплине с учетом учебно-методического обеспечения, которое предлагается в комплексе.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536616"/>
            <a:ext cx="6172200" cy="1524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Book Antiqua" pitchFamily="18" charset="0"/>
              </a:rPr>
              <a:t>Требования к составляющим</a:t>
            </a:r>
            <a:br>
              <a:rPr lang="ru-RU" sz="3000" dirty="0" smtClean="0">
                <a:latin typeface="Book Antiqua" pitchFamily="18" charset="0"/>
              </a:rPr>
            </a:br>
            <a:r>
              <a:rPr lang="ru-RU" sz="3000" dirty="0" smtClean="0">
                <a:latin typeface="Book Antiqua" pitchFamily="18" charset="0"/>
              </a:rPr>
              <a:t>учебно-методического комплекса</a:t>
            </a:r>
            <a:endParaRPr lang="ru-RU" sz="3000" dirty="0">
              <a:latin typeface="Book Antiqua" pitchFamily="18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7134" y="3551667"/>
            <a:ext cx="2089562" cy="1143008"/>
          </a:xfrm>
          <a:prstGeom prst="wedgeRectCallout">
            <a:avLst>
              <a:gd name="adj1" fmla="val 52670"/>
              <a:gd name="adj2" fmla="val -100198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40" y="3742169"/>
            <a:ext cx="1982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Наличие иерархической структуры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61305" y="3646917"/>
            <a:ext cx="2089562" cy="1143008"/>
          </a:xfrm>
          <a:prstGeom prst="wedgeRectCallout">
            <a:avLst>
              <a:gd name="adj1" fmla="val -49551"/>
              <a:gd name="adj2" fmla="val -110198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50214" y="3788662"/>
            <a:ext cx="2207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наличие системы ориентации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42919" y="5647181"/>
            <a:ext cx="2089562" cy="1143008"/>
          </a:xfrm>
          <a:prstGeom prst="wedgeRectCallout">
            <a:avLst>
              <a:gd name="adj1" fmla="val 63843"/>
              <a:gd name="adj2" fmla="val -282892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2920" y="5742443"/>
            <a:ext cx="203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полнота без чрезмерности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125520" y="5647181"/>
            <a:ext cx="2089562" cy="1143008"/>
          </a:xfrm>
          <a:prstGeom prst="wedgeRectCallout">
            <a:avLst>
              <a:gd name="adj1" fmla="val -70581"/>
              <a:gd name="adj2" fmla="val -278353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179098" y="5742443"/>
            <a:ext cx="203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 Antiqua" pitchFamily="18" charset="0"/>
              </a:rPr>
              <a:t>согласованность  компонентов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13" name="Рисунок 12" descr="gea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574" y="7815032"/>
            <a:ext cx="699251" cy="94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526" y="-112712"/>
            <a:ext cx="5598242" cy="1427989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Составляющие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учебно-методического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комплекса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ears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7575" y="7815032"/>
            <a:ext cx="699251" cy="94948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4" y="1357299"/>
            <a:ext cx="2000266" cy="2667015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33" y="1357300"/>
            <a:ext cx="1857388" cy="2667017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2" y="1428728"/>
            <a:ext cx="2214578" cy="3095647"/>
          </a:xfrm>
          <a:prstGeom prst="rect">
            <a:avLst/>
          </a:prstGeom>
          <a:noFill/>
        </p:spPr>
      </p:pic>
      <p:pic>
        <p:nvPicPr>
          <p:cNvPr id="9" name="Picture 4" descr="Д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571876" y="4572001"/>
            <a:ext cx="3071834" cy="2500331"/>
          </a:xfrm>
          <a:noFill/>
          <a:ln/>
        </p:spPr>
      </p:pic>
      <p:pic>
        <p:nvPicPr>
          <p:cNvPr id="11" name="Рисунок 10" descr="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90" y="4572000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64" y="7215208"/>
            <a:ext cx="3171848" cy="1857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 всему учебно-методическому комплексу предусмотрено специальное вступление, в котором описаны цели и структура курса, а также определены знания и умения (в том числе, требования к программному обеспечению компьютера), необходимые для его «обучения»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42844"/>
            <a:ext cx="6172200" cy="228601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Перед применением учебно-методического комплекса уместным является использование заданий учебно-методического пособия «Геометрия для будущих инженеров», с помощью которых определяется уровень подготовки студента и его компьютера, определяются пробелы, которые не дают возможности успешно изучать высшую математику; приводятся рекомендации для устранения этих пробелов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9" y="3214679"/>
            <a:ext cx="3659608" cy="451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информационная среда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428992"/>
            <a:ext cx="6172200" cy="4739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совокупность условий, которые обеспечивают учебную деятельность студентов.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47" y="0"/>
            <a:ext cx="6172200" cy="1524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Путеводитель по учебно-методическому комплексу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а коп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7" y="1428737"/>
            <a:ext cx="6572272" cy="733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56" y="357159"/>
            <a:ext cx="5192334" cy="749432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Учебное пособие</a:t>
            </a:r>
            <a:r>
              <a:rPr lang="ru-RU" sz="3000" b="1" dirty="0" smtClean="0">
                <a:solidFill>
                  <a:schemeClr val="tx2"/>
                </a:solidFill>
                <a:latin typeface="Book Antiqua" pitchFamily="18" charset="0"/>
              </a:rPr>
              <a:t/>
            </a:r>
            <a:br>
              <a:rPr lang="ru-RU" sz="3000" b="1" dirty="0" smtClean="0">
                <a:solidFill>
                  <a:schemeClr val="tx2"/>
                </a:solidFill>
                <a:latin typeface="Book Antiqua" pitchFamily="18" charset="0"/>
              </a:rPr>
            </a:br>
            <a:endParaRPr lang="ru-RU" sz="3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36" y="857225"/>
            <a:ext cx="3500462" cy="450056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7168" y="5715011"/>
            <a:ext cx="6357958" cy="300039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58" y="6072205"/>
            <a:ext cx="58578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Учебное пособие «Высшая математика для будущих инженеров» является основной учебной книгой прикладной направленности, которая полностью отвечает образовательным стандартам, программе высшей математики и учебному графику.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4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84" y="71411"/>
            <a:ext cx="5940660" cy="844591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Рабочая тетрадь 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 высшей математике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61" y="1000103"/>
            <a:ext cx="3714776" cy="500066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28604" y="6106086"/>
            <a:ext cx="621510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«Рабочая тетрадь по высшей математики» рекомендована для организации аудиторных практических занятий и организации самостоятельной работы студентов.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32" y="6072199"/>
            <a:ext cx="6506287" cy="1428760"/>
          </a:xfrm>
          <a:prstGeom prst="roundRect">
            <a:avLst>
              <a:gd name="adj" fmla="val 21474"/>
            </a:avLst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1390" y="155509"/>
            <a:ext cx="6172200" cy="152400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Электронное  учебно-методическое пособие «Высшая математика: элементы линейной и векторной алгебры»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Д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8" y="1357291"/>
            <a:ext cx="6643710" cy="4429156"/>
          </a:xfrm>
          <a:noFill/>
          <a:ln/>
        </p:spPr>
      </p:pic>
      <p:sp>
        <p:nvSpPr>
          <p:cNvPr id="5" name="Скругленный прямоугольник 4"/>
          <p:cNvSpPr/>
          <p:nvPr/>
        </p:nvSpPr>
        <p:spPr>
          <a:xfrm>
            <a:off x="214291" y="5929323"/>
            <a:ext cx="6500858" cy="1285884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481" y="6103822"/>
            <a:ext cx="58579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самостоятельной работе студентов центральное место занимают электронное учебно-методическое пособие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40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2"/>
            <a:ext cx="6858000" cy="547691"/>
          </a:xfrm>
        </p:spPr>
        <p:txBody>
          <a:bodyPr>
            <a:noAutofit/>
          </a:bodyPr>
          <a:lstStyle/>
          <a:p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Решебник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помогает студенту в выполнении домашних задач, типичных расчетов и других видах самостоятельной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1.bmp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64" y="642911"/>
            <a:ext cx="3231661" cy="26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з1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42912"/>
            <a:ext cx="3273922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1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4" y="3428993"/>
            <a:ext cx="3143272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з1.bmp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64" y="3428993"/>
            <a:ext cx="3357586" cy="2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з1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27" y="6143637"/>
            <a:ext cx="3571900" cy="267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534" y="-21365"/>
            <a:ext cx="5659548" cy="123299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Учебно-методические инструкции по использованию программных средств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25" y="1333480"/>
            <a:ext cx="5786478" cy="67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иблиотека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71736"/>
            <a:ext cx="6697289" cy="40957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02526" y="285721"/>
            <a:ext cx="6169746" cy="10295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Фрагмент дистанционного курса</a:t>
            </a:r>
            <a:r>
              <a:rPr kumimoji="0" lang="en-US" sz="3200" b="0" i="0" u="none" strike="noStrike" kern="1200" cap="none" spc="0" normalizeH="0" baseline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3200" b="0" i="1" u="sng" strike="noStrike" kern="1200" cap="none" spc="0" normalizeH="0" baseline="0" dirty="0" smtClean="0">
                <a:ln w="190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25400" dist="25400" dir="2700000" algn="tl" rotWithShape="0">
                    <a:schemeClr val="bg1">
                      <a:lumMod val="95000"/>
                      <a:alpha val="80000"/>
                    </a:scheme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www.vmdbi.net.ua</a:t>
            </a:r>
            <a:endParaRPr kumimoji="0" lang="ru-RU" sz="3200" b="0" i="1" u="sng" strike="noStrike" kern="1200" cap="none" spc="0" normalizeH="0" baseline="0" dirty="0" smtClean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dirty="0">
              <a:ln w="190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25400" dist="25400" dir="2700000" algn="tl" rotWithShape="0">
                  <a:schemeClr val="bg1">
                    <a:lumMod val="95000"/>
                    <a:alpha val="80000"/>
                  </a:scheme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24363"/>
            <a:ext cx="6172200" cy="189018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Каким условиям она должна удовлетворять, чтобы отвечать своему назначению?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857488"/>
            <a:ext cx="6172200" cy="53107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среда, в которой легко ориентироваться, где под рукой есть все необходимое для работы или отдыха, где всем предметам отведено постоянное место, которое отвечает их назначению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effectLst/>
              </a:rPr>
              <a:t>Требования к среде, в которой «живут» участники учебного процесса</a:t>
            </a:r>
            <a:endParaRPr lang="ru-RU" sz="36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1" y="3286116"/>
            <a:ext cx="6372248" cy="488212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чувство интеллектуального комфорта,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понятна и удобна,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ней легко ориентироваться,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учить и учиться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Учебно-методические комплексы являются основным содержательным компонентом образовательной информационной среды</a:t>
            </a:r>
          </a:p>
          <a:p>
            <a:pPr marL="0" indent="0" algn="r">
              <a:buNone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Обоснуем этот факт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Анализ современной образовательной информационной среды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её состояние можно характеризовать как близкое к хаосу как в части, которая касается печатных учебных изданий, так и, особенно, в части электронных изданий и компьютерных программ;</a:t>
            </a:r>
          </a:p>
          <a:p>
            <a:pPr>
              <a:buFont typeface="Wingdings" pitchFamily="2" charset="2"/>
              <a:buChar char="Ø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должно говорить о необходимости мониторинга образовательной информационной среды;</a:t>
            </a:r>
          </a:p>
          <a:p>
            <a:pPr>
              <a:buFont typeface="Wingdings" pitchFamily="2" charset="2"/>
              <a:buChar char="Ø"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необходимо периодическое или беспрерывное наблюдение за характеристиками: единством, доступностью, структурированностью, полнотой без чрезмерности, согласованностью отдельных компонентов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Компьютер и книга в информационной образовательной среде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Компьютер, как и книга, становится источником информации и средством обучения.</a:t>
            </a:r>
          </a:p>
          <a:p>
            <a:pPr marL="0" indent="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Студент в процессе обучения должен научиться эффективно использовать и книгу, и компьютер.</a:t>
            </a:r>
          </a:p>
          <a:p>
            <a:pPr marL="0" indent="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Преимущество компьютера перед книгой является, в частности, то, что студент может и должен «подогнать» компьютер под свои цели, нужды и возможности. </a:t>
            </a:r>
          </a:p>
          <a:p>
            <a:pPr marL="0" indent="0">
              <a:buFont typeface="+mj-lt"/>
              <a:buAutoNum type="arabicPeriod"/>
            </a:pP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Книгу мы тоже «учим» приспосабливая к своим нуждам и привычкам, используя пометки, закладки и т.п., но компьютер дает для этого намного больше возможностей.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преподавателей появляются новые функции: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организовывать и направлять «обучение» студентами своих компьютеров, которое заключаться в развитии и совершенствовании программного обеспечения;</a:t>
            </a:r>
          </a:p>
          <a:p>
            <a:pPr marL="514350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студентов использованию компьютеров для моделирования, визуализации изображений, выдвижения гипотез, решения технических (рутинных) задач.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39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10362639</Template>
  <TotalTime>0</TotalTime>
  <Words>1640</Words>
  <Application>Microsoft Office PowerPoint</Application>
  <PresentationFormat>Экран (4:3)</PresentationFormat>
  <Paragraphs>141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10362639</vt:lpstr>
      <vt:lpstr>Слайд 1</vt:lpstr>
      <vt:lpstr>Образовательная информационная среда как «среда пребывания» участников процесса обучения</vt:lpstr>
      <vt:lpstr>Образовательная информационная среда </vt:lpstr>
      <vt:lpstr>Каким условиям она должна удовлетворять, чтобы отвечать своему назначению?  </vt:lpstr>
      <vt:lpstr>Требования к среде, в которой «живут» участники учебного процесса</vt:lpstr>
      <vt:lpstr>Слайд 6</vt:lpstr>
      <vt:lpstr>Анализ современной образовательной информационной среды</vt:lpstr>
      <vt:lpstr>Компьютер и книга в информационной образовательной среде</vt:lpstr>
      <vt:lpstr>У преподавателей появляются новые функции:</vt:lpstr>
      <vt:lpstr>Слайд 10</vt:lpstr>
      <vt:lpstr>Положения образовательной информационной среды</vt:lpstr>
      <vt:lpstr>Слайд 12</vt:lpstr>
      <vt:lpstr>Модернизация содержания дидактических уровней рассматривается  как  интегративно-субъєктный подход и концепции обучения, которая разрабатывается на основе синергетики </vt:lpstr>
      <vt:lpstr>В рамках синергетического подхода исследователями разрабатываются разные аспекты  педагогической интеграции</vt:lpstr>
      <vt:lpstr>Исследование учебного материала в пределах отдельно взятой монодисциплины (например, высшей математики) с точки зрения педагогической интеграции является необходимым для формирования образовательной информационной среды</vt:lpstr>
      <vt:lpstr>Синергетический подход дает возможность найти общие идеи и принципы для управления огромным количеством информации</vt:lpstr>
      <vt:lpstr>Концепция «познания зигзагом» Г. Шефера</vt:lpstr>
      <vt:lpstr>Концепция развивающего обучения З. Грайфа</vt:lpstr>
      <vt:lpstr>Слайд 19</vt:lpstr>
      <vt:lpstr>Главный аспект формирования структуры учебно-методического комплекса</vt:lpstr>
      <vt:lpstr>Схема реализации умений во время изучения дисциплины будущими инженерами</vt:lpstr>
      <vt:lpstr>Слайд 22</vt:lpstr>
      <vt:lpstr>Образовательная информационная среда,  созданная нами,</vt:lpstr>
      <vt:lpstr>Структура учебно-методического комплекса по высшей математике отвечает одному из основных положений среды – </vt:lpstr>
      <vt:lpstr>Составляющие учебно-методического комплекса по высшей математике для будущих инженеров :</vt:lpstr>
      <vt:lpstr>Требования к составляющим учебно-методического комплекса</vt:lpstr>
      <vt:lpstr>Составляющие учебно-методического комплекса</vt:lpstr>
      <vt:lpstr>Слайд 28</vt:lpstr>
      <vt:lpstr>Перед применением учебно-методического комплекса уместным является использование заданий учебно-методического пособия «Геометрия для будущих инженеров», с помощью которых определяется уровень подготовки студента и его компьютера, определяются пробелы, которые не дают возможности успешно изучать высшую математику; приводятся рекомендации для устранения этих пробелов </vt:lpstr>
      <vt:lpstr>Путеводитель по учебно-методическому комплексу</vt:lpstr>
      <vt:lpstr>Учебное пособие </vt:lpstr>
      <vt:lpstr>Рабочая тетрадь  по высшей математике</vt:lpstr>
      <vt:lpstr>Электронное  учебно-методическое пособие «Высшая математика: элементы линейной и векторной алгебры»</vt:lpstr>
      <vt:lpstr>Решебник помогает студенту в выполнении домашних задач, типичных расчетов и других видах самостоятельной работы</vt:lpstr>
      <vt:lpstr>Учебно-методические инструкции по использованию программных средств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2011-02-15T13:51:45Z</dcterms:created>
  <dcterms:modified xsi:type="dcterms:W3CDTF">2012-03-11T16:58:50Z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TC103626391049</vt:lpwstr>
  </property>
</Properties>
</file>