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9"/>
  </p:notesMasterIdLst>
  <p:sldIdLst>
    <p:sldId id="365" r:id="rId2"/>
    <p:sldId id="383" r:id="rId3"/>
    <p:sldId id="382" r:id="rId4"/>
    <p:sldId id="366" r:id="rId5"/>
    <p:sldId id="373" r:id="rId6"/>
    <p:sldId id="374" r:id="rId7"/>
    <p:sldId id="375" r:id="rId8"/>
    <p:sldId id="384" r:id="rId9"/>
    <p:sldId id="376" r:id="rId10"/>
    <p:sldId id="385" r:id="rId11"/>
    <p:sldId id="378" r:id="rId12"/>
    <p:sldId id="379" r:id="rId13"/>
    <p:sldId id="380" r:id="rId14"/>
    <p:sldId id="381" r:id="rId15"/>
    <p:sldId id="386" r:id="rId16"/>
    <p:sldId id="387" r:id="rId17"/>
    <p:sldId id="388" r:id="rId18"/>
    <p:sldId id="389" r:id="rId19"/>
    <p:sldId id="390" r:id="rId20"/>
    <p:sldId id="391" r:id="rId21"/>
    <p:sldId id="392" r:id="rId22"/>
    <p:sldId id="393" r:id="rId23"/>
    <p:sldId id="394" r:id="rId24"/>
    <p:sldId id="395" r:id="rId25"/>
    <p:sldId id="400" r:id="rId26"/>
    <p:sldId id="401" r:id="rId27"/>
    <p:sldId id="402" r:id="rId28"/>
    <p:sldId id="403" r:id="rId29"/>
    <p:sldId id="396" r:id="rId30"/>
    <p:sldId id="397" r:id="rId31"/>
    <p:sldId id="404" r:id="rId32"/>
    <p:sldId id="405" r:id="rId33"/>
    <p:sldId id="398" r:id="rId34"/>
    <p:sldId id="406" r:id="rId35"/>
    <p:sldId id="399" r:id="rId36"/>
    <p:sldId id="408" r:id="rId37"/>
    <p:sldId id="409" r:id="rId38"/>
    <p:sldId id="410" r:id="rId39"/>
    <p:sldId id="411" r:id="rId40"/>
    <p:sldId id="412" r:id="rId41"/>
    <p:sldId id="413" r:id="rId42"/>
    <p:sldId id="414" r:id="rId43"/>
    <p:sldId id="415" r:id="rId44"/>
    <p:sldId id="416" r:id="rId45"/>
    <p:sldId id="417" r:id="rId46"/>
    <p:sldId id="418" r:id="rId47"/>
    <p:sldId id="419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EE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126" autoAdjust="0"/>
    <p:restoredTop sz="94654" autoAdjust="0"/>
  </p:normalViewPr>
  <p:slideViewPr>
    <p:cSldViewPr showGuides="1">
      <p:cViewPr>
        <p:scale>
          <a:sx n="78" d="100"/>
          <a:sy n="78" d="100"/>
        </p:scale>
        <p:origin x="-1482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74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71238-4436-40BB-AE46-8EFB9A438BF6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D96D7-4295-40ED-9B18-C4046381F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dist="25400" dir="2700000" algn="tl" rotWithShape="0">
                    <a:schemeClr val="bg1">
                      <a:alpha val="8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6D6A-7F46-42AD-90F8-7FDB8E793DBF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0019-BC17-4F52-B8A1-1201077D4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6D6A-7F46-42AD-90F8-7FDB8E793DBF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0019-BC17-4F52-B8A1-1201077D4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6D6A-7F46-42AD-90F8-7FDB8E793DBF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0019-BC17-4F52-B8A1-1201077D4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6D6A-7F46-42AD-90F8-7FDB8E793DBF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0019-BC17-4F52-B8A1-1201077D4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6D6A-7F46-42AD-90F8-7FDB8E793DBF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0019-BC17-4F52-B8A1-1201077D4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6D6A-7F46-42AD-90F8-7FDB8E793DBF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0019-BC17-4F52-B8A1-1201077D4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6D6A-7F46-42AD-90F8-7FDB8E793DBF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0019-BC17-4F52-B8A1-1201077D4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6D6A-7F46-42AD-90F8-7FDB8E793DBF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0019-BC17-4F52-B8A1-1201077D4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6D6A-7F46-42AD-90F8-7FDB8E793DBF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0019-BC17-4F52-B8A1-1201077D4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6D6A-7F46-42AD-90F8-7FDB8E793DBF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0019-BC17-4F52-B8A1-1201077D4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6D6A-7F46-42AD-90F8-7FDB8E793DBF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0019-BC17-4F52-B8A1-1201077D4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fld id="{E0DA6D6A-7F46-42AD-90F8-7FDB8E793DBF}" type="datetimeFigureOut">
              <a:rPr lang="ru-RU" smtClean="0"/>
              <a:pPr/>
              <a:t>26.02.2012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fld id="{C17D0019-BC17-4F52-B8A1-1201077D4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kern="1200" cap="none" spc="0">
          <a:ln w="1905">
            <a:solidFill>
              <a:schemeClr val="tx1">
                <a:lumMod val="85000"/>
                <a:lumOff val="15000"/>
              </a:schemeClr>
            </a:solidFill>
          </a:ln>
          <a:solidFill>
            <a:schemeClr val="tx1">
              <a:lumMod val="95000"/>
              <a:lumOff val="5000"/>
            </a:schemeClr>
          </a:solidFill>
          <a:effectLst>
            <a:outerShdw blurRad="25400" dist="25400" dir="2700000" algn="tl" rotWithShape="0">
              <a:schemeClr val="bg1">
                <a:lumMod val="95000"/>
                <a:alpha val="80000"/>
              </a:schemeClr>
            </a:outerShdw>
          </a:effectLst>
          <a:latin typeface="Franklin Gothic Medium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b="1" kern="1200" baseline="0">
          <a:solidFill>
            <a:schemeClr val="bg2">
              <a:lumMod val="10000"/>
            </a:schemeClr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 baseline="0">
          <a:solidFill>
            <a:schemeClr val="bg2">
              <a:lumMod val="10000"/>
            </a:schemeClr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 baseline="0">
          <a:solidFill>
            <a:schemeClr val="bg2">
              <a:lumMod val="10000"/>
            </a:schemeClr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 baseline="0">
          <a:solidFill>
            <a:schemeClr val="bg2">
              <a:lumMod val="10000"/>
            </a:schemeClr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 baseline="0">
          <a:solidFill>
            <a:schemeClr val="bg2">
              <a:lumMod val="10000"/>
            </a:schemeClr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 baseline="0">
          <a:solidFill>
            <a:schemeClr val="bg2">
              <a:lumMod val="10000"/>
            </a:schemeClr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 baseline="0">
          <a:solidFill>
            <a:schemeClr val="bg2">
              <a:lumMod val="10000"/>
            </a:schemeClr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 baseline="0">
          <a:solidFill>
            <a:schemeClr val="bg2">
              <a:lumMod val="10000"/>
            </a:schemeClr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600" kern="1200" baseline="0">
          <a:solidFill>
            <a:schemeClr val="bg2">
              <a:lumMod val="10000"/>
            </a:schemeClr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4"/>
            <a:ext cx="8643998" cy="4525963"/>
          </a:xfrm>
        </p:spPr>
        <p:txBody>
          <a:bodyPr/>
          <a:lstStyle/>
          <a:p>
            <a:pPr marL="1588" indent="11113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Методические предпосылки повышения эффективности обучения студентов в ВТНЗ. Использование традиционных и современных технологий обучения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4786346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Роль технологии сводится к диагностированию целей и выявлению условий (методов, форм, средств, зависимостей), то есть к проектированию процесса, осуществление которого позволит достичь намеченных целей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effectLst/>
                <a:latin typeface="Times New Roman" pitchFamily="18" charset="0"/>
                <a:cs typeface="Times New Roman" pitchFamily="18" charset="0"/>
              </a:rPr>
              <a:t>Три базовые модели технологий, </a:t>
            </a:r>
            <a:br>
              <a:rPr lang="ru-RU" sz="32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effectLst/>
                <a:latin typeface="Times New Roman" pitchFamily="18" charset="0"/>
                <a:cs typeface="Times New Roman" pitchFamily="18" charset="0"/>
              </a:rPr>
              <a:t>представлены парадигмами</a:t>
            </a:r>
            <a:endParaRPr lang="ru-RU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95374" y="2035631"/>
            <a:ext cx="6096000" cy="781200"/>
          </a:xfrm>
          <a:prstGeom prst="rect">
            <a:avLst/>
          </a:pr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" name="Группа 4"/>
          <p:cNvGrpSpPr/>
          <p:nvPr/>
        </p:nvGrpSpPr>
        <p:grpSpPr>
          <a:xfrm>
            <a:off x="1500166" y="1571612"/>
            <a:ext cx="4267200" cy="915120"/>
            <a:chOff x="404792" y="0"/>
            <a:chExt cx="4267200" cy="915120"/>
          </a:xfrm>
          <a:scene3d>
            <a:camera prst="orthographicFront"/>
            <a:lightRig rig="flat" dir="t"/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404792" y="0"/>
              <a:ext cx="4267200" cy="91512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5"/>
            <p:cNvSpPr/>
            <p:nvPr/>
          </p:nvSpPr>
          <p:spPr>
            <a:xfrm>
              <a:off x="449464" y="44672"/>
              <a:ext cx="4177856" cy="8257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авторитарной педагогики</a:t>
              </a:r>
              <a:endParaRPr lang="ru-RU" sz="2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095374" y="3493323"/>
            <a:ext cx="6096000" cy="781200"/>
          </a:xfrm>
          <a:prstGeom prst="rect">
            <a:avLst/>
          </a:pr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Группа 8"/>
          <p:cNvGrpSpPr/>
          <p:nvPr/>
        </p:nvGrpSpPr>
        <p:grpSpPr>
          <a:xfrm>
            <a:off x="1400174" y="3035763"/>
            <a:ext cx="4267200" cy="915120"/>
            <a:chOff x="304800" y="1412619"/>
            <a:chExt cx="4267200" cy="915120"/>
          </a:xfrm>
          <a:scene3d>
            <a:camera prst="orthographicFront"/>
            <a:lightRig rig="flat" dir="t"/>
          </a:scene3d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304800" y="1412619"/>
              <a:ext cx="4267200" cy="91512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5"/>
            <p:cNvSpPr/>
            <p:nvPr/>
          </p:nvSpPr>
          <p:spPr>
            <a:xfrm>
              <a:off x="349472" y="1457291"/>
              <a:ext cx="4177856" cy="8257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манипулятивной</a:t>
              </a:r>
              <a:r>
                <a:rPr lang="ru-RU" sz="2800" b="1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педагогики</a:t>
              </a:r>
              <a:r>
                <a:rPr lang="ru-RU" sz="2800" b="1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1095374" y="4893151"/>
            <a:ext cx="6096000" cy="781200"/>
          </a:xfrm>
          <a:prstGeom prst="rect">
            <a:avLst/>
          </a:pr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Группа 12"/>
          <p:cNvGrpSpPr/>
          <p:nvPr/>
        </p:nvGrpSpPr>
        <p:grpSpPr>
          <a:xfrm>
            <a:off x="1400174" y="4435591"/>
            <a:ext cx="4267200" cy="915120"/>
            <a:chOff x="304800" y="2818780"/>
            <a:chExt cx="4267200" cy="915120"/>
          </a:xfrm>
          <a:scene3d>
            <a:camera prst="orthographicFront"/>
            <a:lightRig rig="flat" dir="t"/>
          </a:scene3d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304800" y="2818780"/>
              <a:ext cx="4267200" cy="91512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5"/>
            <p:cNvSpPr/>
            <p:nvPr/>
          </p:nvSpPr>
          <p:spPr>
            <a:xfrm>
              <a:off x="349472" y="2863452"/>
              <a:ext cx="4177856" cy="8257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педагогики сотрудничества</a:t>
              </a:r>
              <a:endParaRPr lang="ru-RU" sz="2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42852"/>
            <a:ext cx="5572164" cy="56040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Существуют технологии</a:t>
            </a:r>
            <a:endParaRPr lang="ru-RU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8182" y="1472428"/>
            <a:ext cx="7048528" cy="80640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" name="Группа 5"/>
          <p:cNvGrpSpPr/>
          <p:nvPr/>
        </p:nvGrpSpPr>
        <p:grpSpPr>
          <a:xfrm>
            <a:off x="1090608" y="1000108"/>
            <a:ext cx="4933969" cy="944640"/>
            <a:chOff x="352426" y="5149"/>
            <a:chExt cx="4933969" cy="94464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352426" y="5149"/>
              <a:ext cx="4933969" cy="944640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5"/>
            <p:cNvSpPr/>
            <p:nvPr/>
          </p:nvSpPr>
          <p:spPr>
            <a:xfrm>
              <a:off x="398540" y="51263"/>
              <a:ext cx="4841741" cy="85241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6492" tIns="0" rIns="186492" bIns="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личностно развивающее обучение;</a:t>
              </a:r>
              <a:endParaRPr lang="ru-RU" sz="24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738182" y="2901188"/>
            <a:ext cx="7048528" cy="80640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" name="Группа 9"/>
          <p:cNvGrpSpPr/>
          <p:nvPr/>
        </p:nvGrpSpPr>
        <p:grpSpPr>
          <a:xfrm>
            <a:off x="1090608" y="2428868"/>
            <a:ext cx="4933969" cy="944640"/>
            <a:chOff x="352426" y="1456669"/>
            <a:chExt cx="4933969" cy="94464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352426" y="1456669"/>
              <a:ext cx="4933969" cy="944640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5"/>
            <p:cNvSpPr/>
            <p:nvPr/>
          </p:nvSpPr>
          <p:spPr>
            <a:xfrm>
              <a:off x="398540" y="1502783"/>
              <a:ext cx="4841741" cy="85241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6492" tIns="0" rIns="186492" bIns="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модульно развивающее обучение;</a:t>
              </a:r>
              <a:endParaRPr lang="ru-RU" sz="24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738182" y="4417923"/>
            <a:ext cx="7048528" cy="80640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4" name="Группа 13"/>
          <p:cNvGrpSpPr/>
          <p:nvPr/>
        </p:nvGrpSpPr>
        <p:grpSpPr>
          <a:xfrm>
            <a:off x="1123627" y="3857628"/>
            <a:ext cx="4933969" cy="944640"/>
            <a:chOff x="385445" y="2820214"/>
            <a:chExt cx="4933969" cy="94464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385445" y="2820214"/>
              <a:ext cx="4933969" cy="944640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5"/>
            <p:cNvSpPr/>
            <p:nvPr/>
          </p:nvSpPr>
          <p:spPr>
            <a:xfrm>
              <a:off x="431559" y="2866328"/>
              <a:ext cx="4841741" cy="85241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6492" tIns="0" rIns="186492" bIns="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концентрированное обучение;</a:t>
              </a:r>
              <a:endParaRPr lang="ru-RU" sz="24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738182" y="5830145"/>
            <a:ext cx="7048528" cy="80640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8" name="Группа 17"/>
          <p:cNvGrpSpPr/>
          <p:nvPr/>
        </p:nvGrpSpPr>
        <p:grpSpPr>
          <a:xfrm>
            <a:off x="1090608" y="5357826"/>
            <a:ext cx="4933969" cy="944640"/>
            <a:chOff x="352426" y="4359709"/>
            <a:chExt cx="4933969" cy="94464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352426" y="4359709"/>
              <a:ext cx="4933969" cy="944640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5"/>
            <p:cNvSpPr/>
            <p:nvPr/>
          </p:nvSpPr>
          <p:spPr>
            <a:xfrm>
              <a:off x="398540" y="4405823"/>
              <a:ext cx="4841741" cy="85241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6492" tIns="0" rIns="186492" bIns="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модульно-рейтинговая система обучения и контроля знаний</a:t>
              </a:r>
              <a:endParaRPr lang="ru-RU" sz="24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основе концепции каждой из технологий обучения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643050"/>
            <a:ext cx="857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лежат идеи изменения организации учебного процесса с упором на индивидуализацию и дифференциацию обучения;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428868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роль преподавателя в основном сводится к организации и управлению самостоятельной продуктивной деятельностью обучаемых по усвоению учебного материала;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3643314"/>
            <a:ext cx="84296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студенты принимают цели обучения как свои собственные, принимают участие в планировании работы, чаще самостоятельно прорабатывают учебный материал, осуществляют контроль, коррекцию своей учебной деятельности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  <a:t>Модульное обучение</a:t>
            </a:r>
            <a:endParaRPr lang="ru-RU" sz="3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428868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Целью обучения является создание условий для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самоактуализации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 самореализации личности студента  и личности преподавателя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  <a:t>Концентрированное обучение</a:t>
            </a:r>
            <a:endParaRPr lang="ru-RU" sz="3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285992"/>
            <a:ext cx="85725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Максимальное приближение учебного процесса к природным психологическим особенностям восприятия и усвоения студентами новой информации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Модульно-рейтинговая система</a:t>
            </a:r>
            <a: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  <a:t> обучения</a:t>
            </a:r>
            <a:endParaRPr lang="ru-RU" sz="3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285992"/>
            <a:ext cx="87154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Соединение в себе всех преимуществ традиционных способов контроля и коррекции результатов обучения и сведение к минимуму недостатков каждого из них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1435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Информационно-коммуникационные технологии (ИКТ)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–</a:t>
            </a:r>
            <a:endParaRPr lang="ru-RU" sz="3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2285992"/>
            <a:ext cx="90011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это совокупность методов, производственных процессов и программно-технических средств, интегрированных с целью сбора, обработки, хранения, распространения, отображения и использования информации в интересах ее пользователей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1435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Возможности ИКТ</a:t>
            </a:r>
            <a:endParaRPr lang="ru-RU" sz="3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2285992"/>
            <a:ext cx="90011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наглядная интерпретация абстрактных понятий на основе использования информационных моделей в обучении для выяснения логической структуры понятий и осмысления функциональных связей, способствующих повышению научно-теоретического уровня преподавания дисциплины;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1435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Возможности ИКТ</a:t>
            </a:r>
            <a:endParaRPr lang="ru-RU" sz="3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2285992"/>
            <a:ext cx="90011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расширение круга задач и упражнений благодаря тому, что преподаватель может исключить из контекста обучения все вопросы, связанные со сложностью вычислений, построения графиков зависимостей, оформления результатов, апробацией данных;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Как обеспечивается высокое качество продукции на производстве и качественные результаты в процессе обучения?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000240"/>
            <a:ext cx="4038600" cy="41259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Подбираются необходимые и достаточные технологические условия обеспечения качества продукции, которых в процессе производства четко придерживаются 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000240"/>
            <a:ext cx="4038600" cy="41259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Анализируются существующие условия и подбираются такие (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необходимые и достаточные условия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при выполнении которых ситуацию можно улучшить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1435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Возможности ИКТ</a:t>
            </a:r>
            <a:endParaRPr lang="ru-RU" sz="3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2285992"/>
            <a:ext cx="90011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формирование глубоких и прочных знаний студентов на основе сознательного усвоения учебного материала;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эффективное использование комбинации разных форм и методов обучения (учебные исследовательские работы на основе компьютерных экспериментов), ознакомление с научными методами познания;</a:t>
            </a:r>
          </a:p>
          <a:p>
            <a:pPr>
              <a:buFont typeface="Wingdings" pitchFamily="2" charset="2"/>
              <a:buChar char="ü"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1435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Возможности ИКТ</a:t>
            </a:r>
            <a:endParaRPr lang="ru-RU" sz="3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2285992"/>
            <a:ext cx="90011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усиление мотивации, активизирование учебно-познавательной деятельности, формирование умений, развитие интуиции и творческих способностей студентов;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1435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Возможности ИКТ</a:t>
            </a:r>
            <a:endParaRPr lang="ru-RU" sz="3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2285993"/>
            <a:ext cx="900115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возможность использования разных методик для разных групп студентов на основе дифференциации и индивидуализации обучения;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успешная работа по координированию знаний и умений студентов, формирование и развитие умственных действий и основных составляющих интеллекта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7215238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Информационно-коммуникационные технологии</a:t>
            </a:r>
            <a:endParaRPr lang="ru-RU" sz="3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643306" y="1935754"/>
            <a:ext cx="5052871" cy="2191626"/>
            <a:chOff x="3372696" y="851"/>
            <a:chExt cx="5052871" cy="219162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Стрелка вправо 8"/>
            <p:cNvSpPr/>
            <p:nvPr/>
          </p:nvSpPr>
          <p:spPr>
            <a:xfrm>
              <a:off x="3372696" y="851"/>
              <a:ext cx="5052871" cy="2191626"/>
            </a:xfrm>
            <a:prstGeom prst="rightArrow">
              <a:avLst>
                <a:gd name="adj1" fmla="val 75000"/>
                <a:gd name="adj2" fmla="val 50000"/>
              </a:avLst>
            </a:prstGeom>
            <a:sp3d z="-152400" extrusionH="63500" prstMaterial="dkEdge">
              <a:bevelT w="144450" h="36350" prst="relaxedInset"/>
              <a:contourClr>
                <a:schemeClr val="bg1"/>
              </a:contourClr>
            </a:sp3d>
          </p:spPr>
          <p:style>
            <a:ln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Стрелка вправо 4"/>
            <p:cNvSpPr/>
            <p:nvPr/>
          </p:nvSpPr>
          <p:spPr>
            <a:xfrm>
              <a:off x="3372696" y="274804"/>
              <a:ext cx="4231011" cy="1643720"/>
            </a:xfrm>
            <a:prstGeom prst="rect">
              <a:avLst/>
            </a:prstGeom>
            <a:sp3d z="-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000" b="1" i="1" kern="1200" dirty="0" smtClean="0">
                  <a:latin typeface="Times New Roman" pitchFamily="18" charset="0"/>
                  <a:cs typeface="Times New Roman" pitchFamily="18" charset="0"/>
                </a:rPr>
                <a:t>системы поддержки обучения</a:t>
              </a:r>
              <a:endParaRPr lang="ru-RU" sz="20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228600" lvl="1" indent="-228600" algn="l" defTabSz="889000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000" b="1" i="1" kern="1200" dirty="0" smtClean="0">
                  <a:latin typeface="Times New Roman" pitchFamily="18" charset="0"/>
                  <a:cs typeface="Times New Roman" pitchFamily="18" charset="0"/>
                </a:rPr>
                <a:t>системы компьютерной математики</a:t>
              </a:r>
              <a:endParaRPr lang="ru-RU" sz="20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228600" lvl="1" indent="-228600" algn="l" defTabSz="889000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000" b="1" i="1" kern="1200" dirty="0" smtClean="0">
                  <a:latin typeface="Times New Roman" pitchFamily="18" charset="0"/>
                  <a:cs typeface="Times New Roman" pitchFamily="18" charset="0"/>
                </a:rPr>
                <a:t>системы динамического моделирования</a:t>
              </a:r>
              <a:endParaRPr lang="ru-RU" sz="20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274726" y="2181263"/>
            <a:ext cx="3368580" cy="1700609"/>
            <a:chOff x="4116" y="246360"/>
            <a:chExt cx="3368580" cy="170060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4116" y="246360"/>
              <a:ext cx="3368580" cy="1700609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6"/>
            <p:cNvSpPr/>
            <p:nvPr/>
          </p:nvSpPr>
          <p:spPr>
            <a:xfrm>
              <a:off x="87133" y="329377"/>
              <a:ext cx="3202546" cy="15345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Технологии электронного обучения</a:t>
              </a:r>
              <a:endParaRPr lang="ru-RU" sz="24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729031" y="4228721"/>
            <a:ext cx="5057810" cy="1700609"/>
            <a:chOff x="3371873" y="2362538"/>
            <a:chExt cx="5057810" cy="170060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Стрелка вправо 14"/>
            <p:cNvSpPr/>
            <p:nvPr/>
          </p:nvSpPr>
          <p:spPr>
            <a:xfrm>
              <a:off x="3371873" y="2362538"/>
              <a:ext cx="5057810" cy="1700609"/>
            </a:xfrm>
            <a:prstGeom prst="rightArrow">
              <a:avLst>
                <a:gd name="adj1" fmla="val 75000"/>
                <a:gd name="adj2" fmla="val 50000"/>
              </a:avLst>
            </a:prstGeom>
            <a:sp3d z="-152400" extrusionH="63500" prstMaterial="dkEdge">
              <a:bevelT w="144450" h="36350" prst="relaxedInset"/>
              <a:contourClr>
                <a:schemeClr val="bg1"/>
              </a:contourClr>
            </a:sp3d>
          </p:spPr>
          <p:style>
            <a:ln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Стрелка вправо 4"/>
            <p:cNvSpPr/>
            <p:nvPr/>
          </p:nvSpPr>
          <p:spPr>
            <a:xfrm>
              <a:off x="3371873" y="2575114"/>
              <a:ext cx="4420082" cy="1275457"/>
            </a:xfrm>
            <a:prstGeom prst="rect">
              <a:avLst/>
            </a:prstGeom>
            <a:sp3d z="-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t" anchorCtr="0">
              <a:noAutofit/>
            </a:bodyPr>
            <a:lstStyle/>
            <a:p>
              <a:pPr marL="228600" lvl="1" indent="-228600" algn="l" defTabSz="1066800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000" b="1" i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мобильное обучение</a:t>
              </a:r>
            </a:p>
            <a:p>
              <a:pPr marL="228600" lvl="1" indent="-228600" defTabSz="1066800"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sz="2000" b="1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Internet-</a:t>
              </a:r>
              <a:r>
                <a:rPr lang="ru-RU" sz="2000" b="1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обучение </a:t>
              </a:r>
            </a:p>
            <a:p>
              <a:pPr marL="228600" lvl="1" indent="-228600" algn="l" defTabSz="1066800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2400" b="1" i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57158" y="4228721"/>
            <a:ext cx="3371873" cy="1700609"/>
            <a:chOff x="0" y="2362538"/>
            <a:chExt cx="3371873" cy="170060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0" y="2362538"/>
              <a:ext cx="3371873" cy="1700609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6"/>
            <p:cNvSpPr/>
            <p:nvPr/>
          </p:nvSpPr>
          <p:spPr>
            <a:xfrm>
              <a:off x="83017" y="2445555"/>
              <a:ext cx="3205839" cy="15345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Технологии дистанционного обучения</a:t>
              </a:r>
              <a:endParaRPr lang="ru-RU" sz="24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Системы поддержки обучения</a:t>
            </a:r>
            <a:endParaRPr lang="ru-RU" sz="36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071546"/>
            <a:ext cx="90011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Система представляет собой платформу, на которой организуется и происходит весь процесс обучения.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LMS могут содержать набор инструментов, необходимых для работы в сети: форумы, чаты, системы тестирования, системы обмена файлами, электронные сведения, виртуальные классные комнаты,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блоги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виртуальные лаборатории и так далее.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Необходимо указать, что не все электронные учебные курсы могут быть размешены в системе поддержки обучения. Это могут быть электронные версии курсов на дисках, с помощью которых студенты могут обучаться дома самостоятельно или работать в локальной сети.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5724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Системы поддержки обучения (тренажер Гаусс)</a:t>
            </a:r>
            <a:endParaRPr lang="ru-RU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42984"/>
            <a:ext cx="807249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1437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Системы поддержки обучения (программа актуализации знаний «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Limit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.bmp"/>
          <p:cNvPicPr/>
          <p:nvPr/>
        </p:nvPicPr>
        <p:blipFill>
          <a:blip r:embed="rId2"/>
          <a:stretch>
            <a:fillRect/>
          </a:stretch>
        </p:blipFill>
        <p:spPr>
          <a:xfrm>
            <a:off x="214282" y="1071546"/>
            <a:ext cx="8715436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1437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Системы поддержки обучения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(тренажер «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Plane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.bmp"/>
          <p:cNvPicPr/>
          <p:nvPr/>
        </p:nvPicPr>
        <p:blipFill>
          <a:blip r:embed="rId2"/>
          <a:stretch>
            <a:fillRect/>
          </a:stretch>
        </p:blipFill>
        <p:spPr>
          <a:xfrm>
            <a:off x="785787" y="1000108"/>
            <a:ext cx="7715304" cy="4714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1437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Системы поддержки обучения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(электронный курс «Мультимедиа математика»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071546"/>
            <a:ext cx="8286776" cy="5179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Системы компьютерной математики (педагогическое программное обеспечение)</a:t>
            </a:r>
            <a:endParaRPr lang="ru-RU" sz="36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785926"/>
            <a:ext cx="900115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Системы компьютерной математики можно определить как совокупность теоретических положений, методов, аппаратных и программных средств, которые обеспечивают эффективное автоматическое и диалоговое выполнения с помощью компьютеров разных видов математических вычислений с высокой степенью их визуализации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Метод анализа условий дидактической дисциплины – реализация метода рационального познания Р.Декарта</a:t>
            </a:r>
            <a:endParaRPr lang="ru-RU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2976" y="2357430"/>
            <a:ext cx="72866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анализ существующих условий;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попытка найти те условия, выполнении которых способствует улучшению ситуации;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анализ любого из вспомогательных условий в системе созданных условий и так далее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Группы педагогического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программного обеспечения</a:t>
            </a:r>
            <a:endParaRPr lang="ru-RU" sz="36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785926"/>
            <a:ext cx="900115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программное обеспечение наставительно-исследовательского назначения, так называемые педагогические программные средства, рассчитанное на учеников общеобразовательных учебных заведений и студентов ВУЗов, которые повторяют школьные курсы или постигают основы некоторых дисциплин высших учебных заведений. Целесообразно использовать для поддержки процесса обучения студентов и для организации внеаудиторной работы</a:t>
            </a:r>
          </a:p>
          <a:p>
            <a:pPr>
              <a:buFont typeface="Wingdings" pitchFamily="2" charset="2"/>
              <a:buChar char="ü"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Педагогическое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программное обеспечение наставительно-исследовательского 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назначения (тренажер «Функции»)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214422"/>
            <a:ext cx="7265278" cy="5214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Педагогическое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программное обеспечение наставительно-исследовательского 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назначения (презентация «Метод следов»)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294584"/>
            <a:ext cx="7572428" cy="5563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Группы педагогического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программного обеспечения</a:t>
            </a:r>
            <a:endParaRPr lang="ru-RU" sz="36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785926"/>
            <a:ext cx="90011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программное обеспечение научно-исследовательского назначения, так называемое профессионально ориентированное программное обеспечение, рассчитанное на специалистов довольно высокой квалификации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01156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Педагогическое программное обеспечение научно-исследовательского назначения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учебно-методические инструкции для реализации исследования с помощью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Mathcad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428736"/>
            <a:ext cx="7858148" cy="47694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871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Системы динамического моделирования</a:t>
            </a:r>
            <a:endParaRPr lang="ru-RU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785794"/>
            <a:ext cx="9001156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Наглядность выполняет как иллюстративную функцию, так и функцию объяснительную, операторную, т.е. необходимо не только иллюстрировать содержание знаний, а и интерпретировать, показывать способ действия над материалом. Использование систем предоставляет возможность формировать у студентов образное мышление, что является необходимым условием эффективного усвоения знаний.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Например, плодотворной идеей использования ІКТ в математических исследованиях и обучении математике была идея построения интерактивных систем для конструирования и манипулирование геометрическими моделями с динамическими измерениями и вычислениями их характеристик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871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Системы динамического моделирования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(модель «Предел функции в точке»)</a:t>
            </a:r>
            <a:endParaRPr lang="ru-RU" sz="28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285860"/>
            <a:ext cx="7858148" cy="47694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071546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Схема традиционного,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компьютерно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ориентированного и мобильного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компьютерно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ориентированного сотрудничества</a:t>
            </a:r>
            <a:endParaRPr lang="ru-RU" sz="28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.bmp"/>
          <p:cNvPicPr/>
          <p:nvPr/>
        </p:nvPicPr>
        <p:blipFill>
          <a:blip r:embed="rId2"/>
          <a:stretch>
            <a:fillRect/>
          </a:stretch>
        </p:blipFill>
        <p:spPr>
          <a:xfrm>
            <a:off x="285721" y="1428736"/>
            <a:ext cx="8501122" cy="5072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effectLst/>
                <a:latin typeface="Times New Roman" pitchFamily="18" charset="0"/>
                <a:cs typeface="Times New Roman" pitchFamily="18" charset="0"/>
              </a:rPr>
              <a:t>Мобильное обучение</a:t>
            </a:r>
            <a:endParaRPr lang="ru-RU" sz="36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0" dirty="0" smtClean="0">
                <a:effectLst/>
                <a:latin typeface="Times New Roman" pitchFamily="18" charset="0"/>
                <a:cs typeface="Times New Roman" pitchFamily="18" charset="0"/>
              </a:rPr>
              <a:t>может быть определено как подход к обучению, при котором на основе мобильных электронных устройств создается мобильная образовательная среда, где студенты могут использовать их в качестве средства доступа к учебным материалам, которые содержатся в Интернете, где бы то и когда бы то ни было</a:t>
            </a:r>
          </a:p>
          <a:p>
            <a:pPr marL="0" indent="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effectLst/>
                <a:latin typeface="Times New Roman" pitchFamily="18" charset="0"/>
                <a:cs typeface="Times New Roman" pitchFamily="18" charset="0"/>
              </a:rPr>
              <a:t>Мобильное обучение</a:t>
            </a:r>
            <a:endParaRPr lang="ru-RU" sz="36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0" dirty="0" smtClean="0">
                <a:effectLst/>
                <a:latin typeface="Times New Roman" pitchFamily="18" charset="0"/>
                <a:cs typeface="Times New Roman" pitchFamily="18" charset="0"/>
              </a:rPr>
              <a:t>может быть определено как подход к обучению, при котором на основе мобильных электронных устройств создается мобильная образовательная среда, где студенты могут использовать их в качестве средства доступа к учебным материалам, которые содержатся в Интернете, где бы то и когда бы то ни было</a:t>
            </a:r>
          </a:p>
          <a:p>
            <a:pPr marL="0" indent="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Необходимые и достаточные дидактические условия высокого качества подготовки студентов </a:t>
            </a:r>
            <a:b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инженерных специальностей</a:t>
            </a:r>
            <a:endParaRPr lang="ru-RU" sz="24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600204"/>
            <a:ext cx="8501122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Преподаватели фундаментальных дисциплин должны иметь глубокие фундаментальные знания, владеть высокой культурой соответственно дисциплине, обязаны знать методологию предмета, быть осведомленными в психолого-педагогических закономерностях обучения.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Преподаватели же специальных технических дисциплин должны хорошо знать фундаментальные дисциплины, по крайней мере, так, чтобы владеть традиционными и современными технологиями обучения. В противном случае преподаватели специальных кафедр не смогут обеспечить преемственность в использовании методов, которыми уже владеют студенты. Студенты же без систематического использования, например математических знаний и умений, в процессе изучения специальных технических дисциплин, выполнения курсовых и дипломных работ не смогут на надлежащем уровне использовать приобретенные раньше математические знания.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Любой преподаватель,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прежде всего, должен быть профессионалом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той дисциплине, которой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учит студентов.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effectLst/>
                <a:latin typeface="Times New Roman" pitchFamily="18" charset="0"/>
                <a:cs typeface="Times New Roman" pitchFamily="18" charset="0"/>
              </a:rPr>
              <a:t>Мобильное обучение</a:t>
            </a:r>
            <a:endParaRPr lang="ru-RU" sz="36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786874" cy="55007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0" dirty="0" smtClean="0">
                <a:effectLst/>
                <a:latin typeface="Times New Roman" pitchFamily="18" charset="0"/>
                <a:cs typeface="Times New Roman" pitchFamily="18" charset="0"/>
              </a:rPr>
              <a:t>в сравнении с дистанционным обучением предоставляет субъекту обучения большее количество «степеней свободы» – высшую интерактивность, большую свободу движения, большее количество технических средств, основными из которых есть UMPC – </a:t>
            </a:r>
            <a:r>
              <a:rPr lang="ru-RU" sz="2800" b="0" dirty="0" err="1" smtClean="0">
                <a:effectLst/>
                <a:latin typeface="Times New Roman" pitchFamily="18" charset="0"/>
                <a:cs typeface="Times New Roman" pitchFamily="18" charset="0"/>
              </a:rPr>
              <a:t>ультрамобильные</a:t>
            </a:r>
            <a:r>
              <a:rPr lang="ru-RU" sz="2800" b="0" dirty="0" smtClean="0">
                <a:effectLst/>
                <a:latin typeface="Times New Roman" pitchFamily="18" charset="0"/>
                <a:cs typeface="Times New Roman" pitchFamily="18" charset="0"/>
              </a:rPr>
              <a:t> ПК (</a:t>
            </a:r>
            <a:r>
              <a:rPr lang="ru-RU" sz="2800" b="0" dirty="0" err="1" smtClean="0">
                <a:effectLst/>
                <a:latin typeface="Times New Roman" pitchFamily="18" charset="0"/>
                <a:cs typeface="Times New Roman" pitchFamily="18" charset="0"/>
              </a:rPr>
              <a:t>Intel</a:t>
            </a:r>
            <a:r>
              <a:rPr lang="ru-RU" sz="28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dirty="0" err="1" smtClean="0">
                <a:effectLst/>
                <a:latin typeface="Times New Roman" pitchFamily="18" charset="0"/>
                <a:cs typeface="Times New Roman" pitchFamily="18" charset="0"/>
              </a:rPr>
              <a:t>Classmate</a:t>
            </a:r>
            <a:r>
              <a:rPr lang="ru-RU" sz="2800" b="0" dirty="0" smtClean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0" dirty="0" err="1" smtClean="0">
                <a:effectLst/>
                <a:latin typeface="Times New Roman" pitchFamily="18" charset="0"/>
                <a:cs typeface="Times New Roman" pitchFamily="18" charset="0"/>
              </a:rPr>
              <a:t>Asus</a:t>
            </a:r>
            <a:r>
              <a:rPr lang="ru-RU" sz="2800" b="0" dirty="0" smtClean="0">
                <a:effectLst/>
                <a:latin typeface="Times New Roman" pitchFamily="18" charset="0"/>
                <a:cs typeface="Times New Roman" pitchFamily="18" charset="0"/>
              </a:rPr>
              <a:t> EEE, XO-1), </a:t>
            </a:r>
            <a:r>
              <a:rPr lang="ru-RU" sz="2800" b="0" dirty="0" err="1" smtClean="0">
                <a:effectLst/>
                <a:latin typeface="Times New Roman" pitchFamily="18" charset="0"/>
                <a:cs typeface="Times New Roman" pitchFamily="18" charset="0"/>
              </a:rPr>
              <a:t>Tablet</a:t>
            </a:r>
            <a:r>
              <a:rPr lang="ru-RU" sz="2800" b="0" dirty="0" smtClean="0">
                <a:effectLst/>
                <a:latin typeface="Times New Roman" pitchFamily="18" charset="0"/>
                <a:cs typeface="Times New Roman" pitchFamily="18" charset="0"/>
              </a:rPr>
              <a:t> PC – планшетные ПК, </a:t>
            </a:r>
            <a:r>
              <a:rPr lang="ru-RU" sz="2800" b="0" dirty="0" err="1" smtClean="0">
                <a:effectLst/>
                <a:latin typeface="Times New Roman" pitchFamily="18" charset="0"/>
                <a:cs typeface="Times New Roman" pitchFamily="18" charset="0"/>
              </a:rPr>
              <a:t>сверхпортативные</a:t>
            </a:r>
            <a:r>
              <a:rPr lang="ru-RU" sz="2800" b="0" dirty="0" smtClean="0">
                <a:effectLst/>
                <a:latin typeface="Times New Roman" pitchFamily="18" charset="0"/>
                <a:cs typeface="Times New Roman" pitchFamily="18" charset="0"/>
              </a:rPr>
              <a:t> ноутбуки, PDA (персональные цифровые помощники), </a:t>
            </a:r>
            <a:r>
              <a:rPr lang="ru-RU" sz="2800" b="0" dirty="0" err="1" smtClean="0">
                <a:effectLst/>
                <a:latin typeface="Times New Roman" pitchFamily="18" charset="0"/>
                <a:cs typeface="Times New Roman" pitchFamily="18" charset="0"/>
              </a:rPr>
              <a:t>аудиопроигрыватели</a:t>
            </a:r>
            <a:r>
              <a:rPr lang="ru-RU" sz="2800" b="0" dirty="0" smtClean="0">
                <a:effectLst/>
                <a:latin typeface="Times New Roman" pitchFamily="18" charset="0"/>
                <a:cs typeface="Times New Roman" pitchFamily="18" charset="0"/>
              </a:rPr>
              <a:t> для записи и прослушивание лекций, </a:t>
            </a:r>
            <a:r>
              <a:rPr lang="ru-RU" sz="2800" b="0" dirty="0" err="1" smtClean="0">
                <a:effectLst/>
                <a:latin typeface="Times New Roman" pitchFamily="18" charset="0"/>
                <a:cs typeface="Times New Roman" pitchFamily="18" charset="0"/>
              </a:rPr>
              <a:t>мультимедийные</a:t>
            </a:r>
            <a:r>
              <a:rPr lang="ru-RU" sz="2800" b="0" dirty="0" smtClean="0">
                <a:effectLst/>
                <a:latin typeface="Times New Roman" pitchFamily="18" charset="0"/>
                <a:cs typeface="Times New Roman" pitchFamily="18" charset="0"/>
              </a:rPr>
              <a:t> путеводители изучаемых курсов, электронные книжки, мобильные телефоны, смартфоны и много других</a:t>
            </a:r>
            <a:endParaRPr lang="ru-RU" sz="28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effectLst/>
                <a:latin typeface="Times New Roman" pitchFamily="18" charset="0"/>
                <a:cs typeface="Times New Roman" pitchFamily="18" charset="0"/>
              </a:rPr>
              <a:t>Составляющие мобильного обучения</a:t>
            </a:r>
            <a:endParaRPr lang="ru-RU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786874" cy="5500726"/>
          </a:xfrm>
        </p:spPr>
        <p:txBody>
          <a:bodyPr>
            <a:noAutofit/>
          </a:bodyPr>
          <a:lstStyle/>
          <a:p>
            <a:pPr marL="0" indent="0">
              <a:buAutoNum type="arabicParenR"/>
            </a:pPr>
            <a:r>
              <a:rPr lang="ru-RU" sz="2800" i="1" dirty="0" smtClean="0">
                <a:effectLst/>
                <a:latin typeface="Times New Roman" pitchFamily="18" charset="0"/>
                <a:cs typeface="Times New Roman" pitchFamily="18" charset="0"/>
              </a:rPr>
              <a:t> обучение с использованием портативной техники 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(фокусируется на технологии и может быть реализованное и в стационарном варианте – например, в классе);</a:t>
            </a:r>
          </a:p>
          <a:p>
            <a:pPr marL="514350" indent="-514350">
              <a:buAutoNum type="arabicParenR"/>
            </a:pPr>
            <a:endParaRPr lang="ru-RU" sz="28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800" i="1" dirty="0" smtClean="0">
                <a:effectLst/>
                <a:latin typeface="Times New Roman" pitchFamily="18" charset="0"/>
                <a:cs typeface="Times New Roman" pitchFamily="18" charset="0"/>
              </a:rPr>
              <a:t>контекстно-чувствительное обучение 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(фокусируется на субъекте обучения и может быть реализованное с помощью портативных или стационарных технологий);</a:t>
            </a:r>
          </a:p>
          <a:p>
            <a:pPr marL="0" indent="0">
              <a:buNone/>
            </a:pPr>
            <a:endParaRPr lang="ru-RU" sz="28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800" i="1" dirty="0" smtClean="0">
                <a:effectLst/>
                <a:latin typeface="Times New Roman" pitchFamily="18" charset="0"/>
                <a:cs typeface="Times New Roman" pitchFamily="18" charset="0"/>
              </a:rPr>
              <a:t>обучение в мобильном мире 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(фокусируется на мобильном обществе).</a:t>
            </a: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effectLst/>
                <a:latin typeface="Times New Roman" pitchFamily="18" charset="0"/>
                <a:cs typeface="Times New Roman" pitchFamily="18" charset="0"/>
              </a:rPr>
              <a:t>Направления реализации мобильного обучения</a:t>
            </a:r>
            <a:endParaRPr lang="ru-RU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071678"/>
            <a:ext cx="8786874" cy="3214710"/>
          </a:xfrm>
        </p:spPr>
        <p:txBody>
          <a:bodyPr>
            <a:noAutofit/>
          </a:bodyPr>
          <a:lstStyle/>
          <a:p>
            <a:pPr marL="0" indent="0">
              <a:buFont typeface="Wingdings" pitchFamily="2" charset="2"/>
              <a:buChar char="ü"/>
            </a:pPr>
            <a:r>
              <a:rPr lang="ru-RU" b="0" dirty="0" smtClean="0">
                <a:effectLst/>
                <a:latin typeface="Times New Roman" pitchFamily="18" charset="0"/>
                <a:cs typeface="Times New Roman" pitchFamily="18" charset="0"/>
              </a:rPr>
              <a:t> технологически ориентированное мобильное обучение – отдельные конкретные технологические инновации, введенные в учебный процесс для демонстрации технических преимуществ и педагогических возможностей;</a:t>
            </a:r>
            <a:endParaRPr lang="ru-RU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effectLst/>
                <a:latin typeface="Times New Roman" pitchFamily="18" charset="0"/>
                <a:cs typeface="Times New Roman" pitchFamily="18" charset="0"/>
              </a:rPr>
              <a:t>Направления реализации мобильного обучения</a:t>
            </a:r>
            <a:endParaRPr lang="ru-RU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14422"/>
            <a:ext cx="8786874" cy="5286412"/>
          </a:xfrm>
        </p:spPr>
        <p:txBody>
          <a:bodyPr>
            <a:noAutofit/>
          </a:bodyPr>
          <a:lstStyle/>
          <a:p>
            <a:pPr marL="0" indent="0">
              <a:buFont typeface="Wingdings" pitchFamily="2" charset="2"/>
              <a:buChar char="ü"/>
            </a:pPr>
            <a:r>
              <a:rPr lang="ru-RU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 smtClean="0">
                <a:effectLst/>
                <a:latin typeface="Times New Roman" pitchFamily="18" charset="0"/>
                <a:cs typeface="Times New Roman" pitchFamily="18" charset="0"/>
              </a:rPr>
              <a:t>миниэлектронное</a:t>
            </a:r>
            <a:r>
              <a:rPr lang="ru-RU" b="0" dirty="0" smtClean="0">
                <a:effectLst/>
                <a:latin typeface="Times New Roman" pitchFamily="18" charset="0"/>
                <a:cs typeface="Times New Roman" pitchFamily="18" charset="0"/>
              </a:rPr>
              <a:t> обучение – мобильные, беспроволочные и портативные технологии, которые используются для повторного внедрения решений и подходов и в «обычных» электронных средствах обучения, возможно, перенесение некоторых технологий электронного обучения, таких, как виртуальные учебные среды (VLE), на мобильные платформы, или использование мобильных технологий как гибкой замены статических настольных технологий;</a:t>
            </a:r>
            <a:endParaRPr lang="ru-RU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effectLst/>
                <a:latin typeface="Times New Roman" pitchFamily="18" charset="0"/>
                <a:cs typeface="Times New Roman" pitchFamily="18" charset="0"/>
              </a:rPr>
              <a:t>Направления реализации мобильного обучения</a:t>
            </a:r>
            <a:endParaRPr lang="ru-RU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14422"/>
            <a:ext cx="8786874" cy="564357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b="0" dirty="0" smtClean="0">
                <a:effectLst/>
                <a:latin typeface="Times New Roman" pitchFamily="18" charset="0"/>
                <a:cs typeface="Times New Roman" pitchFamily="18" charset="0"/>
              </a:rPr>
              <a:t> объединение мобильного обучения и обучения в классе – те же самые технологии используются для поддержки общего обучения в классе, возможно, в объединении с другими технологиями, такими как сенсорные доски;</a:t>
            </a:r>
          </a:p>
          <a:p>
            <a:pPr>
              <a:buNone/>
            </a:pPr>
            <a:endParaRPr lang="ru-RU" b="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b="0" dirty="0" smtClean="0">
                <a:effectLst/>
                <a:latin typeface="Times New Roman" pitchFamily="18" charset="0"/>
                <a:cs typeface="Times New Roman" pitchFamily="18" charset="0"/>
              </a:rPr>
              <a:t> неформальное, персонализированное, ситуативное мобильное обучение – те же технологии с дополнительной функциональностью, например, зависимые от местоположения;</a:t>
            </a:r>
          </a:p>
          <a:p>
            <a:pPr marL="0" indent="0">
              <a:buFont typeface="Wingdings" pitchFamily="2" charset="2"/>
              <a:buChar char="ü"/>
            </a:pPr>
            <a:endParaRPr lang="ru-RU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effectLst/>
                <a:latin typeface="Times New Roman" pitchFamily="18" charset="0"/>
                <a:cs typeface="Times New Roman" pitchFamily="18" charset="0"/>
              </a:rPr>
              <a:t>Направления реализации мобильного обучения</a:t>
            </a:r>
            <a:endParaRPr lang="ru-RU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14422"/>
            <a:ext cx="8786874" cy="528641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мобильные тренинги – технологии, которые используются для повышения производительности и эффективности мобильных работников путем предоставления материалов и поддержки «точно в срок» и в контексте их первоочередных приоритетов;</a:t>
            </a:r>
          </a:p>
          <a:p>
            <a:pPr>
              <a:buNone/>
            </a:pPr>
            <a:endParaRPr lang="ru-RU" sz="2800" b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 отдаленное развивающее мобильное обучение – технологии используются для решения экологических и инфраструктурных проблем и поддержки образования там, где «обычные» электронные технологии обучения не работают.</a:t>
            </a:r>
          </a:p>
          <a:p>
            <a:pPr marL="0" indent="0">
              <a:buFont typeface="Wingdings" pitchFamily="2" charset="2"/>
              <a:buChar char="ü"/>
            </a:pPr>
            <a:endParaRPr lang="ru-RU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14422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 На основе </a:t>
            </a:r>
            <a:r>
              <a:rPr lang="ru-RU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Moodle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 с интегрированным приложением для поддержки мобильного обучения MLE  </a:t>
            </a:r>
            <a:b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http://cc.mdl.gnomio.com/</a:t>
            </a: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.bmp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214422"/>
            <a:ext cx="8358246" cy="5429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14422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 На основе </a:t>
            </a:r>
            <a:r>
              <a:rPr lang="ru-RU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Moodle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 с интегрированным приложением для поддержки мобильного обучения MLE  </a:t>
            </a:r>
            <a:b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http://cc.mdl.gnomio.com/</a:t>
            </a: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780044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2" y="928670"/>
            <a:ext cx="8135967" cy="5429288"/>
          </a:xfrm>
        </p:spPr>
        <p:txBody>
          <a:bodyPr>
            <a:normAutofit/>
          </a:bodyPr>
          <a:lstStyle/>
          <a:p>
            <a:r>
              <a:rPr lang="ru-RU" sz="2400" b="0" cap="none" dirty="0" smtClean="0">
                <a:effectLst/>
                <a:latin typeface="Times New Roman" pitchFamily="18" charset="0"/>
                <a:cs typeface="Times New Roman" pitchFamily="18" charset="0"/>
              </a:rPr>
              <a:t>2. Следующим важным необходимым условием качественной подготовки студентов инженерных специальностей должно быть высокое качество учебной литературы и дидактических материалов, причем такая литература очень важна также для преподавателей, которые начинают работать. </a:t>
            </a:r>
            <a:r>
              <a:rPr lang="ru-RU" sz="2400" b="0" cap="none" dirty="0" smtClean="0">
                <a:effectLst/>
                <a:latin typeface="Times New Roman" pitchFamily="18" charset="0"/>
                <a:cs typeface="Times New Roman" pitchFamily="18" charset="0"/>
              </a:rPr>
              <a:t>Комплекс </a:t>
            </a:r>
            <a:r>
              <a:rPr lang="ru-RU" sz="2400" b="0" cap="none" dirty="0" smtClean="0">
                <a:effectLst/>
                <a:latin typeface="Times New Roman" pitchFamily="18" charset="0"/>
                <a:cs typeface="Times New Roman" pitchFamily="18" charset="0"/>
              </a:rPr>
              <a:t>учебной литературы для студентов данной специальности почти однозначно определяет содержание и форму их теоретической подготовки. </a:t>
            </a:r>
            <a:r>
              <a:rPr lang="ru-RU" sz="2400" b="0" cap="none" smtClean="0">
                <a:effectLst/>
                <a:latin typeface="Times New Roman" pitchFamily="18" charset="0"/>
                <a:cs typeface="Times New Roman" pitchFamily="18" charset="0"/>
              </a:rPr>
              <a:t>Например</a:t>
            </a:r>
            <a:r>
              <a:rPr lang="ru-RU" sz="2400" b="0" cap="none" dirty="0" smtClean="0">
                <a:effectLst/>
                <a:latin typeface="Times New Roman" pitchFamily="18" charset="0"/>
                <a:cs typeface="Times New Roman" pitchFamily="18" charset="0"/>
              </a:rPr>
              <a:t>, учебная литература для фундаментальных дисциплин должна удовлетворять главному методическому принципу – фундаментальности, профессиональной направленности.</a:t>
            </a:r>
            <a:endParaRPr lang="ru-RU" sz="2400" b="0" cap="none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2" y="1071546"/>
            <a:ext cx="8135967" cy="5286412"/>
          </a:xfrm>
        </p:spPr>
        <p:txBody>
          <a:bodyPr>
            <a:noAutofit/>
          </a:bodyPr>
          <a:lstStyle/>
          <a:p>
            <a:r>
              <a:rPr lang="ru-RU" sz="2800" b="0" cap="none" dirty="0" smtClean="0">
                <a:effectLst/>
                <a:latin typeface="Times New Roman" pitchFamily="18" charset="0"/>
                <a:cs typeface="Times New Roman" pitchFamily="18" charset="0"/>
              </a:rPr>
              <a:t>3. Инженерное образование студентов, в идеале, должно быть целостным и единым, пронизывать весь процесс обучения, начиная с подготовки к вступительным экзаменам и заканчивая защитой дипломной работы. </a:t>
            </a:r>
            <a:br>
              <a:rPr lang="ru-RU" sz="2800" b="0" cap="none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0" cap="none" dirty="0" smtClean="0">
                <a:effectLst/>
                <a:latin typeface="Times New Roman" pitchFamily="18" charset="0"/>
                <a:cs typeface="Times New Roman" pitchFamily="18" charset="0"/>
              </a:rPr>
              <a:t>4. Преподаватели как фундаментальных, так и специальных дисциплин должны активно внедрять новые технологии обучения.</a:t>
            </a:r>
            <a:endParaRPr lang="ru-RU" sz="2800" b="0" cap="none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500174"/>
            <a:ext cx="8643998" cy="5072098"/>
          </a:xfrm>
        </p:spPr>
        <p:txBody>
          <a:bodyPr>
            <a:noAutofit/>
          </a:bodyPr>
          <a:lstStyle/>
          <a:p>
            <a:pPr lvl="0"/>
            <a:r>
              <a:rPr lang="ru-RU" sz="2800" b="0" cap="none" dirty="0" smtClean="0">
                <a:effectLst/>
                <a:latin typeface="Times New Roman" pitchFamily="18" charset="0"/>
                <a:cs typeface="Times New Roman" pitchFamily="18" charset="0"/>
              </a:rPr>
              <a:t>- находить основания для повышения результативности деятельности;</a:t>
            </a:r>
            <a:br>
              <a:rPr lang="ru-RU" sz="2800" b="0" cap="none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0" cap="none" dirty="0" smtClean="0">
                <a:effectLst/>
                <a:latin typeface="Times New Roman" pitchFamily="18" charset="0"/>
                <a:cs typeface="Times New Roman" pitchFamily="18" charset="0"/>
              </a:rPr>
              <a:t>- мобилизовать лучшие достижения науки и опыта, чтобы гарантировать результат, который требуется;</a:t>
            </a:r>
            <a:br>
              <a:rPr lang="ru-RU" sz="2800" b="0" cap="none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0" cap="none" dirty="0" smtClean="0">
                <a:effectLst/>
                <a:latin typeface="Times New Roman" pitchFamily="18" charset="0"/>
                <a:cs typeface="Times New Roman" pitchFamily="18" charset="0"/>
              </a:rPr>
              <a:t>- строить деятельность на максимально научной основе;</a:t>
            </a:r>
            <a:r>
              <a:rPr lang="ru-RU" sz="2800" cap="none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cap="none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cap="none" dirty="0" smtClean="0"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0" cap="none" dirty="0" smtClean="0">
                <a:effectLst/>
                <a:latin typeface="Times New Roman" pitchFamily="18" charset="0"/>
                <a:cs typeface="Times New Roman" pitchFamily="18" charset="0"/>
              </a:rPr>
              <a:t>уделять больше внимания прогнозированию деятельности с целью предотвращения ее коррекции в ходе выполнения;</a:t>
            </a:r>
            <a:r>
              <a:rPr lang="ru-RU" sz="2800" cap="none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cap="none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cap="none" dirty="0" smtClean="0"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0" cap="none" dirty="0" smtClean="0">
                <a:effectLst/>
                <a:latin typeface="Times New Roman" pitchFamily="18" charset="0"/>
                <a:cs typeface="Times New Roman" pitchFamily="18" charset="0"/>
              </a:rPr>
              <a:t>использовать современные информационные средства, максимально автоматизировать рутинные операции и т.д.</a:t>
            </a:r>
            <a:endParaRPr lang="ru-RU" sz="2800" cap="none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214290"/>
            <a:ext cx="8201028" cy="114300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Влияние технологий состоит в том, что побуждает исследователей и практиков во всех сферах, в том числе и в области образования:</a:t>
            </a:r>
            <a:endParaRPr lang="ru-RU" sz="2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500175"/>
            <a:ext cx="7772400" cy="290673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Большая часть </a:t>
            </a:r>
            <a:r>
              <a:rPr lang="ru-RU" sz="32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трактований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педагогической технологии объединяет общая направленность на повышение эффективности учебного процесса, которая гарантирует достижения запланированных результатов обучения</a:t>
            </a: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Схема отображает черты, присущие и традиционной организации учебного процесса: упорядоченность процесса обучения, цели и оценивания результатов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2571744"/>
            <a:ext cx="1571636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Общие цели и содержание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2571744"/>
            <a:ext cx="114300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Учебные цели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43372" y="2714620"/>
            <a:ext cx="114300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Обучение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7950" y="2714620"/>
            <a:ext cx="114300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Оценка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64118" y="3714752"/>
            <a:ext cx="292895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Исправление/коррекция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0694" y="1928802"/>
            <a:ext cx="285752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Исправление/коррекция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>
            <a:stCxn id="5" idx="3"/>
            <a:endCxn id="6" idx="1"/>
          </p:cNvCxnSpPr>
          <p:nvPr/>
        </p:nvCxnSpPr>
        <p:spPr>
          <a:xfrm>
            <a:off x="2000232" y="2894910"/>
            <a:ext cx="500066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6" idx="3"/>
            <a:endCxn id="8" idx="1"/>
          </p:cNvCxnSpPr>
          <p:nvPr/>
        </p:nvCxnSpPr>
        <p:spPr>
          <a:xfrm>
            <a:off x="3643306" y="2894910"/>
            <a:ext cx="500066" cy="437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8" idx="3"/>
            <a:endCxn id="9" idx="1"/>
          </p:cNvCxnSpPr>
          <p:nvPr/>
        </p:nvCxnSpPr>
        <p:spPr>
          <a:xfrm>
            <a:off x="5286380" y="2899286"/>
            <a:ext cx="107157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9" idx="2"/>
            <a:endCxn id="10" idx="0"/>
          </p:cNvCxnSpPr>
          <p:nvPr/>
        </p:nvCxnSpPr>
        <p:spPr>
          <a:xfrm rot="5400000">
            <a:off x="6613626" y="3398924"/>
            <a:ext cx="630800" cy="85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9" idx="0"/>
            <a:endCxn id="11" idx="2"/>
          </p:cNvCxnSpPr>
          <p:nvPr/>
        </p:nvCxnSpPr>
        <p:spPr>
          <a:xfrm rot="5400000" flipH="1" flipV="1">
            <a:off x="6721211" y="2506377"/>
            <a:ext cx="416486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1" idx="1"/>
            <a:endCxn id="8" idx="0"/>
          </p:cNvCxnSpPr>
          <p:nvPr/>
        </p:nvCxnSpPr>
        <p:spPr>
          <a:xfrm rot="10800000" flipV="1">
            <a:off x="4714876" y="2113468"/>
            <a:ext cx="785818" cy="601152"/>
          </a:xfrm>
          <a:prstGeom prst="bentConnector2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0" idx="1"/>
            <a:endCxn id="6" idx="2"/>
          </p:cNvCxnSpPr>
          <p:nvPr/>
        </p:nvCxnSpPr>
        <p:spPr>
          <a:xfrm rot="10800000">
            <a:off x="3071802" y="3218076"/>
            <a:ext cx="2392316" cy="681343"/>
          </a:xfrm>
          <a:prstGeom prst="bentConnector2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10362639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10362639</Template>
  <TotalTime>0</TotalTime>
  <Words>1630</Words>
  <Application>Microsoft Office PowerPoint</Application>
  <PresentationFormat>Экран (4:3)</PresentationFormat>
  <Paragraphs>116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10362639</vt:lpstr>
      <vt:lpstr>Слайд 1</vt:lpstr>
      <vt:lpstr>Как обеспечивается высокое качество продукции на производстве и качественные результаты в процессе обучения? </vt:lpstr>
      <vt:lpstr>Метод анализа условий дидактической дисциплины – реализация метода рационального познания Р.Декарта</vt:lpstr>
      <vt:lpstr>Необходимые и достаточные дидактические условия высокого качества подготовки студентов  инженерных специальностей</vt:lpstr>
      <vt:lpstr>2. Следующим важным необходимым условием качественной подготовки студентов инженерных специальностей должно быть высокое качество учебной литературы и дидактических материалов, причем такая литература очень важна также для преподавателей, которые начинают работать. Комплекс учебной литературы для студентов данной специальности почти однозначно определяет содержание и форму их теоретической подготовки. Например, учебная литература для фундаментальных дисциплин должна удовлетворять главному методическому принципу – фундаментальности, профессиональной направленности.</vt:lpstr>
      <vt:lpstr>3. Инженерное образование студентов, в идеале, должно быть целостным и единым, пронизывать весь процесс обучения, начиная с подготовки к вступительным экзаменам и заканчивая защитой дипломной работы.  4. Преподаватели как фундаментальных, так и специальных дисциплин должны активно внедрять новые технологии обучения.</vt:lpstr>
      <vt:lpstr>- находить основания для повышения результативности деятельности; - мобилизовать лучшие достижения науки и опыта, чтобы гарантировать результат, который требуется; - строить деятельность на максимально научной основе; - уделять больше внимания прогнозированию деятельности с целью предотвращения ее коррекции в ходе выполнения; - использовать современные информационные средства, максимально автоматизировать рутинные операции и т.д.</vt:lpstr>
      <vt:lpstr>Слайд 8</vt:lpstr>
      <vt:lpstr> Схема отображает черты, присущие и традиционной организации учебного процесса: упорядоченность процесса обучения, цели и оценивания результатов </vt:lpstr>
      <vt:lpstr>Роль технологии сводится к диагностированию целей и выявлению условий (методов, форм, средств, зависимостей), то есть к проектированию процесса, осуществление которого позволит достичь намеченных целей</vt:lpstr>
      <vt:lpstr>Три базовые модели технологий,  представлены парадигмами</vt:lpstr>
      <vt:lpstr>Существуют технологии</vt:lpstr>
      <vt:lpstr>В основе концепции каждой из технологий обучения </vt:lpstr>
      <vt:lpstr>Модульное обучение</vt:lpstr>
      <vt:lpstr>Концентрированное обучение</vt:lpstr>
      <vt:lpstr>Модульно-рейтинговая система обучения</vt:lpstr>
      <vt:lpstr>Информационно-коммуникационные технологии (ИКТ) –</vt:lpstr>
      <vt:lpstr>Возможности ИКТ</vt:lpstr>
      <vt:lpstr>Возможности ИКТ</vt:lpstr>
      <vt:lpstr>Возможности ИКТ</vt:lpstr>
      <vt:lpstr>Возможности ИКТ</vt:lpstr>
      <vt:lpstr>Возможности ИКТ</vt:lpstr>
      <vt:lpstr>Информационно-коммуникационные технологии</vt:lpstr>
      <vt:lpstr>Системы поддержки обучения</vt:lpstr>
      <vt:lpstr>Системы поддержки обучения (тренажер Гаусс)</vt:lpstr>
      <vt:lpstr>Системы поддержки обучения (программа актуализации знаний «Limit»)</vt:lpstr>
      <vt:lpstr>Системы поддержки обучения  (тренажер «Plane»)</vt:lpstr>
      <vt:lpstr>Системы поддержки обучения  (электронный курс «Мультимедиа математика»)</vt:lpstr>
      <vt:lpstr>Системы компьютерной математики (педагогическое программное обеспечение)</vt:lpstr>
      <vt:lpstr>Группы педагогического  программного обеспечения</vt:lpstr>
      <vt:lpstr>Педагогическое  программное обеспечение наставительно-исследовательского назначения (тренажер «Функции»)</vt:lpstr>
      <vt:lpstr>Педагогическое  программное обеспечение наставительно-исследовательского назначения (презентация «Метод следов»)</vt:lpstr>
      <vt:lpstr>Группы педагогического  программного обеспечения</vt:lpstr>
      <vt:lpstr>Педагогическое программное обеспечение научно-исследовательского назначения (учебно-методические инструкции для реализации исследования с помощью Mathcad)</vt:lpstr>
      <vt:lpstr>Системы динамического моделирования</vt:lpstr>
      <vt:lpstr>Системы динамического моделирования  (модель «Предел функции в точке»)</vt:lpstr>
      <vt:lpstr>Схема традиционного, компьютерно ориентированного и мобильного компьютерно ориентированного сотрудничества</vt:lpstr>
      <vt:lpstr>Мобильное обучение</vt:lpstr>
      <vt:lpstr>Мобильное обучение</vt:lpstr>
      <vt:lpstr>Мобильное обучение</vt:lpstr>
      <vt:lpstr>Составляющие мобильного обучения</vt:lpstr>
      <vt:lpstr>Направления реализации мобильного обучения</vt:lpstr>
      <vt:lpstr>Направления реализации мобильного обучения</vt:lpstr>
      <vt:lpstr>Направления реализации мобильного обучения</vt:lpstr>
      <vt:lpstr>Направления реализации мобильного обучения</vt:lpstr>
      <vt:lpstr> На основе Moodle с интегрированным приложением для поддержки мобильного обучения MLE   http://cc.mdl.gnomio.com/</vt:lpstr>
      <vt:lpstr> На основе Moodle с интегрированным приложением для поддержки мобильного обучения MLE   http://cc.mdl.gnomio.com/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2011-02-15T13:51:45Z</dcterms:created>
  <dcterms:modified xsi:type="dcterms:W3CDTF">2012-02-26T18:05:07Z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TC103626391049</vt:lpwstr>
  </property>
</Properties>
</file>