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sldIdLst>
    <p:sldId id="440" r:id="rId2"/>
    <p:sldId id="442" r:id="rId3"/>
    <p:sldId id="443" r:id="rId4"/>
    <p:sldId id="434" r:id="rId5"/>
    <p:sldId id="435" r:id="rId6"/>
    <p:sldId id="436" r:id="rId7"/>
    <p:sldId id="437" r:id="rId8"/>
    <p:sldId id="438" r:id="rId9"/>
    <p:sldId id="444" r:id="rId10"/>
    <p:sldId id="445" r:id="rId11"/>
    <p:sldId id="439" r:id="rId12"/>
    <p:sldId id="446" r:id="rId13"/>
    <p:sldId id="447" r:id="rId14"/>
    <p:sldId id="448" r:id="rId15"/>
    <p:sldId id="449" r:id="rId16"/>
    <p:sldId id="450" r:id="rId17"/>
    <p:sldId id="451" r:id="rId18"/>
    <p:sldId id="397" r:id="rId19"/>
    <p:sldId id="409" r:id="rId20"/>
    <p:sldId id="410" r:id="rId21"/>
    <p:sldId id="417" r:id="rId22"/>
    <p:sldId id="411" r:id="rId23"/>
    <p:sldId id="419" r:id="rId24"/>
    <p:sldId id="412" r:id="rId25"/>
    <p:sldId id="422" r:id="rId26"/>
    <p:sldId id="421" r:id="rId27"/>
    <p:sldId id="420" r:id="rId28"/>
    <p:sldId id="423" r:id="rId29"/>
    <p:sldId id="424" r:id="rId30"/>
    <p:sldId id="425" r:id="rId31"/>
    <p:sldId id="426" r:id="rId32"/>
    <p:sldId id="427" r:id="rId33"/>
    <p:sldId id="428" r:id="rId34"/>
    <p:sldId id="429" r:id="rId35"/>
    <p:sldId id="430" r:id="rId36"/>
    <p:sldId id="431" r:id="rId37"/>
    <p:sldId id="432" r:id="rId38"/>
    <p:sldId id="416" r:id="rId39"/>
    <p:sldId id="433" r:id="rId40"/>
    <p:sldId id="452" r:id="rId41"/>
    <p:sldId id="453" r:id="rId42"/>
    <p:sldId id="455" r:id="rId43"/>
    <p:sldId id="454"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8FE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12" autoAdjust="0"/>
    <p:restoredTop sz="94714" autoAdjust="0"/>
  </p:normalViewPr>
  <p:slideViewPr>
    <p:cSldViewPr showGuides="1">
      <p:cViewPr>
        <p:scale>
          <a:sx n="73" d="100"/>
          <a:sy n="73" d="100"/>
        </p:scale>
        <p:origin x="-1632"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71238-4436-40BB-AE46-8EFB9A438BF6}" type="datetimeFigureOut">
              <a:rPr lang="ru-RU" smtClean="0"/>
              <a:pPr/>
              <a:t>23.11.2012</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D96D7-4295-40ED-9B18-C4046381F6C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5AFD96D7-4295-40ED-9B18-C4046381F6CD}" type="slidenum">
              <a:rPr lang="ru-RU" smtClean="0"/>
              <a:pPr/>
              <a:t>43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ru-RU" smtClean="0"/>
              <a:t>Образец заголовка</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95000"/>
                    <a:lumOff val="5000"/>
                  </a:schemeClr>
                </a:solidFill>
                <a:effectLst>
                  <a:outerShdw blurRad="25400" dist="25400" dir="2700000" algn="tl" rotWithShape="0">
                    <a:schemeClr val="bg1">
                      <a:alpha val="8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p>
            <a:fld id="{E0DA6D6A-7F46-42AD-90F8-7FDB8E793DBF}" type="datetimeFigureOut">
              <a:rPr lang="ru-RU" smtClean="0"/>
              <a:pPr/>
              <a:t>23.11.2012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p>
            <a:fld id="{E0DA6D6A-7F46-42AD-90F8-7FDB8E793DBF}" type="datetimeFigureOut">
              <a:rPr lang="ru-RU" smtClean="0"/>
              <a:pPr/>
              <a:t>23.11.2012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51"/>
            <a:ext cx="6019800" cy="5851525"/>
          </a:xfrm>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p>
            <a:fld id="{E0DA6D6A-7F46-42AD-90F8-7FDB8E793DBF}" type="datetimeFigureOut">
              <a:rPr lang="ru-RU" smtClean="0"/>
              <a:pPr/>
              <a:t>23.11.2012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p>
            <a:fld id="{E0DA6D6A-7F46-42AD-90F8-7FDB8E793DBF}" type="datetimeFigureOut">
              <a:rPr lang="ru-RU" smtClean="0"/>
              <a:pPr/>
              <a:t>23.11.2012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DA6D6A-7F46-42AD-90F8-7FDB8E793DBF}" type="datetimeFigureOut">
              <a:rPr lang="ru-RU" smtClean="0"/>
              <a:pPr/>
              <a:t>23.11.2012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E0DA6D6A-7F46-42AD-90F8-7FDB8E793DBF}" type="datetimeFigureOut">
              <a:rPr lang="ru-RU" smtClean="0"/>
              <a:pPr/>
              <a:t>23.11.2012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fld id="{E0DA6D6A-7F46-42AD-90F8-7FDB8E793DBF}" type="datetimeFigureOut">
              <a:rPr lang="ru-RU" smtClean="0"/>
              <a:pPr/>
              <a:t>23.11.2012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E0DA6D6A-7F46-42AD-90F8-7FDB8E793DBF}" type="datetimeFigureOut">
              <a:rPr lang="ru-RU" smtClean="0"/>
              <a:pPr/>
              <a:t>23.11.2012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A6D6A-7F46-42AD-90F8-7FDB8E793DBF}" type="datetimeFigureOut">
              <a:rPr lang="ru-RU" smtClean="0"/>
              <a:pPr/>
              <a:t>23.11.2012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69" y="27306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19" y="143511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0DA6D6A-7F46-42AD-90F8-7FDB8E793DBF}" type="datetimeFigureOut">
              <a:rPr lang="ru-RU" smtClean="0"/>
              <a:pPr/>
              <a:t>23.11.2012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0DA6D6A-7F46-42AD-90F8-7FDB8E793DBF}" type="datetimeFigureOut">
              <a:rPr lang="ru-RU" smtClean="0"/>
              <a:pPr/>
              <a:t>23.11.2012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3" name="Text Placeholder 2"/>
          <p:cNvSpPr>
            <a:spLocks noGrp="1"/>
          </p:cNvSpPr>
          <p:nvPr>
            <p:ph type="body" idx="1"/>
          </p:nvPr>
        </p:nvSpPr>
        <p:spPr>
          <a:xfrm>
            <a:off x="457200" y="1600215"/>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smtClean="0"/>
          </a:p>
        </p:txBody>
      </p:sp>
      <p:sp>
        <p:nvSpPr>
          <p:cNvPr id="4" name="Date Placeholder 3"/>
          <p:cNvSpPr>
            <a:spLocks noGrp="1"/>
          </p:cNvSpPr>
          <p:nvPr>
            <p:ph type="dt" sz="half" idx="2"/>
          </p:nvPr>
        </p:nvSpPr>
        <p:spPr>
          <a:xfrm>
            <a:off x="457200" y="6356365"/>
            <a:ext cx="2133600" cy="365125"/>
          </a:xfrm>
          <a:prstGeom prst="rect">
            <a:avLst/>
          </a:prstGeom>
        </p:spPr>
        <p:txBody>
          <a:bodyPr vert="horz" lIns="91440" tIns="45720" rIns="91440" bIns="45720" rtlCol="0" anchor="ctr"/>
          <a:lstStyle>
            <a:lvl1pPr algn="l">
              <a:defRPr sz="1200">
                <a:solidFill>
                  <a:schemeClr val="accent4">
                    <a:lumMod val="50000"/>
                  </a:schemeClr>
                </a:solidFill>
                <a:latin typeface="+mj-lt"/>
              </a:defRPr>
            </a:lvl1pPr>
          </a:lstStyle>
          <a:p>
            <a:fld id="{E0DA6D6A-7F46-42AD-90F8-7FDB8E793DBF}" type="datetimeFigureOut">
              <a:rPr lang="ru-RU" smtClean="0"/>
              <a:pPr/>
              <a:t>23.11.2012</a:t>
            </a:fld>
            <a:endParaRPr lang="ru-RU" dirty="0"/>
          </a:p>
        </p:txBody>
      </p:sp>
      <p:sp>
        <p:nvSpPr>
          <p:cNvPr id="5" name="Footer Placeholder 4"/>
          <p:cNvSpPr>
            <a:spLocks noGrp="1"/>
          </p:cNvSpPr>
          <p:nvPr>
            <p:ph type="ftr" sz="quarter" idx="3"/>
          </p:nvPr>
        </p:nvSpPr>
        <p:spPr>
          <a:xfrm>
            <a:off x="3124200" y="6356365"/>
            <a:ext cx="2895600" cy="365125"/>
          </a:xfrm>
          <a:prstGeom prst="rect">
            <a:avLst/>
          </a:prstGeom>
        </p:spPr>
        <p:txBody>
          <a:bodyPr vert="horz" lIns="91440" tIns="45720" rIns="91440" bIns="45720" rtlCol="0" anchor="t"/>
          <a:lstStyle>
            <a:lvl1pPr algn="ctr">
              <a:defRPr sz="1200">
                <a:solidFill>
                  <a:schemeClr val="accent4">
                    <a:lumMod val="50000"/>
                  </a:schemeClr>
                </a:solidFill>
                <a:latin typeface="+mj-lt"/>
              </a:defRPr>
            </a:lvl1pPr>
          </a:lstStyle>
          <a:p>
            <a:endParaRPr lang="ru-RU" dirty="0"/>
          </a:p>
        </p:txBody>
      </p:sp>
      <p:sp>
        <p:nvSpPr>
          <p:cNvPr id="6" name="Slide Number Placeholder 5"/>
          <p:cNvSpPr>
            <a:spLocks noGrp="1"/>
          </p:cNvSpPr>
          <p:nvPr>
            <p:ph type="sldNum" sz="quarter" idx="4"/>
          </p:nvPr>
        </p:nvSpPr>
        <p:spPr>
          <a:xfrm>
            <a:off x="6553200" y="6356365"/>
            <a:ext cx="2133600" cy="365125"/>
          </a:xfrm>
          <a:prstGeom prst="rect">
            <a:avLst/>
          </a:prstGeom>
        </p:spPr>
        <p:txBody>
          <a:bodyPr vert="horz" lIns="91440" tIns="45720" rIns="91440" bIns="45720" rtlCol="0" anchor="ctr"/>
          <a:lstStyle>
            <a:lvl1pPr algn="r">
              <a:defRPr sz="1200">
                <a:solidFill>
                  <a:schemeClr val="accent4">
                    <a:lumMod val="50000"/>
                  </a:schemeClr>
                </a:solidFill>
                <a:latin typeface="+mj-lt"/>
              </a:defRPr>
            </a:lvl1pPr>
          </a:lstStyle>
          <a:p>
            <a:fld id="{C17D0019-BC17-4F52-B8A1-1201077D4CB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kern="1200" cap="none" spc="0">
          <a:ln w="1905">
            <a:solidFill>
              <a:schemeClr val="tx1">
                <a:lumMod val="85000"/>
                <a:lumOff val="15000"/>
              </a:schemeClr>
            </a:solidFill>
          </a:ln>
          <a:solidFill>
            <a:schemeClr val="tx1">
              <a:lumMod val="95000"/>
              <a:lumOff val="5000"/>
            </a:schemeClr>
          </a:solidFill>
          <a:effectLst>
            <a:outerShdw blurRad="25400" dist="25400" dir="2700000" algn="tl" rotWithShape="0">
              <a:schemeClr val="bg1">
                <a:lumMod val="95000"/>
                <a:alpha val="80000"/>
              </a:schemeClr>
            </a:outerShdw>
          </a:effectLst>
          <a:latin typeface="Franklin Gothic Medium" pitchFamily="34" charset="0"/>
          <a:ea typeface="+mj-ea"/>
          <a:cs typeface="+mj-cs"/>
        </a:defRPr>
      </a:lvl1pPr>
    </p:titleStyle>
    <p:bodyStyle>
      <a:lvl1pPr marL="342900" indent="-342900" algn="l" defTabSz="914400" rtl="0" eaLnBrk="1" latinLnBrk="0" hangingPunct="1">
        <a:spcBef>
          <a:spcPct val="20000"/>
        </a:spcBef>
        <a:buFontTx/>
        <a:buBlip>
          <a:blip r:embed="rId14"/>
        </a:buBlip>
        <a:defRPr sz="3200" b="1"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1pPr>
      <a:lvl2pPr marL="742950" indent="-285750" algn="l" defTabSz="914400" rtl="0" eaLnBrk="1" latinLnBrk="0" hangingPunct="1">
        <a:spcBef>
          <a:spcPct val="20000"/>
        </a:spcBef>
        <a:buFontTx/>
        <a:buBlip>
          <a:blip r:embed="rId15"/>
        </a:buBlip>
        <a:defRPr sz="28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2pPr>
      <a:lvl3pPr marL="1143000" indent="-228600" algn="l" defTabSz="914400" rtl="0" eaLnBrk="1" latinLnBrk="0" hangingPunct="1">
        <a:spcBef>
          <a:spcPct val="20000"/>
        </a:spcBef>
        <a:buFontTx/>
        <a:buBlip>
          <a:blip r:embed="rId14"/>
        </a:buBlip>
        <a:defRPr sz="24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3pPr>
      <a:lvl4pPr marL="1600200" indent="-228600" algn="l" defTabSz="914400" rtl="0" eaLnBrk="1" latinLnBrk="0" hangingPunct="1">
        <a:spcBef>
          <a:spcPct val="20000"/>
        </a:spcBef>
        <a:buFontTx/>
        <a:buBlip>
          <a:blip r:embed="rId15"/>
        </a:buBlip>
        <a:defRPr sz="20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4pPr>
      <a:lvl5pPr marL="2057400" indent="-228600" algn="l" defTabSz="914400" rtl="0" eaLnBrk="1" latinLnBrk="0" hangingPunct="1">
        <a:spcBef>
          <a:spcPct val="20000"/>
        </a:spcBef>
        <a:buFontTx/>
        <a:buBlip>
          <a:blip r:embed="rId14"/>
        </a:buBlip>
        <a:defRPr sz="20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5pPr>
      <a:lvl6pPr marL="2514600" indent="-228600" algn="l" defTabSz="914400" rtl="0" eaLnBrk="1" latinLnBrk="0" hangingPunct="1">
        <a:spcBef>
          <a:spcPct val="20000"/>
        </a:spcBef>
        <a:buFontTx/>
        <a:buBlip>
          <a:blip r:embed="rId15"/>
        </a:buBlip>
        <a:defRPr sz="18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6pPr>
      <a:lvl7pPr marL="2971800" indent="-228600" algn="l" defTabSz="914400" rtl="0" eaLnBrk="1" latinLnBrk="0" hangingPunct="1">
        <a:spcBef>
          <a:spcPct val="20000"/>
        </a:spcBef>
        <a:buFontTx/>
        <a:buBlip>
          <a:blip r:embed="rId14"/>
        </a:buBlip>
        <a:defRPr sz="18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7pPr>
      <a:lvl8pPr marL="3429000" indent="-228600" algn="l" defTabSz="914400" rtl="0" eaLnBrk="1" latinLnBrk="0" hangingPunct="1">
        <a:spcBef>
          <a:spcPct val="20000"/>
        </a:spcBef>
        <a:buFontTx/>
        <a:buBlip>
          <a:blip r:embed="rId15"/>
        </a:buBlip>
        <a:defRPr sz="16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8pPr>
      <a:lvl9pPr marL="3886200" indent="-228600" algn="l" defTabSz="914400" rtl="0" eaLnBrk="1" latinLnBrk="0" hangingPunct="1">
        <a:spcBef>
          <a:spcPct val="20000"/>
        </a:spcBef>
        <a:buFontTx/>
        <a:buBlip>
          <a:blip r:embed="rId14"/>
        </a:buBlip>
        <a:defRPr sz="16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acad.com.ua/"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vmdbi.net.ua/"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469" y="1053686"/>
            <a:ext cx="7772400" cy="2732504"/>
          </a:xfrm>
        </p:spPr>
        <p:txBody>
          <a:bodyPr>
            <a:normAutofit fontScale="90000"/>
          </a:bodyPr>
          <a:lstStyle/>
          <a:p>
            <a:pPr algn="l"/>
            <a:r>
              <a:rPr lang="ru-RU" sz="4800" b="1" dirty="0" smtClean="0"/>
              <a:t/>
            </a:r>
            <a:br>
              <a:rPr lang="ru-RU" sz="4800" b="1" dirty="0" smtClean="0"/>
            </a:br>
            <a:r>
              <a:rPr lang="ru-RU" b="1" dirty="0" smtClean="0"/>
              <a:t>Дистанционная форма обучения. Методика подготовки учебного материала для создания сайта</a:t>
            </a:r>
            <a:r>
              <a:rPr lang="uk-UA" dirty="0" smtClean="0"/>
              <a:t/>
            </a:r>
            <a:br>
              <a:rPr lang="uk-UA" dirty="0" smtClean="0"/>
            </a:br>
            <a:r>
              <a:rPr lang="ru-RU" sz="4800" dirty="0" smtClean="0"/>
              <a:t/>
            </a:r>
            <a:br>
              <a:rPr lang="ru-RU" sz="4800" dirty="0" smtClean="0"/>
            </a:b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51520" y="980728"/>
          <a:ext cx="8496944" cy="5616624"/>
        </p:xfrm>
        <a:graphic>
          <a:graphicData uri="http://schemas.openxmlformats.org/drawingml/2006/table">
            <a:tbl>
              <a:tblPr/>
              <a:tblGrid>
                <a:gridCol w="2448272"/>
                <a:gridCol w="6048672"/>
              </a:tblGrid>
              <a:tr h="2106234">
                <a:tc>
                  <a:txBody>
                    <a:bodyPr/>
                    <a:lstStyle/>
                    <a:p>
                      <a:r>
                        <a:rPr lang="ru-RU" sz="2200">
                          <a:latin typeface="Times New Roman"/>
                          <a:ea typeface="Times New Roman"/>
                        </a:rPr>
                        <a:t>Электронная почта</a:t>
                      </a:r>
                      <a:endParaRPr lang="uk-UA" sz="2200">
                        <a:latin typeface="Times New Roman"/>
                        <a:ea typeface="Times New Roman"/>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2200" spc="-10" dirty="0">
                          <a:latin typeface="Times New Roman"/>
                          <a:ea typeface="Times New Roman"/>
                        </a:rPr>
                        <a:t>Электронная почта </a:t>
                      </a:r>
                      <a:r>
                        <a:rPr lang="ru-RU" sz="2200" spc="-10" dirty="0" smtClean="0">
                          <a:latin typeface="Times New Roman"/>
                          <a:ea typeface="Times New Roman"/>
                        </a:rPr>
                        <a:t>даёт </a:t>
                      </a:r>
                      <a:r>
                        <a:rPr lang="ru-RU" sz="2200" spc="-10" dirty="0">
                          <a:latin typeface="Times New Roman"/>
                          <a:ea typeface="Times New Roman"/>
                        </a:rPr>
                        <a:t>возможность </a:t>
                      </a:r>
                      <a:r>
                        <a:rPr lang="ru-RU" sz="2200" spc="-10" dirty="0" smtClean="0">
                          <a:latin typeface="Times New Roman"/>
                          <a:ea typeface="Times New Roman"/>
                        </a:rPr>
                        <a:t>общения </a:t>
                      </a:r>
                      <a:r>
                        <a:rPr lang="ru-RU" sz="2200" spc="-10" dirty="0">
                          <a:latin typeface="Times New Roman"/>
                          <a:ea typeface="Times New Roman"/>
                        </a:rPr>
                        <a:t>текстовыми сообщениями </a:t>
                      </a:r>
                      <a:r>
                        <a:rPr lang="ru-RU" sz="2200" spc="-10" dirty="0" smtClean="0">
                          <a:latin typeface="Times New Roman"/>
                          <a:ea typeface="Times New Roman"/>
                        </a:rPr>
                        <a:t>с пересылкой файлов </a:t>
                      </a:r>
                      <a:r>
                        <a:rPr lang="ru-RU" sz="2200" spc="-10" dirty="0">
                          <a:latin typeface="Times New Roman"/>
                          <a:ea typeface="Times New Roman"/>
                        </a:rPr>
                        <a:t>с электронными вариантами </a:t>
                      </a:r>
                      <a:r>
                        <a:rPr lang="ru-RU" sz="2200" spc="-10" dirty="0" smtClean="0">
                          <a:latin typeface="Times New Roman"/>
                          <a:ea typeface="Times New Roman"/>
                        </a:rPr>
                        <a:t>лекций и </a:t>
                      </a:r>
                      <a:r>
                        <a:rPr lang="ru-RU" sz="2200" spc="-10" dirty="0">
                          <a:latin typeface="Times New Roman"/>
                          <a:ea typeface="Times New Roman"/>
                        </a:rPr>
                        <a:t>рекомендованной литературой. Возможно применение ЭП для предоставления необходимой учебной информации</a:t>
                      </a:r>
                      <a:endParaRPr lang="uk-UA" sz="2200" dirty="0">
                        <a:latin typeface="Times New Roman"/>
                        <a:ea typeface="Times New Roman"/>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0390">
                <a:tc>
                  <a:txBody>
                    <a:bodyPr/>
                    <a:lstStyle/>
                    <a:p>
                      <a:r>
                        <a:rPr lang="ru-RU" sz="2200" dirty="0">
                          <a:latin typeface="Times New Roman"/>
                          <a:ea typeface="Times New Roman"/>
                        </a:rPr>
                        <a:t>Видеоконференция</a:t>
                      </a:r>
                      <a:endParaRPr lang="uk-UA" sz="2200" dirty="0">
                        <a:latin typeface="Times New Roman"/>
                        <a:ea typeface="Times New Roman"/>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2200" spc="-10" dirty="0">
                          <a:latin typeface="Times New Roman"/>
                          <a:ea typeface="Times New Roman"/>
                        </a:rPr>
                        <a:t>Видеоконференция реализует визуальное интерактивное общение, предоставляет возможность естественного общения преподавателя и студента необходимого для изучения учебного материала во время проведения консультаций, семинаров, лекций по фрагментам курса, которые вызывают затруднения с предоставлением информационных подсказок с помощью программных средств обучения. </a:t>
                      </a:r>
                      <a:endParaRPr lang="uk-UA" sz="2200" dirty="0">
                        <a:latin typeface="Times New Roman"/>
                        <a:ea typeface="Times New Roman"/>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9392"/>
            <a:ext cx="8892480" cy="1569660"/>
          </a:xfrm>
          <a:prstGeom prst="rect">
            <a:avLst/>
          </a:prstGeom>
          <a:noFill/>
        </p:spPr>
        <p:txBody>
          <a:bodyPr wrap="square" rtlCol="0">
            <a:spAutoFit/>
          </a:bodyPr>
          <a:lstStyle/>
          <a:p>
            <a:pPr marL="352425" indent="549275"/>
            <a:r>
              <a:rPr lang="ru-RU" sz="2400" dirty="0" smtClean="0">
                <a:latin typeface="Times New Roman" pitchFamily="18" charset="0"/>
                <a:cs typeface="Times New Roman" pitchFamily="18" charset="0"/>
              </a:rPr>
              <a:t>В начале курса студент регистрируется в режиме </a:t>
            </a:r>
            <a:r>
              <a:rPr lang="ru-RU" sz="2400" dirty="0" err="1" smtClean="0">
                <a:latin typeface="Times New Roman" pitchFamily="18" charset="0"/>
                <a:cs typeface="Times New Roman" pitchFamily="18" charset="0"/>
              </a:rPr>
              <a:t>он-лайн</a:t>
            </a:r>
            <a:r>
              <a:rPr lang="ru-RU" sz="2400" dirty="0" smtClean="0">
                <a:latin typeface="Times New Roman" pitchFamily="18" charset="0"/>
                <a:cs typeface="Times New Roman" pitchFamily="18" charset="0"/>
              </a:rPr>
              <a:t>, получает индивидуальный шифр, который ему помогает выбрать вариант индивидуальных тестовых заданий, получить информацию и учебные материалы для скачивания</a:t>
            </a:r>
            <a:r>
              <a:rPr lang="ru-RU" sz="2400" dirty="0" smtClean="0"/>
              <a:t>. </a:t>
            </a:r>
            <a:endParaRPr lang="ru-RU" sz="2400" dirty="0">
              <a:latin typeface="Times New Roman" pitchFamily="18" charset="0"/>
              <a:cs typeface="Times New Roman" pitchFamily="18" charset="0"/>
            </a:endParaRPr>
          </a:p>
        </p:txBody>
      </p:sp>
      <p:pic>
        <p:nvPicPr>
          <p:cNvPr id="39937" name="Picture 1"/>
          <p:cNvPicPr>
            <a:picLocks noChangeAspect="1" noChangeArrowheads="1"/>
          </p:cNvPicPr>
          <p:nvPr/>
        </p:nvPicPr>
        <p:blipFill>
          <a:blip r:embed="rId2" cstate="print"/>
          <a:srcRect/>
          <a:stretch>
            <a:fillRect/>
          </a:stretch>
        </p:blipFill>
        <p:spPr bwMode="auto">
          <a:xfrm>
            <a:off x="-180528" y="1412776"/>
            <a:ext cx="9396535"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99392"/>
            <a:ext cx="8821644" cy="2739211"/>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Для оценки начальных умений студентов, на которых базируется изучение учебного материала модулей, применяются тестовые задания по материалам школьной программы. Каждая попытка выполнения тестов оценивается автоматически соответствующей программой, генерирующей документ, который содержит результаты прохождения теста и рекомендации для устранения пробелов в умениях перед изучением курса высшей математики.</a:t>
            </a:r>
          </a:p>
          <a:p>
            <a:endParaRPr lang="ru-RU" dirty="0"/>
          </a:p>
        </p:txBody>
      </p:sp>
      <p:pic>
        <p:nvPicPr>
          <p:cNvPr id="38914" name="Picture 2"/>
          <p:cNvPicPr>
            <a:picLocks noChangeAspect="1" noChangeArrowheads="1"/>
          </p:cNvPicPr>
          <p:nvPr/>
        </p:nvPicPr>
        <p:blipFill>
          <a:blip r:embed="rId2" cstate="print"/>
          <a:srcRect/>
          <a:stretch>
            <a:fillRect/>
          </a:stretch>
        </p:blipFill>
        <p:spPr bwMode="auto">
          <a:xfrm>
            <a:off x="-35497" y="2276873"/>
            <a:ext cx="9144001"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533773"/>
            <a:ext cx="8786842" cy="4062651"/>
          </a:xfrm>
          <a:prstGeom prst="rect">
            <a:avLst/>
          </a:prstGeom>
          <a:noFill/>
        </p:spPr>
        <p:txBody>
          <a:bodyPr wrap="square" rtlCol="0">
            <a:spAutoFit/>
          </a:bodyPr>
          <a:lstStyle/>
          <a:p>
            <a:pPr indent="534988"/>
            <a:r>
              <a:rPr lang="ru-RU" sz="2400" dirty="0" smtClean="0">
                <a:latin typeface="Times New Roman" pitchFamily="18" charset="0"/>
                <a:cs typeface="Times New Roman" pitchFamily="18" charset="0"/>
              </a:rPr>
              <a:t>Последующее обучение с помощью ДК организовано посредством выполнения действий, о которых указывается в методических рекомендациях для студентов, начавших самостоятельное изучение курса. Этот подход обеспечивает пошаговое создание каждым студентом своей информационной учебной среды. </a:t>
            </a:r>
            <a:endParaRPr lang="uk-UA" sz="2400" dirty="0" smtClean="0">
              <a:latin typeface="Times New Roman" pitchFamily="18" charset="0"/>
              <a:cs typeface="Times New Roman" pitchFamily="18" charset="0"/>
            </a:endParaRPr>
          </a:p>
          <a:p>
            <a:pPr indent="534988"/>
            <a:r>
              <a:rPr lang="ru-RU" sz="2400" dirty="0" smtClean="0">
                <a:latin typeface="Times New Roman" pitchFamily="18" charset="0"/>
                <a:cs typeface="Times New Roman" pitchFamily="18" charset="0"/>
              </a:rPr>
              <a:t>В основе организации взаимодействия студентов с ДК лежит дизайн страницы; средства навигации между элементами учебных информационных ресурсов; средства управление </a:t>
            </a:r>
            <a:r>
              <a:rPr lang="ru-RU" sz="2400" dirty="0" err="1" smtClean="0">
                <a:latin typeface="Times New Roman" pitchFamily="18" charset="0"/>
                <a:cs typeface="Times New Roman" pitchFamily="18" charset="0"/>
              </a:rPr>
              <a:t>мультимедийными</a:t>
            </a:r>
            <a:r>
              <a:rPr lang="ru-RU" sz="2400" dirty="0" smtClean="0">
                <a:latin typeface="Times New Roman" pitchFamily="18" charset="0"/>
                <a:cs typeface="Times New Roman" pitchFamily="18" charset="0"/>
              </a:rPr>
              <a:t> презентациями и ресурсами.</a:t>
            </a:r>
            <a:endParaRPr lang="uk-UA" sz="2400" dirty="0" smtClean="0">
              <a:latin typeface="Times New Roman" pitchFamily="18" charset="0"/>
              <a:cs typeface="Times New Roman" pitchFamily="18" charset="0"/>
            </a:endParaRPr>
          </a:p>
          <a:p>
            <a:pPr indent="534988"/>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7384"/>
            <a:ext cx="8964488" cy="2123658"/>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Информация на экране монитора представлена интуитивно понятно: с широким применением пиктограмм, логической последовательностью содержания и согласованностью структуры, - поэтому необходимости в дополнительных текстовых инструкциях нет. Все экраны имеют идентичные основные элементы со всеми ключевыми кнопками, размещенными всегда в одном месте.</a:t>
            </a:r>
            <a:endParaRPr lang="uk-UA" sz="2200" dirty="0">
              <a:latin typeface="Times New Roman" pitchFamily="18" charset="0"/>
              <a:cs typeface="Times New Roman" pitchFamily="18" charset="0"/>
            </a:endParaRPr>
          </a:p>
        </p:txBody>
      </p:sp>
      <p:pic>
        <p:nvPicPr>
          <p:cNvPr id="5" name="Рисунок 4" descr="З6"/>
          <p:cNvPicPr/>
          <p:nvPr/>
        </p:nvPicPr>
        <p:blipFill>
          <a:blip r:embed="rId2" cstate="print"/>
          <a:srcRect/>
          <a:stretch>
            <a:fillRect/>
          </a:stretch>
        </p:blipFill>
        <p:spPr bwMode="auto">
          <a:xfrm>
            <a:off x="611560" y="1988840"/>
            <a:ext cx="8064896" cy="4869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4624"/>
            <a:ext cx="8774019" cy="1938992"/>
          </a:xfrm>
          <a:prstGeom prst="rect">
            <a:avLst/>
          </a:prstGeom>
          <a:noFill/>
        </p:spPr>
        <p:txBody>
          <a:bodyPr wrap="square" rtlCol="0">
            <a:spAutoFit/>
          </a:bodyPr>
          <a:lstStyle/>
          <a:p>
            <a:pPr indent="444500"/>
            <a:r>
              <a:rPr lang="ru-RU" sz="2000" dirty="0" smtClean="0">
                <a:latin typeface="Times New Roman" pitchFamily="18" charset="0"/>
                <a:cs typeface="Times New Roman" pitchFamily="18" charset="0"/>
              </a:rPr>
              <a:t>Студент имеет возможность перемещаться по учебному материалу без необходимости проходить каждый экран или кнопку. Навигация обеспечена с предоставлением дополнительных инструкций в виде диалоговых окон или окон сообщений  относительно дополнительного пути или доступа к информации в случае, если студент недостаточно усвоил, то или другое понятие.</a:t>
            </a:r>
            <a:endParaRPr lang="uk-UA" sz="2000" dirty="0">
              <a:latin typeface="Times New Roman" pitchFamily="18" charset="0"/>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0" y="1916832"/>
            <a:ext cx="9036496" cy="4941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2172"/>
            <a:ext cx="8953531" cy="2893100"/>
          </a:xfrm>
          <a:prstGeom prst="rect">
            <a:avLst/>
          </a:prstGeom>
          <a:noFill/>
        </p:spPr>
        <p:txBody>
          <a:bodyPr wrap="square" rtlCol="0">
            <a:spAutoFit/>
          </a:bodyPr>
          <a:lstStyle/>
          <a:p>
            <a:pPr indent="534988"/>
            <a:r>
              <a:rPr lang="ru-RU" sz="2000" dirty="0" smtClean="0">
                <a:latin typeface="Times New Roman" pitchFamily="18" charset="0"/>
                <a:cs typeface="Times New Roman" pitchFamily="18" charset="0"/>
              </a:rPr>
              <a:t>Для создания методики организации и управление учебной деятельностью студентов мы выделяем четыре различных типа восприятия учебной информации и самостоятельного овладения учебным предметом с учетом индивидуальных расхождений мотивации студентов. На низшем уровне восприятия учебной информации помощь в получении самостоятельных умений предлагается во вкладке </a:t>
            </a:r>
            <a:r>
              <a:rPr lang="ru-RU" sz="2000" i="1" dirty="0" smtClean="0">
                <a:latin typeface="Times New Roman" pitchFamily="18" charset="0"/>
                <a:cs typeface="Times New Roman" pitchFamily="18" charset="0"/>
              </a:rPr>
              <a:t>«библиотека», </a:t>
            </a:r>
            <a:r>
              <a:rPr lang="ru-RU" sz="2000" dirty="0" smtClean="0">
                <a:latin typeface="Times New Roman" pitchFamily="18" charset="0"/>
                <a:cs typeface="Times New Roman" pitchFamily="18" charset="0"/>
              </a:rPr>
              <a:t>в которой также размещены для скачивания электронное учебно-методическое пособие, и </a:t>
            </a:r>
            <a:r>
              <a:rPr lang="ru-RU" sz="2000" i="1" dirty="0" err="1" smtClean="0">
                <a:latin typeface="Times New Roman" pitchFamily="18" charset="0"/>
                <a:cs typeface="Times New Roman" pitchFamily="18" charset="0"/>
              </a:rPr>
              <a:t>решебник</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или руководство по решению задач.</a:t>
            </a:r>
            <a:endParaRPr lang="uk-UA" sz="2000" dirty="0" smtClean="0">
              <a:latin typeface="Times New Roman" pitchFamily="18" charset="0"/>
              <a:cs typeface="Times New Roman" pitchFamily="18" charset="0"/>
            </a:endParaRPr>
          </a:p>
          <a:p>
            <a:pPr indent="534988"/>
            <a:endParaRPr lang="uk-UA" sz="2200" dirty="0">
              <a:latin typeface="Times New Roman" pitchFamily="18" charset="0"/>
              <a:cs typeface="Times New Roman" pitchFamily="18" charset="0"/>
            </a:endParaRPr>
          </a:p>
        </p:txBody>
      </p:sp>
      <p:sp>
        <p:nvSpPr>
          <p:cNvPr id="3278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789" name="Rectangle 21"/>
          <p:cNvSpPr>
            <a:spLocks noChangeArrowheads="1"/>
          </p:cNvSpPr>
          <p:nvPr/>
        </p:nvSpPr>
        <p:spPr bwMode="auto">
          <a:xfrm>
            <a:off x="588963" y="3092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18" name="Рисунок 17" descr="Библиотека2.jpg"/>
          <p:cNvPicPr/>
          <p:nvPr/>
        </p:nvPicPr>
        <p:blipFill>
          <a:blip r:embed="rId2" cstate="print"/>
          <a:stretch>
            <a:fillRect/>
          </a:stretch>
        </p:blipFill>
        <p:spPr>
          <a:xfrm>
            <a:off x="395536" y="2420888"/>
            <a:ext cx="8424936" cy="460851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71462"/>
            <a:ext cx="8667811" cy="1446550"/>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Более старательные студенты после наведения курсора на соответствующей вкладке окна получат список тем для работы и, выбрав необходимую, смогут ознакомиться с компактно подобранной информацией .</a:t>
            </a:r>
            <a:endParaRPr lang="uk-UA" sz="2200" dirty="0">
              <a:latin typeface="Times New Roman" pitchFamily="18" charset="0"/>
              <a:cs typeface="Times New Roman" pitchFamily="18" charset="0"/>
            </a:endParaRPr>
          </a:p>
        </p:txBody>
      </p:sp>
      <p:pic>
        <p:nvPicPr>
          <p:cNvPr id="4" name="Рисунок 3" descr="Безымянный.JPG"/>
          <p:cNvPicPr/>
          <p:nvPr/>
        </p:nvPicPr>
        <p:blipFill>
          <a:blip r:embed="rId2" cstate="print"/>
          <a:srcRect/>
          <a:stretch>
            <a:fillRect/>
          </a:stretch>
        </p:blipFill>
        <p:spPr bwMode="auto">
          <a:xfrm>
            <a:off x="251520" y="1689264"/>
            <a:ext cx="8640960" cy="4980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 y="-71462"/>
            <a:ext cx="8667811" cy="1384995"/>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После регистрации и получения своего индивидуального задания на вкладке </a:t>
            </a:r>
            <a:r>
              <a:rPr lang="ru-RU" sz="2200" i="1" dirty="0" smtClean="0">
                <a:latin typeface="Times New Roman" pitchFamily="18" charset="0"/>
                <a:cs typeface="Times New Roman" pitchFamily="18" charset="0"/>
              </a:rPr>
              <a:t>«Учимся решать»</a:t>
            </a:r>
            <a:r>
              <a:rPr lang="ru-RU" sz="2200" dirty="0" smtClean="0">
                <a:latin typeface="Times New Roman" pitchFamily="18" charset="0"/>
                <a:cs typeface="Times New Roman" pitchFamily="18" charset="0"/>
              </a:rPr>
              <a:t> студент имеет возможность с ним работать с помощью руководства по решению задач.</a:t>
            </a:r>
            <a:endParaRPr lang="uk-UA" sz="2200" dirty="0" smtClean="0">
              <a:latin typeface="Times New Roman" pitchFamily="18" charset="0"/>
              <a:cs typeface="Times New Roman" pitchFamily="18" charset="0"/>
            </a:endParaRPr>
          </a:p>
          <a:p>
            <a:endParaRPr lang="ru-RU" dirty="0"/>
          </a:p>
        </p:txBody>
      </p:sp>
      <p:pic>
        <p:nvPicPr>
          <p:cNvPr id="4" name="Рисунок 3" descr="Безимени-1.jpg"/>
          <p:cNvPicPr/>
          <p:nvPr/>
        </p:nvPicPr>
        <p:blipFill>
          <a:blip r:embed="rId2" cstate="print"/>
          <a:srcRect/>
          <a:stretch>
            <a:fillRect/>
          </a:stretch>
        </p:blipFill>
        <p:spPr bwMode="auto">
          <a:xfrm>
            <a:off x="107504" y="1340768"/>
            <a:ext cx="8964488"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603"/>
            <a:ext cx="9144000" cy="1107996"/>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Для достаточного и высокого уровней восприятия информации во время самостоятельной учебной деятельности дистанционный курс и ЕНМП становятся источником быстрой справки. </a:t>
            </a:r>
            <a:endParaRPr lang="uk-UA" sz="2200" dirty="0" smtClean="0">
              <a:latin typeface="Times New Roman" pitchFamily="18" charset="0"/>
              <a:cs typeface="Times New Roman" pitchFamily="18" charset="0"/>
            </a:endParaRPr>
          </a:p>
        </p:txBody>
      </p:sp>
      <p:pic>
        <p:nvPicPr>
          <p:cNvPr id="31745" name="Picture 1"/>
          <p:cNvPicPr>
            <a:picLocks noChangeAspect="1" noChangeArrowheads="1"/>
          </p:cNvPicPr>
          <p:nvPr/>
        </p:nvPicPr>
        <p:blipFill>
          <a:blip r:embed="rId2" cstate="print"/>
          <a:srcRect/>
          <a:stretch>
            <a:fillRect/>
          </a:stretch>
        </p:blipFill>
        <p:spPr bwMode="auto">
          <a:xfrm>
            <a:off x="0" y="1196752"/>
            <a:ext cx="9144000" cy="52659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406" y="1142984"/>
            <a:ext cx="9144000" cy="5170646"/>
          </a:xfrm>
          <a:prstGeom prst="rect">
            <a:avLst/>
          </a:prstGeom>
          <a:noFill/>
        </p:spPr>
        <p:txBody>
          <a:bodyPr wrap="square" rtlCol="0">
            <a:spAutoFit/>
          </a:bodyPr>
          <a:lstStyle/>
          <a:p>
            <a:r>
              <a:rPr lang="ru-RU" sz="2400" dirty="0" smtClean="0">
                <a:latin typeface="Times New Roman" pitchFamily="18" charset="0"/>
                <a:cs typeface="Times New Roman" pitchFamily="18" charset="0"/>
              </a:rPr>
              <a:t>Среди форм обучения важное место отводится дистанционному обучению благодаря глобальным компьютерным сетям, которые имеют ряд важных преимуществ. Действительно: если студенту постоянно доступен исчерпывающий материал курса, включая материалы для каждого занятия, разработанные и размещенные на сайте, тесты для текущего </a:t>
            </a:r>
            <a:r>
              <a:rPr lang="ru-RU" sz="2400" dirty="0" err="1" smtClean="0">
                <a:latin typeface="Times New Roman" pitchFamily="18" charset="0"/>
                <a:cs typeface="Times New Roman" pitchFamily="18" charset="0"/>
              </a:rPr>
              <a:t>асесмента</a:t>
            </a:r>
            <a:r>
              <a:rPr lang="ru-RU" sz="2400" dirty="0" smtClean="0">
                <a:latin typeface="Times New Roman" pitchFamily="18" charset="0"/>
                <a:cs typeface="Times New Roman" pitchFamily="18" charset="0"/>
              </a:rPr>
              <a:t> учебных достижений, если лектор доступен студенту через форум и чат – постепенно нивелируется разница между разными формами обучения – студент может плодотворно работать над курсом в удобное для него время, в удобном для него месте, темпе, и его физическое присутствие в аудитории не является необходимостью. Это указывает на необходимость развития технологий создания дистанционных курсов (ДК)для обучения будущих инженеров. </a:t>
            </a:r>
            <a:endParaRPr lang="uk-UA" sz="2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219" y="-24"/>
            <a:ext cx="8953531" cy="1938992"/>
          </a:xfrm>
          <a:prstGeom prst="rect">
            <a:avLst/>
          </a:prstGeom>
          <a:noFill/>
        </p:spPr>
        <p:txBody>
          <a:bodyPr wrap="square" rtlCol="0">
            <a:spAutoFit/>
          </a:bodyPr>
          <a:lstStyle/>
          <a:p>
            <a:pPr indent="534988"/>
            <a:r>
              <a:rPr lang="ru-RU" sz="2000" dirty="0" smtClean="0">
                <a:latin typeface="Times New Roman" pitchFamily="18" charset="0"/>
                <a:cs typeface="Times New Roman" pitchFamily="18" charset="0"/>
              </a:rPr>
              <a:t>С таким уровнем подготовки студент сможет самостоятельно работать с пунктом «Моделируем инженерную деятельность» учебного пособия, которое находится в библиотеке дистанционного курса, или самостоятельно решать задания пункта «Учимся самостоятельно решать задача» рабочего тетради. При этом студент имеет возможность самостоятельно выбирать уровень сложности своего задания</a:t>
            </a:r>
            <a:r>
              <a:rPr lang="ru-RU" sz="2000" i="1" dirty="0" smtClean="0">
                <a:latin typeface="Times New Roman" pitchFamily="18" charset="0"/>
                <a:cs typeface="Times New Roman" pitchFamily="18" charset="0"/>
              </a:rPr>
              <a:t>.</a:t>
            </a:r>
            <a:endParaRPr lang="uk-UA" sz="2000" dirty="0">
              <a:latin typeface="Times New Roman" pitchFamily="18" charset="0"/>
              <a:cs typeface="Times New Roman" pitchFamily="18" charset="0"/>
            </a:endParaRPr>
          </a:p>
        </p:txBody>
      </p:sp>
      <p:pic>
        <p:nvPicPr>
          <p:cNvPr id="30721" name="Picture 1"/>
          <p:cNvPicPr>
            <a:picLocks noChangeAspect="1" noChangeArrowheads="1"/>
          </p:cNvPicPr>
          <p:nvPr/>
        </p:nvPicPr>
        <p:blipFill>
          <a:blip r:embed="rId2" cstate="print"/>
          <a:srcRect/>
          <a:stretch>
            <a:fillRect/>
          </a:stretch>
        </p:blipFill>
        <p:spPr bwMode="auto">
          <a:xfrm>
            <a:off x="106540" y="1916832"/>
            <a:ext cx="8785940" cy="4941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
            <a:ext cx="9144000" cy="1107996"/>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Начать решение заданий студент может с любого уровня сложности, постепенно совершенствуя свои умения и выстраивая собственную траекторию обучения.</a:t>
            </a:r>
            <a:endParaRPr lang="uk-UA" sz="2200" dirty="0">
              <a:latin typeface="Times New Roman" pitchFamily="18" charset="0"/>
              <a:cs typeface="Times New Roman" pitchFamily="18" charset="0"/>
            </a:endParaRPr>
          </a:p>
        </p:txBody>
      </p:sp>
      <p:pic>
        <p:nvPicPr>
          <p:cNvPr id="4" name="Рисунок 3" descr="Библиотека.jpg"/>
          <p:cNvPicPr/>
          <p:nvPr/>
        </p:nvPicPr>
        <p:blipFill>
          <a:blip r:embed="rId2" cstate="print"/>
          <a:stretch>
            <a:fillRect/>
          </a:stretch>
        </p:blipFill>
        <p:spPr>
          <a:xfrm>
            <a:off x="107504" y="1505197"/>
            <a:ext cx="8892480" cy="516416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469" y="71414"/>
            <a:ext cx="8953531" cy="1015663"/>
          </a:xfrm>
          <a:prstGeom prst="rect">
            <a:avLst/>
          </a:prstGeom>
          <a:noFill/>
        </p:spPr>
        <p:txBody>
          <a:bodyPr wrap="square" rtlCol="0">
            <a:spAutoFit/>
          </a:bodyPr>
          <a:lstStyle/>
          <a:p>
            <a:pPr indent="534988"/>
            <a:r>
              <a:rPr lang="ru-RU" sz="2000" dirty="0" smtClean="0">
                <a:latin typeface="Times New Roman" pitchFamily="18" charset="0"/>
                <a:cs typeface="Times New Roman" pitchFamily="18" charset="0"/>
              </a:rPr>
              <a:t>Управление самостоятельной деятельностью студентов во время работы с этими пунктами происходит с помощью подсказок и информационных поддержек, которые направляют студента на поиск способа решения задачи.</a:t>
            </a:r>
            <a:endParaRPr lang="uk-UA" sz="2000" dirty="0">
              <a:latin typeface="Times New Roman" pitchFamily="18" charset="0"/>
              <a:cs typeface="Times New Roman" pitchFamily="18" charset="0"/>
            </a:endParaRPr>
          </a:p>
        </p:txBody>
      </p:sp>
      <p:pic>
        <p:nvPicPr>
          <p:cNvPr id="4" name="Рисунок 3" descr="крок"/>
          <p:cNvPicPr/>
          <p:nvPr/>
        </p:nvPicPr>
        <p:blipFill>
          <a:blip r:embed="rId2" cstate="print"/>
          <a:srcRect/>
          <a:stretch>
            <a:fillRect/>
          </a:stretch>
        </p:blipFill>
        <p:spPr bwMode="auto">
          <a:xfrm>
            <a:off x="611560" y="1268760"/>
            <a:ext cx="7920879" cy="46085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62"/>
            <a:ext cx="9144000" cy="1015663"/>
          </a:xfrm>
          <a:prstGeom prst="rect">
            <a:avLst/>
          </a:prstGeom>
          <a:noFill/>
        </p:spPr>
        <p:txBody>
          <a:bodyPr wrap="square" rtlCol="0">
            <a:spAutoFit/>
          </a:bodyPr>
          <a:lstStyle/>
          <a:p>
            <a:pPr indent="534988"/>
            <a:r>
              <a:rPr lang="ru-RU" sz="2000" dirty="0" smtClean="0">
                <a:latin typeface="Times New Roman" pitchFamily="18" charset="0"/>
                <a:cs typeface="Times New Roman" pitchFamily="18" charset="0"/>
              </a:rPr>
              <a:t>Работая над заданиями вкладки «Учимся решать» или «Учимся моделировать», студенты имеют возможность выяснить для себя все вопросы, которые остались перед контрольной работой. </a:t>
            </a:r>
            <a:endParaRPr lang="uk-UA" sz="2000" dirty="0" smtClean="0">
              <a:latin typeface="Times New Roman" pitchFamily="18" charset="0"/>
              <a:cs typeface="Times New Roman" pitchFamily="18" charset="0"/>
            </a:endParaRPr>
          </a:p>
        </p:txBody>
      </p:sp>
      <p:pic>
        <p:nvPicPr>
          <p:cNvPr id="4" name="Рисунок 3" descr="Безимени-2.jpg"/>
          <p:cNvPicPr/>
          <p:nvPr/>
        </p:nvPicPr>
        <p:blipFill>
          <a:blip r:embed="rId2" cstate="print"/>
          <a:srcRect/>
          <a:stretch>
            <a:fillRect/>
          </a:stretch>
        </p:blipFill>
        <p:spPr bwMode="auto">
          <a:xfrm>
            <a:off x="323528" y="1340768"/>
            <a:ext cx="8280920" cy="4752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62"/>
            <a:ext cx="9144000" cy="1107996"/>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Поисковая система, система всплывающих информационных подсказок с разной по объему информацией предоставляет возможность получить  консультацию в любой момент времени.</a:t>
            </a:r>
            <a:endParaRPr lang="uk-UA" sz="2200" dirty="0">
              <a:latin typeface="Times New Roman" pitchFamily="18" charset="0"/>
              <a:cs typeface="Times New Roman" pitchFamily="18" charset="0"/>
            </a:endParaRPr>
          </a:p>
        </p:txBody>
      </p:sp>
      <p:pic>
        <p:nvPicPr>
          <p:cNvPr id="6" name="Рисунок 5" descr="подсказка"/>
          <p:cNvPicPr/>
          <p:nvPr/>
        </p:nvPicPr>
        <p:blipFill>
          <a:blip r:embed="rId2" cstate="print"/>
          <a:srcRect/>
          <a:stretch>
            <a:fillRect/>
          </a:stretch>
        </p:blipFill>
        <p:spPr bwMode="auto">
          <a:xfrm>
            <a:off x="539552" y="1628800"/>
            <a:ext cx="7920880"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520" y="-27384"/>
            <a:ext cx="9144000" cy="2062103"/>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Также на сайте студентам предлагается выполнение самостоятельных лабораторных работ с использованием инструкций к использованию программных средств обучения. Эти инструкции, как и тестовые версии соответствующих программных средств, находятся во вкладке </a:t>
            </a:r>
            <a:r>
              <a:rPr lang="ru-RU" sz="2200" i="1" dirty="0" smtClean="0">
                <a:latin typeface="Times New Roman" pitchFamily="18" charset="0"/>
                <a:cs typeface="Times New Roman" pitchFamily="18" charset="0"/>
              </a:rPr>
              <a:t>«лаборатория»</a:t>
            </a:r>
            <a:r>
              <a:rPr lang="ru-RU" sz="2200" dirty="0" smtClean="0">
                <a:latin typeface="Times New Roman" pitchFamily="18" charset="0"/>
                <a:cs typeface="Times New Roman" pitchFamily="18" charset="0"/>
              </a:rPr>
              <a:t>.</a:t>
            </a:r>
            <a:endParaRPr lang="uk-UA" sz="2200" dirty="0" smtClean="0">
              <a:latin typeface="Times New Roman" pitchFamily="18" charset="0"/>
              <a:cs typeface="Times New Roman" pitchFamily="18" charset="0"/>
            </a:endParaRPr>
          </a:p>
          <a:p>
            <a:endParaRPr lang="ru-RU" dirty="0"/>
          </a:p>
        </p:txBody>
      </p:sp>
      <p:pic>
        <p:nvPicPr>
          <p:cNvPr id="4" name="Рисунок 3" descr="Лаборатория2.jpg"/>
          <p:cNvPicPr/>
          <p:nvPr/>
        </p:nvPicPr>
        <p:blipFill>
          <a:blip r:embed="rId2" cstate="print"/>
          <a:stretch>
            <a:fillRect/>
          </a:stretch>
        </p:blipFill>
        <p:spPr>
          <a:xfrm>
            <a:off x="467545" y="1665514"/>
            <a:ext cx="8208911" cy="471581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315416"/>
            <a:ext cx="8964488" cy="2862322"/>
          </a:xfrm>
          <a:prstGeom prst="rect">
            <a:avLst/>
          </a:prstGeom>
          <a:noFill/>
        </p:spPr>
        <p:txBody>
          <a:bodyPr wrap="square" rtlCol="0">
            <a:spAutoFit/>
          </a:bodyPr>
          <a:lstStyle/>
          <a:p>
            <a:r>
              <a:rPr lang="ru-RU" sz="2000" dirty="0" smtClean="0"/>
              <a:t> </a:t>
            </a:r>
            <a:endParaRPr lang="uk-UA" sz="2000" dirty="0" smtClean="0">
              <a:latin typeface="Times New Roman" pitchFamily="18" charset="0"/>
              <a:cs typeface="Times New Roman" pitchFamily="18" charset="0"/>
            </a:endParaRPr>
          </a:p>
          <a:p>
            <a:pPr indent="534988"/>
            <a:r>
              <a:rPr lang="ru-RU" sz="2000" dirty="0" smtClean="0">
                <a:latin typeface="Times New Roman" pitchFamily="18" charset="0"/>
                <a:cs typeface="Times New Roman" pitchFamily="18" charset="0"/>
              </a:rPr>
              <a:t>Кроме того, на форуме сайта возможное общение студентов с целью сравнения возможностей программных средств, которые применяются во время обучения высшей математике с программным обеспечением машиностроительного и металлургического производств. Например, для сравнения рассматривается программное обеспечение, которое находится на сайте</a:t>
            </a:r>
            <a:r>
              <a:rPr lang="ru-RU" sz="2000" i="1" dirty="0" smtClean="0">
                <a:latin typeface="Times New Roman" pitchFamily="18" charset="0"/>
                <a:cs typeface="Times New Roman" pitchFamily="18" charset="0"/>
              </a:rPr>
              <a:t> </a:t>
            </a:r>
            <a:r>
              <a:rPr lang="ru-RU" sz="2000" i="1" u="sng" dirty="0" err="1" smtClean="0">
                <a:latin typeface="Times New Roman" pitchFamily="18" charset="0"/>
                <a:cs typeface="Times New Roman" pitchFamily="18" charset="0"/>
                <a:hlinkClick r:id="rId2"/>
              </a:rPr>
              <a:t>www.acad.com.ua</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Computer</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Logic</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Group</a:t>
            </a:r>
            <a:r>
              <a:rPr lang="ru-RU" sz="2000" dirty="0" smtClean="0">
                <a:latin typeface="Times New Roman" pitchFamily="18" charset="0"/>
                <a:cs typeface="Times New Roman" pitchFamily="18" charset="0"/>
              </a:rPr>
              <a:t>», содержащем разные версии ANSYS, </a:t>
            </a:r>
            <a:r>
              <a:rPr lang="ru-RU" sz="2000" dirty="0" err="1" smtClean="0">
                <a:latin typeface="Times New Roman" pitchFamily="18" charset="0"/>
                <a:cs typeface="Times New Roman" pitchFamily="18" charset="0"/>
              </a:rPr>
              <a:t>Autodesk</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Invertor</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AutoCAD</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Mechanical</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Deform</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MasterCAM</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SolidCAM</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EdgeCAM</a:t>
            </a:r>
            <a:r>
              <a:rPr lang="ru-RU" sz="2000" dirty="0" smtClean="0">
                <a:latin typeface="Times New Roman" pitchFamily="18" charset="0"/>
                <a:cs typeface="Times New Roman" pitchFamily="18" charset="0"/>
              </a:rPr>
              <a:t>, QFORM3D и др.</a:t>
            </a:r>
            <a:endParaRPr lang="uk-UA" sz="2000" dirty="0">
              <a:latin typeface="Times New Roman" pitchFamily="18" charset="0"/>
              <a:cs typeface="Times New Roman" pitchFamily="18" charset="0"/>
            </a:endParaRPr>
          </a:p>
        </p:txBody>
      </p:sp>
      <p:pic>
        <p:nvPicPr>
          <p:cNvPr id="4" name="Рисунок 3" descr="Лаборатория.jpg"/>
          <p:cNvPicPr/>
          <p:nvPr/>
        </p:nvPicPr>
        <p:blipFill>
          <a:blip r:embed="rId3" cstate="print"/>
          <a:stretch>
            <a:fillRect/>
          </a:stretch>
        </p:blipFill>
        <p:spPr>
          <a:xfrm>
            <a:off x="1331640" y="2579712"/>
            <a:ext cx="6604294" cy="427828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71414"/>
            <a:ext cx="8715436" cy="6740307"/>
          </a:xfrm>
          <a:prstGeom prst="rect">
            <a:avLst/>
          </a:prstGeom>
          <a:noFill/>
        </p:spPr>
        <p:txBody>
          <a:bodyPr wrap="square" rtlCol="0">
            <a:spAutoFit/>
          </a:bodyPr>
          <a:lstStyle/>
          <a:p>
            <a:pPr indent="534988"/>
            <a:r>
              <a:rPr lang="ru-RU" sz="2400" dirty="0" smtClean="0">
                <a:latin typeface="Times New Roman" pitchFamily="18" charset="0"/>
                <a:cs typeface="Times New Roman" pitchFamily="18" charset="0"/>
              </a:rPr>
              <a:t>Таким образом, эффективность ДК «Высшая математика для будущих инженеров» на основе компьютерных коммуникаций обеспечивается: </a:t>
            </a:r>
            <a:endParaRPr lang="uk-UA" sz="2400" dirty="0" smtClean="0">
              <a:latin typeface="Times New Roman" pitchFamily="18" charset="0"/>
              <a:cs typeface="Times New Roman" pitchFamily="18" charset="0"/>
            </a:endParaRPr>
          </a:p>
          <a:p>
            <a:pPr indent="534988"/>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индивидуальным выбором траектории обучения: содержания, методики преподавания, режима, времени и скорости;</a:t>
            </a:r>
            <a:endParaRPr lang="uk-UA" sz="2400" dirty="0" smtClean="0">
              <a:latin typeface="Times New Roman" pitchFamily="18" charset="0"/>
              <a:cs typeface="Times New Roman" pitchFamily="18" charset="0"/>
            </a:endParaRPr>
          </a:p>
          <a:p>
            <a:pPr indent="534988"/>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постоянным доступом студентов к учебным материалам, взаимодействием студентов с учебными ресурсами, возможностью общения участников учебного процесса на основе применения ИКТ с целью, как обсуждения текущих вопросов во время работы с учебным материалом, так и для </a:t>
            </a:r>
            <a:r>
              <a:rPr lang="ru-RU" sz="2400" dirty="0" err="1" smtClean="0">
                <a:latin typeface="Times New Roman" pitchFamily="18" charset="0"/>
                <a:cs typeface="Times New Roman" pitchFamily="18" charset="0"/>
              </a:rPr>
              <a:t>контактирования</a:t>
            </a:r>
            <a:r>
              <a:rPr lang="ru-RU" sz="2400" dirty="0" smtClean="0">
                <a:latin typeface="Times New Roman" pitchFamily="18" charset="0"/>
                <a:cs typeface="Times New Roman" pitchFamily="18" charset="0"/>
              </a:rPr>
              <a:t> на основе взаимных интересов, постоянного контакта с преподавателем;</a:t>
            </a:r>
            <a:endParaRPr lang="uk-UA" sz="2400" dirty="0" smtClean="0">
              <a:latin typeface="Times New Roman" pitchFamily="18" charset="0"/>
              <a:cs typeface="Times New Roman" pitchFamily="18" charset="0"/>
            </a:endParaRPr>
          </a:p>
          <a:p>
            <a:pPr indent="534988"/>
            <a:r>
              <a:rPr lang="ru-RU" sz="2400" b="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возможностью привлечения других преподавателей и информации из других сайтов;</a:t>
            </a:r>
            <a:endParaRPr lang="uk-UA" sz="2400" dirty="0" smtClean="0">
              <a:latin typeface="Times New Roman" pitchFamily="18" charset="0"/>
              <a:cs typeface="Times New Roman" pitchFamily="18" charset="0"/>
            </a:endParaRPr>
          </a:p>
          <a:p>
            <a:pPr indent="534988"/>
            <a:r>
              <a:rPr lang="ru-RU" sz="2400" b="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экономическим эффектом </a:t>
            </a:r>
            <a:r>
              <a:rPr lang="ru-RU" sz="2400" b="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увеличение количества студентов не требует существенных дополнительных затрат.</a:t>
            </a:r>
            <a:endParaRPr lang="uk-UA" sz="2400" dirty="0" smtClean="0">
              <a:latin typeface="Times New Roman" pitchFamily="18" charset="0"/>
              <a:cs typeface="Times New Roman" pitchFamily="18" charset="0"/>
            </a:endParaRPr>
          </a:p>
          <a:p>
            <a:r>
              <a:rPr lang="ru-RU" sz="2400" dirty="0" smtClean="0"/>
              <a:t> </a:t>
            </a:r>
            <a:endParaRPr lang="uk-UA"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71462"/>
            <a:ext cx="8572560" cy="6740307"/>
          </a:xfrm>
          <a:prstGeom prst="rect">
            <a:avLst/>
          </a:prstGeom>
          <a:noFill/>
        </p:spPr>
        <p:txBody>
          <a:bodyPr wrap="square" rtlCol="0">
            <a:spAutoFit/>
          </a:bodyPr>
          <a:lstStyle/>
          <a:p>
            <a:pPr indent="534988"/>
            <a:r>
              <a:rPr lang="ru-RU" sz="2400" dirty="0" smtClean="0">
                <a:latin typeface="Times New Roman" pitchFamily="18" charset="0"/>
                <a:cs typeface="Times New Roman" pitchFamily="18" charset="0"/>
              </a:rPr>
              <a:t>Рассмотрим методику создания персонального сайта и размещения на нем материалов для скачивания. </a:t>
            </a:r>
            <a:endParaRPr lang="ru-RU" sz="2400" dirty="0" smtClean="0">
              <a:latin typeface="Times New Roman" pitchFamily="18" charset="0"/>
              <a:cs typeface="Times New Roman" pitchFamily="18" charset="0"/>
            </a:endParaRPr>
          </a:p>
          <a:p>
            <a:pPr indent="534988"/>
            <a:r>
              <a:rPr lang="ru-RU" sz="2400" dirty="0" smtClean="0">
                <a:latin typeface="Times New Roman" pitchFamily="18" charset="0"/>
                <a:cs typeface="Times New Roman" pitchFamily="18" charset="0"/>
              </a:rPr>
              <a:t>Определим </a:t>
            </a:r>
            <a:r>
              <a:rPr lang="ru-RU" sz="2400" dirty="0" smtClean="0">
                <a:latin typeface="Times New Roman" pitchFamily="18" charset="0"/>
                <a:cs typeface="Times New Roman" pitchFamily="18" charset="0"/>
              </a:rPr>
              <a:t>для этого некоторые понятия.</a:t>
            </a:r>
            <a:endParaRPr lang="uk-UA" sz="2400" dirty="0" smtClean="0">
              <a:latin typeface="Times New Roman" pitchFamily="18" charset="0"/>
              <a:cs typeface="Times New Roman" pitchFamily="18" charset="0"/>
            </a:endParaRPr>
          </a:p>
          <a:p>
            <a:pPr indent="534988" fontAlgn="base"/>
            <a:r>
              <a:rPr lang="ru-RU" sz="2400" b="1" dirty="0" smtClean="0">
                <a:latin typeface="Times New Roman" pitchFamily="18" charset="0"/>
                <a:cs typeface="Times New Roman" pitchFamily="18" charset="0"/>
              </a:rPr>
              <a:t>Что такое «</a:t>
            </a:r>
            <a:r>
              <a:rPr lang="ru-RU" sz="2400" b="1" dirty="0" err="1" smtClean="0">
                <a:latin typeface="Times New Roman" pitchFamily="18" charset="0"/>
                <a:cs typeface="Times New Roman" pitchFamily="18" charset="0"/>
              </a:rPr>
              <a:t>Хостинг</a:t>
            </a:r>
            <a:r>
              <a:rPr lang="ru-RU" sz="2400" b="1" dirty="0" smtClean="0">
                <a:latin typeface="Times New Roman" pitchFamily="18" charset="0"/>
                <a:cs typeface="Times New Roman" pitchFamily="18" charset="0"/>
              </a:rPr>
              <a:t>»?</a:t>
            </a:r>
            <a:endParaRPr lang="uk-UA" sz="2400" dirty="0" smtClean="0">
              <a:latin typeface="Times New Roman" pitchFamily="18" charset="0"/>
              <a:cs typeface="Times New Roman" pitchFamily="18" charset="0"/>
            </a:endParaRPr>
          </a:p>
          <a:p>
            <a:pPr indent="534988" algn="just" fontAlgn="base"/>
            <a:r>
              <a:rPr lang="ru-RU" sz="2400" dirty="0" smtClean="0">
                <a:latin typeface="Times New Roman" pitchFamily="18" charset="0"/>
                <a:cs typeface="Times New Roman" pitchFamily="18" charset="0"/>
              </a:rPr>
              <a:t>Услуга по предоставлению аппаратного и программного обеспечения для функционирования сайта в Интернете.</a:t>
            </a:r>
            <a:endParaRPr lang="uk-UA" sz="2400" dirty="0" smtClean="0">
              <a:latin typeface="Times New Roman" pitchFamily="18" charset="0"/>
              <a:cs typeface="Times New Roman" pitchFamily="18" charset="0"/>
            </a:endParaRPr>
          </a:p>
          <a:p>
            <a:pPr indent="534988" fontAlgn="base"/>
            <a:r>
              <a:rPr lang="ru-RU" sz="2400" b="1" dirty="0" smtClean="0">
                <a:latin typeface="Times New Roman" pitchFamily="18" charset="0"/>
                <a:cs typeface="Times New Roman" pitchFamily="18" charset="0"/>
              </a:rPr>
              <a:t>Виды </a:t>
            </a:r>
            <a:r>
              <a:rPr lang="ru-RU" sz="2400" b="1" dirty="0" err="1" smtClean="0">
                <a:latin typeface="Times New Roman" pitchFamily="18" charset="0"/>
                <a:cs typeface="Times New Roman" pitchFamily="18" charset="0"/>
              </a:rPr>
              <a:t>хостинга</a:t>
            </a:r>
            <a:endParaRPr lang="uk-UA" sz="2400" b="1" dirty="0" smtClean="0">
              <a:latin typeface="Times New Roman" pitchFamily="18" charset="0"/>
              <a:cs typeface="Times New Roman" pitchFamily="18" charset="0"/>
            </a:endParaRPr>
          </a:p>
          <a:p>
            <a:pPr indent="534988" fontAlgn="base"/>
            <a:r>
              <a:rPr lang="ru-RU" sz="2400" dirty="0" err="1" smtClean="0">
                <a:latin typeface="Times New Roman" pitchFamily="18" charset="0"/>
                <a:cs typeface="Times New Roman" pitchFamily="18" charset="0"/>
              </a:rPr>
              <a:t>Хостинг</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бывает </a:t>
            </a:r>
            <a:r>
              <a:rPr lang="ru-RU" sz="2400" dirty="0" smtClean="0">
                <a:latin typeface="Times New Roman" pitchFamily="18" charset="0"/>
                <a:cs typeface="Times New Roman" pitchFamily="18" charset="0"/>
              </a:rPr>
              <a:t>двух типов:</a:t>
            </a:r>
            <a:endParaRPr lang="uk-UA" sz="2400" dirty="0" smtClean="0">
              <a:latin typeface="Times New Roman" pitchFamily="18" charset="0"/>
              <a:cs typeface="Times New Roman" pitchFamily="18" charset="0"/>
            </a:endParaRPr>
          </a:p>
          <a:p>
            <a:pPr indent="534988" fontAlgn="base"/>
            <a:r>
              <a:rPr lang="ru-RU" sz="2400" b="1" dirty="0" smtClean="0">
                <a:latin typeface="Times New Roman" pitchFamily="18" charset="0"/>
                <a:cs typeface="Times New Roman" pitchFamily="18" charset="0"/>
              </a:rPr>
              <a:t>Бесплатный</a:t>
            </a:r>
            <a:r>
              <a:rPr lang="ru-RU" sz="2400" dirty="0" smtClean="0">
                <a:latin typeface="Times New Roman" pitchFamily="18" charset="0"/>
                <a:cs typeface="Times New Roman" pitchFamily="18" charset="0"/>
              </a:rPr>
              <a:t> — компания, оказывающая услуги бесплатного </a:t>
            </a:r>
            <a:r>
              <a:rPr lang="ru-RU" sz="2400" dirty="0" err="1" smtClean="0">
                <a:latin typeface="Times New Roman" pitchFamily="18" charset="0"/>
                <a:cs typeface="Times New Roman" pitchFamily="18" charset="0"/>
              </a:rPr>
              <a:t>хостинга</a:t>
            </a:r>
            <a:r>
              <a:rPr lang="ru-RU" sz="2400" dirty="0" smtClean="0">
                <a:latin typeface="Times New Roman" pitchFamily="18" charset="0"/>
                <a:cs typeface="Times New Roman" pitchFamily="18" charset="0"/>
              </a:rPr>
              <a:t>, зарабатывает, как правило, путем размещения рекламы на страницах сайтов, расположенных на ее серверах. В силу ограничений на предоставляемые услуги, бесплатный </a:t>
            </a:r>
            <a:r>
              <a:rPr lang="ru-RU" sz="2400" dirty="0" err="1" smtClean="0">
                <a:latin typeface="Times New Roman" pitchFamily="18" charset="0"/>
                <a:cs typeface="Times New Roman" pitchFamily="18" charset="0"/>
              </a:rPr>
              <a:t>хостинг</a:t>
            </a:r>
            <a:r>
              <a:rPr lang="ru-RU" sz="2400" dirty="0" smtClean="0">
                <a:latin typeface="Times New Roman" pitchFamily="18" charset="0"/>
                <a:cs typeface="Times New Roman" pitchFamily="18" charset="0"/>
              </a:rPr>
              <a:t> не может быть использован в работе серьезных проектов, но для домашних страничек вполне подходит;</a:t>
            </a:r>
            <a:endParaRPr lang="uk-UA" sz="2400" dirty="0" smtClean="0">
              <a:latin typeface="Times New Roman" pitchFamily="18" charset="0"/>
              <a:cs typeface="Times New Roman" pitchFamily="18" charset="0"/>
            </a:endParaRPr>
          </a:p>
          <a:p>
            <a:pPr indent="534988" fontAlgn="base"/>
            <a:r>
              <a:rPr lang="ru-RU" sz="2400" b="1" dirty="0" smtClean="0">
                <a:latin typeface="Times New Roman" pitchFamily="18" charset="0"/>
                <a:cs typeface="Times New Roman" pitchFamily="18" charset="0"/>
              </a:rPr>
              <a:t>Платный</a:t>
            </a:r>
            <a:r>
              <a:rPr lang="ru-RU" sz="2400" dirty="0" smtClean="0">
                <a:latin typeface="Times New Roman" pitchFamily="18" charset="0"/>
                <a:cs typeface="Times New Roman" pitchFamily="18" charset="0"/>
              </a:rPr>
              <a:t> — представляется собой комплекс профессиональных услуг, предоставляемых </a:t>
            </a:r>
            <a:r>
              <a:rPr lang="ru-RU" sz="2400" dirty="0" err="1" smtClean="0">
                <a:latin typeface="Times New Roman" pitchFamily="18" charset="0"/>
                <a:cs typeface="Times New Roman" pitchFamily="18" charset="0"/>
              </a:rPr>
              <a:t>компанией-хостером</a:t>
            </a:r>
            <a:r>
              <a:rPr lang="ru-RU" sz="2400" dirty="0" smtClean="0">
                <a:latin typeface="Times New Roman" pitchFamily="18" charset="0"/>
                <a:cs typeface="Times New Roman" pitchFamily="18" charset="0"/>
              </a:rPr>
              <a:t>. </a:t>
            </a:r>
            <a:endParaRPr lang="uk-UA"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992917"/>
            <a:ext cx="9181684" cy="4154984"/>
          </a:xfrm>
          <a:prstGeom prst="rect">
            <a:avLst/>
          </a:prstGeom>
          <a:noFill/>
        </p:spPr>
        <p:txBody>
          <a:bodyPr wrap="square" rtlCol="0">
            <a:spAutoFit/>
          </a:bodyPr>
          <a:lstStyle/>
          <a:p>
            <a:pPr indent="534988"/>
            <a:r>
              <a:rPr lang="ru-RU" sz="2400" b="1" dirty="0" smtClean="0">
                <a:latin typeface="Times New Roman" pitchFamily="18" charset="0"/>
                <a:cs typeface="Times New Roman" pitchFamily="18" charset="0"/>
              </a:rPr>
              <a:t>О </a:t>
            </a:r>
            <a:r>
              <a:rPr lang="ru-RU" sz="2400" b="1" dirty="0" smtClean="0">
                <a:latin typeface="Times New Roman" pitchFamily="18" charset="0"/>
                <a:cs typeface="Times New Roman" pitchFamily="18" charset="0"/>
              </a:rPr>
              <a:t>сервисе, предоставляющем бесплатный </a:t>
            </a:r>
            <a:r>
              <a:rPr lang="ru-RU" sz="2400" b="1" dirty="0" err="1" smtClean="0">
                <a:latin typeface="Times New Roman" pitchFamily="18" charset="0"/>
                <a:cs typeface="Times New Roman" pitchFamily="18" charset="0"/>
              </a:rPr>
              <a:t>хостинг</a:t>
            </a:r>
            <a:r>
              <a:rPr lang="ru-RU" sz="2400" b="1" dirty="0" smtClean="0">
                <a:latin typeface="Times New Roman" pitchFamily="18" charset="0"/>
                <a:cs typeface="Times New Roman" pitchFamily="18" charset="0"/>
              </a:rPr>
              <a:t> </a:t>
            </a:r>
            <a:endParaRPr lang="uk-UA" sz="2400" dirty="0" smtClean="0">
              <a:latin typeface="Times New Roman" pitchFamily="18" charset="0"/>
              <a:cs typeface="Times New Roman" pitchFamily="18" charset="0"/>
            </a:endParaRPr>
          </a:p>
          <a:p>
            <a:pPr indent="534988"/>
            <a:r>
              <a:rPr lang="ru-RU" sz="2400" b="1" dirty="0" err="1" smtClean="0">
                <a:latin typeface="Times New Roman" pitchFamily="18" charset="0"/>
                <a:cs typeface="Times New Roman" pitchFamily="18" charset="0"/>
              </a:rPr>
              <a:t>Яндекс.Народ</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это сервис для создания и бесплатного </a:t>
            </a:r>
            <a:r>
              <a:rPr lang="ru-RU" sz="2400" dirty="0" err="1" smtClean="0">
                <a:latin typeface="Times New Roman" pitchFamily="18" charset="0"/>
                <a:cs typeface="Times New Roman" pitchFamily="18" charset="0"/>
              </a:rPr>
              <a:t>хостинга</a:t>
            </a:r>
            <a:r>
              <a:rPr lang="ru-RU" sz="2400" dirty="0" smtClean="0">
                <a:latin typeface="Times New Roman" pitchFamily="18" charset="0"/>
                <a:cs typeface="Times New Roman" pitchFamily="18" charset="0"/>
              </a:rPr>
              <a:t> сайтов, хранения и обмена файлами.</a:t>
            </a:r>
            <a:endParaRPr lang="uk-UA" sz="2400" dirty="0" smtClean="0">
              <a:latin typeface="Times New Roman" pitchFamily="18" charset="0"/>
              <a:cs typeface="Times New Roman" pitchFamily="18" charset="0"/>
            </a:endParaRPr>
          </a:p>
          <a:p>
            <a:pPr indent="534988"/>
            <a:r>
              <a:rPr lang="ru-RU" sz="2400" dirty="0" smtClean="0">
                <a:latin typeface="Times New Roman" pitchFamily="18" charset="0"/>
                <a:cs typeface="Times New Roman" pitchFamily="18" charset="0"/>
              </a:rPr>
              <a:t>Для того чтобы создать сайт или загрузить файлы на Народе, требуется доступ к </a:t>
            </a:r>
            <a:r>
              <a:rPr lang="ru-RU" sz="2400" u="sng" dirty="0" smtClean="0">
                <a:latin typeface="Times New Roman" pitchFamily="18" charset="0"/>
                <a:cs typeface="Times New Roman" pitchFamily="18" charset="0"/>
              </a:rPr>
              <a:t>персональной части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Яндекса</a:t>
            </a:r>
            <a:r>
              <a:rPr lang="ru-RU" sz="2400" dirty="0" smtClean="0">
                <a:latin typeface="Times New Roman" pitchFamily="18" charset="0"/>
                <a:cs typeface="Times New Roman" pitchFamily="18" charset="0"/>
              </a:rPr>
              <a:t>.</a:t>
            </a:r>
            <a:endParaRPr lang="uk-UA" sz="2400" dirty="0" smtClean="0">
              <a:latin typeface="Times New Roman" pitchFamily="18" charset="0"/>
              <a:cs typeface="Times New Roman" pitchFamily="18" charset="0"/>
            </a:endParaRPr>
          </a:p>
          <a:p>
            <a:pPr indent="534988"/>
            <a:r>
              <a:rPr lang="ru-RU" sz="2400" dirty="0" smtClean="0">
                <a:latin typeface="Times New Roman" pitchFamily="18" charset="0"/>
                <a:cs typeface="Times New Roman" pitchFamily="18" charset="0"/>
              </a:rPr>
              <a:t>Если вы уже зарегистрированы на </a:t>
            </a:r>
            <a:r>
              <a:rPr lang="ru-RU" sz="2400" dirty="0" err="1" smtClean="0">
                <a:latin typeface="Times New Roman" pitchFamily="18" charset="0"/>
                <a:cs typeface="Times New Roman" pitchFamily="18" charset="0"/>
              </a:rPr>
              <a:t>Яндексе</a:t>
            </a:r>
            <a:r>
              <a:rPr lang="ru-RU" sz="2400" dirty="0" smtClean="0">
                <a:latin typeface="Times New Roman" pitchFamily="18" charset="0"/>
                <a:cs typeface="Times New Roman" pitchFamily="18" charset="0"/>
              </a:rPr>
              <a:t>, введите свои логин и пароль, перейдя по ссылке «Войти», расположенной в правой верхней части страницы</a:t>
            </a:r>
            <a:r>
              <a:rPr lang="ru-RU" sz="2400" dirty="0" smtClean="0">
                <a:latin typeface="Times New Roman" pitchFamily="18" charset="0"/>
                <a:cs typeface="Times New Roman" pitchFamily="18" charset="0"/>
              </a:rPr>
              <a:t>.</a:t>
            </a:r>
          </a:p>
          <a:p>
            <a:pPr indent="534988"/>
            <a:r>
              <a:rPr lang="ru-RU" sz="2400" dirty="0" smtClean="0">
                <a:latin typeface="Times New Roman" pitchFamily="18" charset="0"/>
                <a:cs typeface="Times New Roman" pitchFamily="18" charset="0"/>
              </a:rPr>
              <a:t>В </a:t>
            </a:r>
            <a:r>
              <a:rPr lang="ru-RU" sz="2400" dirty="0" smtClean="0">
                <a:latin typeface="Times New Roman" pitchFamily="18" charset="0"/>
                <a:cs typeface="Times New Roman" pitchFamily="18" charset="0"/>
              </a:rPr>
              <a:t>настоящее время </a:t>
            </a:r>
            <a:r>
              <a:rPr lang="ru-RU" sz="2400" dirty="0" err="1" smtClean="0">
                <a:latin typeface="Times New Roman" pitchFamily="18" charset="0"/>
                <a:cs typeface="Times New Roman" pitchFamily="18" charset="0"/>
              </a:rPr>
              <a:t>Яндекс.Народ</a:t>
            </a:r>
            <a:r>
              <a:rPr lang="ru-RU" sz="2400" dirty="0" smtClean="0">
                <a:latin typeface="Times New Roman" pitchFamily="18" charset="0"/>
                <a:cs typeface="Times New Roman" pitchFamily="18" charset="0"/>
              </a:rPr>
              <a:t> предлагает вам инструмент для создания сайтов — Конструктор</a:t>
            </a:r>
            <a:r>
              <a:rPr lang="ru-RU" sz="2400" u="sng"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сайтов.</a:t>
            </a:r>
            <a:endParaRPr lang="uk-UA" sz="2400" dirty="0" smtClean="0">
              <a:latin typeface="Times New Roman" pitchFamily="18" charset="0"/>
              <a:cs typeface="Times New Roman" pitchFamily="18" charset="0"/>
            </a:endParaRPr>
          </a:p>
          <a:p>
            <a:pPr indent="534988"/>
            <a:endParaRPr lang="uk-U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7158" y="0"/>
            <a:ext cx="8382057" cy="1643050"/>
          </a:xfrm>
        </p:spPr>
        <p:txBody>
          <a:bodyPr>
            <a:normAutofit/>
          </a:bodyPr>
          <a:lstStyle/>
          <a:p>
            <a:endParaRPr lang="ru-RU" sz="2800" b="0" dirty="0" smtClean="0">
              <a:solidFill>
                <a:schemeClr val="tx1"/>
              </a:solidFill>
              <a:effectLst/>
              <a:latin typeface="Times New Roman" pitchFamily="18" charset="0"/>
              <a:cs typeface="Times New Roman" pitchFamily="18" charset="0"/>
            </a:endParaRPr>
          </a:p>
          <a:p>
            <a:endParaRPr lang="ru-RU" sz="2800" b="0" dirty="0" smtClean="0">
              <a:solidFill>
                <a:schemeClr val="tx1"/>
              </a:solidFill>
              <a:effectLst/>
              <a:latin typeface="Times New Roman" pitchFamily="18" charset="0"/>
              <a:cs typeface="Times New Roman" pitchFamily="18" charset="0"/>
            </a:endParaRPr>
          </a:p>
          <a:p>
            <a:endParaRPr lang="ru-RU" sz="2800" b="0" dirty="0" smtClean="0">
              <a:solidFill>
                <a:schemeClr val="tx1"/>
              </a:solidFill>
              <a:effectLst/>
              <a:latin typeface="Times New Roman" pitchFamily="18" charset="0"/>
              <a:cs typeface="Times New Roman" pitchFamily="18" charset="0"/>
            </a:endParaRPr>
          </a:p>
          <a:p>
            <a:endParaRPr lang="ru-RU" sz="2800" b="0" dirty="0" smtClean="0">
              <a:solidFill>
                <a:schemeClr val="tx1"/>
              </a:solidFill>
              <a:effectLst/>
              <a:latin typeface="Times New Roman" pitchFamily="18" charset="0"/>
              <a:cs typeface="Times New Roman" pitchFamily="18" charset="0"/>
            </a:endParaRPr>
          </a:p>
          <a:p>
            <a:endParaRPr lang="ru-RU" sz="2800" b="0" dirty="0" smtClean="0">
              <a:solidFill>
                <a:schemeClr val="tx1"/>
              </a:solidFill>
              <a:effectLst/>
              <a:latin typeface="Times New Roman" pitchFamily="18" charset="0"/>
              <a:cs typeface="Times New Roman" pitchFamily="18" charset="0"/>
            </a:endParaRPr>
          </a:p>
          <a:p>
            <a:endParaRPr lang="ru-RU" sz="5900" b="0" dirty="0" smtClean="0">
              <a:solidFill>
                <a:schemeClr val="tx1"/>
              </a:solidFill>
              <a:effectLst/>
              <a:latin typeface="Times New Roman" pitchFamily="18" charset="0"/>
              <a:cs typeface="Times New Roman" pitchFamily="18" charset="0"/>
            </a:endParaRPr>
          </a:p>
          <a:p>
            <a:endParaRPr lang="ru-RU" sz="7200" b="0" dirty="0" smtClean="0">
              <a:solidFill>
                <a:schemeClr val="tx1"/>
              </a:solidFill>
              <a:effectLst/>
              <a:latin typeface="Times New Roman" pitchFamily="18" charset="0"/>
              <a:cs typeface="Times New Roman" pitchFamily="18" charset="0"/>
            </a:endParaRPr>
          </a:p>
          <a:p>
            <a:endParaRPr lang="ru-RU" sz="11200" b="0" dirty="0" smtClean="0">
              <a:solidFill>
                <a:schemeClr val="tx1"/>
              </a:solidFill>
              <a:effectLst/>
              <a:latin typeface="Times New Roman" pitchFamily="18" charset="0"/>
              <a:cs typeface="Times New Roman" pitchFamily="18" charset="0"/>
            </a:endParaRPr>
          </a:p>
          <a:p>
            <a:endParaRPr lang="ru-RU" dirty="0"/>
          </a:p>
        </p:txBody>
      </p:sp>
      <p:sp>
        <p:nvSpPr>
          <p:cNvPr id="5" name="TextBox 4"/>
          <p:cNvSpPr txBox="1"/>
          <p:nvPr/>
        </p:nvSpPr>
        <p:spPr>
          <a:xfrm>
            <a:off x="142876" y="1450193"/>
            <a:ext cx="9001156" cy="3693319"/>
          </a:xfrm>
          <a:prstGeom prst="rect">
            <a:avLst/>
          </a:prstGeom>
          <a:noFill/>
        </p:spPr>
        <p:txBody>
          <a:bodyPr wrap="square" rtlCol="0">
            <a:spAutoFit/>
          </a:bodyPr>
          <a:lstStyle/>
          <a:p>
            <a:r>
              <a:rPr lang="ru-RU" sz="2400" dirty="0" smtClean="0">
                <a:latin typeface="Times New Roman" pitchFamily="18" charset="0"/>
                <a:cs typeface="Times New Roman" pitchFamily="18" charset="0"/>
              </a:rPr>
              <a:t>С целью оптимизации процесса обучение высшей математике будущих инженеров мы разработали сайт </a:t>
            </a:r>
            <a:r>
              <a:rPr lang="ru-RU" sz="2400" i="1" u="sng" dirty="0" err="1" smtClean="0">
                <a:solidFill>
                  <a:srgbClr val="000066"/>
                </a:solidFill>
                <a:latin typeface="Times New Roman" pitchFamily="18" charset="0"/>
                <a:cs typeface="Times New Roman" pitchFamily="18" charset="0"/>
                <a:hlinkClick r:id="rId2"/>
              </a:rPr>
              <a:t>www.vmdbi.net.u</a:t>
            </a:r>
            <a:r>
              <a:rPr lang="ru-RU" sz="2400" i="1" u="sng" dirty="0" err="1" smtClean="0">
                <a:latin typeface="Times New Roman" pitchFamily="18" charset="0"/>
                <a:cs typeface="Times New Roman" pitchFamily="18" charset="0"/>
                <a:hlinkClick r:id="rId2"/>
              </a:rPr>
              <a:t>a</a:t>
            </a:r>
            <a:r>
              <a:rPr lang="ru-RU" sz="2400" dirty="0" smtClean="0">
                <a:latin typeface="Times New Roman" pitchFamily="18" charset="0"/>
                <a:cs typeface="Times New Roman" pitchFamily="18" charset="0"/>
              </a:rPr>
              <a:t>, на котором размещено ДК «Высшая математика для будущих инженеров», созданный с помощью языков WEB-программирования: HTML, PHP, </a:t>
            </a:r>
            <a:r>
              <a:rPr lang="ru-RU" sz="2400" dirty="0" err="1" smtClean="0">
                <a:latin typeface="Times New Roman" pitchFamily="18" charset="0"/>
                <a:cs typeface="Times New Roman" pitchFamily="18" charset="0"/>
              </a:rPr>
              <a:t>Java</a:t>
            </a:r>
            <a:r>
              <a:rPr lang="ru-RU" sz="2400" dirty="0" smtClean="0">
                <a:latin typeface="Times New Roman" pitchFamily="18" charset="0"/>
                <a:cs typeface="Times New Roman" pitchFamily="18" charset="0"/>
              </a:rPr>
              <a:t> и размещенный на сервере интернет-провайдера INFOBOX.RU, где он функционирует в автоматическом режиме. Добавление материалов, администрирование и обслуживание сайта ведется через WEB-интерфейс с помощью FTP-клиента.</a:t>
            </a:r>
            <a:endParaRPr lang="uk-UA" sz="2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552" y="314072"/>
            <a:ext cx="9144000" cy="738664"/>
          </a:xfrm>
          <a:prstGeom prst="rect">
            <a:avLst/>
          </a:prstGeom>
          <a:noFill/>
        </p:spPr>
        <p:txBody>
          <a:bodyPr wrap="square" rtlCol="0">
            <a:spAutoFit/>
          </a:bodyPr>
          <a:lstStyle/>
          <a:p>
            <a:pPr indent="534988"/>
            <a:r>
              <a:rPr lang="ru-RU" sz="2400" dirty="0" smtClean="0">
                <a:latin typeface="Times New Roman" pitchFamily="18" charset="0"/>
                <a:cs typeface="Times New Roman" pitchFamily="18" charset="0"/>
              </a:rPr>
              <a:t>Если логина и пароля нет, Вам необходимо зарегистрироваться.</a:t>
            </a:r>
            <a:endParaRPr lang="uk-UA" sz="2400" dirty="0" smtClean="0">
              <a:latin typeface="Times New Roman" pitchFamily="18" charset="0"/>
              <a:cs typeface="Times New Roman" pitchFamily="18" charset="0"/>
            </a:endParaRPr>
          </a:p>
          <a:p>
            <a:endParaRPr lang="ru-RU" dirty="0"/>
          </a:p>
        </p:txBody>
      </p:sp>
      <p:pic>
        <p:nvPicPr>
          <p:cNvPr id="4" name="Рисунок 3" descr="image"/>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67544" y="1196753"/>
            <a:ext cx="8280920" cy="54006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795476"/>
            <a:ext cx="8786874" cy="3785652"/>
          </a:xfrm>
          <a:prstGeom prst="rect">
            <a:avLst/>
          </a:prstGeom>
          <a:noFill/>
        </p:spPr>
        <p:txBody>
          <a:bodyPr wrap="square" rtlCol="0">
            <a:spAutoFit/>
          </a:bodyPr>
          <a:lstStyle/>
          <a:p>
            <a:pPr indent="534988"/>
            <a:r>
              <a:rPr lang="ru-RU" sz="2400" dirty="0" smtClean="0">
                <a:latin typeface="Times New Roman" pitchFamily="18" charset="0"/>
                <a:cs typeface="Times New Roman" pitchFamily="18" charset="0"/>
              </a:rPr>
              <a:t>Конструктор сайтов позволяет «собрать» сайт из готовых блоков (новости, </a:t>
            </a:r>
            <a:r>
              <a:rPr lang="ru-RU" sz="2400" dirty="0" err="1" smtClean="0">
                <a:latin typeface="Times New Roman" pitchFamily="18" charset="0"/>
                <a:cs typeface="Times New Roman" pitchFamily="18" charset="0"/>
              </a:rPr>
              <a:t>фотогалерея</a:t>
            </a:r>
            <a:r>
              <a:rPr lang="ru-RU" sz="2400" dirty="0" smtClean="0">
                <a:latin typeface="Times New Roman" pitchFamily="18" charset="0"/>
                <a:cs typeface="Times New Roman" pitchFamily="18" charset="0"/>
              </a:rPr>
              <a:t> и т.п.). Эти блоки можно редактировать (настраивать) и перемещать методом </a:t>
            </a:r>
            <a:r>
              <a:rPr lang="ru-RU" sz="2400" dirty="0" err="1" smtClean="0">
                <a:latin typeface="Times New Roman" pitchFamily="18" charset="0"/>
                <a:cs typeface="Times New Roman" pitchFamily="18" charset="0"/>
              </a:rPr>
              <a:t>драг-энд-дроп</a:t>
            </a:r>
            <a:r>
              <a:rPr lang="ru-RU" sz="2400" dirty="0" smtClean="0">
                <a:latin typeface="Times New Roman" pitchFamily="18" charset="0"/>
                <a:cs typeface="Times New Roman" pitchFamily="18" charset="0"/>
              </a:rPr>
              <a:t> (перетаскиванием). Адрес вашего сайта </a:t>
            </a:r>
            <a:r>
              <a:rPr lang="ru-RU" sz="2400" dirty="0" err="1" smtClean="0">
                <a:latin typeface="Times New Roman" pitchFamily="18" charset="0"/>
                <a:cs typeface="Times New Roman" pitchFamily="18" charset="0"/>
              </a:rPr>
              <a:t>name.narod.ru</a:t>
            </a:r>
            <a:r>
              <a:rPr lang="ru-RU" sz="2400" dirty="0" smtClean="0">
                <a:latin typeface="Times New Roman" pitchFamily="18" charset="0"/>
                <a:cs typeface="Times New Roman" pitchFamily="18" charset="0"/>
              </a:rPr>
              <a:t>.</a:t>
            </a:r>
            <a:endParaRPr lang="uk-UA" sz="2400" dirty="0" smtClean="0">
              <a:latin typeface="Times New Roman" pitchFamily="18" charset="0"/>
              <a:cs typeface="Times New Roman" pitchFamily="18" charset="0"/>
            </a:endParaRPr>
          </a:p>
          <a:p>
            <a:pPr indent="534988"/>
            <a:r>
              <a:rPr lang="ru-RU" sz="2400" b="1" dirty="0" smtClean="0">
                <a:latin typeface="Times New Roman" pitchFamily="18" charset="0"/>
                <a:cs typeface="Times New Roman" pitchFamily="18" charset="0"/>
              </a:rPr>
              <a:t>Размер сайта</a:t>
            </a:r>
            <a:r>
              <a:rPr lang="ru-RU" sz="2400" dirty="0" smtClean="0">
                <a:latin typeface="Times New Roman" pitchFamily="18" charset="0"/>
                <a:cs typeface="Times New Roman" pitchFamily="18" charset="0"/>
              </a:rPr>
              <a:t> — не ограничен.</a:t>
            </a:r>
            <a:endParaRPr lang="uk-UA" sz="2400" dirty="0" smtClean="0">
              <a:latin typeface="Times New Roman" pitchFamily="18" charset="0"/>
              <a:cs typeface="Times New Roman" pitchFamily="18" charset="0"/>
            </a:endParaRPr>
          </a:p>
          <a:p>
            <a:pPr indent="534988"/>
            <a:r>
              <a:rPr lang="ru-RU" sz="2400" b="1" dirty="0" smtClean="0">
                <a:latin typeface="Times New Roman" pitchFamily="18" charset="0"/>
                <a:cs typeface="Times New Roman" pitchFamily="18" charset="0"/>
              </a:rPr>
              <a:t>Размер отдельных файлов</a:t>
            </a:r>
            <a:r>
              <a:rPr lang="ru-RU" sz="2400" dirty="0" smtClean="0">
                <a:latin typeface="Times New Roman" pitchFamily="18" charset="0"/>
                <a:cs typeface="Times New Roman" pitchFamily="18" charset="0"/>
              </a:rPr>
              <a:t> — до 10 МБ. </a:t>
            </a:r>
            <a:r>
              <a:rPr lang="ru-RU" sz="2400" b="1" dirty="0" smtClean="0">
                <a:latin typeface="Times New Roman" pitchFamily="18" charset="0"/>
                <a:cs typeface="Times New Roman" pitchFamily="18" charset="0"/>
              </a:rPr>
              <a:t>Загрузка файлов по FTP</a:t>
            </a:r>
            <a:r>
              <a:rPr lang="ru-RU" sz="2400" dirty="0" smtClean="0">
                <a:latin typeface="Times New Roman" pitchFamily="18" charset="0"/>
                <a:cs typeface="Times New Roman" pitchFamily="18" charset="0"/>
              </a:rPr>
              <a:t> — поддерживается.</a:t>
            </a:r>
            <a:endParaRPr lang="uk-UA" sz="2400" dirty="0" smtClean="0">
              <a:latin typeface="Times New Roman" pitchFamily="18" charset="0"/>
              <a:cs typeface="Times New Roman" pitchFamily="18" charset="0"/>
            </a:endParaRPr>
          </a:p>
          <a:p>
            <a:pPr indent="534988"/>
            <a:r>
              <a:rPr lang="ru-RU" sz="2400" b="1" dirty="0" smtClean="0">
                <a:latin typeface="Times New Roman" pitchFamily="18" charset="0"/>
                <a:cs typeface="Times New Roman" pitchFamily="18" charset="0"/>
              </a:rPr>
              <a:t>Проверка на вирусы</a:t>
            </a:r>
            <a:r>
              <a:rPr lang="ru-RU" sz="2400" dirty="0" smtClean="0">
                <a:latin typeface="Times New Roman" pitchFamily="18" charset="0"/>
                <a:cs typeface="Times New Roman" pitchFamily="18" charset="0"/>
              </a:rPr>
              <a:t> — все страницы сайта и загруженные файлы проходят проверку на вирусы</a:t>
            </a:r>
            <a:endParaRPr lang="uk-UA" sz="2400" dirty="0" smtClean="0">
              <a:latin typeface="Times New Roman" pitchFamily="18" charset="0"/>
              <a:cs typeface="Times New Roman" pitchFamily="18" charset="0"/>
            </a:endParaRPr>
          </a:p>
          <a:p>
            <a:pPr indent="534988"/>
            <a:r>
              <a:rPr lang="ru-RU" sz="2400" dirty="0" smtClean="0">
                <a:latin typeface="Times New Roman" pitchFamily="18" charset="0"/>
                <a:cs typeface="Times New Roman" pitchFamily="18" charset="0"/>
              </a:rPr>
              <a:t> </a:t>
            </a:r>
            <a:endParaRPr lang="uk-U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620688"/>
            <a:ext cx="9001188" cy="5632311"/>
          </a:xfrm>
          <a:prstGeom prst="rect">
            <a:avLst/>
          </a:prstGeom>
          <a:noFill/>
        </p:spPr>
        <p:txBody>
          <a:bodyPr wrap="square" rtlCol="0">
            <a:spAutoFit/>
          </a:bodyPr>
          <a:lstStyle/>
          <a:p>
            <a:pPr indent="534988"/>
            <a:r>
              <a:rPr lang="ru-RU" sz="2400" b="1" dirty="0" smtClean="0">
                <a:latin typeface="Times New Roman" pitchFamily="18" charset="0"/>
                <a:cs typeface="Times New Roman" pitchFamily="18" charset="0"/>
              </a:rPr>
              <a:t>О Конструкторе сайтов</a:t>
            </a:r>
            <a:endParaRPr lang="uk-UA" sz="2400" b="1" dirty="0" smtClean="0">
              <a:latin typeface="Times New Roman" pitchFamily="18" charset="0"/>
              <a:cs typeface="Times New Roman" pitchFamily="18" charset="0"/>
            </a:endParaRPr>
          </a:p>
          <a:p>
            <a:pPr indent="534988"/>
            <a:r>
              <a:rPr lang="ru-RU" sz="2400" b="1" dirty="0" smtClean="0">
                <a:latin typeface="Times New Roman" pitchFamily="18" charset="0"/>
                <a:cs typeface="Times New Roman" pitchFamily="18" charset="0"/>
              </a:rPr>
              <a:t>Конструктор сайтов</a:t>
            </a:r>
            <a:r>
              <a:rPr lang="ru-RU" sz="2400" dirty="0" smtClean="0">
                <a:latin typeface="Times New Roman" pitchFamily="18" charset="0"/>
                <a:cs typeface="Times New Roman" pitchFamily="18" charset="0"/>
              </a:rPr>
              <a:t> — бесплатный инструмент для создания и редактирования вашего сайта. Он дает возможность легко и быстро создать сайт на основе шаблона, размещая готовые блоки на вашей странице (новости, </a:t>
            </a:r>
            <a:r>
              <a:rPr lang="ru-RU" sz="2400" dirty="0" err="1" smtClean="0">
                <a:latin typeface="Times New Roman" pitchFamily="18" charset="0"/>
                <a:cs typeface="Times New Roman" pitchFamily="18" charset="0"/>
              </a:rPr>
              <a:t>фотогалерея</a:t>
            </a:r>
            <a:r>
              <a:rPr lang="ru-RU" sz="2400" dirty="0" smtClean="0">
                <a:latin typeface="Times New Roman" pitchFamily="18" charset="0"/>
                <a:cs typeface="Times New Roman" pitchFamily="18" charset="0"/>
              </a:rPr>
              <a:t> и т.п.), настроить внешний вид сайта или создать ваш собственный дизайн.</a:t>
            </a:r>
            <a:endParaRPr lang="uk-UA" sz="2400" dirty="0" smtClean="0">
              <a:latin typeface="Times New Roman" pitchFamily="18" charset="0"/>
              <a:cs typeface="Times New Roman" pitchFamily="18" charset="0"/>
            </a:endParaRPr>
          </a:p>
          <a:p>
            <a:pPr indent="534988"/>
            <a:r>
              <a:rPr lang="ru-RU" sz="2400" dirty="0" smtClean="0">
                <a:latin typeface="Times New Roman" pitchFamily="18" charset="0"/>
                <a:cs typeface="Times New Roman" pitchFamily="18" charset="0"/>
              </a:rPr>
              <a:t>Для работы с конструктором сайтов не требуется специальных знаний и технических навыков. Не нужно устанавливать никакого дополнительного оборудования или программного обеспечения. Все необходимые инструменты доступны через ваш браузер.</a:t>
            </a:r>
            <a:endParaRPr lang="uk-UA" sz="2400" dirty="0" smtClean="0">
              <a:latin typeface="Times New Roman" pitchFamily="18" charset="0"/>
              <a:cs typeface="Times New Roman" pitchFamily="18" charset="0"/>
            </a:endParaRPr>
          </a:p>
          <a:p>
            <a:pPr indent="534988"/>
            <a:r>
              <a:rPr lang="ru-RU" sz="2400" dirty="0" smtClean="0">
                <a:latin typeface="Times New Roman" pitchFamily="18" charset="0"/>
                <a:cs typeface="Times New Roman" pitchFamily="18" charset="0"/>
              </a:rPr>
              <a:t>Основной принцип создания сайта через Конструктор – сайт создается сразу, его наполнение и редактирование реализуется с помощью размещения и настройки готовых блоков. Каждый блок может быть размещен только на одной конкретной странице или на всех страницах </a:t>
            </a:r>
            <a:r>
              <a:rPr lang="ru-RU" sz="2400" dirty="0" smtClean="0">
                <a:latin typeface="Times New Roman" pitchFamily="18" charset="0"/>
                <a:cs typeface="Times New Roman" pitchFamily="18" charset="0"/>
              </a:rPr>
              <a:t>сайта.</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554"/>
            <a:ext cx="9144000" cy="707886"/>
          </a:xfrm>
          <a:prstGeom prst="rect">
            <a:avLst/>
          </a:prstGeom>
          <a:noFill/>
        </p:spPr>
        <p:txBody>
          <a:bodyPr wrap="square" rtlCol="0">
            <a:spAutoFit/>
          </a:bodyPr>
          <a:lstStyle/>
          <a:p>
            <a:pPr indent="534988"/>
            <a:r>
              <a:rPr lang="ru-RU" sz="2000" dirty="0" smtClean="0">
                <a:latin typeface="Times New Roman" pitchFamily="18" charset="0"/>
                <a:cs typeface="Times New Roman" pitchFamily="18" charset="0"/>
              </a:rPr>
              <a:t>Для начала работы с Конструктором сайтов нажмите на ссылку «Создать сайт с помощью конструктора» на главной странице сервиса.</a:t>
            </a:r>
            <a:endParaRPr lang="uk-UA" sz="2000" dirty="0">
              <a:latin typeface="Times New Roman" pitchFamily="18" charset="0"/>
              <a:cs typeface="Times New Roman" pitchFamily="18" charset="0"/>
            </a:endParaRPr>
          </a:p>
        </p:txBody>
      </p:sp>
      <p:pic>
        <p:nvPicPr>
          <p:cNvPr id="5" name="Рисунок 4" descr="image"/>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15332" y="692696"/>
            <a:ext cx="4588916" cy="3626202"/>
          </a:xfrm>
          <a:prstGeom prst="rect">
            <a:avLst/>
          </a:prstGeom>
          <a:noFill/>
          <a:ln>
            <a:noFill/>
          </a:ln>
        </p:spPr>
      </p:pic>
      <p:sp>
        <p:nvSpPr>
          <p:cNvPr id="6" name="TextBox 5"/>
          <p:cNvSpPr txBox="1"/>
          <p:nvPr/>
        </p:nvSpPr>
        <p:spPr>
          <a:xfrm>
            <a:off x="251520" y="4869160"/>
            <a:ext cx="8892480" cy="2000548"/>
          </a:xfrm>
          <a:prstGeom prst="rect">
            <a:avLst/>
          </a:prstGeom>
          <a:noFill/>
        </p:spPr>
        <p:txBody>
          <a:bodyPr wrap="square" rtlCol="0">
            <a:spAutoFit/>
          </a:bodyPr>
          <a:lstStyle/>
          <a:p>
            <a:pPr indent="534988"/>
            <a:r>
              <a:rPr lang="ru-RU" sz="2200" b="1" dirty="0" smtClean="0">
                <a:latin typeface="Times New Roman" pitchFamily="18" charset="0"/>
                <a:cs typeface="Times New Roman" pitchFamily="18" charset="0"/>
              </a:rPr>
              <a:t>Требования к браузерам и настройкам</a:t>
            </a:r>
            <a:endParaRPr lang="uk-UA" sz="2200" b="1" dirty="0" smtClean="0">
              <a:latin typeface="Times New Roman" pitchFamily="18" charset="0"/>
              <a:cs typeface="Times New Roman" pitchFamily="18" charset="0"/>
            </a:endParaRPr>
          </a:p>
          <a:p>
            <a:pPr indent="534988"/>
            <a:r>
              <a:rPr lang="ru-RU" sz="2200" dirty="0" smtClean="0">
                <a:latin typeface="Times New Roman" pitchFamily="18" charset="0"/>
                <a:cs typeface="Times New Roman" pitchFamily="18" charset="0"/>
              </a:rPr>
              <a:t>Для корректной работы Конструктора сайтов используйте браузеры: </a:t>
            </a:r>
            <a:r>
              <a:rPr lang="ru-RU" sz="2200" dirty="0" err="1" smtClean="0">
                <a:latin typeface="Times New Roman" pitchFamily="18" charset="0"/>
                <a:cs typeface="Times New Roman" pitchFamily="18" charset="0"/>
              </a:rPr>
              <a:t>Mozilla</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Firefox</a:t>
            </a:r>
            <a:r>
              <a:rPr lang="ru-RU" sz="2200" dirty="0" smtClean="0">
                <a:latin typeface="Times New Roman" pitchFamily="18" charset="0"/>
                <a:cs typeface="Times New Roman" pitchFamily="18" charset="0"/>
              </a:rPr>
              <a:t> 3 и выше, </a:t>
            </a:r>
            <a:r>
              <a:rPr lang="ru-RU" sz="2200" dirty="0" err="1" smtClean="0">
                <a:latin typeface="Times New Roman" pitchFamily="18" charset="0"/>
                <a:cs typeface="Times New Roman" pitchFamily="18" charset="0"/>
              </a:rPr>
              <a:t>Internet</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Explorer</a:t>
            </a:r>
            <a:r>
              <a:rPr lang="ru-RU" sz="2200" dirty="0" smtClean="0">
                <a:latin typeface="Times New Roman" pitchFamily="18" charset="0"/>
                <a:cs typeface="Times New Roman" pitchFamily="18" charset="0"/>
              </a:rPr>
              <a:t> 6 и выше, </a:t>
            </a:r>
            <a:r>
              <a:rPr lang="ru-RU" sz="2200" dirty="0" err="1" smtClean="0">
                <a:latin typeface="Times New Roman" pitchFamily="18" charset="0"/>
                <a:cs typeface="Times New Roman" pitchFamily="18" charset="0"/>
              </a:rPr>
              <a:t>Safari</a:t>
            </a:r>
            <a:r>
              <a:rPr lang="ru-RU" sz="2200" dirty="0" smtClean="0">
                <a:latin typeface="Times New Roman" pitchFamily="18" charset="0"/>
                <a:cs typeface="Times New Roman" pitchFamily="18" charset="0"/>
              </a:rPr>
              <a:t> 4 и выше, </a:t>
            </a:r>
            <a:r>
              <a:rPr lang="ru-RU" sz="2200" dirty="0" err="1" smtClean="0">
                <a:latin typeface="Times New Roman" pitchFamily="18" charset="0"/>
                <a:cs typeface="Times New Roman" pitchFamily="18" charset="0"/>
              </a:rPr>
              <a:t>Opera</a:t>
            </a:r>
            <a:r>
              <a:rPr lang="ru-RU" sz="2200" dirty="0" smtClean="0">
                <a:latin typeface="Times New Roman" pitchFamily="18" charset="0"/>
                <a:cs typeface="Times New Roman" pitchFamily="18" charset="0"/>
              </a:rPr>
              <a:t> 9.2 и выше, </a:t>
            </a:r>
            <a:r>
              <a:rPr lang="ru-RU" sz="2200" dirty="0" err="1" smtClean="0">
                <a:latin typeface="Times New Roman" pitchFamily="18" charset="0"/>
                <a:cs typeface="Times New Roman" pitchFamily="18" charset="0"/>
              </a:rPr>
              <a:t>Google</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Chrome</a:t>
            </a:r>
            <a:r>
              <a:rPr lang="ru-RU" sz="2200" dirty="0" smtClean="0">
                <a:latin typeface="Times New Roman" pitchFamily="18" charset="0"/>
                <a:cs typeface="Times New Roman" pitchFamily="18" charset="0"/>
              </a:rPr>
              <a:t>.</a:t>
            </a:r>
            <a:endParaRPr lang="uk-UA" sz="2200" dirty="0" smtClean="0">
              <a:latin typeface="Times New Roman" pitchFamily="18" charset="0"/>
              <a:cs typeface="Times New Roman" pitchFamily="18" charset="0"/>
            </a:endParaRPr>
          </a:p>
          <a:p>
            <a:r>
              <a:rPr lang="ru-RU" dirty="0" smtClean="0"/>
              <a:t> </a:t>
            </a:r>
            <a:endParaRPr lang="uk-UA" dirty="0" smtClean="0"/>
          </a:p>
          <a:p>
            <a:endParaRPr lang="uk-U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53603"/>
            <a:ext cx="8858280" cy="1631216"/>
          </a:xfrm>
          <a:prstGeom prst="rect">
            <a:avLst/>
          </a:prstGeom>
          <a:noFill/>
        </p:spPr>
        <p:txBody>
          <a:bodyPr wrap="square" rtlCol="0">
            <a:spAutoFit/>
          </a:bodyPr>
          <a:lstStyle/>
          <a:p>
            <a:pPr indent="534988"/>
            <a:r>
              <a:rPr lang="ru-RU" sz="2000" dirty="0" smtClean="0">
                <a:latin typeface="Times New Roman" pitchFamily="18" charset="0"/>
                <a:cs typeface="Times New Roman" pitchFamily="18" charset="0"/>
              </a:rPr>
              <a:t>После нажатия на кнопке «Создать сайт» вы попадаете в конструктор сайта.</a:t>
            </a:r>
            <a:endParaRPr lang="uk-UA" sz="2000" dirty="0" smtClean="0">
              <a:latin typeface="Times New Roman" pitchFamily="18" charset="0"/>
              <a:cs typeface="Times New Roman" pitchFamily="18" charset="0"/>
            </a:endParaRPr>
          </a:p>
          <a:p>
            <a:pPr indent="534988"/>
            <a:r>
              <a:rPr lang="ru-RU" sz="2000" dirty="0" smtClean="0">
                <a:latin typeface="Times New Roman" pitchFamily="18" charset="0"/>
                <a:cs typeface="Times New Roman" pitchFamily="18" charset="0"/>
              </a:rPr>
              <a:t>Первая страница – «Спецификация сайта</a:t>
            </a:r>
            <a:r>
              <a:rPr lang="ru-RU" sz="2000" dirty="0" smtClean="0">
                <a:latin typeface="Times New Roman" pitchFamily="18" charset="0"/>
                <a:cs typeface="Times New Roman" pitchFamily="18" charset="0"/>
              </a:rPr>
              <a:t>». Здесь Вы </a:t>
            </a:r>
            <a:r>
              <a:rPr lang="ru-RU" sz="2000" dirty="0" smtClean="0">
                <a:latin typeface="Times New Roman" pitchFamily="18" charset="0"/>
                <a:cs typeface="Times New Roman" pitchFamily="18" charset="0"/>
              </a:rPr>
              <a:t>выбираете будущую тематику сайта. В нашем случае выбираем «чистый дизайн» - это значит, что все элементы будут заданы вручную.</a:t>
            </a:r>
            <a:endParaRPr lang="uk-UA" sz="2000" dirty="0">
              <a:latin typeface="Times New Roman" pitchFamily="18" charset="0"/>
              <a:cs typeface="Times New Roman" pitchFamily="18" charset="0"/>
            </a:endParaRPr>
          </a:p>
        </p:txBody>
      </p:sp>
      <p:pic>
        <p:nvPicPr>
          <p:cNvPr id="7" name="Рисунок 6"/>
          <p:cNvPicPr/>
          <p:nvPr/>
        </p:nvPicPr>
        <p:blipFill>
          <a:blip r:embed="rId2" cstate="print"/>
          <a:stretch>
            <a:fillRect/>
          </a:stretch>
        </p:blipFill>
        <p:spPr>
          <a:xfrm>
            <a:off x="323528" y="1628800"/>
            <a:ext cx="8568951" cy="4605727"/>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 y="-53603"/>
            <a:ext cx="9144032" cy="1384995"/>
          </a:xfrm>
          <a:prstGeom prst="rect">
            <a:avLst/>
          </a:prstGeom>
          <a:noFill/>
        </p:spPr>
        <p:txBody>
          <a:bodyPr wrap="square" rtlCol="0">
            <a:spAutoFit/>
          </a:bodyPr>
          <a:lstStyle/>
          <a:p>
            <a:pPr indent="534988"/>
            <a:r>
              <a:rPr lang="ru-RU" sz="2200" b="1" dirty="0" smtClean="0">
                <a:latin typeface="Times New Roman" pitchFamily="18" charset="0"/>
                <a:cs typeface="Times New Roman" pitchFamily="18" charset="0"/>
              </a:rPr>
              <a:t>Общие параметры сайта. </a:t>
            </a:r>
            <a:endParaRPr lang="ru-RU" sz="2200" b="1" dirty="0" smtClean="0">
              <a:latin typeface="Times New Roman" pitchFamily="18" charset="0"/>
              <a:cs typeface="Times New Roman" pitchFamily="18" charset="0"/>
            </a:endParaRPr>
          </a:p>
          <a:p>
            <a:pPr indent="534988"/>
            <a:r>
              <a:rPr lang="ru-RU" sz="2200" dirty="0" smtClean="0">
                <a:latin typeface="Times New Roman" pitchFamily="18" charset="0"/>
                <a:cs typeface="Times New Roman" pitchFamily="18" charset="0"/>
              </a:rPr>
              <a:t>В </a:t>
            </a:r>
            <a:r>
              <a:rPr lang="ru-RU" sz="2200" dirty="0" smtClean="0">
                <a:latin typeface="Times New Roman" pitchFamily="18" charset="0"/>
                <a:cs typeface="Times New Roman" pitchFamily="18" charset="0"/>
              </a:rPr>
              <a:t>большинстве случаев их можно оставлять пустыми. А в дальнейшем, по мере необходимости, их можно будет заполнить.</a:t>
            </a:r>
            <a:endParaRPr lang="uk-UA" sz="2200" dirty="0" smtClean="0">
              <a:latin typeface="Times New Roman" pitchFamily="18" charset="0"/>
              <a:cs typeface="Times New Roman" pitchFamily="18" charset="0"/>
            </a:endParaRPr>
          </a:p>
          <a:p>
            <a:endParaRPr lang="ru-RU" dirty="0"/>
          </a:p>
        </p:txBody>
      </p:sp>
      <p:pic>
        <p:nvPicPr>
          <p:cNvPr id="7" name="Рисунок 6"/>
          <p:cNvPicPr/>
          <p:nvPr/>
        </p:nvPicPr>
        <p:blipFill>
          <a:blip r:embed="rId2" cstate="print"/>
          <a:stretch>
            <a:fillRect/>
          </a:stretch>
        </p:blipFill>
        <p:spPr>
          <a:xfrm>
            <a:off x="971600" y="1124744"/>
            <a:ext cx="7200800" cy="525658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107133"/>
            <a:ext cx="8858280" cy="2462213"/>
          </a:xfrm>
          <a:prstGeom prst="rect">
            <a:avLst/>
          </a:prstGeom>
          <a:noFill/>
        </p:spPr>
        <p:txBody>
          <a:bodyPr wrap="square" rtlCol="0">
            <a:spAutoFit/>
          </a:bodyPr>
          <a:lstStyle/>
          <a:p>
            <a:pPr indent="534988"/>
            <a:r>
              <a:rPr lang="ru-RU" sz="2200" b="1" dirty="0" smtClean="0">
                <a:latin typeface="Times New Roman" pitchFamily="18" charset="0"/>
                <a:cs typeface="Times New Roman" pitchFamily="18" charset="0"/>
              </a:rPr>
              <a:t>Оформление макета. </a:t>
            </a:r>
            <a:endParaRPr lang="uk-UA" sz="2200" b="1" dirty="0" smtClean="0">
              <a:latin typeface="Times New Roman" pitchFamily="18" charset="0"/>
              <a:cs typeface="Times New Roman" pitchFamily="18" charset="0"/>
            </a:endParaRPr>
          </a:p>
          <a:p>
            <a:pPr indent="534988"/>
            <a:r>
              <a:rPr lang="ru-RU" sz="2200" dirty="0" smtClean="0">
                <a:latin typeface="Times New Roman" pitchFamily="18" charset="0"/>
                <a:cs typeface="Times New Roman" pitchFamily="18" charset="0"/>
              </a:rPr>
              <a:t>На этой странице можно подобрать  для себя именно ту конфигурацию сайта, которая больше всего вам нравиться. То есть, где на нем будет место для меню, во сколько колонок будет на нем размещен текст, какого вида будет на нем шапка, каким шрифтом будет отображен текст и прочее. На этой странице можно подобрать именно эти параметры.</a:t>
            </a:r>
            <a:endParaRPr lang="uk-UA" sz="2200" dirty="0">
              <a:latin typeface="Times New Roman" pitchFamily="18" charset="0"/>
              <a:cs typeface="Times New Roman" pitchFamily="18" charset="0"/>
            </a:endParaRPr>
          </a:p>
        </p:txBody>
      </p:sp>
      <p:pic>
        <p:nvPicPr>
          <p:cNvPr id="7" name="Рисунок 6"/>
          <p:cNvPicPr/>
          <p:nvPr/>
        </p:nvPicPr>
        <p:blipFill>
          <a:blip r:embed="rId2" cstate="print"/>
          <a:stretch>
            <a:fillRect/>
          </a:stretch>
        </p:blipFill>
        <p:spPr>
          <a:xfrm>
            <a:off x="1331640" y="2564905"/>
            <a:ext cx="6624736" cy="429309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
            <a:ext cx="9144000" cy="2062103"/>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Окончив с дизайном можно приступать к заполнению сайта текстовым материалом.</a:t>
            </a:r>
            <a:endParaRPr lang="uk-UA" sz="2200" dirty="0" smtClean="0">
              <a:latin typeface="Times New Roman" pitchFamily="18" charset="0"/>
              <a:cs typeface="Times New Roman" pitchFamily="18" charset="0"/>
            </a:endParaRPr>
          </a:p>
          <a:p>
            <a:pPr indent="534988"/>
            <a:r>
              <a:rPr lang="ru-RU" sz="2200" dirty="0" smtClean="0">
                <a:latin typeface="Times New Roman" pitchFamily="18" charset="0"/>
                <a:cs typeface="Times New Roman" pitchFamily="18" charset="0"/>
              </a:rPr>
              <a:t>Выбираете в закладке «Основные» пункт «Текст», затем мышкой выбираете место на странице для размещения текстового блока, </a:t>
            </a:r>
            <a:r>
              <a:rPr lang="ru-RU" sz="2200" dirty="0" err="1" smtClean="0">
                <a:latin typeface="Times New Roman" pitchFamily="18" charset="0"/>
                <a:cs typeface="Times New Roman" pitchFamily="18" charset="0"/>
              </a:rPr>
              <a:t>кликаете</a:t>
            </a:r>
            <a:r>
              <a:rPr lang="ru-RU" sz="2200" dirty="0" smtClean="0">
                <a:latin typeface="Times New Roman" pitchFamily="18" charset="0"/>
                <a:cs typeface="Times New Roman" pitchFamily="18" charset="0"/>
              </a:rPr>
              <a:t> на нем.</a:t>
            </a:r>
            <a:endParaRPr lang="uk-UA" sz="2200" dirty="0" smtClean="0">
              <a:latin typeface="Times New Roman" pitchFamily="18" charset="0"/>
              <a:cs typeface="Times New Roman" pitchFamily="18" charset="0"/>
            </a:endParaRPr>
          </a:p>
          <a:p>
            <a:endParaRPr lang="ru-RU" dirty="0"/>
          </a:p>
        </p:txBody>
      </p:sp>
      <p:pic>
        <p:nvPicPr>
          <p:cNvPr id="4" name="Рисунок 3"/>
          <p:cNvPicPr/>
          <p:nvPr/>
        </p:nvPicPr>
        <p:blipFill>
          <a:blip r:embed="rId2" cstate="print"/>
          <a:stretch>
            <a:fillRect/>
          </a:stretch>
        </p:blipFill>
        <p:spPr>
          <a:xfrm>
            <a:off x="1187624" y="1418347"/>
            <a:ext cx="6624736" cy="3666837"/>
          </a:xfrm>
          <a:prstGeom prst="rect">
            <a:avLst/>
          </a:prstGeom>
        </p:spPr>
      </p:pic>
      <p:sp>
        <p:nvSpPr>
          <p:cNvPr id="5" name="TextBox 4"/>
          <p:cNvSpPr txBox="1"/>
          <p:nvPr/>
        </p:nvSpPr>
        <p:spPr>
          <a:xfrm>
            <a:off x="467544" y="5589240"/>
            <a:ext cx="7920880" cy="707886"/>
          </a:xfrm>
          <a:prstGeom prst="rect">
            <a:avLst/>
          </a:prstGeom>
          <a:noFill/>
        </p:spPr>
        <p:txBody>
          <a:bodyPr wrap="square" rtlCol="0">
            <a:spAutoFit/>
          </a:bodyPr>
          <a:lstStyle/>
          <a:p>
            <a:r>
              <a:rPr lang="ru-RU" sz="2200" dirty="0" smtClean="0">
                <a:latin typeface="Times New Roman" pitchFamily="18" charset="0"/>
                <a:cs typeface="Times New Roman" pitchFamily="18" charset="0"/>
              </a:rPr>
              <a:t>Затем нажимаете </a:t>
            </a:r>
            <a:r>
              <a:rPr lang="ru-RU" sz="2200" dirty="0" smtClean="0">
                <a:latin typeface="Times New Roman" pitchFamily="18" charset="0"/>
                <a:cs typeface="Times New Roman" pitchFamily="18" charset="0"/>
              </a:rPr>
              <a:t>«</a:t>
            </a:r>
            <a:r>
              <a:rPr lang="ru-RU" sz="2200" dirty="0" smtClean="0">
                <a:latin typeface="Times New Roman" pitchFamily="18" charset="0"/>
                <a:cs typeface="Times New Roman" pitchFamily="18" charset="0"/>
              </a:rPr>
              <a:t>Написать»</a:t>
            </a:r>
            <a:endParaRPr lang="uk-UA" sz="2200" dirty="0" smtClean="0">
              <a:latin typeface="Times New Roman" pitchFamily="18" charset="0"/>
              <a:cs typeface="Times New Roman" pitchFamily="18" charset="0"/>
            </a:endParaRPr>
          </a:p>
          <a:p>
            <a:endParaRPr lang="uk-U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62"/>
            <a:ext cx="9144000" cy="430887"/>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Появляется окно, в котором можно набирать, редактировать текст.</a:t>
            </a:r>
            <a:endParaRPr lang="ru-RU" sz="2200" dirty="0">
              <a:latin typeface="Times New Roman" pitchFamily="18" charset="0"/>
              <a:cs typeface="Times New Roman" pitchFamily="18" charset="0"/>
            </a:endParaRPr>
          </a:p>
        </p:txBody>
      </p:sp>
      <p:sp>
        <p:nvSpPr>
          <p:cNvPr id="5" name="TextBox 4"/>
          <p:cNvSpPr txBox="1"/>
          <p:nvPr/>
        </p:nvSpPr>
        <p:spPr>
          <a:xfrm>
            <a:off x="142844" y="4581128"/>
            <a:ext cx="9001156" cy="1046440"/>
          </a:xfrm>
          <a:prstGeom prst="rect">
            <a:avLst/>
          </a:prstGeom>
          <a:noFill/>
        </p:spPr>
        <p:txBody>
          <a:bodyPr wrap="square" rtlCol="0">
            <a:spAutoFit/>
          </a:bodyPr>
          <a:lstStyle/>
          <a:p>
            <a:r>
              <a:rPr lang="ru-RU" sz="2200" dirty="0" smtClean="0">
                <a:latin typeface="Times New Roman" pitchFamily="18" charset="0"/>
                <a:cs typeface="Times New Roman" pitchFamily="18" charset="0"/>
              </a:rPr>
              <a:t>По ходу использования редактора сайта будут появляться всплывающие подсказки, которые помогут разобраться в механизме работы редактора. </a:t>
            </a:r>
            <a:endParaRPr lang="uk-UA" sz="22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6" name="Рисунок 5"/>
          <p:cNvPicPr/>
          <p:nvPr/>
        </p:nvPicPr>
        <p:blipFill>
          <a:blip r:embed="rId2" cstate="print"/>
          <a:stretch>
            <a:fillRect/>
          </a:stretch>
        </p:blipFill>
        <p:spPr>
          <a:xfrm>
            <a:off x="1187624" y="332656"/>
            <a:ext cx="6696744" cy="4248472"/>
          </a:xfrm>
          <a:prstGeom prst="rect">
            <a:avLst/>
          </a:prstGeom>
        </p:spPr>
      </p:pic>
      <p:pic>
        <p:nvPicPr>
          <p:cNvPr id="7" name="Рисунок 6"/>
          <p:cNvPicPr/>
          <p:nvPr/>
        </p:nvPicPr>
        <p:blipFill rotWithShape="1">
          <a:blip r:embed="rId2" cstate="print"/>
          <a:srcRect l="73521" b="70195"/>
          <a:stretch/>
        </p:blipFill>
        <p:spPr bwMode="auto">
          <a:xfrm>
            <a:off x="3563888" y="5301208"/>
            <a:ext cx="1944216" cy="1556792"/>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70" y="-71462"/>
            <a:ext cx="9001156" cy="1046440"/>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Каждая новая страница сайта служит для опубликования различной по содержанию информации.</a:t>
            </a:r>
            <a:endParaRPr lang="uk-UA" sz="2200" dirty="0" smtClean="0">
              <a:latin typeface="Times New Roman" pitchFamily="18" charset="0"/>
              <a:cs typeface="Times New Roman" pitchFamily="18" charset="0"/>
            </a:endParaRPr>
          </a:p>
          <a:p>
            <a:endParaRPr lang="ru-RU" dirty="0"/>
          </a:p>
        </p:txBody>
      </p:sp>
      <p:pic>
        <p:nvPicPr>
          <p:cNvPr id="6" name="Рисунок 5"/>
          <p:cNvPicPr/>
          <p:nvPr/>
        </p:nvPicPr>
        <p:blipFill rotWithShape="1">
          <a:blip r:embed="rId2" cstate="print"/>
          <a:srcRect l="28710" t="14722" r="29001" b="26571"/>
          <a:stretch/>
        </p:blipFill>
        <p:spPr bwMode="auto">
          <a:xfrm>
            <a:off x="3563888" y="332656"/>
            <a:ext cx="5256584" cy="3672408"/>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7" name="TextBox 6"/>
          <p:cNvSpPr txBox="1"/>
          <p:nvPr/>
        </p:nvSpPr>
        <p:spPr>
          <a:xfrm>
            <a:off x="107504" y="4365104"/>
            <a:ext cx="8856984" cy="2739211"/>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Редактор текста не сложен в использовании. Остановимся на вставке в текст ссылок на файлы. </a:t>
            </a:r>
            <a:endParaRPr lang="uk-UA" sz="2200" dirty="0" smtClean="0">
              <a:latin typeface="Times New Roman" pitchFamily="18" charset="0"/>
              <a:cs typeface="Times New Roman" pitchFamily="18" charset="0"/>
            </a:endParaRPr>
          </a:p>
          <a:p>
            <a:pPr indent="534988"/>
            <a:r>
              <a:rPr lang="ru-RU" sz="2200" dirty="0" smtClean="0">
                <a:latin typeface="Times New Roman" pitchFamily="18" charset="0"/>
                <a:cs typeface="Times New Roman" pitchFamily="18" charset="0"/>
              </a:rPr>
              <a:t>Для вставки ссылки на файл для скачивания, Вам изначально необходимо поместить сам файл в интернете. Для этого существуют </a:t>
            </a:r>
            <a:r>
              <a:rPr lang="ru-RU" sz="2200" dirty="0" err="1" smtClean="0">
                <a:latin typeface="Times New Roman" pitchFamily="18" charset="0"/>
                <a:cs typeface="Times New Roman" pitchFamily="18" charset="0"/>
              </a:rPr>
              <a:t>файлообменные</a:t>
            </a:r>
            <a:r>
              <a:rPr lang="ru-RU" sz="2200" dirty="0" smtClean="0">
                <a:latin typeface="Times New Roman" pitchFamily="18" charset="0"/>
                <a:cs typeface="Times New Roman" pitchFamily="18" charset="0"/>
              </a:rPr>
              <a:t> сервисы типа </a:t>
            </a:r>
            <a:r>
              <a:rPr lang="ru-RU" sz="2200" dirty="0" err="1" smtClean="0">
                <a:latin typeface="Times New Roman" pitchFamily="18" charset="0"/>
                <a:cs typeface="Times New Roman" pitchFamily="18" charset="0"/>
              </a:rPr>
              <a:t>Народ.ру</a:t>
            </a:r>
            <a:r>
              <a:rPr lang="ru-RU" sz="2200" dirty="0" smtClean="0">
                <a:latin typeface="Times New Roman" pitchFamily="18" charset="0"/>
                <a:cs typeface="Times New Roman" pitchFamily="18" charset="0"/>
              </a:rPr>
              <a:t>, Депозит и прочие. Если мы говорим о сайте на бесплатном </a:t>
            </a:r>
            <a:r>
              <a:rPr lang="ru-RU" sz="2200" dirty="0" err="1" smtClean="0">
                <a:latin typeface="Times New Roman" pitchFamily="18" charset="0"/>
                <a:cs typeface="Times New Roman" pitchFamily="18" charset="0"/>
              </a:rPr>
              <a:t>хостинге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Народ.Ру</a:t>
            </a:r>
            <a:r>
              <a:rPr lang="ru-RU" sz="2200" dirty="0" smtClean="0">
                <a:latin typeface="Times New Roman" pitchFamily="18" charset="0"/>
                <a:cs typeface="Times New Roman" pitchFamily="18" charset="0"/>
              </a:rPr>
              <a:t>, то и подробно рассмотрим размещение файлом на этом же сервисе.</a:t>
            </a:r>
            <a:endParaRPr lang="uk-UA" sz="2200" dirty="0" smtClean="0">
              <a:latin typeface="Times New Roman" pitchFamily="18" charset="0"/>
              <a:cs typeface="Times New Roman" pitchFamily="18" charset="0"/>
            </a:endParaRPr>
          </a:p>
          <a:p>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7224" y="-142900"/>
            <a:ext cx="8358246" cy="738664"/>
          </a:xfrm>
          <a:prstGeom prst="rect">
            <a:avLst/>
          </a:prstGeom>
          <a:noFill/>
        </p:spPr>
        <p:txBody>
          <a:bodyPr wrap="square" rtlCol="0">
            <a:spAutoFit/>
          </a:bodyPr>
          <a:lstStyle/>
          <a:p>
            <a:r>
              <a:rPr lang="ru-RU" sz="2400" i="1" dirty="0" smtClean="0">
                <a:latin typeface="Times New Roman" pitchFamily="18" charset="0"/>
                <a:cs typeface="Times New Roman" pitchFamily="18" charset="0"/>
              </a:rPr>
              <a:t>Характеристики средств, специфических для ДК</a:t>
            </a:r>
            <a:endParaRPr lang="uk-UA" sz="2400" dirty="0" smtClean="0">
              <a:latin typeface="Times New Roman" pitchFamily="18" charset="0"/>
              <a:cs typeface="Times New Roman" pitchFamily="18" charset="0"/>
            </a:endParaRPr>
          </a:p>
          <a:p>
            <a:endParaRPr lang="ru-RU" dirty="0"/>
          </a:p>
        </p:txBody>
      </p:sp>
      <p:graphicFrame>
        <p:nvGraphicFramePr>
          <p:cNvPr id="3" name="Таблица 2"/>
          <p:cNvGraphicFramePr>
            <a:graphicFrameLocks noGrp="1"/>
          </p:cNvGraphicFramePr>
          <p:nvPr/>
        </p:nvGraphicFramePr>
        <p:xfrm>
          <a:off x="214282" y="285728"/>
          <a:ext cx="8643998" cy="6180314"/>
        </p:xfrm>
        <a:graphic>
          <a:graphicData uri="http://schemas.openxmlformats.org/drawingml/2006/table">
            <a:tbl>
              <a:tblPr/>
              <a:tblGrid>
                <a:gridCol w="1143008"/>
                <a:gridCol w="7500990"/>
              </a:tblGrid>
              <a:tr h="511970">
                <a:tc>
                  <a:txBody>
                    <a:bodyPr/>
                    <a:lstStyle/>
                    <a:p>
                      <a:pPr algn="ctr">
                        <a:lnSpc>
                          <a:spcPct val="90000"/>
                        </a:lnSpc>
                      </a:pPr>
                      <a:r>
                        <a:rPr lang="ru-RU" sz="2000" dirty="0">
                          <a:latin typeface="Times New Roman" pitchFamily="18" charset="0"/>
                          <a:ea typeface="Times New Roman"/>
                          <a:cs typeface="Times New Roman" pitchFamily="18" charset="0"/>
                        </a:rPr>
                        <a:t>Средства обучения</a:t>
                      </a:r>
                      <a:endParaRPr lang="uk-UA" sz="2000" dirty="0">
                        <a:latin typeface="Times New Roman" pitchFamily="18" charset="0"/>
                        <a:ea typeface="Times New Roman"/>
                        <a:cs typeface="Times New Roman"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pPr>
                      <a:r>
                        <a:rPr lang="ru-RU" sz="2000">
                          <a:latin typeface="Times New Roman" pitchFamily="18" charset="0"/>
                          <a:ea typeface="Times New Roman"/>
                          <a:cs typeface="Times New Roman" pitchFamily="18" charset="0"/>
                        </a:rPr>
                        <a:t>Краткая характеристика</a:t>
                      </a:r>
                      <a:endParaRPr lang="uk-UA" sz="2000">
                        <a:latin typeface="Times New Roman" pitchFamily="18" charset="0"/>
                        <a:ea typeface="Times New Roman"/>
                        <a:cs typeface="Times New Roman"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1674">
                <a:tc>
                  <a:txBody>
                    <a:bodyPr/>
                    <a:lstStyle/>
                    <a:p>
                      <a:pPr>
                        <a:lnSpc>
                          <a:spcPct val="90000"/>
                        </a:lnSpc>
                      </a:pPr>
                      <a:r>
                        <a:rPr lang="ru-RU" sz="2000" dirty="0">
                          <a:latin typeface="Times New Roman" pitchFamily="18" charset="0"/>
                          <a:ea typeface="Times New Roman"/>
                          <a:cs typeface="Times New Roman" pitchFamily="18" charset="0"/>
                        </a:rPr>
                        <a:t>Учебные пособия</a:t>
                      </a:r>
                      <a:endParaRPr lang="uk-UA" sz="2000" dirty="0">
                        <a:latin typeface="Times New Roman" pitchFamily="18" charset="0"/>
                        <a:ea typeface="Times New Roman"/>
                        <a:cs typeface="Times New Roman"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0000"/>
                        </a:lnSpc>
                      </a:pPr>
                      <a:r>
                        <a:rPr lang="ru-RU" sz="2000" spc="-30" dirty="0">
                          <a:latin typeface="Times New Roman" pitchFamily="18" charset="0"/>
                          <a:ea typeface="Times New Roman"/>
                          <a:cs typeface="Times New Roman" pitchFamily="18" charset="0"/>
                        </a:rPr>
                        <a:t>Учебные пособия </a:t>
                      </a:r>
                      <a:r>
                        <a:rPr lang="ru-RU" sz="2000" spc="-30" dirty="0" smtClean="0">
                          <a:latin typeface="Times New Roman" pitchFamily="18" charset="0"/>
                          <a:ea typeface="Times New Roman"/>
                          <a:cs typeface="Times New Roman" pitchFamily="18" charset="0"/>
                        </a:rPr>
                        <a:t>представлены </a:t>
                      </a:r>
                      <a:r>
                        <a:rPr lang="ru-RU" sz="2000" spc="-30" dirty="0">
                          <a:latin typeface="Times New Roman" pitchFamily="18" charset="0"/>
                          <a:ea typeface="Times New Roman"/>
                          <a:cs typeface="Times New Roman" pitchFamily="18" charset="0"/>
                        </a:rPr>
                        <a:t>в электронном виде с возможными внесением изменений и пересылкой по электронной почте. При наличии принтера они легко превращаются в твердую копию. </a:t>
                      </a:r>
                      <a:endParaRPr lang="ru-RU" sz="2000" spc="-30" dirty="0" smtClean="0">
                        <a:latin typeface="Times New Roman" pitchFamily="18" charset="0"/>
                        <a:ea typeface="Times New Roman"/>
                        <a:cs typeface="Times New Roman" pitchFamily="18" charset="0"/>
                      </a:endParaRPr>
                    </a:p>
                    <a:p>
                      <a:pPr algn="just">
                        <a:lnSpc>
                          <a:spcPct val="90000"/>
                        </a:lnSpc>
                      </a:pPr>
                      <a:r>
                        <a:rPr lang="ru-RU" sz="2000" spc="-30" dirty="0" smtClean="0">
                          <a:latin typeface="Times New Roman" pitchFamily="18" charset="0"/>
                          <a:ea typeface="Times New Roman"/>
                          <a:cs typeface="Times New Roman" pitchFamily="18" charset="0"/>
                        </a:rPr>
                        <a:t>Из </a:t>
                      </a:r>
                      <a:r>
                        <a:rPr lang="ru-RU" sz="2000" spc="-30" dirty="0">
                          <a:latin typeface="Times New Roman" pitchFamily="18" charset="0"/>
                          <a:ea typeface="Times New Roman"/>
                          <a:cs typeface="Times New Roman" pitchFamily="18" charset="0"/>
                        </a:rPr>
                        <a:t>учебных пособий размещены:</a:t>
                      </a:r>
                      <a:endParaRPr lang="uk-UA" sz="2000" dirty="0">
                        <a:latin typeface="Times New Roman" pitchFamily="18" charset="0"/>
                        <a:ea typeface="Times New Roman"/>
                        <a:cs typeface="Times New Roman" pitchFamily="18" charset="0"/>
                      </a:endParaRPr>
                    </a:p>
                    <a:p>
                      <a:pPr marL="342900" lvl="0" indent="-342900" algn="just">
                        <a:lnSpc>
                          <a:spcPct val="90000"/>
                        </a:lnSpc>
                        <a:buFont typeface="Wingdings"/>
                        <a:buChar char=""/>
                      </a:pPr>
                      <a:r>
                        <a:rPr lang="ru-RU" sz="2000" spc="-30" dirty="0">
                          <a:latin typeface="Times New Roman" pitchFamily="18" charset="0"/>
                          <a:ea typeface="Times New Roman"/>
                          <a:cs typeface="Times New Roman" pitchFamily="18" charset="0"/>
                        </a:rPr>
                        <a:t>«Геометрия для будущих инженеров», в которой изложены </a:t>
                      </a:r>
                      <a:r>
                        <a:rPr lang="ru-RU" sz="2000" spc="-30" dirty="0" smtClean="0">
                          <a:latin typeface="Times New Roman" pitchFamily="18" charset="0"/>
                          <a:ea typeface="Times New Roman"/>
                          <a:cs typeface="Times New Roman" pitchFamily="18" charset="0"/>
                        </a:rPr>
                        <a:t>новые</a:t>
                      </a:r>
                      <a:r>
                        <a:rPr lang="ru-RU" sz="2000" spc="-30" baseline="0" dirty="0" smtClean="0">
                          <a:latin typeface="Times New Roman" pitchFamily="18" charset="0"/>
                          <a:ea typeface="Times New Roman"/>
                          <a:cs typeface="Times New Roman" pitchFamily="18" charset="0"/>
                        </a:rPr>
                        <a:t> </a:t>
                      </a:r>
                      <a:r>
                        <a:rPr lang="ru-RU" sz="2000" spc="-30" dirty="0" smtClean="0">
                          <a:latin typeface="Times New Roman" pitchFamily="18" charset="0"/>
                          <a:ea typeface="Times New Roman"/>
                          <a:cs typeface="Times New Roman" pitchFamily="18" charset="0"/>
                        </a:rPr>
                        <a:t>подходы </a:t>
                      </a:r>
                      <a:r>
                        <a:rPr lang="ru-RU" sz="2000" spc="-30" dirty="0">
                          <a:latin typeface="Times New Roman" pitchFamily="18" charset="0"/>
                          <a:ea typeface="Times New Roman"/>
                          <a:cs typeface="Times New Roman" pitchFamily="18" charset="0"/>
                        </a:rPr>
                        <a:t>к обучению геометрии в старшей общеобразовательной школе, в технических лицеях и колледжах с целью ориентации и подготовки учеников к будущей инженерной профессии. Предложена специальная система задач с целью мотивации будущей инженерной профессии, актуализации знаний, умений и навыков учеников во время их подготовки к внешнему тестированию. </a:t>
                      </a:r>
                      <a:endParaRPr lang="uk-UA" sz="2000" dirty="0">
                        <a:latin typeface="Times New Roman" pitchFamily="18" charset="0"/>
                        <a:ea typeface="Times New Roman"/>
                        <a:cs typeface="Times New Roman" pitchFamily="18" charset="0"/>
                      </a:endParaRPr>
                    </a:p>
                    <a:p>
                      <a:pPr marL="342900" lvl="0" indent="-342900" algn="just">
                        <a:lnSpc>
                          <a:spcPct val="90000"/>
                        </a:lnSpc>
                        <a:buFont typeface="Wingdings"/>
                        <a:buChar char=""/>
                      </a:pPr>
                      <a:r>
                        <a:rPr lang="ru-RU" sz="2000" spc="-30" dirty="0">
                          <a:latin typeface="Times New Roman" pitchFamily="18" charset="0"/>
                          <a:ea typeface="Times New Roman"/>
                          <a:cs typeface="Times New Roman" pitchFamily="18" charset="0"/>
                        </a:rPr>
                        <a:t> «Высшая математика для будущих инженеров» содержит материал, который создает существенный фундамент для подготовки студентов инженерных специальностей к их будущей профессиональной деятельности. </a:t>
                      </a:r>
                      <a:endParaRPr lang="ru-RU" sz="2000" spc="-30" dirty="0" smtClean="0">
                        <a:latin typeface="Times New Roman" pitchFamily="18" charset="0"/>
                        <a:ea typeface="Times New Roman"/>
                        <a:cs typeface="Times New Roman" pitchFamily="18" charset="0"/>
                      </a:endParaRPr>
                    </a:p>
                    <a:p>
                      <a:pPr marL="342900" lvl="0" indent="-342900" algn="just">
                        <a:lnSpc>
                          <a:spcPct val="90000"/>
                        </a:lnSpc>
                        <a:buFont typeface="Wingdings"/>
                        <a:buChar char=""/>
                      </a:pPr>
                      <a:r>
                        <a:rPr lang="uk-UA" sz="2000" kern="1200" dirty="0" smtClean="0">
                          <a:solidFill>
                            <a:schemeClr val="tx1"/>
                          </a:solidFill>
                          <a:latin typeface="Times New Roman" pitchFamily="18" charset="0"/>
                          <a:ea typeface="+mn-ea"/>
                          <a:cs typeface="Times New Roman" pitchFamily="18" charset="0"/>
                        </a:rPr>
                        <a:t>«</a:t>
                      </a:r>
                      <a:r>
                        <a:rPr lang="ru-RU" sz="2000" kern="1200" noProof="0" dirty="0" smtClean="0">
                          <a:solidFill>
                            <a:schemeClr val="tx1"/>
                          </a:solidFill>
                          <a:latin typeface="Times New Roman" pitchFamily="18" charset="0"/>
                          <a:ea typeface="+mn-ea"/>
                          <a:cs typeface="Times New Roman" pitchFamily="18" charset="0"/>
                        </a:rPr>
                        <a:t>Рабочая тетрадь по высшей математике для будущих инженеров» содержит материал для организации практических занятий по высшей математике и организации самостоятельной работы студентов в высших технических учебных заведениях. </a:t>
                      </a:r>
                      <a:endParaRPr lang="ru-RU" sz="2000" noProof="0" dirty="0">
                        <a:latin typeface="Times New Roman" pitchFamily="18" charset="0"/>
                        <a:ea typeface="Times New Roman"/>
                        <a:cs typeface="Times New Roman"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7384"/>
            <a:ext cx="9144000" cy="677108"/>
          </a:xfrm>
          <a:prstGeom prst="rect">
            <a:avLst/>
          </a:prstGeom>
          <a:noFill/>
        </p:spPr>
        <p:txBody>
          <a:bodyPr wrap="square" rtlCol="0">
            <a:spAutoFit/>
          </a:bodyPr>
          <a:lstStyle/>
          <a:p>
            <a:pPr indent="534988"/>
            <a:r>
              <a:rPr lang="ru-RU" sz="2000" dirty="0" smtClean="0">
                <a:latin typeface="Times New Roman" pitchFamily="18" charset="0"/>
                <a:cs typeface="Times New Roman" pitchFamily="18" charset="0"/>
              </a:rPr>
              <a:t>Для этого нужно зайти на стартовую страницу </a:t>
            </a:r>
            <a:r>
              <a:rPr lang="en-US" sz="2000" dirty="0" err="1" smtClean="0">
                <a:latin typeface="Times New Roman" pitchFamily="18" charset="0"/>
                <a:cs typeface="Times New Roman" pitchFamily="18" charset="0"/>
              </a:rPr>
              <a:t>narod</a:t>
            </a:r>
            <a:r>
              <a:rPr lang="ru-RU"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ru</a:t>
            </a:r>
            <a:endParaRPr lang="uk-UA" sz="20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8" name="TextBox 7"/>
          <p:cNvSpPr txBox="1"/>
          <p:nvPr/>
        </p:nvSpPr>
        <p:spPr>
          <a:xfrm>
            <a:off x="357158" y="4822120"/>
            <a:ext cx="8572560" cy="1631216"/>
          </a:xfrm>
          <a:prstGeom prst="rect">
            <a:avLst/>
          </a:prstGeom>
          <a:noFill/>
        </p:spPr>
        <p:txBody>
          <a:bodyPr wrap="square" rtlCol="0">
            <a:spAutoFit/>
          </a:bodyPr>
          <a:lstStyle/>
          <a:p>
            <a:pPr indent="534988"/>
            <a:r>
              <a:rPr lang="ru-RU" sz="2000" dirty="0" smtClean="0">
                <a:latin typeface="Times New Roman" pitchFamily="18" charset="0"/>
                <a:cs typeface="Times New Roman" pitchFamily="18" charset="0"/>
              </a:rPr>
              <a:t>Нас на ней нас интересует правая часть страницы с кнопкой «Выбрать файл». При ее нажатии открывается окно, в котором можно выбрать файл на вашем компьютере и загрузить его в интернет для последующего его скачивания другими пользователями интернета вне зависимости от того, где они территориально находятся.</a:t>
            </a:r>
            <a:endParaRPr lang="uk-UA" sz="2000" dirty="0">
              <a:latin typeface="Times New Roman" pitchFamily="18" charset="0"/>
              <a:cs typeface="Times New Roman" pitchFamily="18" charset="0"/>
            </a:endParaRPr>
          </a:p>
        </p:txBody>
      </p:sp>
      <p:pic>
        <p:nvPicPr>
          <p:cNvPr id="5" name="Рисунок 4"/>
          <p:cNvPicPr/>
          <p:nvPr/>
        </p:nvPicPr>
        <p:blipFill rotWithShape="1">
          <a:blip r:embed="rId2" cstate="print"/>
          <a:srcRect l="39767" t="12029" r="7565" b="17594"/>
          <a:stretch/>
        </p:blipFill>
        <p:spPr bwMode="auto">
          <a:xfrm>
            <a:off x="1763688" y="332656"/>
            <a:ext cx="5256584" cy="4320480"/>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 y="44624"/>
            <a:ext cx="9045127"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34988"/>
            <a:r>
              <a:rPr lang="ru-RU" sz="2200" dirty="0" smtClean="0">
                <a:latin typeface="Times New Roman" pitchFamily="18" charset="0"/>
                <a:cs typeface="Times New Roman" pitchFamily="18" charset="0"/>
              </a:rPr>
              <a:t>После выбора файла необходимо дождаться полной его загрузки.</a:t>
            </a:r>
            <a:endParaRPr lang="uk-UA" sz="2200" dirty="0">
              <a:latin typeface="Times New Roman" pitchFamily="18" charset="0"/>
              <a:cs typeface="Times New Roman" pitchFamily="18" charset="0"/>
            </a:endParaRPr>
          </a:p>
        </p:txBody>
      </p:sp>
      <p:pic>
        <p:nvPicPr>
          <p:cNvPr id="5" name="Рисунок 4"/>
          <p:cNvPicPr/>
          <p:nvPr/>
        </p:nvPicPr>
        <p:blipFill rotWithShape="1">
          <a:blip r:embed="rId2" cstate="print"/>
          <a:srcRect l="47818" t="12567" r="18525" b="46679"/>
          <a:stretch/>
        </p:blipFill>
        <p:spPr bwMode="auto">
          <a:xfrm>
            <a:off x="2555776" y="476672"/>
            <a:ext cx="3766489" cy="3122196"/>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6" name="TextBox 5"/>
          <p:cNvSpPr txBox="1"/>
          <p:nvPr/>
        </p:nvSpPr>
        <p:spPr>
          <a:xfrm>
            <a:off x="467544" y="3933056"/>
            <a:ext cx="8496944" cy="1046440"/>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После загрузки файла появится окно со ссылкой, которую нужно скопировать.</a:t>
            </a:r>
            <a:endParaRPr lang="uk-UA" sz="2200" dirty="0" smtClean="0">
              <a:latin typeface="Times New Roman" pitchFamily="18" charset="0"/>
              <a:cs typeface="Times New Roman" pitchFamily="18" charset="0"/>
            </a:endParaRPr>
          </a:p>
          <a:p>
            <a:endParaRPr lang="uk-UA" dirty="0"/>
          </a:p>
        </p:txBody>
      </p:sp>
      <p:pic>
        <p:nvPicPr>
          <p:cNvPr id="7" name="Рисунок 6"/>
          <p:cNvPicPr/>
          <p:nvPr/>
        </p:nvPicPr>
        <p:blipFill rotWithShape="1">
          <a:blip r:embed="rId3" cstate="print"/>
          <a:srcRect l="16197" t="31239" r="14645" b="33931"/>
          <a:stretch/>
        </p:blipFill>
        <p:spPr bwMode="auto">
          <a:xfrm>
            <a:off x="1259632" y="4653136"/>
            <a:ext cx="6552728" cy="2016224"/>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6" y="-53604"/>
            <a:ext cx="8215338" cy="707886"/>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Вернемся к окну редактирования текста.</a:t>
            </a:r>
            <a:endParaRPr lang="uk-UA" sz="2200" dirty="0" smtClean="0">
              <a:latin typeface="Times New Roman" pitchFamily="18" charset="0"/>
              <a:cs typeface="Times New Roman" pitchFamily="18" charset="0"/>
            </a:endParaRPr>
          </a:p>
          <a:p>
            <a:endParaRPr lang="ru-RU" dirty="0"/>
          </a:p>
        </p:txBody>
      </p:sp>
      <p:pic>
        <p:nvPicPr>
          <p:cNvPr id="4" name="Рисунок 3"/>
          <p:cNvPicPr/>
          <p:nvPr/>
        </p:nvPicPr>
        <p:blipFill rotWithShape="1">
          <a:blip r:embed="rId2" cstate="print"/>
          <a:srcRect l="28710" t="14722" r="29001" b="26571"/>
          <a:stretch/>
        </p:blipFill>
        <p:spPr bwMode="auto">
          <a:xfrm>
            <a:off x="2339752" y="404664"/>
            <a:ext cx="4680520" cy="3816424"/>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TextBox 4"/>
          <p:cNvSpPr txBox="1"/>
          <p:nvPr/>
        </p:nvSpPr>
        <p:spPr>
          <a:xfrm>
            <a:off x="179512" y="4725144"/>
            <a:ext cx="8640960" cy="1046440"/>
          </a:xfrm>
          <a:prstGeom prst="rect">
            <a:avLst/>
          </a:prstGeom>
          <a:noFill/>
        </p:spPr>
        <p:txBody>
          <a:bodyPr wrap="square" rtlCol="0">
            <a:spAutoFit/>
          </a:bodyPr>
          <a:lstStyle/>
          <a:p>
            <a:pPr indent="534988"/>
            <a:r>
              <a:rPr lang="ru-RU" sz="2200" dirty="0" smtClean="0">
                <a:latin typeface="Times New Roman" pitchFamily="18" charset="0"/>
                <a:cs typeface="Times New Roman" pitchFamily="18" charset="0"/>
              </a:rPr>
              <a:t>Для вставки нашей ссылки в текст сначала его нужно выделить мышкой, а затем нажать на кнопку в меню </a:t>
            </a:r>
            <a:r>
              <a:rPr lang="ru-RU" sz="2200" dirty="0" smtClean="0">
                <a:latin typeface="Times New Roman" pitchFamily="18" charset="0"/>
                <a:cs typeface="Times New Roman" pitchFamily="18" charset="0"/>
              </a:rPr>
              <a:t>редактора. </a:t>
            </a:r>
            <a:endParaRPr lang="uk-UA" sz="2200" dirty="0" smtClean="0">
              <a:latin typeface="Times New Roman" pitchFamily="18" charset="0"/>
              <a:cs typeface="Times New Roman" pitchFamily="18" charset="0"/>
            </a:endParaRPr>
          </a:p>
          <a:p>
            <a:endParaRPr lang="uk-U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9392"/>
            <a:ext cx="8892480" cy="2339102"/>
          </a:xfrm>
          <a:prstGeom prst="rect">
            <a:avLst/>
          </a:prstGeom>
          <a:noFill/>
        </p:spPr>
        <p:txBody>
          <a:bodyPr wrap="square" rtlCol="0">
            <a:spAutoFit/>
          </a:bodyPr>
          <a:lstStyle/>
          <a:p>
            <a:pPr indent="444500"/>
            <a:r>
              <a:rPr lang="ru-RU" sz="2200" dirty="0" smtClean="0">
                <a:latin typeface="Times New Roman" pitchFamily="18" charset="0"/>
                <a:cs typeface="Times New Roman" pitchFamily="18" charset="0"/>
              </a:rPr>
              <a:t>В Окне «Добавить ссылку» есть два параметра доступных для заполнения. В первый нужно вставить саму ссылку, которую мы получили ранее, а во второй строке можно ввести подсказку, которая будет появляться на экране при наведении указателя мышки на ссылку. </a:t>
            </a:r>
            <a:r>
              <a:rPr lang="ru-RU" sz="2200" dirty="0" smtClean="0">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dirty="0"/>
          </a:p>
        </p:txBody>
      </p:sp>
      <p:pic>
        <p:nvPicPr>
          <p:cNvPr id="4" name="Рисунок 3"/>
          <p:cNvPicPr/>
          <p:nvPr/>
        </p:nvPicPr>
        <p:blipFill rotWithShape="1">
          <a:blip r:embed="rId3" cstate="print"/>
          <a:srcRect l="25995" r="25993" b="21005"/>
          <a:stretch/>
        </p:blipFill>
        <p:spPr bwMode="auto">
          <a:xfrm>
            <a:off x="2051720" y="1340768"/>
            <a:ext cx="4032448" cy="3168352"/>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TextBox 4"/>
          <p:cNvSpPr txBox="1"/>
          <p:nvPr/>
        </p:nvSpPr>
        <p:spPr>
          <a:xfrm>
            <a:off x="0" y="4437112"/>
            <a:ext cx="9144000" cy="769441"/>
          </a:xfrm>
          <a:prstGeom prst="rect">
            <a:avLst/>
          </a:prstGeom>
          <a:noFill/>
        </p:spPr>
        <p:txBody>
          <a:bodyPr wrap="square" rtlCol="0">
            <a:spAutoFit/>
          </a:bodyPr>
          <a:lstStyle/>
          <a:p>
            <a:pPr indent="352425"/>
            <a:r>
              <a:rPr lang="ru-RU" sz="2200" dirty="0" smtClean="0">
                <a:latin typeface="Times New Roman" pitchFamily="18" charset="0"/>
                <a:cs typeface="Times New Roman" pitchFamily="18" charset="0"/>
              </a:rPr>
              <a:t>После нажимаем на кнопку «Вставить». В итоге мы получаем следующий текст. </a:t>
            </a:r>
            <a:endParaRPr lang="uk-UA" sz="2200" dirty="0">
              <a:latin typeface="Times New Roman" pitchFamily="18" charset="0"/>
              <a:cs typeface="Times New Roman" pitchFamily="18" charset="0"/>
            </a:endParaRPr>
          </a:p>
        </p:txBody>
      </p:sp>
      <p:pic>
        <p:nvPicPr>
          <p:cNvPr id="7" name="Рисунок 6"/>
          <p:cNvPicPr/>
          <p:nvPr/>
        </p:nvPicPr>
        <p:blipFill rotWithShape="1">
          <a:blip r:embed="rId4" cstate="print"/>
          <a:srcRect l="22794" t="55476" r="21434" b="28007"/>
          <a:stretch/>
        </p:blipFill>
        <p:spPr bwMode="auto">
          <a:xfrm>
            <a:off x="2339752" y="4797152"/>
            <a:ext cx="6624736" cy="1080120"/>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8" name="TextBox 7"/>
          <p:cNvSpPr txBox="1"/>
          <p:nvPr/>
        </p:nvSpPr>
        <p:spPr>
          <a:xfrm>
            <a:off x="0" y="5805264"/>
            <a:ext cx="9324528" cy="1046440"/>
          </a:xfrm>
          <a:prstGeom prst="rect">
            <a:avLst/>
          </a:prstGeom>
          <a:noFill/>
        </p:spPr>
        <p:txBody>
          <a:bodyPr wrap="square" rtlCol="0">
            <a:spAutoFit/>
          </a:bodyPr>
          <a:lstStyle/>
          <a:p>
            <a:pPr indent="444500"/>
            <a:r>
              <a:rPr lang="ru-RU" sz="2200" dirty="0" smtClean="0">
                <a:latin typeface="Times New Roman" pitchFamily="18" charset="0"/>
                <a:cs typeface="Times New Roman" pitchFamily="18" charset="0"/>
              </a:rPr>
              <a:t>В нем слово «страницы» превратилось в ссылку на файл для скачивания. </a:t>
            </a:r>
            <a:endParaRPr lang="uk-UA" sz="2200" dirty="0" smtClean="0">
              <a:latin typeface="Times New Roman" pitchFamily="18" charset="0"/>
              <a:cs typeface="Times New Roman" pitchFamily="18" charset="0"/>
            </a:endParaRPr>
          </a:p>
          <a:p>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85720" y="1000108"/>
          <a:ext cx="8643998" cy="3214710"/>
        </p:xfrm>
        <a:graphic>
          <a:graphicData uri="http://schemas.openxmlformats.org/drawingml/2006/table">
            <a:tbl>
              <a:tblPr/>
              <a:tblGrid>
                <a:gridCol w="2421288"/>
                <a:gridCol w="6222710"/>
              </a:tblGrid>
              <a:tr h="3214710">
                <a:tc>
                  <a:txBody>
                    <a:bodyPr/>
                    <a:lstStyle/>
                    <a:p>
                      <a:pPr>
                        <a:lnSpc>
                          <a:spcPct val="115000"/>
                        </a:lnSpc>
                      </a:pPr>
                      <a:r>
                        <a:rPr lang="ru-RU" sz="2400">
                          <a:latin typeface="Times New Roman"/>
                          <a:cs typeface="Times New Roman"/>
                        </a:rPr>
                        <a:t>Компьютерные учебные и тестирующие программы</a:t>
                      </a:r>
                      <a:endParaRPr lang="uk-UA" sz="2400">
                        <a:latin typeface="Calibri"/>
                        <a:cs typeface="Times New Roman"/>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ru-RU" sz="2400" spc="-20" dirty="0">
                          <a:latin typeface="Times New Roman"/>
                          <a:cs typeface="Times New Roman"/>
                        </a:rPr>
                        <a:t>Компьютерные учебные и тестирующие программы, тренажеры применяются для реализации технологий изучения высшей математики студентами. Программы обеспечивают условия для осуществления различных видов учебной деятельности и подлежат скачиванию.</a:t>
                      </a:r>
                      <a:endParaRPr lang="uk-UA" sz="2400" dirty="0">
                        <a:latin typeface="Calibri"/>
                        <a:cs typeface="Times New Roman"/>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85720" y="1000108"/>
          <a:ext cx="8643998" cy="4500594"/>
        </p:xfrm>
        <a:graphic>
          <a:graphicData uri="http://schemas.openxmlformats.org/drawingml/2006/table">
            <a:tbl>
              <a:tblPr/>
              <a:tblGrid>
                <a:gridCol w="2500330"/>
                <a:gridCol w="6143668"/>
              </a:tblGrid>
              <a:tr h="4500594">
                <a:tc>
                  <a:txBody>
                    <a:bodyPr/>
                    <a:lstStyle/>
                    <a:p>
                      <a:r>
                        <a:rPr lang="ru-RU" sz="2000" dirty="0">
                          <a:latin typeface="Times New Roman"/>
                          <a:ea typeface="Times New Roman"/>
                        </a:rPr>
                        <a:t>Специализированное программное и техническое обеспечение</a:t>
                      </a:r>
                      <a:endParaRPr lang="uk-UA" sz="2000" dirty="0">
                        <a:latin typeface="Times New Roman"/>
                        <a:ea typeface="Times New Roman"/>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2000" spc="-30" dirty="0">
                          <a:latin typeface="Times New Roman"/>
                          <a:ea typeface="Times New Roman"/>
                        </a:rPr>
                        <a:t>Актуальность этого средства особенно возрастает в процессе формирования системы «студент-компьютер», поскольку подготовка будущих инженеров определяется не только изучением определенного теоретического и практического материала, но и получением практических навыков по применению ППС и CAS с целью </a:t>
                      </a:r>
                      <a:r>
                        <a:rPr lang="ru-RU" sz="2000" spc="-30" dirty="0">
                          <a:solidFill>
                            <a:srgbClr val="000000"/>
                          </a:solidFill>
                          <a:latin typeface="Times New Roman"/>
                          <a:ea typeface="Times New Roman"/>
                        </a:rPr>
                        <a:t>последовательного  привлечения компьютера </a:t>
                      </a:r>
                      <a:r>
                        <a:rPr lang="ru-RU" sz="2000" spc="-30" dirty="0">
                          <a:latin typeface="Times New Roman"/>
                          <a:ea typeface="Times New Roman"/>
                        </a:rPr>
                        <a:t>к</a:t>
                      </a:r>
                      <a:r>
                        <a:rPr lang="ru-RU" sz="2000" spc="-30" dirty="0">
                          <a:solidFill>
                            <a:srgbClr val="000000"/>
                          </a:solidFill>
                          <a:latin typeface="Times New Roman"/>
                          <a:ea typeface="Times New Roman"/>
                        </a:rPr>
                        <a:t> инженерным исследованиям.</a:t>
                      </a:r>
                      <a:endParaRPr lang="uk-UA" sz="2000" dirty="0">
                        <a:latin typeface="Times New Roman"/>
                        <a:ea typeface="Times New Roman"/>
                      </a:endParaRPr>
                    </a:p>
                    <a:p>
                      <a:pPr algn="just"/>
                      <a:r>
                        <a:rPr lang="ru-RU" sz="2000" spc="-30" dirty="0">
                          <a:latin typeface="Times New Roman"/>
                          <a:ea typeface="Times New Roman"/>
                        </a:rPr>
                        <a:t>Тестовые версии программных средств </a:t>
                      </a:r>
                      <a:r>
                        <a:rPr lang="ru-RU" sz="2000" cap="all" spc="-30" dirty="0">
                          <a:latin typeface="Times New Roman"/>
                          <a:ea typeface="Times New Roman"/>
                        </a:rPr>
                        <a:t>Gran1, Gran2, Gran3D, </a:t>
                      </a:r>
                      <a:r>
                        <a:rPr lang="ru-RU" sz="2000" spc="-30" dirty="0">
                          <a:latin typeface="Times New Roman"/>
                          <a:ea typeface="Times New Roman"/>
                        </a:rPr>
                        <a:t>DG</a:t>
                      </a:r>
                      <a:r>
                        <a:rPr lang="ru-RU" sz="2000" cap="all" spc="-30" dirty="0">
                          <a:latin typeface="Times New Roman"/>
                          <a:ea typeface="Times New Roman"/>
                        </a:rPr>
                        <a:t>, </a:t>
                      </a:r>
                      <a:r>
                        <a:rPr lang="ru-RU" sz="2000" cap="all" spc="-30" dirty="0" err="1">
                          <a:latin typeface="Times New Roman"/>
                          <a:ea typeface="Times New Roman"/>
                        </a:rPr>
                        <a:t>MathCAD</a:t>
                      </a:r>
                      <a:r>
                        <a:rPr lang="ru-RU" sz="2000" cap="all" spc="-30" dirty="0">
                          <a:latin typeface="Times New Roman"/>
                          <a:ea typeface="Times New Roman"/>
                        </a:rPr>
                        <a:t>,  </a:t>
                      </a:r>
                      <a:r>
                        <a:rPr lang="ru-RU" sz="2000" cap="all" spc="-30" dirty="0" err="1">
                          <a:latin typeface="Times New Roman"/>
                          <a:ea typeface="Times New Roman"/>
                        </a:rPr>
                        <a:t>Derive</a:t>
                      </a:r>
                      <a:r>
                        <a:rPr lang="ru-RU" sz="2000" cap="all" spc="-30" dirty="0">
                          <a:latin typeface="Times New Roman"/>
                          <a:ea typeface="Times New Roman"/>
                        </a:rPr>
                        <a:t>, </a:t>
                      </a:r>
                      <a:r>
                        <a:rPr lang="ru-RU" sz="2000" cap="all" spc="-30" dirty="0" err="1">
                          <a:latin typeface="Times New Roman"/>
                          <a:ea typeface="Times New Roman"/>
                        </a:rPr>
                        <a:t>Maple</a:t>
                      </a:r>
                      <a:r>
                        <a:rPr lang="ru-RU" sz="2000" cap="all" spc="-30" dirty="0">
                          <a:latin typeface="Times New Roman"/>
                          <a:ea typeface="Times New Roman"/>
                        </a:rPr>
                        <a:t>, </a:t>
                      </a:r>
                      <a:r>
                        <a:rPr lang="ru-RU" sz="2000" cap="all" spc="-30" dirty="0" err="1">
                          <a:latin typeface="Times New Roman"/>
                          <a:ea typeface="Times New Roman"/>
                        </a:rPr>
                        <a:t>Mathematica</a:t>
                      </a:r>
                      <a:r>
                        <a:rPr lang="ru-RU" sz="2000" spc="-30" dirty="0">
                          <a:latin typeface="Times New Roman"/>
                          <a:ea typeface="Times New Roman"/>
                        </a:rPr>
                        <a:t> (подлежат скачиванию), а учебно-методические инструкции по их применению оказывают содействие</a:t>
                      </a:r>
                      <a:r>
                        <a:rPr lang="ru-RU" sz="2000" cap="all" spc="-30" dirty="0">
                          <a:latin typeface="Times New Roman"/>
                          <a:ea typeface="Times New Roman"/>
                        </a:rPr>
                        <a:t> </a:t>
                      </a:r>
                      <a:r>
                        <a:rPr lang="ru-RU" sz="2000" spc="-30" dirty="0">
                          <a:solidFill>
                            <a:srgbClr val="000000"/>
                          </a:solidFill>
                          <a:latin typeface="Times New Roman"/>
                          <a:ea typeface="Times New Roman"/>
                        </a:rPr>
                        <a:t>использованию программных средств во время обучения высшей математике. </a:t>
                      </a:r>
                      <a:endParaRPr lang="uk-UA" sz="2000" dirty="0">
                        <a:latin typeface="Times New Roman"/>
                        <a:ea typeface="Times New Roman"/>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357158" y="1071546"/>
          <a:ext cx="8501122" cy="5429288"/>
        </p:xfrm>
        <a:graphic>
          <a:graphicData uri="http://schemas.openxmlformats.org/drawingml/2006/table">
            <a:tbl>
              <a:tblPr/>
              <a:tblGrid>
                <a:gridCol w="2375975"/>
                <a:gridCol w="6125147"/>
              </a:tblGrid>
              <a:tr h="5429288">
                <a:tc>
                  <a:txBody>
                    <a:bodyPr/>
                    <a:lstStyle/>
                    <a:p>
                      <a:r>
                        <a:rPr lang="ru-RU" sz="2000">
                          <a:latin typeface="Times New Roman"/>
                          <a:ea typeface="Times New Roman"/>
                        </a:rPr>
                        <a:t>Виртуальная реальность средствами мультимедиа</a:t>
                      </a:r>
                      <a:endParaRPr lang="uk-UA" sz="2000">
                        <a:latin typeface="Times New Roman"/>
                        <a:ea typeface="Times New Roman"/>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2000" spc="-30" dirty="0">
                          <a:latin typeface="Times New Roman"/>
                          <a:ea typeface="Times New Roman"/>
                        </a:rPr>
                        <a:t>Для лучшего понимания и запоминания учебного материала целесообразно использовать средства мультимедиа со звуковым сопровождением и визуализацией. Презентации лекций, разработанные в среде </a:t>
                      </a:r>
                      <a:r>
                        <a:rPr lang="ru-RU" sz="2000" spc="-30" dirty="0" err="1">
                          <a:latin typeface="Times New Roman"/>
                          <a:ea typeface="Times New Roman"/>
                        </a:rPr>
                        <a:t>PowerPoint</a:t>
                      </a:r>
                      <a:r>
                        <a:rPr lang="ru-RU" sz="2000" spc="-30" dirty="0">
                          <a:latin typeface="Times New Roman"/>
                          <a:ea typeface="Times New Roman"/>
                        </a:rPr>
                        <a:t>, отбирались с целью достижения наибольшей наглядности, углубления понимания предмета и интерпретирования результатов исследований (в том числе во время самостоятельной работы студентов).</a:t>
                      </a:r>
                      <a:endParaRPr lang="uk-UA" sz="2000" dirty="0">
                        <a:latin typeface="Times New Roman"/>
                        <a:ea typeface="Times New Roman"/>
                      </a:endParaRPr>
                    </a:p>
                    <a:p>
                      <a:pPr algn="just"/>
                      <a:r>
                        <a:rPr lang="ru-RU" sz="2000" spc="-30" dirty="0">
                          <a:latin typeface="Times New Roman"/>
                          <a:ea typeface="Times New Roman"/>
                        </a:rPr>
                        <a:t>Виртуальная реальность дает возможность манипулировать созданной абстрактной информацией, совершенствует понимание проблемы студентом</a:t>
                      </a:r>
                      <a:endParaRPr lang="uk-UA" sz="2000" dirty="0">
                        <a:latin typeface="Times New Roman"/>
                        <a:ea typeface="Times New Roman"/>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85720" y="71414"/>
          <a:ext cx="8715436" cy="2286016"/>
        </p:xfrm>
        <a:graphic>
          <a:graphicData uri="http://schemas.openxmlformats.org/drawingml/2006/table">
            <a:tbl>
              <a:tblPr/>
              <a:tblGrid>
                <a:gridCol w="2435873"/>
                <a:gridCol w="6279563"/>
              </a:tblGrid>
              <a:tr h="2286016">
                <a:tc>
                  <a:txBody>
                    <a:bodyPr/>
                    <a:lstStyle/>
                    <a:p>
                      <a:pPr>
                        <a:lnSpc>
                          <a:spcPct val="90000"/>
                        </a:lnSpc>
                      </a:pPr>
                      <a:r>
                        <a:rPr lang="ru-RU" sz="2000" dirty="0">
                          <a:solidFill>
                            <a:schemeClr val="tx1"/>
                          </a:solidFill>
                          <a:latin typeface="Times New Roman"/>
                          <a:ea typeface="Times New Roman"/>
                        </a:rPr>
                        <a:t>Задания для самостоятельной работы, тесты</a:t>
                      </a:r>
                      <a:endParaRPr lang="uk-UA" sz="2000" dirty="0">
                        <a:solidFill>
                          <a:schemeClr val="tx1"/>
                        </a:solidFill>
                        <a:latin typeface="Times New Roman"/>
                        <a:ea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0000"/>
                        </a:lnSpc>
                      </a:pPr>
                      <a:r>
                        <a:rPr lang="ru-RU" sz="2000" spc="-30" dirty="0">
                          <a:solidFill>
                            <a:schemeClr val="tx1"/>
                          </a:solidFill>
                          <a:latin typeface="Times New Roman"/>
                          <a:ea typeface="Times New Roman"/>
                        </a:rPr>
                        <a:t>Анализ стандартного учебного материала,  разделенного на модули, дает возможность проявлять определенные пробелы. Эти пробелы по обыкновению незаметны, так как относятся к тем вопросам, на изучение которых в стандартном учебном курсе не хватает времени. Но использование ДК и </a:t>
                      </a:r>
                      <a:r>
                        <a:rPr lang="ru-RU" sz="2000" spc="-30" dirty="0" err="1">
                          <a:solidFill>
                            <a:schemeClr val="tx1"/>
                          </a:solidFill>
                          <a:latin typeface="Times New Roman"/>
                          <a:ea typeface="Times New Roman"/>
                        </a:rPr>
                        <a:t>веб-квестов</a:t>
                      </a:r>
                      <a:r>
                        <a:rPr lang="ru-RU" sz="2000" spc="-30" dirty="0">
                          <a:solidFill>
                            <a:schemeClr val="tx1"/>
                          </a:solidFill>
                          <a:latin typeface="Times New Roman"/>
                          <a:ea typeface="Times New Roman"/>
                        </a:rPr>
                        <a:t> (другие учебные сайты, на которых находится необходимая информация) высвобождает значительный объем времени. </a:t>
                      </a:r>
                      <a:endParaRPr lang="uk-UA" sz="2000" dirty="0">
                        <a:solidFill>
                          <a:schemeClr val="tx1"/>
                        </a:solidFill>
                        <a:latin typeface="Times New Roman"/>
                        <a:ea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14282" y="2285992"/>
            <a:ext cx="8715436" cy="4801314"/>
          </a:xfrm>
          <a:prstGeom prst="rect">
            <a:avLst/>
          </a:prstGeom>
          <a:noFill/>
        </p:spPr>
        <p:txBody>
          <a:bodyPr wrap="square" rtlCol="0">
            <a:spAutoFit/>
          </a:bodyPr>
          <a:lstStyle/>
          <a:p>
            <a:pPr algn="just">
              <a:lnSpc>
                <a:spcPct val="90000"/>
              </a:lnSpc>
            </a:pPr>
            <a:r>
              <a:rPr lang="ru-RU" sz="2000" spc="-30" dirty="0" smtClean="0">
                <a:latin typeface="Times New Roman"/>
                <a:ea typeface="Times New Roman"/>
              </a:rPr>
              <a:t>Для </a:t>
            </a:r>
            <a:r>
              <a:rPr lang="ru-RU" sz="2000" spc="-30" dirty="0" err="1" smtClean="0">
                <a:latin typeface="Times New Roman"/>
                <a:ea typeface="Times New Roman"/>
              </a:rPr>
              <a:t>веб-квестов</a:t>
            </a:r>
            <a:r>
              <a:rPr lang="ru-RU" sz="2000" spc="-30" dirty="0" smtClean="0">
                <a:latin typeface="Times New Roman"/>
                <a:ea typeface="Times New Roman"/>
              </a:rPr>
              <a:t> применяются сайты:</a:t>
            </a:r>
            <a:endParaRPr lang="uk-UA" sz="2000" dirty="0" smtClean="0">
              <a:latin typeface="Times New Roman"/>
              <a:ea typeface="Times New Roman"/>
            </a:endParaRPr>
          </a:p>
          <a:p>
            <a:pPr marL="342900" lvl="0" indent="-342900" algn="just">
              <a:lnSpc>
                <a:spcPct val="90000"/>
              </a:lnSpc>
              <a:buFont typeface="Wingdings"/>
              <a:buChar char=""/>
            </a:pPr>
            <a:r>
              <a:rPr lang="ru-RU" sz="2000" spc="-30" dirty="0" err="1" smtClean="0">
                <a:latin typeface="Times New Roman"/>
                <a:ea typeface="Times New Roman"/>
              </a:rPr>
              <a:t>wikipedia.org</a:t>
            </a:r>
            <a:r>
              <a:rPr lang="ru-RU" sz="2000" spc="-30" dirty="0" smtClean="0">
                <a:latin typeface="Times New Roman"/>
                <a:ea typeface="Times New Roman"/>
              </a:rPr>
              <a:t> - многоязычная общедоступная универсальная энциклопедия, свободно распространяемая;</a:t>
            </a:r>
            <a:endParaRPr lang="uk-UA" sz="2000" dirty="0" smtClean="0">
              <a:latin typeface="Times New Roman"/>
              <a:ea typeface="Times New Roman"/>
            </a:endParaRPr>
          </a:p>
          <a:p>
            <a:pPr marL="342900" lvl="0" indent="-342900" algn="just">
              <a:lnSpc>
                <a:spcPct val="90000"/>
              </a:lnSpc>
              <a:buFont typeface="Wingdings"/>
              <a:buChar char=""/>
            </a:pPr>
            <a:r>
              <a:rPr lang="ru-RU" sz="2000" spc="-30" dirty="0" err="1" smtClean="0">
                <a:latin typeface="Times New Roman"/>
                <a:ea typeface="Times New Roman"/>
              </a:rPr>
              <a:t>uniquation.ru</a:t>
            </a:r>
            <a:r>
              <a:rPr lang="ru-RU" sz="2000" spc="-30" dirty="0" smtClean="0">
                <a:latin typeface="Times New Roman"/>
                <a:ea typeface="Times New Roman"/>
              </a:rPr>
              <a:t> - сервис для поиска математических формул, необходимых для решения задач как во время контрольной работы, так во время исследования;</a:t>
            </a:r>
            <a:endParaRPr lang="uk-UA" sz="2000" dirty="0" smtClean="0">
              <a:latin typeface="Times New Roman"/>
              <a:ea typeface="Times New Roman"/>
            </a:endParaRPr>
          </a:p>
          <a:p>
            <a:pPr marL="342900" lvl="0" indent="-342900" algn="just">
              <a:lnSpc>
                <a:spcPct val="90000"/>
              </a:lnSpc>
              <a:buFont typeface="Wingdings"/>
              <a:buChar char=""/>
            </a:pPr>
            <a:r>
              <a:rPr lang="ru-RU" sz="2000" spc="-30" dirty="0" err="1" smtClean="0">
                <a:latin typeface="Times New Roman"/>
                <a:ea typeface="Times New Roman"/>
              </a:rPr>
              <a:t>fooplot.com</a:t>
            </a:r>
            <a:r>
              <a:rPr lang="ru-RU" sz="2000" spc="-30" dirty="0" smtClean="0">
                <a:latin typeface="Times New Roman"/>
                <a:ea typeface="Times New Roman"/>
              </a:rPr>
              <a:t> - </a:t>
            </a:r>
            <a:r>
              <a:rPr lang="ru-RU" sz="2000" spc="-30" dirty="0" err="1" smtClean="0">
                <a:latin typeface="Times New Roman"/>
                <a:ea typeface="Times New Roman"/>
              </a:rPr>
              <a:t>он-лайн-сервис</a:t>
            </a:r>
            <a:r>
              <a:rPr lang="ru-RU" sz="2000" spc="-30" dirty="0" smtClean="0">
                <a:latin typeface="Times New Roman"/>
                <a:ea typeface="Times New Roman"/>
              </a:rPr>
              <a:t> по построению графиков, которые дает возможность выводить на экран как двухмерные кривые, так и </a:t>
            </a:r>
            <a:r>
              <a:rPr lang="ru-RU" sz="2000" spc="-30" dirty="0" err="1" smtClean="0">
                <a:latin typeface="Times New Roman"/>
                <a:ea typeface="Times New Roman"/>
              </a:rPr>
              <a:t>трьохмерные</a:t>
            </a:r>
            <a:r>
              <a:rPr lang="ru-RU" sz="2000" spc="-30" dirty="0" smtClean="0">
                <a:latin typeface="Times New Roman"/>
                <a:ea typeface="Times New Roman"/>
              </a:rPr>
              <a:t> пространства;</a:t>
            </a:r>
            <a:endParaRPr lang="uk-UA" sz="2000" dirty="0" smtClean="0">
              <a:latin typeface="Times New Roman"/>
              <a:ea typeface="Times New Roman"/>
            </a:endParaRPr>
          </a:p>
          <a:p>
            <a:pPr marL="342900" lvl="0" indent="-342900" algn="just">
              <a:lnSpc>
                <a:spcPct val="90000"/>
              </a:lnSpc>
              <a:buFont typeface="Wingdings"/>
              <a:buChar char=""/>
            </a:pPr>
            <a:r>
              <a:rPr lang="ru-RU" sz="2000" spc="-30" dirty="0" err="1" smtClean="0">
                <a:latin typeface="Times New Roman"/>
                <a:ea typeface="Times New Roman"/>
              </a:rPr>
              <a:t>masteroid.ru</a:t>
            </a:r>
            <a:r>
              <a:rPr lang="ru-RU" sz="2000" spc="-30" dirty="0" smtClean="0">
                <a:latin typeface="Times New Roman"/>
                <a:ea typeface="Times New Roman"/>
              </a:rPr>
              <a:t> - опорный конспект по высшей математике;</a:t>
            </a:r>
            <a:endParaRPr lang="uk-UA" sz="2000" dirty="0" smtClean="0">
              <a:latin typeface="Times New Roman"/>
              <a:ea typeface="Times New Roman"/>
            </a:endParaRPr>
          </a:p>
          <a:p>
            <a:pPr marL="342900" lvl="0" indent="-342900" algn="just">
              <a:lnSpc>
                <a:spcPct val="90000"/>
              </a:lnSpc>
              <a:buFont typeface="Wingdings"/>
              <a:buChar char=""/>
            </a:pPr>
            <a:r>
              <a:rPr lang="ru-RU" sz="2000" spc="-30" dirty="0" err="1" smtClean="0">
                <a:latin typeface="Times New Roman"/>
                <a:ea typeface="Times New Roman"/>
              </a:rPr>
              <a:t>mathelp.spb.ru</a:t>
            </a:r>
            <a:r>
              <a:rPr lang="ru-RU" sz="2000" spc="-30" dirty="0" smtClean="0">
                <a:latin typeface="Times New Roman"/>
                <a:ea typeface="Times New Roman"/>
              </a:rPr>
              <a:t> - </a:t>
            </a:r>
            <a:r>
              <a:rPr lang="ru-RU" sz="2000" spc="-30" dirty="0" err="1" smtClean="0">
                <a:latin typeface="Times New Roman"/>
                <a:ea typeface="Times New Roman"/>
              </a:rPr>
              <a:t>он-лайн-пособие</a:t>
            </a:r>
            <a:r>
              <a:rPr lang="ru-RU" sz="2000" spc="-30" dirty="0" smtClean="0">
                <a:latin typeface="Times New Roman"/>
                <a:ea typeface="Times New Roman"/>
              </a:rPr>
              <a:t> по высшей математике;</a:t>
            </a:r>
            <a:endParaRPr lang="uk-UA" sz="2000" dirty="0" smtClean="0">
              <a:latin typeface="Times New Roman"/>
              <a:ea typeface="Times New Roman"/>
            </a:endParaRPr>
          </a:p>
          <a:p>
            <a:pPr marL="342900" lvl="0" indent="-342900" algn="just">
              <a:lnSpc>
                <a:spcPct val="90000"/>
              </a:lnSpc>
              <a:buFont typeface="Wingdings"/>
              <a:buChar char=""/>
            </a:pPr>
            <a:r>
              <a:rPr lang="ru-RU" sz="2000" spc="-30" dirty="0" err="1" smtClean="0">
                <a:latin typeface="Times New Roman"/>
                <a:ea typeface="Times New Roman"/>
              </a:rPr>
              <a:t>karataev.nm.ru</a:t>
            </a:r>
            <a:r>
              <a:rPr lang="ru-RU" sz="2000" spc="-30" dirty="0" smtClean="0">
                <a:latin typeface="Times New Roman"/>
                <a:ea typeface="Times New Roman"/>
              </a:rPr>
              <a:t>, </a:t>
            </a:r>
            <a:r>
              <a:rPr lang="ru-RU" sz="2000" spc="-30" dirty="0" err="1" smtClean="0">
                <a:latin typeface="Times New Roman"/>
                <a:ea typeface="Times New Roman"/>
              </a:rPr>
              <a:t>math.odu.edu</a:t>
            </a:r>
            <a:r>
              <a:rPr lang="ru-RU" sz="2000" spc="-30" dirty="0" smtClean="0">
                <a:latin typeface="Times New Roman"/>
                <a:ea typeface="Times New Roman"/>
              </a:rPr>
              <a:t>, </a:t>
            </a:r>
            <a:r>
              <a:rPr lang="ru-RU" sz="2000" spc="-30" dirty="0" err="1" smtClean="0">
                <a:latin typeface="Times New Roman"/>
                <a:ea typeface="Times New Roman"/>
              </a:rPr>
              <a:t>matri-tri-ca.narod.ru</a:t>
            </a:r>
            <a:r>
              <a:rPr lang="ru-RU" sz="2000" spc="-30" dirty="0" smtClean="0">
                <a:latin typeface="Times New Roman"/>
                <a:ea typeface="Times New Roman"/>
              </a:rPr>
              <a:t>, </a:t>
            </a:r>
            <a:r>
              <a:rPr lang="ru-RU" sz="2000" spc="-30" dirty="0" err="1" smtClean="0">
                <a:latin typeface="Times New Roman"/>
                <a:ea typeface="Times New Roman"/>
              </a:rPr>
              <a:t>alexlarin.narod.ru</a:t>
            </a:r>
            <a:r>
              <a:rPr lang="ru-RU" sz="2000" spc="-30" dirty="0" smtClean="0">
                <a:latin typeface="Times New Roman"/>
                <a:ea typeface="Times New Roman"/>
              </a:rPr>
              <a:t> - математические </a:t>
            </a:r>
            <a:r>
              <a:rPr lang="ru-RU" sz="2000" spc="-30" dirty="0" err="1" smtClean="0">
                <a:latin typeface="Times New Roman"/>
                <a:ea typeface="Times New Roman"/>
              </a:rPr>
              <a:t>онлайн-сервисы</a:t>
            </a:r>
            <a:r>
              <a:rPr lang="ru-RU" sz="2000" spc="-30" dirty="0" smtClean="0">
                <a:latin typeface="Times New Roman"/>
                <a:ea typeface="Times New Roman"/>
              </a:rPr>
              <a:t> по решению систем линейных уравнений порядка, нахождению обратной матрицы, выполнению действий над матрицами, решению задач аналитической геометрии и дифференциальных уравнений и т.п.;</a:t>
            </a:r>
            <a:endParaRPr lang="uk-UA" sz="2000" dirty="0" smtClean="0">
              <a:latin typeface="Times New Roman"/>
              <a:ea typeface="Times New Roman"/>
            </a:endParaRPr>
          </a:p>
          <a:p>
            <a:pPr marL="342900" lvl="0" indent="-342900" algn="just">
              <a:lnSpc>
                <a:spcPct val="90000"/>
              </a:lnSpc>
              <a:buFont typeface="Wingdings"/>
              <a:buChar char=""/>
            </a:pPr>
            <a:r>
              <a:rPr lang="ru-RU" sz="2000" spc="-30" dirty="0" err="1" smtClean="0">
                <a:latin typeface="Times New Roman"/>
                <a:ea typeface="Times New Roman"/>
              </a:rPr>
              <a:t>happymaau.com</a:t>
            </a:r>
            <a:r>
              <a:rPr lang="ru-RU" sz="2000" spc="-30" dirty="0" smtClean="0">
                <a:latin typeface="Times New Roman"/>
                <a:ea typeface="Times New Roman"/>
              </a:rPr>
              <a:t> - </a:t>
            </a:r>
            <a:r>
              <a:rPr lang="ru-RU" sz="2000" spc="-30" dirty="0" err="1" smtClean="0">
                <a:latin typeface="Times New Roman"/>
                <a:ea typeface="Times New Roman"/>
              </a:rPr>
              <a:t>он-лайн-справочник</a:t>
            </a:r>
            <a:r>
              <a:rPr lang="ru-RU" sz="2000" spc="-30" dirty="0" smtClean="0">
                <a:latin typeface="Times New Roman"/>
                <a:ea typeface="Times New Roman"/>
              </a:rPr>
              <a:t> по высшей математике</a:t>
            </a:r>
            <a:endParaRPr lang="uk-UA" sz="2000" dirty="0" smtClean="0">
              <a:latin typeface="Times New Roman"/>
              <a:ea typeface="Times New Roman"/>
            </a:endParaRPr>
          </a:p>
          <a:p>
            <a:endParaRPr lang="uk-U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nvGraphicFramePr>
        <p:xfrm>
          <a:off x="251520" y="908720"/>
          <a:ext cx="8712968" cy="5364480"/>
        </p:xfrm>
        <a:graphic>
          <a:graphicData uri="http://schemas.openxmlformats.org/drawingml/2006/table">
            <a:tbl>
              <a:tblPr/>
              <a:tblGrid>
                <a:gridCol w="2435184"/>
                <a:gridCol w="6277784"/>
              </a:tblGrid>
              <a:tr h="4824536">
                <a:tc>
                  <a:txBody>
                    <a:bodyPr/>
                    <a:lstStyle/>
                    <a:p>
                      <a:r>
                        <a:rPr lang="ru-RU" sz="2200">
                          <a:latin typeface="Times New Roman"/>
                          <a:ea typeface="Times New Roman"/>
                        </a:rPr>
                        <a:t>Задания для самостоятельной работы, тесты</a:t>
                      </a:r>
                      <a:endParaRPr lang="uk-UA" sz="2200">
                        <a:latin typeface="Times New Roman"/>
                        <a:ea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2200" spc="-10" dirty="0">
                          <a:latin typeface="Times New Roman"/>
                          <a:ea typeface="Times New Roman"/>
                        </a:rPr>
                        <a:t> В практической части ДК содержатся:</a:t>
                      </a:r>
                      <a:endParaRPr lang="uk-UA" sz="2200" dirty="0">
                        <a:latin typeface="Times New Roman"/>
                        <a:ea typeface="Times New Roman"/>
                      </a:endParaRPr>
                    </a:p>
                    <a:p>
                      <a:pPr marL="342900" lvl="0" indent="-342900" algn="just">
                        <a:buFont typeface="Wingdings"/>
                        <a:buChar char=""/>
                      </a:pPr>
                      <a:r>
                        <a:rPr lang="ru-RU" sz="2200" spc="-10" dirty="0">
                          <a:latin typeface="Times New Roman"/>
                          <a:ea typeface="Times New Roman"/>
                        </a:rPr>
                        <a:t>примеры и задания;</a:t>
                      </a:r>
                      <a:endParaRPr lang="uk-UA" sz="2200" dirty="0">
                        <a:latin typeface="Times New Roman"/>
                        <a:ea typeface="Times New Roman"/>
                      </a:endParaRPr>
                    </a:p>
                    <a:p>
                      <a:pPr marL="342900" lvl="0" indent="-342900" algn="just">
                        <a:buFont typeface="Wingdings"/>
                        <a:buChar char=""/>
                      </a:pPr>
                      <a:r>
                        <a:rPr lang="ru-RU" sz="2200" spc="-10" dirty="0">
                          <a:latin typeface="Times New Roman"/>
                          <a:ea typeface="Times New Roman"/>
                        </a:rPr>
                        <a:t>программы с тестами для самопроверки полученных знаний, умений и навыков, </a:t>
                      </a:r>
                      <a:r>
                        <a:rPr lang="ru-RU" sz="2200" spc="-10" dirty="0" smtClean="0">
                          <a:latin typeface="Times New Roman"/>
                          <a:ea typeface="Times New Roman"/>
                        </a:rPr>
                        <a:t>подобранными </a:t>
                      </a:r>
                      <a:r>
                        <a:rPr lang="ru-RU" sz="2200" spc="-10" dirty="0">
                          <a:latin typeface="Times New Roman"/>
                          <a:ea typeface="Times New Roman"/>
                        </a:rPr>
                        <a:t>на основе дифференцированного подхода, </a:t>
                      </a:r>
                      <a:r>
                        <a:rPr lang="ru-RU" sz="2200" spc="-10" dirty="0" smtClean="0">
                          <a:latin typeface="Times New Roman"/>
                          <a:ea typeface="Times New Roman"/>
                        </a:rPr>
                        <a:t>предоставляющими </a:t>
                      </a:r>
                      <a:r>
                        <a:rPr lang="ru-RU" sz="2200" spc="-10" dirty="0">
                          <a:latin typeface="Times New Roman"/>
                          <a:ea typeface="Times New Roman"/>
                        </a:rPr>
                        <a:t>возможность накопления баллов с конкретизацией результата, в котором указываются замечания, недостатки и рекомендации дальнейшей деятельности студентов;</a:t>
                      </a:r>
                      <a:endParaRPr lang="uk-UA" sz="2200" dirty="0">
                        <a:latin typeface="Times New Roman"/>
                        <a:ea typeface="Times New Roman"/>
                      </a:endParaRPr>
                    </a:p>
                    <a:p>
                      <a:pPr marL="342900" lvl="0" indent="-342900" algn="just">
                        <a:buFont typeface="Wingdings"/>
                        <a:buChar char=""/>
                      </a:pPr>
                      <a:r>
                        <a:rPr lang="ru-RU" sz="2200" spc="-10" dirty="0">
                          <a:latin typeface="Times New Roman"/>
                          <a:ea typeface="Times New Roman"/>
                        </a:rPr>
                        <a:t>тридцать вариантов индивидуальных задач к модулю. После регистрации на сайте студент получает свой номер варианта, введение которого дает возможность получить задания для самостоятельного выполнения или с помощью </a:t>
                      </a:r>
                      <a:r>
                        <a:rPr lang="ru-RU" sz="2200" spc="-10" dirty="0" err="1">
                          <a:latin typeface="Times New Roman"/>
                          <a:ea typeface="Times New Roman"/>
                        </a:rPr>
                        <a:t>решебника</a:t>
                      </a:r>
                      <a:endParaRPr lang="uk-UA" sz="2200" dirty="0">
                        <a:latin typeface="Times New Roman"/>
                        <a:ea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0362639">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10362639</Template>
  <TotalTime>0</TotalTime>
  <Words>2190</Words>
  <Application>Microsoft Office PowerPoint</Application>
  <PresentationFormat>Экран (4:3)</PresentationFormat>
  <Paragraphs>122</Paragraphs>
  <Slides>43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10362639</vt:lpstr>
      <vt:lpstr> Дистанционная форма обучения. Методика подготовки учебного материала для создания сайта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2011-02-15T13:51:45Z</dcterms:created>
  <dcterms:modified xsi:type="dcterms:W3CDTF">2012-11-23T18:38:24Z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TC103626391049</vt:lpwstr>
  </property>
</Properties>
</file>