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440" r:id="rId2"/>
    <p:sldId id="442" r:id="rId3"/>
    <p:sldId id="443" r:id="rId4"/>
    <p:sldId id="434" r:id="rId5"/>
    <p:sldId id="435" r:id="rId6"/>
    <p:sldId id="436" r:id="rId7"/>
    <p:sldId id="437" r:id="rId8"/>
    <p:sldId id="438" r:id="rId9"/>
    <p:sldId id="444" r:id="rId10"/>
    <p:sldId id="445" r:id="rId11"/>
    <p:sldId id="439" r:id="rId12"/>
    <p:sldId id="446" r:id="rId13"/>
    <p:sldId id="447" r:id="rId14"/>
    <p:sldId id="448" r:id="rId15"/>
    <p:sldId id="449" r:id="rId16"/>
    <p:sldId id="450" r:id="rId17"/>
    <p:sldId id="451" r:id="rId18"/>
    <p:sldId id="397" r:id="rId19"/>
    <p:sldId id="409" r:id="rId20"/>
    <p:sldId id="410" r:id="rId21"/>
    <p:sldId id="417" r:id="rId22"/>
    <p:sldId id="411" r:id="rId23"/>
    <p:sldId id="419" r:id="rId24"/>
    <p:sldId id="412" r:id="rId25"/>
    <p:sldId id="422" r:id="rId26"/>
    <p:sldId id="421" r:id="rId27"/>
    <p:sldId id="420" r:id="rId28"/>
    <p:sldId id="423" r:id="rId29"/>
    <p:sldId id="424" r:id="rId30"/>
    <p:sldId id="425" r:id="rId31"/>
    <p:sldId id="426" r:id="rId32"/>
    <p:sldId id="427" r:id="rId33"/>
    <p:sldId id="428" r:id="rId34"/>
    <p:sldId id="429" r:id="rId35"/>
    <p:sldId id="430" r:id="rId36"/>
    <p:sldId id="431" r:id="rId37"/>
    <p:sldId id="432" r:id="rId38"/>
    <p:sldId id="416" r:id="rId39"/>
    <p:sldId id="433" r:id="rId40"/>
    <p:sldId id="452" r:id="rId41"/>
    <p:sldId id="453" r:id="rId42"/>
    <p:sldId id="455" r:id="rId43"/>
    <p:sldId id="454" r:id="rId44"/>
    <p:sldId id="456" r:id="rId45"/>
    <p:sldId id="457" r:id="rId46"/>
    <p:sldId id="458" r:id="rId47"/>
    <p:sldId id="459" r:id="rId48"/>
    <p:sldId id="460" r:id="rId49"/>
    <p:sldId id="461"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12" autoAdjust="0"/>
    <p:restoredTop sz="94707" autoAdjust="0"/>
  </p:normalViewPr>
  <p:slideViewPr>
    <p:cSldViewPr showGuides="1">
      <p:cViewPr>
        <p:scale>
          <a:sx n="73" d="100"/>
          <a:sy n="73" d="100"/>
        </p:scale>
        <p:origin x="-163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71238-4436-40BB-AE46-8EFB9A438BF6}" type="datetimeFigureOut">
              <a:rPr lang="ru-RU" smtClean="0"/>
              <a:pPr/>
              <a:t>10.11.2012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D96D7-4295-40ED-9B18-C4046381F6C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effectLst>
                  <a:outerShdw blurRad="25400" dist="254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51"/>
            <a:ext cx="6019800" cy="5851525"/>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69" y="27306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19" y="143511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DA6D6A-7F46-42AD-90F8-7FDB8E793DBF}" type="datetimeFigureOut">
              <a:rPr lang="ru-RU" smtClean="0"/>
              <a:pPr/>
              <a:t>10.11.2012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7D0019-BC17-4F52-B8A1-1201077D4C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15"/>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4" name="Date Placeholder 3"/>
          <p:cNvSpPr>
            <a:spLocks noGrp="1"/>
          </p:cNvSpPr>
          <p:nvPr>
            <p:ph type="dt" sz="half" idx="2"/>
          </p:nvPr>
        </p:nvSpPr>
        <p:spPr>
          <a:xfrm>
            <a:off x="457200" y="6356365"/>
            <a:ext cx="2133600" cy="365125"/>
          </a:xfrm>
          <a:prstGeom prst="rect">
            <a:avLst/>
          </a:prstGeom>
        </p:spPr>
        <p:txBody>
          <a:bodyPr vert="horz" lIns="91440" tIns="45720" rIns="91440" bIns="45720" rtlCol="0" anchor="ctr"/>
          <a:lstStyle>
            <a:lvl1pPr algn="l">
              <a:defRPr sz="1200">
                <a:solidFill>
                  <a:schemeClr val="accent4">
                    <a:lumMod val="50000"/>
                  </a:schemeClr>
                </a:solidFill>
                <a:latin typeface="+mj-lt"/>
              </a:defRPr>
            </a:lvl1pPr>
          </a:lstStyle>
          <a:p>
            <a:fld id="{E0DA6D6A-7F46-42AD-90F8-7FDB8E793DBF}" type="datetimeFigureOut">
              <a:rPr lang="ru-RU" smtClean="0"/>
              <a:pPr/>
              <a:t>10.11.2012</a:t>
            </a:fld>
            <a:endParaRPr lang="ru-RU"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440" tIns="45720" rIns="91440" bIns="45720" rtlCol="0" anchor="t"/>
          <a:lstStyle>
            <a:lvl1pPr algn="ctr">
              <a:defRPr sz="1200">
                <a:solidFill>
                  <a:schemeClr val="accent4">
                    <a:lumMod val="50000"/>
                  </a:schemeClr>
                </a:solidFill>
                <a:latin typeface="+mj-lt"/>
              </a:defRPr>
            </a:lvl1pPr>
          </a:lstStyle>
          <a:p>
            <a:endParaRPr lang="ru-RU" dirty="0"/>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40" tIns="45720" rIns="91440" bIns="45720" rtlCol="0" anchor="ctr"/>
          <a:lstStyle>
            <a:lvl1pPr algn="r">
              <a:defRPr sz="1200">
                <a:solidFill>
                  <a:schemeClr val="accent4">
                    <a:lumMod val="50000"/>
                  </a:schemeClr>
                </a:solidFill>
                <a:latin typeface="+mj-lt"/>
              </a:defRPr>
            </a:lvl1pPr>
          </a:lstStyle>
          <a:p>
            <a:fld id="{C17D0019-BC17-4F52-B8A1-1201077D4C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cap="none" spc="0">
          <a:ln w="1905">
            <a:solidFill>
              <a:schemeClr val="tx1">
                <a:lumMod val="85000"/>
                <a:lumOff val="15000"/>
              </a:schemeClr>
            </a:solidFill>
          </a:ln>
          <a:solidFill>
            <a:schemeClr val="tx1">
              <a:lumMod val="95000"/>
              <a:lumOff val="5000"/>
            </a:schemeClr>
          </a:solidFill>
          <a:effectLst>
            <a:outerShdw blurRad="25400" dist="25400" dir="2700000" algn="tl" rotWithShape="0">
              <a:schemeClr val="bg1">
                <a:lumMod val="95000"/>
                <a:alpha val="80000"/>
              </a:schemeClr>
            </a:outerShdw>
          </a:effectLst>
          <a:latin typeface="Franklin Gothic Medium" pitchFamily="34" charset="0"/>
          <a:ea typeface="+mj-ea"/>
          <a:cs typeface="+mj-cs"/>
        </a:defRPr>
      </a:lvl1pPr>
    </p:titleStyle>
    <p:bodyStyle>
      <a:lvl1pPr marL="342900" indent="-342900" algn="l" defTabSz="914400" rtl="0" eaLnBrk="1" latinLnBrk="0" hangingPunct="1">
        <a:spcBef>
          <a:spcPct val="20000"/>
        </a:spcBef>
        <a:buFontTx/>
        <a:buBlip>
          <a:blip r:embed="rId14"/>
        </a:buBlip>
        <a:defRPr sz="3200" b="1"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1pPr>
      <a:lvl2pPr marL="742950" indent="-285750" algn="l" defTabSz="914400" rtl="0" eaLnBrk="1" latinLnBrk="0" hangingPunct="1">
        <a:spcBef>
          <a:spcPct val="20000"/>
        </a:spcBef>
        <a:buFontTx/>
        <a:buBlip>
          <a:blip r:embed="rId15"/>
        </a:buBlip>
        <a:defRPr sz="2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2pPr>
      <a:lvl3pPr marL="1143000" indent="-228600" algn="l" defTabSz="914400" rtl="0" eaLnBrk="1" latinLnBrk="0" hangingPunct="1">
        <a:spcBef>
          <a:spcPct val="20000"/>
        </a:spcBef>
        <a:buFontTx/>
        <a:buBlip>
          <a:blip r:embed="rId14"/>
        </a:buBlip>
        <a:defRPr sz="24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3pPr>
      <a:lvl4pPr marL="1600200" indent="-228600" algn="l" defTabSz="914400" rtl="0" eaLnBrk="1" latinLnBrk="0" hangingPunct="1">
        <a:spcBef>
          <a:spcPct val="20000"/>
        </a:spcBef>
        <a:buFontTx/>
        <a:buBlip>
          <a:blip r:embed="rId15"/>
        </a:buBlip>
        <a:defRPr sz="20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4pPr>
      <a:lvl5pPr marL="2057400" indent="-228600" algn="l" defTabSz="914400" rtl="0" eaLnBrk="1" latinLnBrk="0" hangingPunct="1">
        <a:spcBef>
          <a:spcPct val="20000"/>
        </a:spcBef>
        <a:buFontTx/>
        <a:buBlip>
          <a:blip r:embed="rId14"/>
        </a:buBlip>
        <a:defRPr sz="20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Tx/>
        <a:buBlip>
          <a:blip r:embed="rId15"/>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6pPr>
      <a:lvl7pPr marL="2971800" indent="-228600" algn="l" defTabSz="914400" rtl="0" eaLnBrk="1" latinLnBrk="0" hangingPunct="1">
        <a:spcBef>
          <a:spcPct val="20000"/>
        </a:spcBef>
        <a:buFontTx/>
        <a:buBlip>
          <a:blip r:embed="rId14"/>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7pPr>
      <a:lvl8pPr marL="3429000" indent="-228600" algn="l" defTabSz="914400" rtl="0" eaLnBrk="1" latinLnBrk="0" hangingPunct="1">
        <a:spcBef>
          <a:spcPct val="20000"/>
        </a:spcBef>
        <a:buFontTx/>
        <a:buBlip>
          <a:blip r:embed="rId15"/>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8pPr>
      <a:lvl9pPr marL="3886200" indent="-228600" algn="l" defTabSz="914400" rtl="0" eaLnBrk="1" latinLnBrk="0" hangingPunct="1">
        <a:spcBef>
          <a:spcPct val="20000"/>
        </a:spcBef>
        <a:buFontTx/>
        <a:buBlip>
          <a:blip r:embed="rId14"/>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469" y="2143116"/>
            <a:ext cx="7772400" cy="2732504"/>
          </a:xfrm>
        </p:spPr>
        <p:txBody>
          <a:bodyPr>
            <a:normAutofit fontScale="90000"/>
          </a:bodyPr>
          <a:lstStyle/>
          <a:p>
            <a:pPr algn="l"/>
            <a:r>
              <a:rPr lang="ru-RU" sz="4800" b="1" dirty="0" smtClean="0"/>
              <a:t/>
            </a:r>
            <a:br>
              <a:rPr lang="ru-RU" sz="4800" b="1" dirty="0" smtClean="0"/>
            </a:br>
            <a:r>
              <a:rPr lang="ru-RU" sz="4800" b="1" dirty="0" smtClean="0"/>
              <a:t>Организация </a:t>
            </a:r>
            <a:br>
              <a:rPr lang="ru-RU" sz="4800" b="1" dirty="0" smtClean="0"/>
            </a:br>
            <a:r>
              <a:rPr lang="ru-RU" sz="4800" b="1" dirty="0" smtClean="0"/>
              <a:t>самостоятельной работы студентов</a:t>
            </a:r>
            <a:r>
              <a:rPr lang="ru-RU" sz="4800" dirty="0" smtClean="0"/>
              <a:t/>
            </a:r>
            <a:br>
              <a:rPr lang="ru-RU" sz="4800" dirty="0" smtClean="0"/>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235879"/>
            <a:ext cx="8477309" cy="3693319"/>
          </a:xfrm>
          <a:prstGeom prst="rect">
            <a:avLst/>
          </a:prstGeom>
          <a:noFill/>
        </p:spPr>
        <p:txBody>
          <a:bodyPr wrap="square" rtlCol="0">
            <a:spAutoFit/>
          </a:bodyPr>
          <a:lstStyle/>
          <a:p>
            <a:pPr indent="534988"/>
            <a:r>
              <a:rPr lang="ru-RU" sz="2400" i="1" dirty="0" smtClean="0">
                <a:latin typeface="Times New Roman" pitchFamily="18" charset="0"/>
                <a:cs typeface="Times New Roman" pitchFamily="18" charset="0"/>
              </a:rPr>
              <a:t>Творческая самостоятельная работа</a:t>
            </a:r>
            <a:r>
              <a:rPr lang="ru-RU" sz="2400" dirty="0" smtClean="0">
                <a:latin typeface="Times New Roman" pitchFamily="18" charset="0"/>
                <a:cs typeface="Times New Roman" pitchFamily="18" charset="0"/>
              </a:rPr>
              <a:t> требует анализа проблемной ситуации, получение новой информации. Студент должен самостоятельно сделать выбор средств и методов решения в ходе решения учебно-исследовательских задач, выполнения курсовых и дипломных проектов. </a:t>
            </a:r>
          </a:p>
          <a:p>
            <a:pPr indent="534988"/>
            <a:r>
              <a:rPr lang="ru-RU" sz="2400" dirty="0" smtClean="0">
                <a:latin typeface="Times New Roman" pitchFamily="18" charset="0"/>
                <a:cs typeface="Times New Roman" pitchFamily="18" charset="0"/>
              </a:rPr>
              <a:t>Объединить все эти виды деятельности студента, можно только с помощью электронных средств обучения, так как использование только бумажных средств не заинтересует даже хорошего студента.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6387"/>
            <a:ext cx="8667779" cy="4524315"/>
          </a:xfrm>
          <a:prstGeom prst="rect">
            <a:avLst/>
          </a:prstGeom>
          <a:noFill/>
        </p:spPr>
        <p:txBody>
          <a:bodyPr wrap="square" rtlCol="0">
            <a:spAutoFit/>
          </a:bodyPr>
          <a:lstStyle/>
          <a:p>
            <a:pPr marL="352425" indent="549275"/>
            <a:r>
              <a:rPr lang="ru-RU" sz="2400" dirty="0" smtClean="0">
                <a:latin typeface="Times New Roman" pitchFamily="18" charset="0"/>
                <a:cs typeface="Times New Roman" pitchFamily="18" charset="0"/>
              </a:rPr>
              <a:t>Отдельного внимания заслуживает использование </a:t>
            </a:r>
            <a:r>
              <a:rPr lang="ru-RU" sz="2400" b="1" i="1" dirty="0" err="1" smtClean="0">
                <a:latin typeface="Times New Roman" pitchFamily="18" charset="0"/>
                <a:cs typeface="Times New Roman" pitchFamily="18" charset="0"/>
              </a:rPr>
              <a:t>компьютерно</a:t>
            </a:r>
            <a:r>
              <a:rPr lang="ru-RU" sz="2400" b="1" i="1" dirty="0" smtClean="0">
                <a:latin typeface="Times New Roman" pitchFamily="18" charset="0"/>
                <a:cs typeface="Times New Roman" pitchFamily="18" charset="0"/>
              </a:rPr>
              <a:t> ориентированных систем, среди которых «Автоматизированное рабочее место преподавателя математики во </a:t>
            </a:r>
            <a:r>
              <a:rPr lang="ru-RU" sz="2400" b="1" i="1" dirty="0" err="1" smtClean="0">
                <a:latin typeface="Times New Roman" pitchFamily="18" charset="0"/>
                <a:cs typeface="Times New Roman" pitchFamily="18" charset="0"/>
              </a:rPr>
              <a:t>ВТУЗе</a:t>
            </a:r>
            <a:r>
              <a:rPr lang="ru-RU" sz="2400" b="1"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созданное в </a:t>
            </a:r>
            <a:r>
              <a:rPr lang="ru-RU" sz="2400" dirty="0" err="1" smtClean="0">
                <a:latin typeface="Times New Roman" pitchFamily="18" charset="0"/>
                <a:cs typeface="Times New Roman" pitchFamily="18" charset="0"/>
              </a:rPr>
              <a:t>ДонНТУ</a:t>
            </a:r>
            <a:r>
              <a:rPr lang="ru-RU" sz="2400" b="1"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С помощью этой системы студент имеет возможность выполнять такие виды деятельности: </a:t>
            </a:r>
          </a:p>
          <a:p>
            <a:pPr marL="352425" lvl="0" indent="549275">
              <a:buFont typeface="Wingdings" pitchFamily="2" charset="2"/>
              <a:buChar char="Ø"/>
            </a:pPr>
            <a:r>
              <a:rPr lang="ru-RU" sz="2400" dirty="0" smtClean="0">
                <a:latin typeface="Times New Roman" pitchFamily="18" charset="0"/>
                <a:cs typeface="Times New Roman" pitchFamily="18" charset="0"/>
              </a:rPr>
              <a:t>проектирование целей и содержания обучения; </a:t>
            </a:r>
          </a:p>
          <a:p>
            <a:pPr marL="352425" lvl="0" indent="549275">
              <a:buFont typeface="Wingdings" pitchFamily="2" charset="2"/>
              <a:buChar char="Ø"/>
            </a:pPr>
            <a:r>
              <a:rPr lang="ru-RU" sz="2400" dirty="0" smtClean="0">
                <a:latin typeface="Times New Roman" pitchFamily="18" charset="0"/>
                <a:cs typeface="Times New Roman" pitchFamily="18" charset="0"/>
              </a:rPr>
              <a:t>проектирование технологии обучения; </a:t>
            </a:r>
          </a:p>
          <a:p>
            <a:pPr marL="352425" lvl="0" indent="549275">
              <a:buFont typeface="Wingdings" pitchFamily="2" charset="2"/>
              <a:buChar char="Ø"/>
            </a:pPr>
            <a:r>
              <a:rPr lang="ru-RU" sz="2400" dirty="0" smtClean="0">
                <a:latin typeface="Times New Roman" pitchFamily="18" charset="0"/>
                <a:cs typeface="Times New Roman" pitchFamily="18" charset="0"/>
              </a:rPr>
              <a:t>проектирование учебной деятельности на аудиторных занятиях; </a:t>
            </a:r>
          </a:p>
          <a:p>
            <a:pPr marL="352425" lvl="0" indent="549275">
              <a:buFont typeface="Wingdings" pitchFamily="2" charset="2"/>
              <a:buChar char="Ø"/>
            </a:pPr>
            <a:r>
              <a:rPr lang="ru-RU" sz="2400" dirty="0" smtClean="0">
                <a:latin typeface="Times New Roman" pitchFamily="18" charset="0"/>
                <a:cs typeface="Times New Roman" pitchFamily="18" charset="0"/>
              </a:rPr>
              <a:t>проектирование самостоятельной работы студентов; </a:t>
            </a:r>
          </a:p>
          <a:p>
            <a:pPr marL="352425" lvl="0" indent="549275">
              <a:buFont typeface="Wingdings" pitchFamily="2" charset="2"/>
              <a:buChar char="Ø"/>
            </a:pPr>
            <a:r>
              <a:rPr lang="ru-RU" sz="2400" dirty="0" smtClean="0">
                <a:latin typeface="Times New Roman" pitchFamily="18" charset="0"/>
                <a:cs typeface="Times New Roman" pitchFamily="18" charset="0"/>
              </a:rPr>
              <a:t>проектирование контроля.</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142852"/>
            <a:ext cx="8524935" cy="738664"/>
          </a:xfrm>
          <a:prstGeom prst="rect">
            <a:avLst/>
          </a:prstGeom>
          <a:noFill/>
        </p:spPr>
        <p:txBody>
          <a:bodyPr wrap="square" rtlCol="0">
            <a:spAutoFit/>
          </a:bodyPr>
          <a:lstStyle/>
          <a:p>
            <a:r>
              <a:rPr lang="ru-RU" sz="2400" dirty="0" smtClean="0">
                <a:latin typeface="Times New Roman" pitchFamily="18" charset="0"/>
                <a:cs typeface="Times New Roman" pitchFamily="18" charset="0"/>
              </a:rPr>
              <a:t>Рассмотрим более детальное использование системы. </a:t>
            </a:r>
          </a:p>
          <a:p>
            <a:endParaRPr lang="ru-RU" dirty="0"/>
          </a:p>
        </p:txBody>
      </p:sp>
      <p:pic>
        <p:nvPicPr>
          <p:cNvPr id="4" name="Рисунок 3" descr="Без имени-1.jpg"/>
          <p:cNvPicPr/>
          <p:nvPr/>
        </p:nvPicPr>
        <p:blipFill>
          <a:blip r:embed="rId2"/>
          <a:srcRect/>
          <a:stretch>
            <a:fillRect/>
          </a:stretch>
        </p:blipFill>
        <p:spPr bwMode="auto">
          <a:xfrm>
            <a:off x="428596" y="785794"/>
            <a:ext cx="8215370" cy="54292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533773"/>
            <a:ext cx="8786842" cy="3323987"/>
          </a:xfrm>
          <a:prstGeom prst="rect">
            <a:avLst/>
          </a:prstGeom>
          <a:noFill/>
        </p:spPr>
        <p:txBody>
          <a:bodyPr wrap="square" rtlCol="0">
            <a:spAutoFit/>
          </a:bodyPr>
          <a:lstStyle/>
          <a:p>
            <a:pPr indent="627063"/>
            <a:r>
              <a:rPr lang="ru-RU" sz="2400" b="1" i="1" dirty="0" smtClean="0">
                <a:latin typeface="Times New Roman" pitchFamily="18" charset="0"/>
                <a:cs typeface="Times New Roman" pitchFamily="18" charset="0"/>
              </a:rPr>
              <a:t>Назначение программы</a:t>
            </a:r>
            <a:r>
              <a:rPr lang="ru-RU" sz="2400" dirty="0" smtClean="0">
                <a:latin typeface="Times New Roman" pitchFamily="18" charset="0"/>
                <a:cs typeface="Times New Roman" pitchFamily="18" charset="0"/>
              </a:rPr>
              <a:t> состоит в предоставлении преподавателю математических дисциплин возможности осуществлять научно-обоснованное проектирование учебной деятельности по математике. </a:t>
            </a:r>
          </a:p>
          <a:p>
            <a:pPr indent="627063"/>
            <a:r>
              <a:rPr lang="ru-RU" sz="2400" b="1" i="1" dirty="0" smtClean="0">
                <a:latin typeface="Times New Roman" pitchFamily="18" charset="0"/>
                <a:cs typeface="Times New Roman" pitchFamily="18" charset="0"/>
              </a:rPr>
              <a:t>Цель </a:t>
            </a:r>
            <a:r>
              <a:rPr lang="ru-RU" sz="2400" b="1" i="1" dirty="0" err="1" smtClean="0">
                <a:latin typeface="Times New Roman" pitchFamily="18" charset="0"/>
                <a:cs typeface="Times New Roman" pitchFamily="18" charset="0"/>
              </a:rPr>
              <a:t>компьютерно</a:t>
            </a:r>
            <a:r>
              <a:rPr lang="ru-RU" sz="2400" b="1" i="1" dirty="0" smtClean="0">
                <a:latin typeface="Times New Roman" pitchFamily="18" charset="0"/>
                <a:cs typeface="Times New Roman" pitchFamily="18" charset="0"/>
              </a:rPr>
              <a:t> ориентированной системы</a:t>
            </a:r>
            <a:r>
              <a:rPr lang="ru-RU" sz="2400" dirty="0" smtClean="0">
                <a:latin typeface="Times New Roman" pitchFamily="18" charset="0"/>
                <a:cs typeface="Times New Roman" pitchFamily="18" charset="0"/>
              </a:rPr>
              <a:t> состоит в проектировании разнообразных этапов </a:t>
            </a:r>
            <a:r>
              <a:rPr lang="ru-RU" sz="2400" dirty="0" err="1" smtClean="0">
                <a:latin typeface="Times New Roman" pitchFamily="18" charset="0"/>
                <a:cs typeface="Times New Roman" pitchFamily="18" charset="0"/>
              </a:rPr>
              <a:t>деятельностного</a:t>
            </a:r>
            <a:r>
              <a:rPr lang="ru-RU" sz="2400" dirty="0" smtClean="0">
                <a:latin typeface="Times New Roman" pitchFamily="18" charset="0"/>
                <a:cs typeface="Times New Roman" pitchFamily="18" charset="0"/>
              </a:rPr>
              <a:t> обучения высшей математике для каждого направления подготовки бакалавров высших технических закладов.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07133"/>
            <a:ext cx="8667811"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Остановимся на основных характеристиках данной программы.</a:t>
            </a:r>
          </a:p>
          <a:p>
            <a:r>
              <a:rPr lang="ru-RU" sz="2400" b="1" i="1" dirty="0" smtClean="0">
                <a:latin typeface="Times New Roman" pitchFamily="18" charset="0"/>
                <a:cs typeface="Times New Roman" pitchFamily="18" charset="0"/>
              </a:rPr>
              <a:t>В структуру программы входят:</a:t>
            </a:r>
            <a:endParaRPr lang="ru-RU" sz="2400" dirty="0" smtClean="0">
              <a:latin typeface="Times New Roman" pitchFamily="18" charset="0"/>
              <a:cs typeface="Times New Roman" pitchFamily="18" charset="0"/>
            </a:endParaRPr>
          </a:p>
          <a:p>
            <a:pPr lvl="2">
              <a:buFont typeface="Arial" pitchFamily="34" charset="0"/>
              <a:buChar char="•"/>
            </a:pPr>
            <a:r>
              <a:rPr lang="ru-RU" sz="2400" dirty="0" smtClean="0">
                <a:latin typeface="Times New Roman" pitchFamily="18" charset="0"/>
                <a:cs typeface="Times New Roman" pitchFamily="18" charset="0"/>
              </a:rPr>
              <a:t> перечень областей знаний;</a:t>
            </a:r>
            <a:endParaRPr lang="ru-RU" sz="2400" dirty="0">
              <a:latin typeface="Times New Roman" pitchFamily="18" charset="0"/>
              <a:cs typeface="Times New Roman" pitchFamily="18" charset="0"/>
            </a:endParaRPr>
          </a:p>
        </p:txBody>
      </p:sp>
      <p:pic>
        <p:nvPicPr>
          <p:cNvPr id="4" name="Рисунок 3" descr="Безимени-2.jpg"/>
          <p:cNvPicPr/>
          <p:nvPr/>
        </p:nvPicPr>
        <p:blipFill>
          <a:blip r:embed="rId2"/>
          <a:srcRect/>
          <a:stretch>
            <a:fillRect/>
          </a:stretch>
        </p:blipFill>
        <p:spPr bwMode="auto">
          <a:xfrm>
            <a:off x="428596" y="1357299"/>
            <a:ext cx="8358246" cy="50720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75026"/>
            <a:ext cx="8667811" cy="461665"/>
          </a:xfrm>
          <a:prstGeom prst="rect">
            <a:avLst/>
          </a:prstGeom>
          <a:noFill/>
        </p:spPr>
        <p:txBody>
          <a:bodyPr wrap="square" rtlCol="0">
            <a:spAutoFit/>
          </a:bodyPr>
          <a:lstStyle/>
          <a:p>
            <a:pPr lvl="2">
              <a:buFont typeface="Arial" pitchFamily="34" charset="0"/>
              <a:buChar char="•"/>
            </a:pPr>
            <a:r>
              <a:rPr lang="ru-RU" sz="2400" dirty="0" smtClean="0">
                <a:latin typeface="Times New Roman" pitchFamily="18" charset="0"/>
                <a:cs typeface="Times New Roman" pitchFamily="18" charset="0"/>
              </a:rPr>
              <a:t>  разделы и темы курса высшей математики;</a:t>
            </a:r>
            <a:endParaRPr lang="ru-RU" sz="2400" dirty="0">
              <a:latin typeface="Times New Roman" pitchFamily="18" charset="0"/>
              <a:cs typeface="Times New Roman" pitchFamily="18" charset="0"/>
            </a:endParaRPr>
          </a:p>
        </p:txBody>
      </p:sp>
      <p:pic>
        <p:nvPicPr>
          <p:cNvPr id="4" name="Рисунок 3" descr="Безимени-3.jpg"/>
          <p:cNvPicPr/>
          <p:nvPr/>
        </p:nvPicPr>
        <p:blipFill>
          <a:blip r:embed="rId2"/>
          <a:srcRect/>
          <a:stretch>
            <a:fillRect/>
          </a:stretch>
        </p:blipFill>
        <p:spPr bwMode="auto">
          <a:xfrm>
            <a:off x="357158" y="1071547"/>
            <a:ext cx="8358246" cy="55007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667811" cy="830997"/>
          </a:xfrm>
          <a:prstGeom prst="rect">
            <a:avLst/>
          </a:prstGeom>
          <a:noFill/>
        </p:spPr>
        <p:txBody>
          <a:bodyPr wrap="square" rtlCol="0">
            <a:spAutoFit/>
          </a:bodyPr>
          <a:lstStyle/>
          <a:p>
            <a:pPr marL="274638">
              <a:buFont typeface="Arial" pitchFamily="34" charset="0"/>
              <a:buChar char="•"/>
            </a:pPr>
            <a:r>
              <a:rPr lang="ru-RU" sz="2400" dirty="0" smtClean="0">
                <a:latin typeface="Times New Roman" pitchFamily="18" charset="0"/>
                <a:cs typeface="Times New Roman" pitchFamily="18" charset="0"/>
              </a:rPr>
              <a:t> предметная модель студента, в основе которой лежит следующая схема</a:t>
            </a:r>
            <a:endParaRPr lang="ru-RU" sz="2400" dirty="0">
              <a:latin typeface="Times New Roman" pitchFamily="18" charset="0"/>
              <a:cs typeface="Times New Roman" pitchFamily="18" charset="0"/>
            </a:endParaRPr>
          </a:p>
        </p:txBody>
      </p:sp>
      <p:sp>
        <p:nvSpPr>
          <p:cNvPr id="3278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2769" name="Group 1"/>
          <p:cNvGrpSpPr>
            <a:grpSpLocks/>
          </p:cNvGrpSpPr>
          <p:nvPr/>
        </p:nvGrpSpPr>
        <p:grpSpPr bwMode="auto">
          <a:xfrm>
            <a:off x="500034" y="1365254"/>
            <a:ext cx="8358246" cy="5064142"/>
            <a:chOff x="3755" y="9878"/>
            <a:chExt cx="4374" cy="2700"/>
          </a:xfrm>
        </p:grpSpPr>
        <p:sp>
          <p:nvSpPr>
            <p:cNvPr id="32781" name="Rectangle 13"/>
            <p:cNvSpPr>
              <a:spLocks noChangeArrowheads="1"/>
            </p:cNvSpPr>
            <p:nvPr/>
          </p:nvSpPr>
          <p:spPr bwMode="auto">
            <a:xfrm>
              <a:off x="4553" y="9878"/>
              <a:ext cx="285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Предметная модель студента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80" name="Rectangle 12"/>
            <p:cNvSpPr>
              <a:spLocks noChangeArrowheads="1"/>
            </p:cNvSpPr>
            <p:nvPr/>
          </p:nvSpPr>
          <p:spPr bwMode="auto">
            <a:xfrm>
              <a:off x="3755" y="10778"/>
              <a:ext cx="555" cy="1800"/>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Тематический </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компонент</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79" name="Rectangle 11"/>
            <p:cNvSpPr>
              <a:spLocks noChangeArrowheads="1"/>
            </p:cNvSpPr>
            <p:nvPr/>
          </p:nvSpPr>
          <p:spPr bwMode="auto">
            <a:xfrm>
              <a:off x="4724" y="10778"/>
              <a:ext cx="557" cy="1800"/>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Семантический</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компонент</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
          <p:nvSpPr>
            <p:cNvPr id="32778" name="Rectangle 10"/>
            <p:cNvSpPr>
              <a:spLocks noChangeArrowheads="1"/>
            </p:cNvSpPr>
            <p:nvPr/>
          </p:nvSpPr>
          <p:spPr bwMode="auto">
            <a:xfrm>
              <a:off x="5693" y="10778"/>
              <a:ext cx="556" cy="1800"/>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Процедурный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компонент</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smtClean="0">
                <a:ln>
                  <a:noFill/>
                </a:ln>
                <a:solidFill>
                  <a:schemeClr val="tx1"/>
                </a:solidFill>
                <a:effectLst/>
                <a:latin typeface="Arial" pitchFamily="34" charset="0"/>
              </a:endParaRPr>
            </a:p>
          </p:txBody>
        </p:sp>
        <p:sp>
          <p:nvSpPr>
            <p:cNvPr id="32777" name="Rectangle 9"/>
            <p:cNvSpPr>
              <a:spLocks noChangeArrowheads="1"/>
            </p:cNvSpPr>
            <p:nvPr/>
          </p:nvSpPr>
          <p:spPr bwMode="auto">
            <a:xfrm>
              <a:off x="6605" y="10778"/>
              <a:ext cx="554" cy="1800"/>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Операционный</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компонент</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
          <p:nvSpPr>
            <p:cNvPr id="32776" name="Rectangle 8"/>
            <p:cNvSpPr>
              <a:spLocks noChangeArrowheads="1"/>
            </p:cNvSpPr>
            <p:nvPr/>
          </p:nvSpPr>
          <p:spPr bwMode="auto">
            <a:xfrm>
              <a:off x="7575" y="10778"/>
              <a:ext cx="554" cy="1800"/>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Функциональный </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компонент</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
          <p:nvSpPr>
            <p:cNvPr id="32775" name="Line 7"/>
            <p:cNvSpPr>
              <a:spLocks noChangeShapeType="1"/>
            </p:cNvSpPr>
            <p:nvPr/>
          </p:nvSpPr>
          <p:spPr bwMode="auto">
            <a:xfrm flipV="1">
              <a:off x="4040" y="10598"/>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74" name="Line 6"/>
            <p:cNvSpPr>
              <a:spLocks noChangeShapeType="1"/>
            </p:cNvSpPr>
            <p:nvPr/>
          </p:nvSpPr>
          <p:spPr bwMode="auto">
            <a:xfrm>
              <a:off x="4040" y="10598"/>
              <a:ext cx="381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73" name="Line 5"/>
            <p:cNvSpPr>
              <a:spLocks noChangeShapeType="1"/>
            </p:cNvSpPr>
            <p:nvPr/>
          </p:nvSpPr>
          <p:spPr bwMode="auto">
            <a:xfrm>
              <a:off x="7859" y="10598"/>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72" name="Line 4"/>
            <p:cNvSpPr>
              <a:spLocks noChangeShapeType="1"/>
            </p:cNvSpPr>
            <p:nvPr/>
          </p:nvSpPr>
          <p:spPr bwMode="auto">
            <a:xfrm flipV="1">
              <a:off x="5009" y="10598"/>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71" name="Line 3"/>
            <p:cNvSpPr>
              <a:spLocks noChangeShapeType="1"/>
            </p:cNvSpPr>
            <p:nvPr/>
          </p:nvSpPr>
          <p:spPr bwMode="auto">
            <a:xfrm flipV="1">
              <a:off x="5978" y="10418"/>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70" name="Line 2"/>
            <p:cNvSpPr>
              <a:spLocks noChangeShapeType="1"/>
            </p:cNvSpPr>
            <p:nvPr/>
          </p:nvSpPr>
          <p:spPr bwMode="auto">
            <a:xfrm flipV="1">
              <a:off x="6890" y="10598"/>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789" name="Rectangle 21"/>
          <p:cNvSpPr>
            <a:spLocks noChangeArrowheads="1"/>
          </p:cNvSpPr>
          <p:nvPr/>
        </p:nvSpPr>
        <p:spPr bwMode="auto">
          <a:xfrm>
            <a:off x="588963" y="309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1462"/>
            <a:ext cx="8667811" cy="830997"/>
          </a:xfrm>
          <a:prstGeom prst="rect">
            <a:avLst/>
          </a:prstGeom>
          <a:noFill/>
        </p:spPr>
        <p:txBody>
          <a:bodyPr wrap="square" rtlCol="0">
            <a:spAutoFit/>
          </a:bodyPr>
          <a:lstStyle/>
          <a:p>
            <a:r>
              <a:rPr lang="ru-RU" sz="2400" dirty="0" smtClean="0">
                <a:latin typeface="Times New Roman" pitchFamily="18" charset="0"/>
                <a:cs typeface="Times New Roman" pitchFamily="18" charset="0"/>
              </a:rPr>
              <a:t>и которая сама является основой для проектирования </a:t>
            </a:r>
            <a:r>
              <a:rPr lang="ru-RU" sz="2400" dirty="0" err="1" smtClean="0">
                <a:latin typeface="Times New Roman" pitchFamily="18" charset="0"/>
                <a:cs typeface="Times New Roman" pitchFamily="18" charset="0"/>
              </a:rPr>
              <a:t>деятельностно</a:t>
            </a:r>
            <a:r>
              <a:rPr lang="ru-RU" sz="2400" dirty="0" smtClean="0">
                <a:latin typeface="Times New Roman" pitchFamily="18" charset="0"/>
                <a:cs typeface="Times New Roman" pitchFamily="18" charset="0"/>
              </a:rPr>
              <a:t> ориентированной технологии обучения; </a:t>
            </a:r>
            <a:endParaRPr lang="ru-RU" sz="2400" dirty="0">
              <a:latin typeface="Times New Roman" pitchFamily="18" charset="0"/>
              <a:cs typeface="Times New Roman" pitchFamily="18" charset="0"/>
            </a:endParaRPr>
          </a:p>
        </p:txBody>
      </p:sp>
      <p:pic>
        <p:nvPicPr>
          <p:cNvPr id="31745" name="Picture 1"/>
          <p:cNvPicPr>
            <a:picLocks noChangeAspect="1" noChangeArrowheads="1"/>
          </p:cNvPicPr>
          <p:nvPr/>
        </p:nvPicPr>
        <p:blipFill>
          <a:blip r:embed="rId2"/>
          <a:srcRect/>
          <a:stretch>
            <a:fillRect/>
          </a:stretch>
        </p:blipFill>
        <p:spPr bwMode="auto">
          <a:xfrm>
            <a:off x="345194" y="785794"/>
            <a:ext cx="8298772" cy="58362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71462"/>
            <a:ext cx="8667811" cy="1107996"/>
          </a:xfrm>
          <a:prstGeom prst="rect">
            <a:avLst/>
          </a:prstGeom>
          <a:noFill/>
        </p:spPr>
        <p:txBody>
          <a:bodyPr wrap="square" rtlCol="0">
            <a:spAutoFit/>
          </a:bodyPr>
          <a:lstStyle/>
          <a:p>
            <a:pPr lvl="2">
              <a:buFont typeface="Arial" pitchFamily="34" charset="0"/>
              <a:buChar char="•"/>
            </a:pPr>
            <a:r>
              <a:rPr lang="ru-RU" sz="2400" dirty="0" smtClean="0">
                <a:latin typeface="Times New Roman" pitchFamily="18" charset="0"/>
                <a:cs typeface="Times New Roman" pitchFamily="18" charset="0"/>
              </a:rPr>
              <a:t>  виды учебной деятельности, которые возможно спроектировать для организации учебного процесса.</a:t>
            </a:r>
          </a:p>
          <a:p>
            <a:endParaRPr lang="ru-RU" dirty="0"/>
          </a:p>
        </p:txBody>
      </p:sp>
      <p:pic>
        <p:nvPicPr>
          <p:cNvPr id="30721" name="Picture 1"/>
          <p:cNvPicPr>
            <a:picLocks noChangeAspect="1" noChangeArrowheads="1"/>
          </p:cNvPicPr>
          <p:nvPr/>
        </p:nvPicPr>
        <p:blipFill>
          <a:blip r:embed="rId2"/>
          <a:srcRect/>
          <a:stretch>
            <a:fillRect/>
          </a:stretch>
        </p:blipFill>
        <p:spPr bwMode="auto">
          <a:xfrm>
            <a:off x="232976" y="714356"/>
            <a:ext cx="8625304" cy="61341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603"/>
            <a:ext cx="9144000" cy="1754326"/>
          </a:xfrm>
          <a:prstGeom prst="rect">
            <a:avLst/>
          </a:prstGeom>
          <a:noFill/>
        </p:spPr>
        <p:txBody>
          <a:bodyPr wrap="square" rtlCol="0">
            <a:spAutoFit/>
          </a:bodyPr>
          <a:lstStyle/>
          <a:p>
            <a:pPr>
              <a:lnSpc>
                <a:spcPct val="90000"/>
              </a:lnSpc>
            </a:pPr>
            <a:r>
              <a:rPr lang="ru-RU" sz="2400" dirty="0" smtClean="0">
                <a:latin typeface="Times New Roman" pitchFamily="18" charset="0"/>
                <a:cs typeface="Times New Roman" pitchFamily="18" charset="0"/>
              </a:rPr>
              <a:t>На примере темы </a:t>
            </a:r>
            <a:r>
              <a:rPr lang="ru-RU" sz="2400" b="1" dirty="0" smtClean="0">
                <a:latin typeface="Times New Roman" pitchFamily="18" charset="0"/>
                <a:cs typeface="Times New Roman" pitchFamily="18" charset="0"/>
              </a:rPr>
              <a:t>«</a:t>
            </a:r>
            <a:r>
              <a:rPr lang="ru-RU" sz="2400" b="1" i="1" dirty="0" smtClean="0">
                <a:latin typeface="Times New Roman" pitchFamily="18" charset="0"/>
                <a:cs typeface="Times New Roman" pitchFamily="18" charset="0"/>
              </a:rPr>
              <a:t>Алгебра матриц</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опишем работу преподавателя с программой по проектированию учебной деятельности на лекции. Первое, что надо сделать преподавателю при работе с программой, это избрать область знаний, для которой будет проводиться проектирование обучения.</a:t>
            </a:r>
            <a:endParaRPr lang="ru-RU" sz="2400" dirty="0">
              <a:latin typeface="Times New Roman" pitchFamily="18" charset="0"/>
              <a:cs typeface="Times New Roman" pitchFamily="18" charset="0"/>
            </a:endParaRPr>
          </a:p>
        </p:txBody>
      </p:sp>
      <p:pic>
        <p:nvPicPr>
          <p:cNvPr id="29697" name="Picture 1"/>
          <p:cNvPicPr>
            <a:picLocks noChangeAspect="1" noChangeArrowheads="1"/>
          </p:cNvPicPr>
          <p:nvPr/>
        </p:nvPicPr>
        <p:blipFill>
          <a:blip r:embed="rId2"/>
          <a:srcRect/>
          <a:stretch>
            <a:fillRect/>
          </a:stretch>
        </p:blipFill>
        <p:spPr bwMode="auto">
          <a:xfrm>
            <a:off x="983148" y="1643050"/>
            <a:ext cx="7303628" cy="51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71612"/>
            <a:ext cx="9144000" cy="3693319"/>
          </a:xfrm>
          <a:prstGeom prst="rect">
            <a:avLst/>
          </a:prstGeom>
          <a:noFill/>
        </p:spPr>
        <p:txBody>
          <a:bodyPr wrap="square" rtlCol="0">
            <a:spAutoFit/>
          </a:bodyPr>
          <a:lstStyle/>
          <a:p>
            <a:pPr marL="352425" indent="549275"/>
            <a:r>
              <a:rPr lang="ru-RU" sz="2400" dirty="0" smtClean="0">
                <a:latin typeface="Times New Roman" pitchFamily="18" charset="0"/>
                <a:cs typeface="Times New Roman" pitchFamily="18" charset="0"/>
              </a:rPr>
              <a:t>Как показывает проведенный нами анализ учебных планов, даже для дневной формы обучения на некоторых специальностях самостоятельная работа составляет </a:t>
            </a:r>
            <a:r>
              <a:rPr lang="ru-RU" sz="2400" dirty="0" smtClean="0">
                <a:latin typeface="Times New Roman" pitchFamily="18" charset="0"/>
                <a:cs typeface="Times New Roman" pitchFamily="18" charset="0"/>
              </a:rPr>
              <a:t>пр</a:t>
            </a:r>
            <a:r>
              <a:rPr lang="ru-RU" sz="2400" dirty="0" smtClean="0">
                <a:latin typeface="Times New Roman" pitchFamily="18" charset="0"/>
                <a:cs typeface="Times New Roman" pitchFamily="18" charset="0"/>
              </a:rPr>
              <a:t>актически </a:t>
            </a:r>
            <a:r>
              <a:rPr lang="ru-RU" sz="2400" dirty="0" smtClean="0">
                <a:latin typeface="Times New Roman" pitchFamily="18" charset="0"/>
                <a:cs typeface="Times New Roman" pitchFamily="18" charset="0"/>
              </a:rPr>
              <a:t>половину учебного времени, и, таким образом, становится не менее важным видом нагрузки студента, чем </a:t>
            </a:r>
            <a:r>
              <a:rPr lang="ru-RU" sz="2400" dirty="0" smtClean="0">
                <a:latin typeface="Times New Roman" pitchFamily="18" charset="0"/>
                <a:cs typeface="Times New Roman" pitchFamily="18" charset="0"/>
              </a:rPr>
              <a:t>аудиторная. </a:t>
            </a:r>
            <a:r>
              <a:rPr lang="uk-UA" sz="2400" dirty="0" smtClean="0">
                <a:latin typeface="Times New Roman" pitchFamily="18" charset="0"/>
                <a:cs typeface="Times New Roman" pitchFamily="18" charset="0"/>
              </a:rPr>
              <a:t>Для</a:t>
            </a:r>
            <a:r>
              <a:rPr lang="ru-RU" sz="2400" dirty="0" smtClean="0">
                <a:latin typeface="Times New Roman" pitchFamily="18" charset="0"/>
                <a:cs typeface="Times New Roman" pitchFamily="18" charset="0"/>
              </a:rPr>
              <a:t> заочной </a:t>
            </a:r>
            <a:r>
              <a:rPr lang="uk-UA" sz="2400" dirty="0" smtClean="0">
                <a:latin typeface="Times New Roman" pitchFamily="18" charset="0"/>
                <a:cs typeface="Times New Roman" pitchFamily="18" charset="0"/>
              </a:rPr>
              <a:t>же </a:t>
            </a:r>
            <a:r>
              <a:rPr lang="ru-RU" sz="2400" dirty="0" smtClean="0">
                <a:latin typeface="Times New Roman" pitchFamily="18" charset="0"/>
                <a:cs typeface="Times New Roman" pitchFamily="18" charset="0"/>
              </a:rPr>
              <a:t>формы обучения практически 4/5 общего </a:t>
            </a:r>
            <a:r>
              <a:rPr lang="ru-RU" sz="2400" dirty="0" smtClean="0">
                <a:latin typeface="Times New Roman" pitchFamily="18" charset="0"/>
                <a:cs typeface="Times New Roman" pitchFamily="18" charset="0"/>
              </a:rPr>
              <a:t>учебного времени </a:t>
            </a:r>
            <a:r>
              <a:rPr lang="ru-RU" sz="2400" dirty="0" smtClean="0">
                <a:latin typeface="Times New Roman" pitchFamily="18" charset="0"/>
                <a:cs typeface="Times New Roman" pitchFamily="18" charset="0"/>
              </a:rPr>
              <a:t>отведено на самостоятельную работу, а это означает, что большее количество учебного материала студенты должны изучать самостоятельно.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19" y="-24"/>
            <a:ext cx="8953531" cy="1200329"/>
          </a:xfrm>
          <a:prstGeom prst="rect">
            <a:avLst/>
          </a:prstGeom>
          <a:noFill/>
        </p:spPr>
        <p:txBody>
          <a:bodyPr wrap="square" rtlCol="0">
            <a:spAutoFit/>
          </a:bodyPr>
          <a:lstStyle/>
          <a:p>
            <a:pPr indent="534988"/>
            <a:r>
              <a:rPr lang="ru-RU" sz="2400" dirty="0" smtClean="0">
                <a:latin typeface="Times New Roman" pitchFamily="18" charset="0"/>
                <a:cs typeface="Times New Roman" pitchFamily="18" charset="0"/>
              </a:rPr>
              <a:t>Избрав направление подготовки, необходимо определиться с разделом и темой курса высшая математика, для которых будет проводиться проектирование.</a:t>
            </a:r>
            <a:endParaRPr lang="ru-RU" sz="2400" dirty="0">
              <a:latin typeface="Times New Roman" pitchFamily="18" charset="0"/>
              <a:cs typeface="Times New Roman" pitchFamily="18" charset="0"/>
            </a:endParaRPr>
          </a:p>
        </p:txBody>
      </p:sp>
      <p:pic>
        <p:nvPicPr>
          <p:cNvPr id="28673" name="Picture 1"/>
          <p:cNvPicPr>
            <a:picLocks noChangeAspect="1" noChangeArrowheads="1"/>
          </p:cNvPicPr>
          <p:nvPr/>
        </p:nvPicPr>
        <p:blipFill>
          <a:blip r:embed="rId2"/>
          <a:srcRect/>
          <a:stretch>
            <a:fillRect/>
          </a:stretch>
        </p:blipFill>
        <p:spPr bwMode="auto">
          <a:xfrm>
            <a:off x="593085" y="1142984"/>
            <a:ext cx="8050881" cy="57245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
            <a:ext cx="9144000"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После того, как тема выбрана, необходимо определиться с видом проектирования. Для проектирования учебной деятельности на лекциях, необходимо избрать этот вид деятельности в меню </a:t>
            </a:r>
            <a:endParaRPr lang="ru-RU" sz="2400" dirty="0">
              <a:latin typeface="Times New Roman" pitchFamily="18" charset="0"/>
              <a:cs typeface="Times New Roman" pitchFamily="18" charset="0"/>
            </a:endParaRPr>
          </a:p>
        </p:txBody>
      </p:sp>
      <p:pic>
        <p:nvPicPr>
          <p:cNvPr id="27649" name="Picture 1"/>
          <p:cNvPicPr>
            <a:picLocks noChangeAspect="1" noChangeArrowheads="1"/>
          </p:cNvPicPr>
          <p:nvPr/>
        </p:nvPicPr>
        <p:blipFill>
          <a:blip r:embed="rId2"/>
          <a:srcRect/>
          <a:stretch>
            <a:fillRect/>
          </a:stretch>
        </p:blipFill>
        <p:spPr bwMode="auto">
          <a:xfrm>
            <a:off x="571505" y="1237295"/>
            <a:ext cx="7929585" cy="5596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69" y="71414"/>
            <a:ext cx="8953531"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и продолжать работу с выбранным компонентом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5601" name="Picture 1"/>
          <p:cNvPicPr>
            <a:picLocks noChangeAspect="1" noChangeArrowheads="1"/>
          </p:cNvPicPr>
          <p:nvPr/>
        </p:nvPicPr>
        <p:blipFill>
          <a:blip r:embed="rId2"/>
          <a:srcRect/>
          <a:stretch>
            <a:fillRect/>
          </a:stretch>
        </p:blipFill>
        <p:spPr bwMode="auto">
          <a:xfrm>
            <a:off x="122587" y="571479"/>
            <a:ext cx="8878569" cy="62579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62"/>
            <a:ext cx="9144000"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В любой момент работы с программой, нажав кнопку «</a:t>
            </a:r>
            <a:r>
              <a:rPr lang="ru-RU" sz="2400" dirty="0" err="1" smtClean="0">
                <a:latin typeface="Times New Roman" pitchFamily="18" charset="0"/>
                <a:cs typeface="Times New Roman" pitchFamily="18" charset="0"/>
              </a:rPr>
              <a:t>Help</a:t>
            </a:r>
            <a:r>
              <a:rPr lang="ru-RU" sz="2400" dirty="0" smtClean="0">
                <a:latin typeface="Times New Roman" pitchFamily="18" charset="0"/>
                <a:cs typeface="Times New Roman" pitchFamily="18" charset="0"/>
              </a:rPr>
              <a:t>», можно получить информацию о предметной модели студента, на которой базируется технология проектирования обучения.</a:t>
            </a:r>
            <a:endParaRPr lang="ru-RU" sz="2400" dirty="0">
              <a:latin typeface="Times New Roman" pitchFamily="18" charset="0"/>
              <a:cs typeface="Times New Roman" pitchFamily="18" charset="0"/>
            </a:endParaRPr>
          </a:p>
        </p:txBody>
      </p:sp>
      <p:pic>
        <p:nvPicPr>
          <p:cNvPr id="24577" name="Picture 1"/>
          <p:cNvPicPr>
            <a:picLocks noChangeAspect="1" noChangeArrowheads="1"/>
          </p:cNvPicPr>
          <p:nvPr/>
        </p:nvPicPr>
        <p:blipFill>
          <a:blip r:embed="rId2"/>
          <a:srcRect/>
          <a:stretch>
            <a:fillRect/>
          </a:stretch>
        </p:blipFill>
        <p:spPr bwMode="auto">
          <a:xfrm>
            <a:off x="1357290" y="1142984"/>
            <a:ext cx="7786742"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62"/>
            <a:ext cx="9144000" cy="830997"/>
          </a:xfrm>
          <a:prstGeom prst="rect">
            <a:avLst/>
          </a:prstGeom>
          <a:noFill/>
        </p:spPr>
        <p:txBody>
          <a:bodyPr wrap="square" rtlCol="0">
            <a:spAutoFit/>
          </a:bodyPr>
          <a:lstStyle/>
          <a:p>
            <a:r>
              <a:rPr lang="ru-RU" sz="2400" dirty="0" smtClean="0">
                <a:latin typeface="Times New Roman" pitchFamily="18" charset="0"/>
                <a:cs typeface="Times New Roman" pitchFamily="18" charset="0"/>
              </a:rPr>
              <a:t>Также у преподавателя есть возможность запроектировать виды самостоятельной деятельности студента</a:t>
            </a:r>
            <a:endParaRPr lang="ru-RU" sz="2400" dirty="0">
              <a:latin typeface="Times New Roman" pitchFamily="18" charset="0"/>
              <a:cs typeface="Times New Roman" pitchFamily="18" charset="0"/>
            </a:endParaRPr>
          </a:p>
        </p:txBody>
      </p:sp>
      <p:pic>
        <p:nvPicPr>
          <p:cNvPr id="23553" name="Picture 1"/>
          <p:cNvPicPr>
            <a:picLocks noChangeAspect="1" noChangeArrowheads="1"/>
          </p:cNvPicPr>
          <p:nvPr/>
        </p:nvPicPr>
        <p:blipFill>
          <a:blip r:embed="rId2"/>
          <a:srcRect/>
          <a:stretch>
            <a:fillRect/>
          </a:stretch>
        </p:blipFill>
        <p:spPr bwMode="auto">
          <a:xfrm>
            <a:off x="1285884" y="766761"/>
            <a:ext cx="6851366" cy="4805379"/>
          </a:xfrm>
          <a:prstGeom prst="rect">
            <a:avLst/>
          </a:prstGeom>
          <a:noFill/>
          <a:ln w="9525">
            <a:noFill/>
            <a:miter lim="800000"/>
            <a:headEnd/>
            <a:tailEnd/>
          </a:ln>
          <a:effectLst/>
        </p:spPr>
      </p:pic>
      <p:sp>
        <p:nvSpPr>
          <p:cNvPr id="5" name="TextBox 4"/>
          <p:cNvSpPr txBox="1"/>
          <p:nvPr/>
        </p:nvSpPr>
        <p:spPr>
          <a:xfrm>
            <a:off x="142844" y="5500702"/>
            <a:ext cx="8715436" cy="1323439"/>
          </a:xfrm>
          <a:prstGeom prst="rect">
            <a:avLst/>
          </a:prstGeom>
          <a:noFill/>
        </p:spPr>
        <p:txBody>
          <a:bodyPr wrap="square" rtlCol="0">
            <a:spAutoFit/>
          </a:bodyPr>
          <a:lstStyle/>
          <a:p>
            <a:r>
              <a:rPr lang="ru-RU" sz="2000" dirty="0" smtClean="0">
                <a:latin typeface="Times New Roman" pitchFamily="18" charset="0"/>
                <a:cs typeface="Times New Roman" pitchFamily="18" charset="0"/>
              </a:rPr>
              <a:t>При проектировании самостоятельной научно-исследовательской деятельности студентов преподаватель может избрать вид самостоятельной работы, ее цели, план, тематику, сформировать правила оформления результатов работы и список рекомендованной литературы.</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08" y="1307317"/>
            <a:ext cx="9144000" cy="3693319"/>
          </a:xfrm>
          <a:prstGeom prst="rect">
            <a:avLst/>
          </a:prstGeom>
          <a:noFill/>
        </p:spPr>
        <p:txBody>
          <a:bodyPr wrap="square" rtlCol="0">
            <a:spAutoFit/>
          </a:bodyPr>
          <a:lstStyle/>
          <a:p>
            <a:pPr marL="352425" indent="549275"/>
            <a:r>
              <a:rPr lang="ru-RU" sz="2400" dirty="0" smtClean="0">
                <a:latin typeface="Times New Roman" pitchFamily="18" charset="0"/>
                <a:cs typeface="Times New Roman" pitchFamily="18" charset="0"/>
              </a:rPr>
              <a:t>Для практического занятия может быть запроектировано его цели, план, система задач для решения в аудитории, система задач для самостоятельного решения, набор тестовых задач  практического характера, задания для </a:t>
            </a:r>
            <a:r>
              <a:rPr lang="ru-RU" sz="2400" dirty="0" err="1" smtClean="0">
                <a:latin typeface="Times New Roman" pitchFamily="18" charset="0"/>
                <a:cs typeface="Times New Roman" pitchFamily="18" charset="0"/>
              </a:rPr>
              <a:t>экспресс-контроля</a:t>
            </a:r>
            <a:r>
              <a:rPr lang="ru-RU" sz="2400" dirty="0" smtClean="0">
                <a:latin typeface="Times New Roman" pitchFamily="18" charset="0"/>
                <a:cs typeface="Times New Roman" pitchFamily="18" charset="0"/>
              </a:rPr>
              <a:t>, набор индивидуальных домашних задач.</a:t>
            </a:r>
          </a:p>
          <a:p>
            <a:pPr marL="352425" indent="549275"/>
            <a:r>
              <a:rPr lang="ru-RU" sz="2400" dirty="0" smtClean="0">
                <a:latin typeface="Times New Roman" pitchFamily="18" charset="0"/>
                <a:cs typeface="Times New Roman" pitchFamily="18" charset="0"/>
              </a:rPr>
              <a:t>Еще одним видом проектирования являются проектирование контроля результатов учебной  деятельности. Оно предусматривает выбор вида и целей контроля, структуры билета, набора тестовых задач теоретических и  практических.</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0"/>
            <a:ext cx="8858280" cy="1631216"/>
          </a:xfrm>
          <a:prstGeom prst="rect">
            <a:avLst/>
          </a:prstGeom>
          <a:noFill/>
        </p:spPr>
        <p:txBody>
          <a:bodyPr wrap="square" rtlCol="0">
            <a:spAutoFit/>
          </a:bodyPr>
          <a:lstStyle/>
          <a:p>
            <a:pPr indent="534988"/>
            <a:r>
              <a:rPr lang="ru-RU" sz="2000" dirty="0" smtClean="0">
                <a:latin typeface="Times New Roman" pitchFamily="18" charset="0"/>
                <a:cs typeface="Times New Roman" pitchFamily="18" charset="0"/>
              </a:rPr>
              <a:t>Проектирование многих видов деятельности происходит на основе компонентов предметной модели студента. Так, например, для проектирования целей лекции, или практического занятия используется операционный компонент предметной модели студента, который содержит описание математических предметных действий, которые должны быть освоены. </a:t>
            </a:r>
            <a:endParaRPr lang="ru-RU" sz="2000" dirty="0">
              <a:latin typeface="Times New Roman" pitchFamily="18" charset="0"/>
              <a:cs typeface="Times New Roman" pitchFamily="18" charset="0"/>
            </a:endParaRPr>
          </a:p>
        </p:txBody>
      </p:sp>
      <p:pic>
        <p:nvPicPr>
          <p:cNvPr id="21505" name="Picture 1"/>
          <p:cNvPicPr>
            <a:picLocks noChangeAspect="1" noChangeArrowheads="1"/>
          </p:cNvPicPr>
          <p:nvPr/>
        </p:nvPicPr>
        <p:blipFill>
          <a:blip r:embed="rId2"/>
          <a:srcRect/>
          <a:stretch>
            <a:fillRect/>
          </a:stretch>
        </p:blipFill>
        <p:spPr bwMode="auto">
          <a:xfrm>
            <a:off x="736219" y="1643050"/>
            <a:ext cx="7264805" cy="51339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1414"/>
            <a:ext cx="8715436" cy="830997"/>
          </a:xfrm>
          <a:prstGeom prst="rect">
            <a:avLst/>
          </a:prstGeom>
          <a:noFill/>
        </p:spPr>
        <p:txBody>
          <a:bodyPr wrap="square" rtlCol="0">
            <a:spAutoFit/>
          </a:bodyPr>
          <a:lstStyle/>
          <a:p>
            <a:r>
              <a:rPr lang="ru-RU" sz="2400" dirty="0" smtClean="0">
                <a:latin typeface="Times New Roman" pitchFamily="18" charset="0"/>
                <a:cs typeface="Times New Roman" pitchFamily="18" charset="0"/>
              </a:rPr>
              <a:t>Для определения плана лекции или практического занятия может быть использован тематический компонент</a:t>
            </a:r>
            <a:endParaRPr lang="ru-RU" sz="2400" dirty="0">
              <a:latin typeface="Times New Roman" pitchFamily="18" charset="0"/>
              <a:cs typeface="Times New Roman" pitchFamily="18" charset="0"/>
            </a:endParaRPr>
          </a:p>
        </p:txBody>
      </p:sp>
      <p:pic>
        <p:nvPicPr>
          <p:cNvPr id="20481" name="Picture 1"/>
          <p:cNvPicPr>
            <a:picLocks noChangeAspect="1" noChangeArrowheads="1"/>
          </p:cNvPicPr>
          <p:nvPr/>
        </p:nvPicPr>
        <p:blipFill>
          <a:blip r:embed="rId2"/>
          <a:srcRect/>
          <a:stretch>
            <a:fillRect/>
          </a:stretch>
        </p:blipFill>
        <p:spPr bwMode="auto">
          <a:xfrm>
            <a:off x="348432" y="857232"/>
            <a:ext cx="8509848" cy="5976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1462"/>
            <a:ext cx="8572560" cy="830997"/>
          </a:xfrm>
          <a:prstGeom prst="rect">
            <a:avLst/>
          </a:prstGeom>
          <a:noFill/>
        </p:spPr>
        <p:txBody>
          <a:bodyPr wrap="square" rtlCol="0">
            <a:spAutoFit/>
          </a:bodyPr>
          <a:lstStyle/>
          <a:p>
            <a:pPr lvl="0" indent="444500"/>
            <a:r>
              <a:rPr lang="ru-RU" sz="2400" dirty="0" smtClean="0">
                <a:latin typeface="Times New Roman" pitchFamily="18" charset="0"/>
                <a:cs typeface="Times New Roman" pitchFamily="18" charset="0"/>
              </a:rPr>
              <a:t>Опорный конспект лекции формируется с помощью семантического компонента</a:t>
            </a:r>
            <a:endParaRPr lang="ru-RU" sz="2400" dirty="0">
              <a:latin typeface="Times New Roman" pitchFamily="18" charset="0"/>
              <a:cs typeface="Times New Roman" pitchFamily="18" charset="0"/>
            </a:endParaRPr>
          </a:p>
        </p:txBody>
      </p:sp>
      <p:pic>
        <p:nvPicPr>
          <p:cNvPr id="19457" name="Picture 1"/>
          <p:cNvPicPr>
            <a:picLocks noChangeAspect="1" noChangeArrowheads="1"/>
          </p:cNvPicPr>
          <p:nvPr/>
        </p:nvPicPr>
        <p:blipFill>
          <a:blip r:embed="rId2"/>
          <a:srcRect/>
          <a:stretch>
            <a:fillRect/>
          </a:stretch>
        </p:blipFill>
        <p:spPr bwMode="auto">
          <a:xfrm>
            <a:off x="328563" y="714356"/>
            <a:ext cx="8660954" cy="6105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1406428"/>
            <a:ext cx="8858312" cy="2677656"/>
          </a:xfrm>
          <a:prstGeom prst="rect">
            <a:avLst/>
          </a:prstGeom>
          <a:noFill/>
        </p:spPr>
        <p:txBody>
          <a:bodyPr wrap="square" rtlCol="0">
            <a:spAutoFit/>
          </a:bodyPr>
          <a:lstStyle/>
          <a:p>
            <a:pPr marL="352425" lvl="0" indent="457200"/>
            <a:r>
              <a:rPr lang="ru-RU" sz="2400" dirty="0" smtClean="0">
                <a:latin typeface="Times New Roman" pitchFamily="18" charset="0"/>
                <a:cs typeface="Times New Roman" pitchFamily="18" charset="0"/>
              </a:rPr>
              <a:t>В программе содержится большая база задач теоретического и практического характера, которые позволяют сформировать разнообразные системы задач, как для аудиторной, так и для самостоятельной работы студентов. Все задачи, связанные с операционным компонентом предметной модели студента, помогают установить спектр действий в ходе решения задачи.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0"/>
            <a:ext cx="8382057" cy="1643050"/>
          </a:xfrm>
        </p:spPr>
        <p:txBody>
          <a:bodyPr>
            <a:normAutofit/>
          </a:bodyPr>
          <a:lstStyle/>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2800" b="0" dirty="0" smtClean="0">
              <a:solidFill>
                <a:schemeClr val="tx1"/>
              </a:solidFill>
              <a:effectLst/>
              <a:latin typeface="Times New Roman" pitchFamily="18" charset="0"/>
              <a:cs typeface="Times New Roman" pitchFamily="18" charset="0"/>
            </a:endParaRPr>
          </a:p>
          <a:p>
            <a:endParaRPr lang="ru-RU" sz="5900" b="0" dirty="0" smtClean="0">
              <a:solidFill>
                <a:schemeClr val="tx1"/>
              </a:solidFill>
              <a:effectLst/>
              <a:latin typeface="Times New Roman" pitchFamily="18" charset="0"/>
              <a:cs typeface="Times New Roman" pitchFamily="18" charset="0"/>
            </a:endParaRPr>
          </a:p>
          <a:p>
            <a:endParaRPr lang="ru-RU" sz="7200" b="0" dirty="0" smtClean="0">
              <a:solidFill>
                <a:schemeClr val="tx1"/>
              </a:solidFill>
              <a:effectLst/>
              <a:latin typeface="Times New Roman" pitchFamily="18" charset="0"/>
              <a:cs typeface="Times New Roman" pitchFamily="18" charset="0"/>
            </a:endParaRPr>
          </a:p>
          <a:p>
            <a:endParaRPr lang="ru-RU" sz="11200" b="0" dirty="0" smtClean="0">
              <a:solidFill>
                <a:schemeClr val="tx1"/>
              </a:solidFill>
              <a:effectLst/>
              <a:latin typeface="Times New Roman" pitchFamily="18" charset="0"/>
              <a:cs typeface="Times New Roman" pitchFamily="18" charset="0"/>
            </a:endParaRPr>
          </a:p>
          <a:p>
            <a:endParaRPr lang="ru-RU" dirty="0"/>
          </a:p>
        </p:txBody>
      </p:sp>
      <p:sp>
        <p:nvSpPr>
          <p:cNvPr id="5" name="TextBox 4"/>
          <p:cNvSpPr txBox="1"/>
          <p:nvPr/>
        </p:nvSpPr>
        <p:spPr>
          <a:xfrm>
            <a:off x="0" y="1285860"/>
            <a:ext cx="9001156" cy="4431983"/>
          </a:xfrm>
          <a:prstGeom prst="rect">
            <a:avLst/>
          </a:prstGeom>
          <a:noFill/>
        </p:spPr>
        <p:txBody>
          <a:bodyPr wrap="square" rtlCol="0">
            <a:spAutoFit/>
          </a:bodyPr>
          <a:lstStyle/>
          <a:p>
            <a:pPr marL="534988" indent="444500"/>
            <a:r>
              <a:rPr lang="ru-RU" sz="2400" dirty="0" smtClean="0">
                <a:latin typeface="Times New Roman" pitchFamily="18" charset="0"/>
                <a:cs typeface="Times New Roman" pitchFamily="18" charset="0"/>
              </a:rPr>
              <a:t>Самостоятельная работа – это не работа студента вне аудитории, а его учебно-познавательная деятельность, тщательно разработанная и спланированная преподавателем, которую студент выполняет самостоятельно. Не имеет значения, где эту работу студент выполняет: на лекции, практическом или семинарском занятии, во время сдачи какой-либо формы контроля, или вне аудитории. Главное, что он выполняет деятельность, направленную на получение конечного результата, а не просто запоминает какую-то совокупность фактов. Не имеет значения где, а имеет значение, что делает студент, выполняя самостоятельную работу. </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71462"/>
            <a:ext cx="8858312" cy="1477328"/>
          </a:xfrm>
          <a:prstGeom prst="rect">
            <a:avLst/>
          </a:prstGeom>
          <a:noFill/>
        </p:spPr>
        <p:txBody>
          <a:bodyPr wrap="square" rtlCol="0">
            <a:spAutoFit/>
          </a:bodyPr>
          <a:lstStyle/>
          <a:p>
            <a:r>
              <a:rPr lang="ru-RU" sz="2400" dirty="0" smtClean="0">
                <a:latin typeface="Times New Roman" pitchFamily="18" charset="0"/>
                <a:cs typeface="Times New Roman" pitchFamily="18" charset="0"/>
              </a:rPr>
              <a:t>А поскольку каждое математическое предметное действие, которое описанное в операционном компоненте имеет связи с функциональным компонентом, </a:t>
            </a:r>
          </a:p>
          <a:p>
            <a:endParaRPr lang="ru-RU" dirty="0"/>
          </a:p>
        </p:txBody>
      </p:sp>
      <p:pic>
        <p:nvPicPr>
          <p:cNvPr id="17409" name="Picture 1"/>
          <p:cNvPicPr>
            <a:picLocks noChangeAspect="1" noChangeArrowheads="1"/>
          </p:cNvPicPr>
          <p:nvPr/>
        </p:nvPicPr>
        <p:blipFill>
          <a:blip r:embed="rId2"/>
          <a:srcRect/>
          <a:stretch>
            <a:fillRect/>
          </a:stretch>
        </p:blipFill>
        <p:spPr bwMode="auto">
          <a:xfrm>
            <a:off x="582068" y="1142984"/>
            <a:ext cx="8204774" cy="5657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зимени-8.jpg"/>
          <p:cNvPicPr/>
          <p:nvPr/>
        </p:nvPicPr>
        <p:blipFill>
          <a:blip r:embed="rId2"/>
          <a:srcRect/>
          <a:stretch>
            <a:fillRect/>
          </a:stretch>
        </p:blipFill>
        <p:spPr bwMode="auto">
          <a:xfrm>
            <a:off x="500034" y="1142984"/>
            <a:ext cx="7858148" cy="5143536"/>
          </a:xfrm>
          <a:prstGeom prst="rect">
            <a:avLst/>
          </a:prstGeom>
          <a:noFill/>
          <a:ln w="9525">
            <a:noFill/>
            <a:miter lim="800000"/>
            <a:headEnd/>
            <a:tailEnd/>
          </a:ln>
        </p:spPr>
      </p:pic>
      <p:sp>
        <p:nvSpPr>
          <p:cNvPr id="5" name="TextBox 4"/>
          <p:cNvSpPr txBox="1"/>
          <p:nvPr/>
        </p:nvSpPr>
        <p:spPr>
          <a:xfrm>
            <a:off x="214282" y="214290"/>
            <a:ext cx="8786874" cy="830997"/>
          </a:xfrm>
          <a:prstGeom prst="rect">
            <a:avLst/>
          </a:prstGeom>
          <a:noFill/>
        </p:spPr>
        <p:txBody>
          <a:bodyPr wrap="square" rtlCol="0">
            <a:spAutoFit/>
          </a:bodyPr>
          <a:lstStyle/>
          <a:p>
            <a:r>
              <a:rPr lang="ru-RU" sz="2400" dirty="0" smtClean="0">
                <a:latin typeface="Times New Roman" pitchFamily="18" charset="0"/>
                <a:cs typeface="Times New Roman" pitchFamily="18" charset="0"/>
              </a:rPr>
              <a:t>а через него с семантическим компонентом, то автоматически устанавливается и спектр знаний для решения задачи.</a:t>
            </a:r>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1357860"/>
            <a:ext cx="9001188" cy="3416320"/>
          </a:xfrm>
          <a:prstGeom prst="rect">
            <a:avLst/>
          </a:prstGeom>
          <a:noFill/>
        </p:spPr>
        <p:txBody>
          <a:bodyPr wrap="square" rtlCol="0">
            <a:spAutoFit/>
          </a:bodyPr>
          <a:lstStyle/>
          <a:p>
            <a:pPr marL="274638" indent="627063"/>
            <a:r>
              <a:rPr lang="ru-RU" sz="2400" dirty="0" smtClean="0">
                <a:latin typeface="Times New Roman" pitchFamily="18" charset="0"/>
                <a:cs typeface="Times New Roman" pitchFamily="18" charset="0"/>
              </a:rPr>
              <a:t>Результатом работы преподавателя с </a:t>
            </a:r>
            <a:r>
              <a:rPr lang="ru-RU" sz="2400" dirty="0" err="1" smtClean="0">
                <a:latin typeface="Times New Roman" pitchFamily="18" charset="0"/>
                <a:cs typeface="Times New Roman" pitchFamily="18" charset="0"/>
              </a:rPr>
              <a:t>компьютерно</a:t>
            </a:r>
            <a:r>
              <a:rPr lang="ru-RU" sz="2400" dirty="0" smtClean="0">
                <a:latin typeface="Times New Roman" pitchFamily="18" charset="0"/>
                <a:cs typeface="Times New Roman" pitchFamily="18" charset="0"/>
              </a:rPr>
              <a:t> ориентированной системой «Автоматизированное рабочее место преподавателя математики во </a:t>
            </a:r>
            <a:r>
              <a:rPr lang="ru-RU" sz="2400" dirty="0" err="1" smtClean="0">
                <a:latin typeface="Times New Roman" pitchFamily="18" charset="0"/>
                <a:cs typeface="Times New Roman" pitchFamily="18" charset="0"/>
              </a:rPr>
              <a:t>ВТУЗе</a:t>
            </a:r>
            <a:r>
              <a:rPr lang="ru-RU" sz="2400" dirty="0" smtClean="0">
                <a:latin typeface="Times New Roman" pitchFamily="18" charset="0"/>
                <a:cs typeface="Times New Roman" pitchFamily="18" charset="0"/>
              </a:rPr>
              <a:t>» может стать разработка комплекса учебно-методических материалов, необходимых для проведения лекционных или практических занятий, организации самостоятельной работы студентов, или проведения контрольных мероприятий. </a:t>
            </a:r>
          </a:p>
          <a:p>
            <a:pPr marL="274638" indent="627063"/>
            <a:r>
              <a:rPr lang="ru-RU" sz="2400" dirty="0" smtClean="0">
                <a:latin typeface="Times New Roman" pitchFamily="18" charset="0"/>
                <a:cs typeface="Times New Roman" pitchFamily="18" charset="0"/>
              </a:rPr>
              <a:t>Продолжим рассмотрение этапов построения некоторых элементов программы.</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554"/>
            <a:ext cx="9144000" cy="1323439"/>
          </a:xfrm>
          <a:prstGeom prst="rect">
            <a:avLst/>
          </a:prstGeom>
          <a:noFill/>
        </p:spPr>
        <p:txBody>
          <a:bodyPr wrap="square" rtlCol="0">
            <a:spAutoFit/>
          </a:bodyPr>
          <a:lstStyle/>
          <a:p>
            <a:r>
              <a:rPr lang="ru-RU" sz="2000" dirty="0" smtClean="0">
                <a:latin typeface="Times New Roman" pitchFamily="18" charset="0"/>
                <a:cs typeface="Times New Roman" pitchFamily="18" charset="0"/>
              </a:rPr>
              <a:t>Рассмотрим, как на данной странице создать переход к дополнительным методическим рекомендациям. Это можно сделать при помощи появляющегося диалогового окна. Задействуем для его вызова одну из имеющихся на странице кнопок.</a:t>
            </a:r>
            <a:endParaRPr lang="ru-RU" sz="2000" dirty="0">
              <a:latin typeface="Times New Roman" pitchFamily="18" charset="0"/>
              <a:cs typeface="Times New Roman" pitchFamily="18" charset="0"/>
            </a:endParaRPr>
          </a:p>
        </p:txBody>
      </p:sp>
      <p:pic>
        <p:nvPicPr>
          <p:cNvPr id="4" name="Рисунок 3"/>
          <p:cNvPicPr/>
          <p:nvPr/>
        </p:nvPicPr>
        <p:blipFill rotWithShape="1">
          <a:blip r:embed="rId2"/>
          <a:srcRect l="33779" t="21873" r="18840" b="17254"/>
          <a:stretch/>
        </p:blipFill>
        <p:spPr bwMode="auto">
          <a:xfrm>
            <a:off x="857224" y="1714488"/>
            <a:ext cx="7429552" cy="4143404"/>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a:srcRect l="34216" t="71614" r="54077" b="19099"/>
          <a:stretch/>
        </p:blipFill>
        <p:spPr bwMode="auto">
          <a:xfrm>
            <a:off x="4786314" y="5715016"/>
            <a:ext cx="1783311" cy="764274"/>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026" name="Picture 2"/>
          <p:cNvPicPr>
            <a:picLocks noChangeAspect="1" noChangeArrowheads="1"/>
          </p:cNvPicPr>
          <p:nvPr/>
        </p:nvPicPr>
        <p:blipFill>
          <a:blip r:embed="rId3"/>
          <a:srcRect/>
          <a:stretch>
            <a:fillRect/>
          </a:stretch>
        </p:blipFill>
        <p:spPr bwMode="auto">
          <a:xfrm>
            <a:off x="1785918" y="1157306"/>
            <a:ext cx="5781681" cy="4271958"/>
          </a:xfrm>
          <a:prstGeom prst="rect">
            <a:avLst/>
          </a:prstGeom>
          <a:noFill/>
          <a:ln w="9525">
            <a:noFill/>
            <a:miter lim="800000"/>
            <a:headEnd/>
            <a:tailEnd/>
          </a:ln>
          <a:effectLst/>
        </p:spPr>
      </p:pic>
      <p:sp>
        <p:nvSpPr>
          <p:cNvPr id="3" name="TextBox 2"/>
          <p:cNvSpPr txBox="1"/>
          <p:nvPr/>
        </p:nvSpPr>
        <p:spPr>
          <a:xfrm>
            <a:off x="285720" y="-53603"/>
            <a:ext cx="8858280"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Выберем кнопку, изменим на ней надпись. После нажатия кнопки «Шрифт», изменим тип шрифта на «Кириллицу».  При желании можно также изменить сам шрифт, его размер и стиль. Сохраняем настройки нажатием кнопки «ОК». </a:t>
            </a:r>
            <a:endParaRPr lang="ru-RU" sz="2000" dirty="0">
              <a:latin typeface="Times New Roman" pitchFamily="18" charset="0"/>
              <a:cs typeface="Times New Roman" pitchFamily="18" charset="0"/>
            </a:endParaRPr>
          </a:p>
        </p:txBody>
      </p:sp>
      <p:sp>
        <p:nvSpPr>
          <p:cNvPr id="5" name="TextBox 4"/>
          <p:cNvSpPr txBox="1"/>
          <p:nvPr/>
        </p:nvSpPr>
        <p:spPr>
          <a:xfrm>
            <a:off x="285752" y="5497313"/>
            <a:ext cx="8715404" cy="984885"/>
          </a:xfrm>
          <a:prstGeom prst="rect">
            <a:avLst/>
          </a:prstGeom>
          <a:noFill/>
        </p:spPr>
        <p:txBody>
          <a:bodyPr wrap="square" rtlCol="0">
            <a:spAutoFit/>
          </a:bodyPr>
          <a:lstStyle/>
          <a:p>
            <a:r>
              <a:rPr lang="ru-RU" sz="2000" dirty="0" smtClean="0">
                <a:latin typeface="Times New Roman" pitchFamily="18" charset="0"/>
                <a:cs typeface="Times New Roman" pitchFamily="18" charset="0"/>
              </a:rPr>
              <a:t>Редактируем размер кнопки для того, чтобы надпись на ней поместилась полностью. Получим  кнопку с надписью  </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53603"/>
            <a:ext cx="8953531" cy="1292662"/>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Перейдем к созданию диалогового окна. Выберем в верхнем меню пункт «Диалог», «Добавить». В списке страниц проекта, добавилась еще одна с названием Dialog1. </a:t>
            </a:r>
          </a:p>
          <a:p>
            <a:endParaRPr lang="ru-RU" dirty="0"/>
          </a:p>
        </p:txBody>
      </p:sp>
      <p:sp>
        <p:nvSpPr>
          <p:cNvPr id="5" name="TextBox 4"/>
          <p:cNvSpPr txBox="1"/>
          <p:nvPr/>
        </p:nvSpPr>
        <p:spPr>
          <a:xfrm>
            <a:off x="142844" y="2786058"/>
            <a:ext cx="8643998"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Добавим на нее объект «Параграф», откроем его свойства и вставим в него произвольный текст. Опять же не забывая откорректировать шрифт на кириллицу. </a:t>
            </a:r>
            <a:endParaRPr lang="ru-RU"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357422" y="571480"/>
            <a:ext cx="4357718" cy="2108949"/>
          </a:xfrm>
          <a:prstGeom prst="rect">
            <a:avLst/>
          </a:prstGeom>
          <a:noFill/>
          <a:ln w="9525">
            <a:noFill/>
            <a:miter lim="800000"/>
            <a:headEnd/>
            <a:tailEnd/>
          </a:ln>
          <a:effectLst/>
        </p:spPr>
      </p:pic>
      <p:pic>
        <p:nvPicPr>
          <p:cNvPr id="6" name="Рисунок 5"/>
          <p:cNvPicPr/>
          <p:nvPr/>
        </p:nvPicPr>
        <p:blipFill>
          <a:blip r:embed="rId3"/>
          <a:stretch>
            <a:fillRect/>
          </a:stretch>
        </p:blipFill>
        <p:spPr>
          <a:xfrm>
            <a:off x="2500298" y="3590947"/>
            <a:ext cx="4714875" cy="29813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07133"/>
            <a:ext cx="8858280"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Получаем примерно такой результат.</a:t>
            </a:r>
            <a:endParaRPr lang="ru-RU" sz="2000" dirty="0">
              <a:latin typeface="Times New Roman" pitchFamily="18" charset="0"/>
              <a:cs typeface="Times New Roman" pitchFamily="18" charset="0"/>
            </a:endParaRPr>
          </a:p>
        </p:txBody>
      </p:sp>
      <p:sp>
        <p:nvSpPr>
          <p:cNvPr id="5" name="TextBox 4"/>
          <p:cNvSpPr txBox="1"/>
          <p:nvPr/>
        </p:nvSpPr>
        <p:spPr>
          <a:xfrm>
            <a:off x="214314" y="571480"/>
            <a:ext cx="4357686" cy="6217087"/>
          </a:xfrm>
          <a:prstGeom prst="rect">
            <a:avLst/>
          </a:prstGeom>
          <a:noFill/>
        </p:spPr>
        <p:txBody>
          <a:bodyPr wrap="square" rtlCol="0">
            <a:spAutoFit/>
          </a:bodyPr>
          <a:lstStyle/>
          <a:p>
            <a:r>
              <a:rPr lang="ru-RU" sz="2000" dirty="0" smtClean="0">
                <a:latin typeface="Times New Roman" pitchFamily="18" charset="0"/>
                <a:cs typeface="Times New Roman" pitchFamily="18" charset="0"/>
              </a:rPr>
              <a:t>Возвратимся на начальную страницу и добавим вызов созданного диалогового окна имеющейся кнопкой. Для этого откроем ее свойства, перейдем на закладку «Быстрое действие». Эта закладка существует для выполнения особо часто встречающихся команд, типа навигации по страницам проекта, вызова диалоговых окон. Полный их список можно увидеть в опции «Выбор действия». В нашем случае выбираем действие «</a:t>
            </a:r>
            <a:r>
              <a:rPr lang="ru-RU" sz="2000" dirty="0" err="1" smtClean="0">
                <a:latin typeface="Times New Roman" pitchFamily="18" charset="0"/>
                <a:cs typeface="Times New Roman" pitchFamily="18" charset="0"/>
              </a:rPr>
              <a:t>ShowDialog</a:t>
            </a:r>
            <a:r>
              <a:rPr lang="ru-RU" sz="2000" dirty="0" smtClean="0">
                <a:latin typeface="Times New Roman" pitchFamily="18" charset="0"/>
                <a:cs typeface="Times New Roman" pitchFamily="18" charset="0"/>
              </a:rPr>
              <a:t>» (показать Диалог), далее выбираем имя диалогового окна, так как в нашем проекте диалог один, то и в опции выбора он появляется автоматически. Сохраняем изменения нажатием кнопки «ОК».</a:t>
            </a:r>
          </a:p>
          <a:p>
            <a:endParaRPr lang="ru-RU" dirty="0"/>
          </a:p>
        </p:txBody>
      </p:sp>
      <p:pic>
        <p:nvPicPr>
          <p:cNvPr id="6" name="Рисунок 5"/>
          <p:cNvPicPr/>
          <p:nvPr/>
        </p:nvPicPr>
        <p:blipFill rotWithShape="1">
          <a:blip r:embed="rId2"/>
          <a:srcRect l="39019" t="29714" r="23968" b="26746"/>
          <a:stretch/>
        </p:blipFill>
        <p:spPr bwMode="auto">
          <a:xfrm>
            <a:off x="4500562" y="-24"/>
            <a:ext cx="4643438" cy="3286148"/>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3074" name="Picture 2"/>
          <p:cNvPicPr>
            <a:picLocks noChangeAspect="1" noChangeArrowheads="1"/>
          </p:cNvPicPr>
          <p:nvPr/>
        </p:nvPicPr>
        <p:blipFill>
          <a:blip r:embed="rId3"/>
          <a:srcRect/>
          <a:stretch>
            <a:fillRect/>
          </a:stretch>
        </p:blipFill>
        <p:spPr bwMode="auto">
          <a:xfrm>
            <a:off x="4572001" y="3427138"/>
            <a:ext cx="4571999" cy="3430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
            <a:ext cx="9144000" cy="2585323"/>
          </a:xfrm>
          <a:prstGeom prst="rect">
            <a:avLst/>
          </a:prstGeom>
          <a:noFill/>
        </p:spPr>
        <p:txBody>
          <a:bodyPr wrap="square" rtlCol="0">
            <a:spAutoFit/>
          </a:bodyPr>
          <a:lstStyle/>
          <a:p>
            <a:r>
              <a:rPr lang="ru-RU" dirty="0" smtClean="0">
                <a:latin typeface="Times New Roman" pitchFamily="18" charset="0"/>
                <a:cs typeface="Times New Roman" pitchFamily="18" charset="0"/>
              </a:rPr>
              <a:t>Продолжим рассмотрение приемов программирования в </a:t>
            </a:r>
            <a:r>
              <a:rPr lang="en-US" dirty="0" err="1" smtClean="0">
                <a:latin typeface="Times New Roman" pitchFamily="18" charset="0"/>
                <a:cs typeface="Times New Roman" pitchFamily="18" charset="0"/>
              </a:rPr>
              <a:t>AutoplayMediaStudio</a:t>
            </a:r>
            <a:r>
              <a:rPr lang="ru-RU" dirty="0" smtClean="0">
                <a:latin typeface="Times New Roman" pitchFamily="18" charset="0"/>
                <a:cs typeface="Times New Roman" pitchFamily="18" charset="0"/>
              </a:rPr>
              <a:t> на примере готового электронного учебника. Так на рисунке выделено два текстовых фрагмента. 1 – это однострочный элемент «Метка» (</a:t>
            </a:r>
            <a:r>
              <a:rPr lang="en-US" dirty="0" smtClean="0">
                <a:latin typeface="Times New Roman" pitchFamily="18" charset="0"/>
                <a:cs typeface="Times New Roman" pitchFamily="18" charset="0"/>
              </a:rPr>
              <a:t>Label</a:t>
            </a:r>
            <a:r>
              <a:rPr lang="ru-RU" dirty="0" smtClean="0">
                <a:latin typeface="Times New Roman" pitchFamily="18" charset="0"/>
                <a:cs typeface="Times New Roman" pitchFamily="18" charset="0"/>
              </a:rPr>
              <a:t>), 2 – это элемент «Параграф». То есть мы имеем два различных по назначению в техническом смысле элемента выполняющих для нас одинаковые функции. «Метка» предназначена для вывода однострочных, небольших надписей, подходит для текстовой подписи структурных элементов страницы. «Параграф» предназначен для вывода сложного по форматированию, многострочного текстового материала, с возможностью его прокрутки и копирования в буфер обмена. </a:t>
            </a:r>
          </a:p>
          <a:p>
            <a:endParaRPr lang="ru-RU" dirty="0"/>
          </a:p>
        </p:txBody>
      </p:sp>
      <p:pic>
        <p:nvPicPr>
          <p:cNvPr id="4098" name="Picture 2"/>
          <p:cNvPicPr>
            <a:picLocks noChangeAspect="1" noChangeArrowheads="1"/>
          </p:cNvPicPr>
          <p:nvPr/>
        </p:nvPicPr>
        <p:blipFill>
          <a:blip r:embed="rId2"/>
          <a:srcRect/>
          <a:stretch>
            <a:fillRect/>
          </a:stretch>
        </p:blipFill>
        <p:spPr bwMode="auto">
          <a:xfrm>
            <a:off x="1428728" y="2343150"/>
            <a:ext cx="6353175" cy="4514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62"/>
            <a:ext cx="9144000"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В нашем случае они выполняют функцию перехода на следующую страницу, что на первый взгляд не свойственно простому тексту, но является наиболее простым способом создания интуитивно понятного элемента страницы и при условии добавления некоторых дополнительных свойств, легко понимается пользователем. Рассмотрим, как это сделать. </a:t>
            </a:r>
          </a:p>
          <a:p>
            <a:endParaRPr lang="ru-RU" dirty="0"/>
          </a:p>
        </p:txBody>
      </p:sp>
      <p:pic>
        <p:nvPicPr>
          <p:cNvPr id="5122" name="Picture 2"/>
          <p:cNvPicPr>
            <a:picLocks noChangeAspect="1" noChangeArrowheads="1"/>
          </p:cNvPicPr>
          <p:nvPr/>
        </p:nvPicPr>
        <p:blipFill>
          <a:blip r:embed="rId2"/>
          <a:srcRect/>
          <a:stretch>
            <a:fillRect/>
          </a:stretch>
        </p:blipFill>
        <p:spPr bwMode="auto">
          <a:xfrm>
            <a:off x="1857356" y="1071546"/>
            <a:ext cx="5015487" cy="4357718"/>
          </a:xfrm>
          <a:prstGeom prst="rect">
            <a:avLst/>
          </a:prstGeom>
          <a:noFill/>
          <a:ln w="9525">
            <a:noFill/>
            <a:miter lim="800000"/>
            <a:headEnd/>
            <a:tailEnd/>
          </a:ln>
          <a:effectLst/>
        </p:spPr>
      </p:pic>
      <p:sp>
        <p:nvSpPr>
          <p:cNvPr id="5" name="TextBox 4"/>
          <p:cNvSpPr txBox="1"/>
          <p:nvPr/>
        </p:nvSpPr>
        <p:spPr>
          <a:xfrm>
            <a:off x="142844" y="5429264"/>
            <a:ext cx="9001156" cy="1754326"/>
          </a:xfrm>
          <a:prstGeom prst="rect">
            <a:avLst/>
          </a:prstGeom>
          <a:noFill/>
        </p:spPr>
        <p:txBody>
          <a:bodyPr wrap="square" rtlCol="0">
            <a:spAutoFit/>
          </a:bodyPr>
          <a:lstStyle/>
          <a:p>
            <a:r>
              <a:rPr lang="ru-RU" dirty="0" smtClean="0">
                <a:latin typeface="Times New Roman" pitchFamily="18" charset="0"/>
                <a:cs typeface="Times New Roman" pitchFamily="18" charset="0"/>
              </a:rPr>
              <a:t>В созданном элементе, открываем его свойства и сразу попадаем на вкладку «Настройки». Здесь нас интересует раздел «Состояние цветов». В нем можно изменять текст: при 1- нормальном его состоянии, 2- при наведении на него указателя мышки, 3 – при нажатии на нем мышкой. Таким образом, мы придали элементу дополнительную «восприимчивость» действиям пользователя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70" y="-71462"/>
            <a:ext cx="9001156"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Теперь переходим на вкладку «Атрибуты»</a:t>
            </a:r>
          </a:p>
          <a:p>
            <a:endParaRPr lang="ru-RU" dirty="0"/>
          </a:p>
        </p:txBody>
      </p:sp>
      <p:sp>
        <p:nvSpPr>
          <p:cNvPr id="5" name="TextBox 4"/>
          <p:cNvSpPr txBox="1"/>
          <p:nvPr/>
        </p:nvSpPr>
        <p:spPr>
          <a:xfrm>
            <a:off x="0" y="232921"/>
            <a:ext cx="4500562" cy="7294305"/>
          </a:xfrm>
          <a:prstGeom prst="rect">
            <a:avLst/>
          </a:prstGeom>
          <a:noFill/>
        </p:spPr>
        <p:txBody>
          <a:bodyPr wrap="square" rtlCol="0">
            <a:spAutoFit/>
          </a:bodyPr>
          <a:lstStyle/>
          <a:p>
            <a:r>
              <a:rPr lang="ru-RU" dirty="0" smtClean="0">
                <a:latin typeface="Times New Roman" pitchFamily="18" charset="0"/>
                <a:cs typeface="Times New Roman" pitchFamily="18" charset="0"/>
              </a:rPr>
              <a:t>В ней можно полностью превратить нашу надпись по всем параметрам в кнопку. Рассмотрим Разделы «Обратная связь» и «Звуки». «Обратная связь» в подразделе «Курсор» позволяет выбрать изменение внешнего вида курсора при наведении его на этот текстовый элемент. Выбираем внешний вид «Рука», что указывает пользователю на способность этого элемента к выполнению дополнительных действий, кроме отображения текста на экране. «Звуки» - здесь можно задать вариант звукового сопровождения действий пользователя при наведении курсора мышки на элемент и при нажатии на него. Нужно выбрать из списка 3 варианта 1 – «Нет» - </a:t>
            </a:r>
            <a:r>
              <a:rPr lang="ru-RU" dirty="0" err="1" smtClean="0">
                <a:latin typeface="Times New Roman" pitchFamily="18" charset="0"/>
                <a:cs typeface="Times New Roman" pitchFamily="18" charset="0"/>
              </a:rPr>
              <a:t>нет</a:t>
            </a:r>
            <a:r>
              <a:rPr lang="ru-RU" dirty="0" smtClean="0">
                <a:latin typeface="Times New Roman" pitchFamily="18" charset="0"/>
                <a:cs typeface="Times New Roman" pitchFamily="18" charset="0"/>
              </a:rPr>
              <a:t> никакого звукового сопровождения, 2 – стандартный звук – предлагается самой программой, 3 – «Выбрать» - этот вариант дает Вам возможность задать особый звук по собственному выбору из коллекции звуков или из любого другого места, в том числе и созданный самостоятельно.</a:t>
            </a:r>
          </a:p>
          <a:p>
            <a:endParaRPr lang="ru-RU" dirty="0"/>
          </a:p>
        </p:txBody>
      </p:sp>
      <p:pic>
        <p:nvPicPr>
          <p:cNvPr id="6146" name="Picture 2"/>
          <p:cNvPicPr>
            <a:picLocks noChangeAspect="1" noChangeArrowheads="1"/>
          </p:cNvPicPr>
          <p:nvPr/>
        </p:nvPicPr>
        <p:blipFill>
          <a:blip r:embed="rId2"/>
          <a:srcRect/>
          <a:stretch>
            <a:fillRect/>
          </a:stretch>
        </p:blipFill>
        <p:spPr bwMode="auto">
          <a:xfrm>
            <a:off x="4429124" y="71414"/>
            <a:ext cx="4714876"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142900"/>
            <a:ext cx="8358246" cy="7386638"/>
          </a:xfrm>
          <a:prstGeom prst="rect">
            <a:avLst/>
          </a:prstGeom>
          <a:noFill/>
        </p:spPr>
        <p:txBody>
          <a:bodyPr wrap="square" rtlCol="0">
            <a:spAutoFit/>
          </a:bodyPr>
          <a:lstStyle/>
          <a:p>
            <a:r>
              <a:rPr lang="ru-RU" sz="2400" dirty="0" smtClean="0">
                <a:latin typeface="Times New Roman" pitchFamily="18" charset="0"/>
                <a:cs typeface="Times New Roman" pitchFamily="18" charset="0"/>
              </a:rPr>
              <a:t>Организация самостоятельной работы нуждается в определенных действиях преподавателя:</a:t>
            </a:r>
          </a:p>
          <a:p>
            <a:pPr marL="0" lvl="1" indent="457200">
              <a:buFont typeface="Wingdings" pitchFamily="2" charset="2"/>
              <a:buChar char="ü"/>
            </a:pPr>
            <a:r>
              <a:rPr lang="ru-RU" sz="2400" dirty="0" smtClean="0">
                <a:latin typeface="Times New Roman" pitchFamily="18" charset="0"/>
                <a:cs typeface="Times New Roman" pitchFamily="18" charset="0"/>
              </a:rPr>
              <a:t>планирования самостоятельной работы студента в рамках каждого зачетного модуля;</a:t>
            </a:r>
          </a:p>
          <a:p>
            <a:pPr marL="0" lvl="1" indent="457200">
              <a:buFont typeface="Wingdings" pitchFamily="2" charset="2"/>
              <a:buChar char="ü"/>
            </a:pPr>
            <a:r>
              <a:rPr lang="ru-RU" sz="2400" dirty="0" smtClean="0">
                <a:latin typeface="Times New Roman" pitchFamily="18" charset="0"/>
                <a:cs typeface="Times New Roman" pitchFamily="18" charset="0"/>
              </a:rPr>
              <a:t>разработки индивидуальных задач профессиональной направленности для организации самостоятельной деятельности студента с использованием всей суммы знаний зачетного модуля;</a:t>
            </a:r>
          </a:p>
          <a:p>
            <a:pPr marL="0" lvl="1" indent="457200">
              <a:buFont typeface="Wingdings" pitchFamily="2" charset="2"/>
              <a:buChar char="ü"/>
            </a:pPr>
            <a:r>
              <a:rPr lang="ru-RU" sz="2400" dirty="0" smtClean="0">
                <a:latin typeface="Times New Roman" pitchFamily="18" charset="0"/>
                <a:cs typeface="Times New Roman" pitchFamily="18" charset="0"/>
              </a:rPr>
              <a:t>методического обеспечения самостоятельной работы, т.е. разработки конспектов лекций, методических указаний к выполнению индивидуальных задач, или других видов самостоятельной работы;</a:t>
            </a:r>
          </a:p>
          <a:p>
            <a:pPr marL="0" lvl="1" indent="457200">
              <a:buFont typeface="Wingdings" pitchFamily="2" charset="2"/>
              <a:buChar char="ü"/>
            </a:pPr>
            <a:r>
              <a:rPr lang="ru-RU" sz="2400" dirty="0" smtClean="0">
                <a:latin typeface="Times New Roman" pitchFamily="18" charset="0"/>
                <a:cs typeface="Times New Roman" pitchFamily="18" charset="0"/>
              </a:rPr>
              <a:t> информирования студента в начале каждого модуля о том, какие виды самостоятельной работы ему придется выполнить в рамках этого модуля, в которой форме, как эта работа будет оцениваться, какими методическими разработками или литературой она обеспечена;</a:t>
            </a:r>
          </a:p>
          <a:p>
            <a:pPr marL="0" lvl="1" indent="457200">
              <a:buFont typeface="Wingdings" pitchFamily="2" charset="2"/>
              <a:buChar char="ü"/>
            </a:pPr>
            <a:r>
              <a:rPr lang="ru-RU" sz="2400" dirty="0" smtClean="0">
                <a:latin typeface="Times New Roman" pitchFamily="18" charset="0"/>
                <a:cs typeface="Times New Roman" pitchFamily="18" charset="0"/>
              </a:rPr>
              <a:t>организации консультирования студентов по вопросам выполнения самостоятельной работы.</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4"/>
            <a:ext cx="9144000" cy="954107"/>
          </a:xfrm>
          <a:prstGeom prst="rect">
            <a:avLst/>
          </a:prstGeom>
          <a:noFill/>
        </p:spPr>
        <p:txBody>
          <a:bodyPr wrap="square" rtlCol="0">
            <a:spAutoFit/>
          </a:bodyPr>
          <a:lstStyle/>
          <a:p>
            <a:r>
              <a:rPr lang="ru-RU" sz="2000" dirty="0" smtClean="0">
                <a:latin typeface="Times New Roman" pitchFamily="18" charset="0"/>
                <a:cs typeface="Times New Roman" pitchFamily="18" charset="0"/>
              </a:rPr>
              <a:t>Теперь рассмотрим элемент «Параграф» и проделаем с ним похожие действия.</a:t>
            </a:r>
          </a:p>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8" name="TextBox 7"/>
          <p:cNvSpPr txBox="1"/>
          <p:nvPr/>
        </p:nvSpPr>
        <p:spPr>
          <a:xfrm>
            <a:off x="357158" y="5435758"/>
            <a:ext cx="8572560" cy="707886"/>
          </a:xfrm>
          <a:prstGeom prst="rect">
            <a:avLst/>
          </a:prstGeom>
          <a:noFill/>
        </p:spPr>
        <p:txBody>
          <a:bodyPr wrap="square" rtlCol="0">
            <a:spAutoFit/>
          </a:bodyPr>
          <a:lstStyle/>
          <a:p>
            <a:r>
              <a:rPr lang="ru-RU" sz="2000" dirty="0" smtClean="0">
                <a:latin typeface="Times New Roman" pitchFamily="18" charset="0"/>
                <a:cs typeface="Times New Roman" pitchFamily="18" charset="0"/>
              </a:rPr>
              <a:t>В этом случае нужно в свойствах объекта на вкладке «Настройки» в разделе «Состояние цвета» выбрать цвет текста при нажатии и наведении курсора.</a:t>
            </a:r>
            <a:endParaRPr lang="ru-RU"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1643042" y="571480"/>
            <a:ext cx="5469850"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1"/>
            <a:ext cx="904512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latin typeface="Times New Roman" pitchFamily="18" charset="0"/>
                <a:cs typeface="Times New Roman" pitchFamily="18" charset="0"/>
              </a:rPr>
              <a:t>На вкладке «Атрибуты», также как и в предыдущем случае, в разделах «Обратная связь» и «Звуки» меняем те же параметры.</a:t>
            </a:r>
          </a:p>
          <a:p>
            <a:r>
              <a:rPr lang="ru-RU" sz="2000" dirty="0" smtClean="0">
                <a:latin typeface="Times New Roman" pitchFamily="18" charset="0"/>
                <a:cs typeface="Times New Roman" pitchFamily="18" charset="0"/>
              </a:rPr>
              <a:t>Настройка разных элементов на одинаковое действие окончена. И визуально, для пользователя разница между этими элементами не будет заметна.</a:t>
            </a:r>
            <a:endParaRPr lang="ru-RU" sz="2000" dirty="0">
              <a:latin typeface="Times New Roman" pitchFamily="18" charset="0"/>
              <a:cs typeface="Times New Roman" pitchFamily="18" charset="0"/>
            </a:endParaRPr>
          </a:p>
        </p:txBody>
      </p:sp>
      <p:pic>
        <p:nvPicPr>
          <p:cNvPr id="4" name="Рисунок 3"/>
          <p:cNvPicPr/>
          <p:nvPr/>
        </p:nvPicPr>
        <p:blipFill>
          <a:blip r:embed="rId2"/>
          <a:stretch>
            <a:fillRect/>
          </a:stretch>
        </p:blipFill>
        <p:spPr>
          <a:xfrm>
            <a:off x="1785918" y="1643050"/>
            <a:ext cx="5786478" cy="478634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071538" y="785794"/>
            <a:ext cx="7000924" cy="4973172"/>
          </a:xfrm>
          <a:prstGeom prst="rect">
            <a:avLst/>
          </a:prstGeom>
          <a:noFill/>
          <a:ln w="9525">
            <a:noFill/>
            <a:miter lim="800000"/>
            <a:headEnd/>
            <a:tailEnd/>
          </a:ln>
          <a:effectLst/>
        </p:spPr>
      </p:pic>
      <p:sp>
        <p:nvSpPr>
          <p:cNvPr id="2" name="TextBox 1"/>
          <p:cNvSpPr txBox="1"/>
          <p:nvPr/>
        </p:nvSpPr>
        <p:spPr>
          <a:xfrm>
            <a:off x="142876" y="-53604"/>
            <a:ext cx="8215338" cy="984885"/>
          </a:xfrm>
          <a:prstGeom prst="rect">
            <a:avLst/>
          </a:prstGeom>
          <a:noFill/>
        </p:spPr>
        <p:txBody>
          <a:bodyPr wrap="square" rtlCol="0">
            <a:spAutoFit/>
          </a:bodyPr>
          <a:lstStyle/>
          <a:p>
            <a:r>
              <a:rPr lang="ru-RU" sz="2000" dirty="0" smtClean="0">
                <a:latin typeface="Times New Roman" pitchFamily="18" charset="0"/>
                <a:cs typeface="Times New Roman" pitchFamily="18" charset="0"/>
              </a:rPr>
              <a:t>Рассмотрим возможность использования элемента «рисунок» в качестве кнопки сворачивания окна.</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8358213" cy="2523768"/>
          </a:xfrm>
          <a:prstGeom prst="rect">
            <a:avLst/>
          </a:prstGeom>
          <a:noFill/>
        </p:spPr>
        <p:txBody>
          <a:bodyPr wrap="square" rtlCol="0">
            <a:spAutoFit/>
          </a:bodyPr>
          <a:lstStyle/>
          <a:p>
            <a:r>
              <a:rPr lang="ru-RU" sz="2000" dirty="0" smtClean="0">
                <a:latin typeface="Times New Roman" pitchFamily="18" charset="0"/>
                <a:cs typeface="Times New Roman" pitchFamily="18" charset="0"/>
              </a:rPr>
              <a:t>Добавляем на страницу рисунок, который по виду нам больше подходит. Выбираем кнопку «Новый объект изображение», откроется окно «Выбор файла». В Галерее программы имеется достаточное количество готовых рисунков, но при желании можно добавить и свой.</a:t>
            </a:r>
          </a:p>
          <a:p>
            <a:r>
              <a:rPr lang="ru-RU" sz="2000" dirty="0" smtClean="0">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dirty="0"/>
          </a:p>
        </p:txBody>
      </p:sp>
      <p:pic>
        <p:nvPicPr>
          <p:cNvPr id="6" name="Рисунок 5"/>
          <p:cNvPicPr/>
          <p:nvPr/>
        </p:nvPicPr>
        <p:blipFill>
          <a:blip r:embed="rId2"/>
          <a:stretch>
            <a:fillRect/>
          </a:stretch>
        </p:blipFill>
        <p:spPr>
          <a:xfrm>
            <a:off x="1357290" y="1500174"/>
            <a:ext cx="6572296" cy="450059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414"/>
            <a:ext cx="9144000" cy="2031325"/>
          </a:xfrm>
          <a:prstGeom prst="rect">
            <a:avLst/>
          </a:prstGeom>
          <a:noFill/>
        </p:spPr>
        <p:txBody>
          <a:bodyPr wrap="square" rtlCol="0">
            <a:spAutoFit/>
          </a:bodyPr>
          <a:lstStyle/>
          <a:p>
            <a:r>
              <a:rPr lang="ru-RU" dirty="0" smtClean="0">
                <a:latin typeface="Times New Roman" pitchFamily="18" charset="0"/>
                <a:cs typeface="Times New Roman" pitchFamily="18" charset="0"/>
              </a:rPr>
              <a:t>После добавления рисунка, открываем его свойства и сразу переходим на вкладку «Атрибуты». В разделе «Обратная связь» меняем вид курсора на «Рука» и можно по желанию добавить подсказку пользователю, которая будет всплывать на экране при наведении курсора мышки на рисунок под ним.</a:t>
            </a:r>
          </a:p>
          <a:p>
            <a:r>
              <a:rPr lang="ru-RU" dirty="0" smtClean="0">
                <a:latin typeface="Times New Roman" pitchFamily="18" charset="0"/>
                <a:cs typeface="Times New Roman" pitchFamily="18" charset="0"/>
              </a:rPr>
              <a:t>Также можно добавить и звуки при нажатии и наведении мышки на рисунок.</a:t>
            </a:r>
          </a:p>
          <a:p>
            <a:pPr indent="534988"/>
            <a:endParaRPr lang="ru-RU" dirty="0" smtClean="0">
              <a:latin typeface="Times New Roman" pitchFamily="18" charset="0"/>
              <a:cs typeface="Times New Roman" pitchFamily="18" charset="0"/>
            </a:endParaRPr>
          </a:p>
          <a:p>
            <a:endParaRPr lang="ru-RU" dirty="0"/>
          </a:p>
        </p:txBody>
      </p:sp>
      <p:pic>
        <p:nvPicPr>
          <p:cNvPr id="9218" name="Picture 2"/>
          <p:cNvPicPr>
            <a:picLocks noChangeAspect="1" noChangeArrowheads="1"/>
          </p:cNvPicPr>
          <p:nvPr/>
        </p:nvPicPr>
        <p:blipFill>
          <a:blip r:embed="rId2"/>
          <a:srcRect/>
          <a:stretch>
            <a:fillRect/>
          </a:stretch>
        </p:blipFill>
        <p:spPr bwMode="auto">
          <a:xfrm>
            <a:off x="1857356" y="1857363"/>
            <a:ext cx="5500726" cy="4689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07133"/>
            <a:ext cx="8524935" cy="2800767"/>
          </a:xfrm>
          <a:prstGeom prst="rect">
            <a:avLst/>
          </a:prstGeom>
          <a:noFill/>
        </p:spPr>
        <p:txBody>
          <a:bodyPr wrap="square" rtlCol="0">
            <a:spAutoFit/>
          </a:bodyPr>
          <a:lstStyle/>
          <a:p>
            <a:r>
              <a:rPr lang="ru-RU" sz="2000" dirty="0" smtClean="0">
                <a:latin typeface="Times New Roman" pitchFamily="18" charset="0"/>
                <a:cs typeface="Times New Roman" pitchFamily="18" charset="0"/>
              </a:rPr>
              <a:t>Рассмотрим возможности работы с готовым конспектом лекций, набранным в текстовом редакторе </a:t>
            </a:r>
            <a:r>
              <a:rPr lang="en-US" sz="2000" dirty="0" smtClean="0">
                <a:latin typeface="Times New Roman" pitchFamily="18" charset="0"/>
                <a:cs typeface="Times New Roman" pitchFamily="18" charset="0"/>
              </a:rPr>
              <a:t>Word</a:t>
            </a:r>
            <a:r>
              <a:rPr lang="ru-RU" sz="2000" dirty="0" smtClean="0">
                <a:latin typeface="Times New Roman" pitchFamily="18" charset="0"/>
                <a:cs typeface="Times New Roman" pitchFamily="18" charset="0"/>
              </a:rPr>
              <a:t>, с различного вида  математическими формулами. Часто формулы во встроенном в </a:t>
            </a:r>
            <a:r>
              <a:rPr lang="en-US" sz="2000" dirty="0" smtClean="0">
                <a:latin typeface="Times New Roman" pitchFamily="18" charset="0"/>
                <a:cs typeface="Times New Roman" pitchFamily="18" charset="0"/>
              </a:rPr>
              <a:t>Word</a:t>
            </a:r>
            <a:r>
              <a:rPr lang="ru-RU" sz="2000" dirty="0" smtClean="0">
                <a:latin typeface="Times New Roman" pitchFamily="18" charset="0"/>
                <a:cs typeface="Times New Roman" pitchFamily="18" charset="0"/>
              </a:rPr>
              <a:t> редакторе формул и формат этих формул не совместим с форматом пригодным для размещения их в гипертекстовом документе. Научимся  изменять этот формат. Для этого нужно преобразовать формулы в рисунки.</a:t>
            </a:r>
          </a:p>
          <a:p>
            <a:endParaRPr lang="ru-RU" sz="2000" dirty="0" smtClean="0">
              <a:latin typeface="Times New Roman" pitchFamily="18" charset="0"/>
              <a:cs typeface="Times New Roman" pitchFamily="18" charset="0"/>
            </a:endParaRPr>
          </a:p>
          <a:p>
            <a:r>
              <a:rPr lang="ru-RU" dirty="0" smtClean="0"/>
              <a:t> </a:t>
            </a:r>
          </a:p>
          <a:p>
            <a:endParaRPr lang="ru-RU" dirty="0"/>
          </a:p>
        </p:txBody>
      </p:sp>
      <p:pic>
        <p:nvPicPr>
          <p:cNvPr id="4" name="Рисунок 3"/>
          <p:cNvPicPr/>
          <p:nvPr/>
        </p:nvPicPr>
        <p:blipFill rotWithShape="1">
          <a:blip r:embed="rId2"/>
          <a:srcRect l="12717" t="3772" r="13059" b="4707"/>
          <a:stretch/>
        </p:blipFill>
        <p:spPr bwMode="auto">
          <a:xfrm>
            <a:off x="2088746" y="2141847"/>
            <a:ext cx="5555088" cy="4144673"/>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414"/>
            <a:ext cx="8929718" cy="2862322"/>
          </a:xfrm>
          <a:prstGeom prst="rect">
            <a:avLst/>
          </a:prstGeom>
          <a:noFill/>
        </p:spPr>
        <p:txBody>
          <a:bodyPr wrap="square" rtlCol="0">
            <a:spAutoFit/>
          </a:bodyPr>
          <a:lstStyle/>
          <a:p>
            <a:r>
              <a:rPr lang="ru-RU" dirty="0" smtClean="0">
                <a:latin typeface="Times New Roman" pitchFamily="18" charset="0"/>
                <a:cs typeface="Times New Roman" pitchFamily="18" charset="0"/>
              </a:rPr>
              <a:t>Для этого нам понадобится любой графический редактор. Один из них имеется в стандартном наборе </a:t>
            </a:r>
            <a:r>
              <a:rPr lang="en-US" dirty="0" smtClean="0">
                <a:latin typeface="Times New Roman" pitchFamily="18" charset="0"/>
                <a:cs typeface="Times New Roman" pitchFamily="18" charset="0"/>
              </a:rPr>
              <a:t>Windows</a:t>
            </a:r>
            <a:r>
              <a:rPr lang="ru-RU" dirty="0" smtClean="0">
                <a:latin typeface="Times New Roman" pitchFamily="18" charset="0"/>
                <a:cs typeface="Times New Roman" pitchFamily="18" charset="0"/>
              </a:rPr>
              <a:t>. Если Вы умеете пользоваться любым другим графическим редактором, то можно использовать его. Мы рассмотрим, способ с редактором </a:t>
            </a:r>
            <a:r>
              <a:rPr lang="en-US" dirty="0" smtClean="0">
                <a:latin typeface="Times New Roman" pitchFamily="18" charset="0"/>
                <a:cs typeface="Times New Roman" pitchFamily="18" charset="0"/>
              </a:rPr>
              <a:t>Paint</a:t>
            </a:r>
            <a:r>
              <a:rPr lang="ru-RU" dirty="0" smtClean="0">
                <a:latin typeface="Times New Roman" pitchFamily="18" charset="0"/>
                <a:cs typeface="Times New Roman" pitchFamily="18" charset="0"/>
              </a:rPr>
              <a:t>. Он находится в главном меню – Все программы – Стандартные – </a:t>
            </a:r>
            <a:r>
              <a:rPr lang="en-US" dirty="0" smtClean="0">
                <a:latin typeface="Times New Roman" pitchFamily="18" charset="0"/>
                <a:cs typeface="Times New Roman" pitchFamily="18" charset="0"/>
              </a:rPr>
              <a:t>Paint</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Внешний вид его разный с разными версиями операционной системы</a:t>
            </a:r>
            <a:r>
              <a:rPr lang="en-US" dirty="0" smtClean="0">
                <a:latin typeface="Times New Roman" pitchFamily="18" charset="0"/>
                <a:cs typeface="Times New Roman" pitchFamily="18" charset="0"/>
              </a:rPr>
              <a:t>Windows</a:t>
            </a:r>
            <a:r>
              <a:rPr lang="ru-RU" dirty="0" smtClean="0">
                <a:latin typeface="Times New Roman" pitchFamily="18" charset="0"/>
                <a:cs typeface="Times New Roman" pitchFamily="18" charset="0"/>
              </a:rPr>
              <a:t>, но функции всегда одинаковые. Копируем имеющуюся формулу в буфер обмена, а за тем вставляем ее, но не в компоновщик, а сначала в графический редактор. В редакторе нужно уменьшить поле рисунка до размеров формулы</a:t>
            </a:r>
          </a:p>
          <a:p>
            <a:endParaRPr lang="ru-RU" dirty="0" smtClean="0">
              <a:latin typeface="Times New Roman" pitchFamily="18" charset="0"/>
              <a:cs typeface="Times New Roman" pitchFamily="18" charset="0"/>
            </a:endParaRPr>
          </a:p>
          <a:p>
            <a:endParaRPr lang="ru-RU" dirty="0"/>
          </a:p>
        </p:txBody>
      </p:sp>
      <p:pic>
        <p:nvPicPr>
          <p:cNvPr id="10242" name="Picture 2"/>
          <p:cNvPicPr>
            <a:picLocks noChangeAspect="1" noChangeArrowheads="1"/>
          </p:cNvPicPr>
          <p:nvPr/>
        </p:nvPicPr>
        <p:blipFill>
          <a:blip r:embed="rId2"/>
          <a:srcRect/>
          <a:stretch>
            <a:fillRect/>
          </a:stretch>
        </p:blipFill>
        <p:spPr bwMode="auto">
          <a:xfrm>
            <a:off x="214282" y="2433661"/>
            <a:ext cx="5915025" cy="4352925"/>
          </a:xfrm>
          <a:prstGeom prst="rect">
            <a:avLst/>
          </a:prstGeom>
          <a:noFill/>
          <a:ln w="9525">
            <a:noFill/>
            <a:miter lim="800000"/>
            <a:headEnd/>
            <a:tailEnd/>
          </a:ln>
          <a:effectLst/>
        </p:spPr>
      </p:pic>
      <p:sp>
        <p:nvSpPr>
          <p:cNvPr id="4" name="TextBox 3"/>
          <p:cNvSpPr txBox="1"/>
          <p:nvPr/>
        </p:nvSpPr>
        <p:spPr>
          <a:xfrm>
            <a:off x="6286512" y="4786322"/>
            <a:ext cx="2643206" cy="2031325"/>
          </a:xfrm>
          <a:prstGeom prst="rect">
            <a:avLst/>
          </a:prstGeom>
          <a:noFill/>
        </p:spPr>
        <p:txBody>
          <a:bodyPr wrap="square" rtlCol="0">
            <a:spAutoFit/>
          </a:bodyPr>
          <a:lstStyle/>
          <a:p>
            <a:r>
              <a:rPr lang="ru-RU" dirty="0" smtClean="0">
                <a:latin typeface="Times New Roman" pitchFamily="18" charset="0"/>
                <a:cs typeface="Times New Roman" pitchFamily="18" charset="0"/>
              </a:rPr>
              <a:t>Для этого можно воспользоваться указателями по краям рисунка, они видны в виде маленьких квадратов.</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414"/>
            <a:ext cx="542925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Получаем готовый рисунок.</a:t>
            </a:r>
            <a:endParaRPr lang="ru-RU" dirty="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3071802" y="61908"/>
            <a:ext cx="3409950" cy="2724150"/>
          </a:xfrm>
          <a:prstGeom prst="rect">
            <a:avLst/>
          </a:prstGeom>
        </p:spPr>
      </p:pic>
      <p:sp>
        <p:nvSpPr>
          <p:cNvPr id="4" name="TextBox 3"/>
          <p:cNvSpPr txBox="1"/>
          <p:nvPr/>
        </p:nvSpPr>
        <p:spPr>
          <a:xfrm>
            <a:off x="214282" y="2928934"/>
            <a:ext cx="8715436"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Его нужно сохранить в папке, в которой лежит Ваша лекция в формате </a:t>
            </a:r>
            <a:r>
              <a:rPr lang="en-US" dirty="0" smtClean="0">
                <a:latin typeface="Times New Roman" pitchFamily="18" charset="0"/>
                <a:cs typeface="Times New Roman" pitchFamily="18" charset="0"/>
              </a:rPr>
              <a:t>html</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При </a:t>
            </a:r>
            <a:r>
              <a:rPr lang="uk-UA" dirty="0" err="1" smtClean="0">
                <a:latin typeface="Times New Roman" pitchFamily="18" charset="0"/>
                <a:cs typeface="Times New Roman" pitchFamily="18" charset="0"/>
              </a:rPr>
              <a:t>сохранении</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нужно</a:t>
            </a:r>
            <a:r>
              <a:rPr lang="uk-UA" dirty="0" smtClean="0">
                <a:latin typeface="Times New Roman" pitchFamily="18" charset="0"/>
                <a:cs typeface="Times New Roman" pitchFamily="18" charset="0"/>
              </a:rPr>
              <a:t> в</a:t>
            </a:r>
            <a:r>
              <a:rPr lang="ru-RU" dirty="0" err="1" smtClean="0">
                <a:latin typeface="Times New Roman" pitchFamily="18" charset="0"/>
                <a:cs typeface="Times New Roman" pitchFamily="18" charset="0"/>
              </a:rPr>
              <a:t>ы</a:t>
            </a:r>
            <a:r>
              <a:rPr lang="uk-UA" dirty="0" err="1" smtClean="0">
                <a:latin typeface="Times New Roman" pitchFamily="18" charset="0"/>
                <a:cs typeface="Times New Roman" pitchFamily="18" charset="0"/>
              </a:rPr>
              <a:t>брать</a:t>
            </a:r>
            <a:r>
              <a:rPr lang="uk-UA"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a:t>
            </a:r>
            <a:r>
              <a:rPr lang="uk-UA" dirty="0" err="1" smtClean="0">
                <a:latin typeface="Times New Roman" pitchFamily="18" charset="0"/>
                <a:cs typeface="Times New Roman" pitchFamily="18" charset="0"/>
              </a:rPr>
              <a:t>ормат</a:t>
            </a:r>
            <a:r>
              <a:rPr lang="uk-U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jpg </a:t>
            </a:r>
            <a:r>
              <a:rPr lang="ru-RU" dirty="0" smtClean="0">
                <a:latin typeface="Times New Roman" pitchFamily="18" charset="0"/>
                <a:cs typeface="Times New Roman" pitchFamily="18" charset="0"/>
              </a:rPr>
              <a:t>или </a:t>
            </a:r>
            <a:r>
              <a:rPr lang="en-US" dirty="0" err="1" smtClean="0">
                <a:latin typeface="Times New Roman" pitchFamily="18" charset="0"/>
                <a:cs typeface="Times New Roman" pitchFamily="18" charset="0"/>
              </a:rPr>
              <a:t>png</a:t>
            </a:r>
            <a:r>
              <a:rPr lang="ru-RU" dirty="0" smtClean="0">
                <a:latin typeface="Times New Roman" pitchFamily="18" charset="0"/>
                <a:cs typeface="Times New Roman" pitchFamily="18" charset="0"/>
              </a:rPr>
              <a:t> эти форматы наиболее подходят для вставки в гипертекстовый документ.</a:t>
            </a:r>
          </a:p>
          <a:p>
            <a:r>
              <a:rPr lang="ru-RU" dirty="0" smtClean="0">
                <a:latin typeface="Times New Roman" pitchFamily="18" charset="0"/>
                <a:cs typeface="Times New Roman" pitchFamily="18" charset="0"/>
              </a:rPr>
              <a:t>После сохранения переходим в компоновщик. </a:t>
            </a:r>
          </a:p>
          <a:p>
            <a:endParaRPr lang="ru-RU" dirty="0"/>
          </a:p>
        </p:txBody>
      </p:sp>
      <p:pic>
        <p:nvPicPr>
          <p:cNvPr id="5" name="Рисунок 4"/>
          <p:cNvPicPr/>
          <p:nvPr/>
        </p:nvPicPr>
        <p:blipFill rotWithShape="1">
          <a:blip r:embed="rId3"/>
          <a:srcRect r="66535" b="61508"/>
          <a:stretch/>
        </p:blipFill>
        <p:spPr bwMode="auto">
          <a:xfrm>
            <a:off x="5643570" y="3643314"/>
            <a:ext cx="3071834" cy="278608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6" name="TextBox 5"/>
          <p:cNvSpPr txBox="1"/>
          <p:nvPr/>
        </p:nvSpPr>
        <p:spPr>
          <a:xfrm>
            <a:off x="214282" y="4357694"/>
            <a:ext cx="485778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В меню Выбираем «Вставить» - «Изображение».</a:t>
            </a:r>
            <a:endParaRPr lang="ru-RU"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7715304" cy="923330"/>
          </a:xfrm>
          <a:prstGeom prst="rect">
            <a:avLst/>
          </a:prstGeom>
          <a:noFill/>
        </p:spPr>
        <p:txBody>
          <a:bodyPr wrap="square" rtlCol="0">
            <a:spAutoFit/>
          </a:bodyPr>
          <a:lstStyle/>
          <a:p>
            <a:r>
              <a:rPr lang="ru-RU" dirty="0" smtClean="0"/>
              <a:t> </a:t>
            </a:r>
            <a:r>
              <a:rPr lang="ru-RU" dirty="0" smtClean="0">
                <a:latin typeface="Times New Roman" pitchFamily="18" charset="0"/>
                <a:cs typeface="Times New Roman" pitchFamily="18" charset="0"/>
              </a:rPr>
              <a:t>Нажимаем «Выбрать файл», находим сохраненный рисунок, выбираем пункт «Не использовать альтернативный текст» и  ОК.</a:t>
            </a:r>
          </a:p>
          <a:p>
            <a:endParaRPr lang="ru-RU" dirty="0"/>
          </a:p>
        </p:txBody>
      </p:sp>
      <p:pic>
        <p:nvPicPr>
          <p:cNvPr id="11266" name="Picture 2"/>
          <p:cNvPicPr>
            <a:picLocks noChangeAspect="1" noChangeArrowheads="1"/>
          </p:cNvPicPr>
          <p:nvPr/>
        </p:nvPicPr>
        <p:blipFill>
          <a:blip r:embed="rId2"/>
          <a:srcRect/>
          <a:stretch>
            <a:fillRect/>
          </a:stretch>
        </p:blipFill>
        <p:spPr bwMode="auto">
          <a:xfrm>
            <a:off x="1785918" y="1571612"/>
            <a:ext cx="5715000" cy="371475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001056"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Можно сравнить виды полученных формул</a:t>
            </a:r>
            <a:r>
              <a:rPr lang="ru-RU" dirty="0" smtClean="0"/>
              <a:t>.</a:t>
            </a:r>
          </a:p>
          <a:p>
            <a:endParaRPr lang="ru-RU" dirty="0"/>
          </a:p>
        </p:txBody>
      </p:sp>
      <p:pic>
        <p:nvPicPr>
          <p:cNvPr id="3" name="Рисунок 2"/>
          <p:cNvPicPr/>
          <p:nvPr/>
        </p:nvPicPr>
        <p:blipFill>
          <a:blip r:embed="rId2"/>
          <a:stretch>
            <a:fillRect/>
          </a:stretch>
        </p:blipFill>
        <p:spPr>
          <a:xfrm>
            <a:off x="642910" y="1104900"/>
            <a:ext cx="7643866" cy="53959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1494"/>
            <a:ext cx="9144000" cy="5170646"/>
          </a:xfrm>
          <a:prstGeom prst="rect">
            <a:avLst/>
          </a:prstGeom>
          <a:noFill/>
        </p:spPr>
        <p:txBody>
          <a:bodyPr wrap="square" rtlCol="0">
            <a:spAutoFit/>
          </a:bodyPr>
          <a:lstStyle/>
          <a:p>
            <a:pPr marL="352425" indent="549275"/>
            <a:r>
              <a:rPr lang="ru-RU" sz="2400" dirty="0" smtClean="0">
                <a:latin typeface="Times New Roman" pitchFamily="18" charset="0"/>
                <a:cs typeface="Times New Roman" pitchFamily="18" charset="0"/>
              </a:rPr>
              <a:t>Выделим условия, которые обеспечивают успешное выполнение самостоятельной работы.</a:t>
            </a:r>
          </a:p>
          <a:p>
            <a:pPr marL="352425" indent="549275"/>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Мотивированность</a:t>
            </a:r>
            <a:r>
              <a:rPr lang="ru-RU" sz="2400" dirty="0" smtClean="0">
                <a:latin typeface="Times New Roman" pitchFamily="18" charset="0"/>
                <a:cs typeface="Times New Roman" pitchFamily="18" charset="0"/>
              </a:rPr>
              <a:t> учебного задания.</a:t>
            </a:r>
          </a:p>
          <a:p>
            <a:pPr marL="352425" indent="549275"/>
            <a:r>
              <a:rPr lang="ru-RU" sz="2400" dirty="0" smtClean="0">
                <a:latin typeface="Times New Roman" pitchFamily="18" charset="0"/>
                <a:cs typeface="Times New Roman" pitchFamily="18" charset="0"/>
              </a:rPr>
              <a:t>2. Четкая постановка познавательных задач.</a:t>
            </a:r>
          </a:p>
          <a:p>
            <a:pPr marL="352425" indent="549275"/>
            <a:r>
              <a:rPr lang="ru-RU" sz="2400" dirty="0" smtClean="0">
                <a:latin typeface="Times New Roman" pitchFamily="18" charset="0"/>
                <a:cs typeface="Times New Roman" pitchFamily="18" charset="0"/>
              </a:rPr>
              <a:t>3. Алгоритм, метод выполнения работы, знание студентом способов ее выполнения.</a:t>
            </a:r>
          </a:p>
          <a:p>
            <a:pPr marL="352425" indent="549275"/>
            <a:r>
              <a:rPr lang="ru-RU" sz="2400" dirty="0" smtClean="0">
                <a:latin typeface="Times New Roman" pitchFamily="18" charset="0"/>
                <a:cs typeface="Times New Roman" pitchFamily="18" charset="0"/>
              </a:rPr>
              <a:t>4. Четкое определение преподавателем форм отчетности, объема работы, сроков ее представления.</a:t>
            </a:r>
          </a:p>
          <a:p>
            <a:pPr marL="352425" indent="549275"/>
            <a:r>
              <a:rPr lang="ru-RU" sz="2400" dirty="0" smtClean="0">
                <a:latin typeface="Times New Roman" pitchFamily="18" charset="0"/>
                <a:cs typeface="Times New Roman" pitchFamily="18" charset="0"/>
              </a:rPr>
              <a:t>5. Определение видов консультационной помощи (консультации – установочные, тематические, проблемные).</a:t>
            </a:r>
          </a:p>
          <a:p>
            <a:pPr marL="352425" indent="549275"/>
            <a:r>
              <a:rPr lang="ru-RU" sz="2400" dirty="0" smtClean="0">
                <a:latin typeface="Times New Roman" pitchFamily="18" charset="0"/>
                <a:cs typeface="Times New Roman" pitchFamily="18" charset="0"/>
              </a:rPr>
              <a:t>6. Критерии оценки, отчетности и др.</a:t>
            </a:r>
          </a:p>
          <a:p>
            <a:pPr marL="352425" indent="549275"/>
            <a:r>
              <a:rPr lang="ru-RU" sz="2400" dirty="0" smtClean="0">
                <a:latin typeface="Times New Roman" pitchFamily="18" charset="0"/>
                <a:cs typeface="Times New Roman" pitchFamily="18" charset="0"/>
              </a:rPr>
              <a:t>7. Виды и формы контроля (практикум, контрольные работы, тесты, семинар и др.).</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70" y="1465724"/>
            <a:ext cx="8477309" cy="2677656"/>
          </a:xfrm>
          <a:prstGeom prst="rect">
            <a:avLst/>
          </a:prstGeom>
          <a:noFill/>
        </p:spPr>
        <p:txBody>
          <a:bodyPr wrap="square" rtlCol="0">
            <a:spAutoFit/>
          </a:bodyPr>
          <a:lstStyle/>
          <a:p>
            <a:pPr marL="182563" indent="536575"/>
            <a:r>
              <a:rPr lang="ru-RU" sz="2400" dirty="0" smtClean="0">
                <a:latin typeface="Times New Roman" pitchFamily="18" charset="0"/>
                <a:cs typeface="Times New Roman" pitchFamily="18" charset="0"/>
              </a:rPr>
              <a:t>Самостоятельная работа включает воспроизводящие и творческие процессы в деятельности студента. В зависимости от этого различают три уровня самостоятельной деятельности студентов:</a:t>
            </a:r>
          </a:p>
          <a:p>
            <a:pPr marL="182563" indent="536575"/>
            <a:r>
              <a:rPr lang="ru-RU" sz="2400" dirty="0" smtClean="0">
                <a:latin typeface="Times New Roman" pitchFamily="18" charset="0"/>
                <a:cs typeface="Times New Roman" pitchFamily="18" charset="0"/>
              </a:rPr>
              <a:t>1) репродуктивный (тренировочный) уровень;</a:t>
            </a:r>
          </a:p>
          <a:p>
            <a:pPr marL="182563" indent="536575"/>
            <a:r>
              <a:rPr lang="ru-RU" sz="2400" dirty="0" smtClean="0">
                <a:latin typeface="Times New Roman" pitchFamily="18" charset="0"/>
                <a:cs typeface="Times New Roman" pitchFamily="18" charset="0"/>
              </a:rPr>
              <a:t>2) реконструктивный уровень;</a:t>
            </a:r>
          </a:p>
          <a:p>
            <a:pPr marL="182563" indent="536575"/>
            <a:r>
              <a:rPr lang="ru-RU" sz="2400" dirty="0" smtClean="0">
                <a:latin typeface="Times New Roman" pitchFamily="18" charset="0"/>
                <a:cs typeface="Times New Roman" pitchFamily="18" charset="0"/>
              </a:rPr>
              <a:t>3) творческий, поисковый.</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469" y="1465724"/>
            <a:ext cx="9144064" cy="3416320"/>
          </a:xfrm>
          <a:prstGeom prst="rect">
            <a:avLst/>
          </a:prstGeom>
          <a:noFill/>
        </p:spPr>
        <p:txBody>
          <a:bodyPr wrap="square" rtlCol="0">
            <a:spAutoFit/>
          </a:bodyPr>
          <a:lstStyle/>
          <a:p>
            <a:pPr marL="352425" indent="366713"/>
            <a:r>
              <a:rPr lang="ru-RU" sz="2400" i="1" dirty="0" smtClean="0">
                <a:latin typeface="Times New Roman" pitchFamily="18" charset="0"/>
                <a:cs typeface="Times New Roman" pitchFamily="18" charset="0"/>
              </a:rPr>
              <a:t>Тренировочные самостоятельные работы</a:t>
            </a:r>
            <a:r>
              <a:rPr lang="ru-RU" sz="2400" dirty="0" smtClean="0">
                <a:latin typeface="Times New Roman" pitchFamily="18" charset="0"/>
                <a:cs typeface="Times New Roman" pitchFamily="18" charset="0"/>
              </a:rPr>
              <a:t> выполняются по образцу: решение задач, заполнение таблиц, схем и др. Познавательная деятельность студента проявляется в познавании, осмыслении, запоминании. </a:t>
            </a:r>
            <a:r>
              <a:rPr lang="ru-RU" sz="2400" i="1" dirty="0" smtClean="0">
                <a:latin typeface="Times New Roman" pitchFamily="18" charset="0"/>
                <a:cs typeface="Times New Roman" pitchFamily="18" charset="0"/>
              </a:rPr>
              <a:t>Цель такого рода работ</a:t>
            </a:r>
            <a:r>
              <a:rPr lang="ru-RU" sz="2400" dirty="0" smtClean="0">
                <a:latin typeface="Times New Roman" pitchFamily="18" charset="0"/>
                <a:cs typeface="Times New Roman" pitchFamily="18" charset="0"/>
              </a:rPr>
              <a:t> – освоение действий, усвоение знаний. Например, это могут быть системы тестовых задач, или задач, направленных на последовательное освоение действий. Большая часть существующих в нашей академии учебных и учебно-методических пособий дает возможность осуществления именного этого вида деятельности.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34990"/>
            <a:ext cx="9144000" cy="3785652"/>
          </a:xfrm>
          <a:prstGeom prst="rect">
            <a:avLst/>
          </a:prstGeom>
          <a:noFill/>
        </p:spPr>
        <p:txBody>
          <a:bodyPr wrap="square" rtlCol="0">
            <a:spAutoFit/>
          </a:bodyPr>
          <a:lstStyle/>
          <a:p>
            <a:pPr marL="352425" indent="366713"/>
            <a:r>
              <a:rPr lang="ru-RU" sz="2400" i="1" dirty="0" smtClean="0">
                <a:latin typeface="Times New Roman" pitchFamily="18" charset="0"/>
                <a:cs typeface="Times New Roman" pitchFamily="18" charset="0"/>
              </a:rPr>
              <a:t>Реконструктивные самостоятельные работы</a:t>
            </a:r>
            <a:r>
              <a:rPr lang="ru-RU" sz="2400" dirty="0" smtClean="0">
                <a:latin typeface="Times New Roman" pitchFamily="18" charset="0"/>
                <a:cs typeface="Times New Roman" pitchFamily="18" charset="0"/>
              </a:rPr>
              <a:t> – это работы, в ходе которых происходит перестройка решений, составление плана, тезисов, аннотирование. На этом уровне могут выполняться рефераты. Примером такого вида задач может быть составления конспекта из определенной темы, наполнение семантического конспекта, предоставленного студентам, примерами и др.</a:t>
            </a:r>
          </a:p>
          <a:p>
            <a:pPr marL="352425" indent="366713"/>
            <a:r>
              <a:rPr lang="ru-RU" sz="2400" dirty="0" smtClean="0">
                <a:latin typeface="Times New Roman" pitchFamily="18" charset="0"/>
                <a:cs typeface="Times New Roman" pitchFamily="18" charset="0"/>
              </a:rPr>
              <a:t>Семантический конспект – это способ дискретной подачи теоретических фактов.</a:t>
            </a: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4"/>
            <a:ext cx="8572560" cy="1200329"/>
          </a:xfrm>
          <a:prstGeom prst="rect">
            <a:avLst/>
          </a:prstGeom>
          <a:noFill/>
        </p:spPr>
        <p:txBody>
          <a:bodyPr wrap="square" rtlCol="0">
            <a:spAutoFit/>
          </a:bodyPr>
          <a:lstStyle/>
          <a:p>
            <a:pPr indent="352425"/>
            <a:r>
              <a:rPr lang="ru-RU" sz="2400" dirty="0" smtClean="0">
                <a:latin typeface="Times New Roman" pitchFamily="18" charset="0"/>
                <a:cs typeface="Times New Roman" pitchFamily="18" charset="0"/>
              </a:rPr>
              <a:t>Например, несколько первых формулировок семантического конспекта к теме «Алгебра матриц» выглядит следующим образом.</a:t>
            </a:r>
            <a:endParaRPr lang="ru-RU" sz="2400" dirty="0">
              <a:latin typeface="Times New Roman" pitchFamily="18" charset="0"/>
              <a:cs typeface="Times New Roman" pitchFamily="18" charset="0"/>
            </a:endParaRPr>
          </a:p>
        </p:txBody>
      </p:sp>
      <p:sp>
        <p:nvSpPr>
          <p:cNvPr id="5" name="TextBox 4"/>
          <p:cNvSpPr txBox="1"/>
          <p:nvPr/>
        </p:nvSpPr>
        <p:spPr>
          <a:xfrm>
            <a:off x="428596" y="2071678"/>
            <a:ext cx="8358246" cy="3877985"/>
          </a:xfrm>
          <a:prstGeom prst="rect">
            <a:avLst/>
          </a:prstGeom>
          <a:noFill/>
        </p:spPr>
        <p:txBody>
          <a:bodyPr wrap="square" rtlCol="0">
            <a:spAutoFit/>
          </a:bodyPr>
          <a:lstStyle/>
          <a:p>
            <a:pPr marL="0" lvl="1"/>
            <a:r>
              <a:rPr lang="uk-UA" sz="2400" i="1" dirty="0" smtClean="0">
                <a:latin typeface="Times New Roman" pitchFamily="18" charset="0"/>
                <a:cs typeface="Times New Roman" pitchFamily="18" charset="0"/>
              </a:rPr>
              <a:t>СК. 1.23. Матриця, всі елементи якої дорівнюють нулю, називається нульовою матрицею. </a:t>
            </a:r>
            <a:endParaRPr lang="ru-RU" sz="2400" dirty="0" smtClean="0">
              <a:latin typeface="Times New Roman" pitchFamily="18" charset="0"/>
              <a:cs typeface="Times New Roman" pitchFamily="18" charset="0"/>
            </a:endParaRPr>
          </a:p>
          <a:p>
            <a:pPr marL="0" lvl="1"/>
            <a:r>
              <a:rPr lang="ru-RU" sz="2400" i="1" dirty="0" smtClean="0">
                <a:latin typeface="Times New Roman" pitchFamily="18" charset="0"/>
                <a:cs typeface="Times New Roman" pitchFamily="18" charset="0"/>
              </a:rPr>
              <a:t>СК. 1.24.Нульова </a:t>
            </a:r>
            <a:r>
              <a:rPr lang="ru-RU" sz="2400" i="1" dirty="0" err="1" smtClean="0">
                <a:latin typeface="Times New Roman" pitchFamily="18" charset="0"/>
                <a:cs typeface="Times New Roman" pitchFamily="18" charset="0"/>
              </a:rPr>
              <a:t>матриця</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зазвичай</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позначається</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літерою</a:t>
            </a:r>
            <a:r>
              <a:rPr lang="ru-RU" sz="2400" i="1" dirty="0" smtClean="0">
                <a:latin typeface="Times New Roman" pitchFamily="18" charset="0"/>
                <a:cs typeface="Times New Roman" pitchFamily="18" charset="0"/>
              </a:rPr>
              <a:t> О. </a:t>
            </a:r>
            <a:endParaRPr lang="ru-RU" sz="2400" dirty="0" smtClean="0">
              <a:latin typeface="Times New Roman" pitchFamily="18" charset="0"/>
              <a:cs typeface="Times New Roman" pitchFamily="18" charset="0"/>
            </a:endParaRPr>
          </a:p>
          <a:p>
            <a:endParaRPr lang="ru-RU" dirty="0" smtClean="0"/>
          </a:p>
          <a:p>
            <a:endParaRPr lang="ru-RU" dirty="0" smtClean="0"/>
          </a:p>
          <a:p>
            <a:r>
              <a:rPr lang="ru-RU" sz="2400" dirty="0" smtClean="0">
                <a:latin typeface="Times New Roman" pitchFamily="18" charset="0"/>
                <a:cs typeface="Times New Roman" pitchFamily="18" charset="0"/>
              </a:rPr>
              <a:t>В конспекте студента этому фрагменту будет соответствовать:</a:t>
            </a:r>
          </a:p>
          <a:p>
            <a:endParaRPr lang="uk-UA" i="1" u="sng" dirty="0" smtClean="0"/>
          </a:p>
          <a:p>
            <a:r>
              <a:rPr lang="uk-UA" sz="2400" i="1" u="sng" dirty="0" smtClean="0">
                <a:latin typeface="Times New Roman" pitchFamily="18" charset="0"/>
                <a:cs typeface="Times New Roman" pitchFamily="18" charset="0"/>
              </a:rPr>
              <a:t>Нульова матриця</a:t>
            </a:r>
            <a:endParaRPr lang="ru-RU" sz="2400" dirty="0" smtClean="0">
              <a:latin typeface="Times New Roman" pitchFamily="18" charset="0"/>
              <a:cs typeface="Times New Roman" pitchFamily="18" charset="0"/>
            </a:endParaRPr>
          </a:p>
          <a:p>
            <a:r>
              <a:rPr lang="uk-UA" sz="2400" i="1" dirty="0" smtClean="0">
                <a:latin typeface="Times New Roman" pitchFamily="18" charset="0"/>
                <a:cs typeface="Times New Roman" pitchFamily="18" charset="0"/>
              </a:rPr>
              <a:t>Означення – СК.1.23.</a:t>
            </a:r>
            <a:endParaRPr lang="ru-RU" sz="2400" dirty="0" smtClean="0">
              <a:latin typeface="Times New Roman" pitchFamily="18" charset="0"/>
              <a:cs typeface="Times New Roman" pitchFamily="18" charset="0"/>
            </a:endParaRPr>
          </a:p>
          <a:p>
            <a:r>
              <a:rPr lang="uk-UA" sz="2400" i="1" dirty="0" smtClean="0">
                <a:latin typeface="Times New Roman" pitchFamily="18" charset="0"/>
                <a:cs typeface="Times New Roman" pitchFamily="18" charset="0"/>
              </a:rPr>
              <a:t>Символічний вид – СК.1.24.–                        . </a:t>
            </a:r>
            <a:endParaRPr lang="ru-RU" sz="2400" dirty="0" smtClean="0">
              <a:latin typeface="Times New Roman" pitchFamily="18" charset="0"/>
              <a:cs typeface="Times New Roman" pitchFamily="18" charset="0"/>
            </a:endParaRPr>
          </a:p>
          <a:p>
            <a:r>
              <a:rPr lang="uk-UA" sz="2400" i="1" dirty="0" smtClean="0">
                <a:latin typeface="Times New Roman" pitchFamily="18" charset="0"/>
                <a:cs typeface="Times New Roman" pitchFamily="18" charset="0"/>
              </a:rPr>
              <a:t>Приклад – </a:t>
            </a:r>
            <a:endParaRPr lang="ru-RU" sz="2400" dirty="0">
              <a:latin typeface="Times New Roman" pitchFamily="18" charset="0"/>
              <a:cs typeface="Times New Roman" pitchFamily="18" charset="0"/>
            </a:endParaRPr>
          </a:p>
        </p:txBody>
      </p:sp>
      <p:pic>
        <p:nvPicPr>
          <p:cNvPr id="6" name="Рисунок 5"/>
          <p:cNvPicPr/>
          <p:nvPr/>
        </p:nvPicPr>
        <p:blipFill>
          <a:blip r:embed="rId2"/>
          <a:srcRect/>
          <a:stretch>
            <a:fillRect/>
          </a:stretch>
        </p:blipFill>
        <p:spPr bwMode="auto">
          <a:xfrm>
            <a:off x="4429124" y="5181614"/>
            <a:ext cx="1571636" cy="390526"/>
          </a:xfrm>
          <a:prstGeom prst="rect">
            <a:avLst/>
          </a:prstGeom>
          <a:noFill/>
          <a:ln w="9525">
            <a:noFill/>
            <a:miter lim="800000"/>
            <a:headEnd/>
            <a:tailEnd/>
          </a:ln>
        </p:spPr>
      </p:pic>
      <p:pic>
        <p:nvPicPr>
          <p:cNvPr id="7" name="Рисунок 6"/>
          <p:cNvPicPr/>
          <p:nvPr/>
        </p:nvPicPr>
        <p:blipFill>
          <a:blip r:embed="rId3"/>
          <a:srcRect/>
          <a:stretch>
            <a:fillRect/>
          </a:stretch>
        </p:blipFill>
        <p:spPr bwMode="auto">
          <a:xfrm>
            <a:off x="2000232" y="5429264"/>
            <a:ext cx="2214578" cy="785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0362639">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10362639</Template>
  <TotalTime>0</TotalTime>
  <Words>2358</Words>
  <Application>Microsoft Office PowerPoint</Application>
  <PresentationFormat>Экран (4:3)</PresentationFormat>
  <Paragraphs>121</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10362639</vt:lpstr>
      <vt:lpstr> Организация  самостоятельной работы студентов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2011-02-15T13:51:45Z</dcterms:created>
  <dcterms:modified xsi:type="dcterms:W3CDTF">2012-11-10T16:37:09Z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TC103626391049</vt:lpwstr>
  </property>
</Properties>
</file>