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364" r:id="rId2"/>
    <p:sldId id="327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54" autoAdjust="0"/>
  </p:normalViewPr>
  <p:slideViewPr>
    <p:cSldViewPr showGuides="1">
      <p:cViewPr>
        <p:scale>
          <a:sx n="78" d="100"/>
          <a:sy n="78" d="100"/>
        </p:scale>
        <p:origin x="-14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1238-4436-40BB-AE46-8EFB9A438BF6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6D7-4295-40ED-9B18-C4046381F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E0DA6D6A-7F46-42AD-90F8-7FDB8E793DBF}" type="datetimeFigureOut">
              <a:rPr lang="ru-RU" smtClean="0"/>
              <a:pPr/>
              <a:t>11.02.2012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tnpu.edu.u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ОСНОВЫ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ПРЕПОДАВАНИЯ 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ВТУЗе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1462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Доктор педагогических наук,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доцент кафедры высшей математики </a:t>
            </a:r>
          </a:p>
          <a:p>
            <a:pPr algn="l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Власенко Екатерина Владимировна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398304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30000"/>
              </a:lnSpc>
            </a:pP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1.	Повторяемость и авторитарность деятельности преподавателя приводят к высокой ригидности, которая присуща большей части преподавателей-ученых.</a:t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Продуктивное объединение педагогической деятельности и научной часто не имеет места в высшем учебном заведении: научная деятельность оценивается выше в моральном и материальном плане.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7"/>
            <a:ext cx="777240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Стереотипы, которые отрицательно влияют на деятельность преподавателя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785926"/>
            <a:ext cx="8135967" cy="4572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Для большинства преподавателей собственная педагогическая деятельность не становится объектом анализа и исследование, поэтому и не относится к целям поиска образца совершенной педагогической деятельности. </a:t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Субъективизм оценки педагогической деятельности преподавателя, отсутствие объективных критериев ее оценки, использование для этого баллов абсолютной и качественной успеваемости студентов не стимулируют преподавателя к усовершенствованию собственной педагогической работы.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7"/>
            <a:ext cx="777240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Стереотипы, которые отрицательно влияют на деятельность преподавателя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785926"/>
            <a:ext cx="8135967" cy="4572032"/>
          </a:xfrm>
        </p:spPr>
        <p:txBody>
          <a:bodyPr>
            <a:noAutofit/>
          </a:bodyPr>
          <a:lstStyle/>
          <a:p>
            <a:pPr lvl="0" algn="just"/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5. Загруженность текущей учебной работой, научными исследованиями приводит к тому, что психолого-педагогические рекомендации выполняются многими преподавателями формально, несвоевременно, поскольку быстрого результата они могут и не дать.</a:t>
            </a:r>
            <a:b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6. Наблюдается неосознанность трудностей в педагогической деятельности у большинства преподавателей.</a:t>
            </a:r>
            <a:endParaRPr lang="ru-RU" sz="2500" b="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7"/>
            <a:ext cx="777240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Стереотипы, которые отрицательно влияют на деятельность преподавателя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785926"/>
            <a:ext cx="8135967" cy="4572032"/>
          </a:xfrm>
        </p:spPr>
        <p:txBody>
          <a:bodyPr>
            <a:noAutofit/>
          </a:bodyPr>
          <a:lstStyle/>
          <a:p>
            <a:pPr lvl="0"/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7. Тормозит развитие педагогического мастерства низкий уровень профессионально-педагогических умений, связанных с проектированием курсов (формулирование принципов, целей, определение предвиденных трудностей студентов и т.п.). </a:t>
            </a:r>
            <a:b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0" cap="none" dirty="0" smtClean="0">
                <a:effectLst/>
                <a:latin typeface="Times New Roman" pitchFamily="18" charset="0"/>
                <a:cs typeface="Times New Roman" pitchFamily="18" charset="0"/>
              </a:rPr>
              <a:t>8.	Средний возраст преподавателей ВУЗов - за 40 лет, а это возраст уже сформированных стереотипов, которые изменять очень сложно. </a:t>
            </a:r>
            <a:endParaRPr lang="ru-RU" sz="2500" b="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7"/>
            <a:ext cx="777240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Стереотипы, которые отрицательно влияют на деятельность преподавателя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Бельгийская модель педагогической деятельности преподавателя: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1-й блок – требования к преподавателю как личности: широта взглядов, адаптивность, интерес к нововведениям, готовность взять на себя ответственность, контактность, эмоциональность, стойкость;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2-й блок – требования к преподавателю как специалисту: солидное академическое образование, глубокие знания;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3-й блок – требования к преподавателю как к профессионалу: овладение методами, средствами обучения, знаниями психологии и педагогики, психотехники.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деятельности преподавателя высшей школы по Г.Розенбергу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знать нужды учеников;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оценивать эффективность своей деятельности;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разрабатывать учебные программы и материалы к ним;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владеть профессиональным мастерством;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быть консультантом и уметь консультироваться с другими;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проводить научно-исследовательскую работу;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совершенствовать свое профессионально-педагогическое мастерство.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Подходы к педагогической деятельности в  практике европейских университетов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выполняет классические функции обучения: передает знание, развивает умение и навыки будущего специалиста;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педагог стимулирует творческую деятельность студента, направляет его поиск и познавательную деятельность на самостоятельное соискание знаний;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жестко руководит процессом становления специалиста, используя технологии обучения, которые гарантируют высокий уровень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специалиста;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педагог   создает   совокупность   условий,   которые   развивают личность студента.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направлений самореализации преподавателя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643050"/>
            <a:ext cx="45720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Самореализация преподавателя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568355"/>
            <a:ext cx="257176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3714752"/>
            <a:ext cx="22860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56345"/>
            <a:ext cx="235745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2500306"/>
            <a:ext cx="22860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1"/>
            <a:endCxn id="6" idx="0"/>
          </p:cNvCxnSpPr>
          <p:nvPr/>
        </p:nvCxnSpPr>
        <p:spPr>
          <a:xfrm rot="10800000" flipV="1">
            <a:off x="1500166" y="1843105"/>
            <a:ext cx="571504" cy="72525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8" name="Прямая со стрелкой 17"/>
          <p:cNvCxnSpPr>
            <a:stCxn id="6" idx="2"/>
            <a:endCxn id="7" idx="1"/>
          </p:cNvCxnSpPr>
          <p:nvPr/>
        </p:nvCxnSpPr>
        <p:spPr>
          <a:xfrm rot="16200000" flipH="1">
            <a:off x="1389691" y="3386716"/>
            <a:ext cx="79245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5" idx="2"/>
            <a:endCxn id="7" idx="0"/>
          </p:cNvCxnSpPr>
          <p:nvPr/>
        </p:nvCxnSpPr>
        <p:spPr>
          <a:xfrm rot="5400000">
            <a:off x="2950386" y="2307452"/>
            <a:ext cx="1671592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5" name="Прямая со стрелкой 24"/>
          <p:cNvCxnSpPr>
            <a:stCxn id="5" idx="2"/>
            <a:endCxn id="8" idx="0"/>
          </p:cNvCxnSpPr>
          <p:nvPr/>
        </p:nvCxnSpPr>
        <p:spPr>
          <a:xfrm rot="16200000" flipH="1">
            <a:off x="4440490" y="1960355"/>
            <a:ext cx="1513185" cy="1678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Прямая со стрелкой 41"/>
          <p:cNvCxnSpPr>
            <a:stCxn id="7" idx="3"/>
            <a:endCxn id="8" idx="1"/>
          </p:cNvCxnSpPr>
          <p:nvPr/>
        </p:nvCxnSpPr>
        <p:spPr>
          <a:xfrm flipV="1">
            <a:off x="4357686" y="4064177"/>
            <a:ext cx="500066" cy="45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4" name="Прямая со стрелкой 43"/>
          <p:cNvCxnSpPr>
            <a:stCxn id="8" idx="3"/>
            <a:endCxn id="9" idx="2"/>
          </p:cNvCxnSpPr>
          <p:nvPr/>
        </p:nvCxnSpPr>
        <p:spPr>
          <a:xfrm flipV="1">
            <a:off x="7215206" y="3208192"/>
            <a:ext cx="428628" cy="8559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Прямая со стрелкой 47"/>
          <p:cNvCxnSpPr>
            <a:stCxn id="5" idx="3"/>
            <a:endCxn id="9" idx="0"/>
          </p:cNvCxnSpPr>
          <p:nvPr/>
        </p:nvCxnSpPr>
        <p:spPr>
          <a:xfrm>
            <a:off x="6643702" y="1843105"/>
            <a:ext cx="1000132" cy="657201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пассивной модели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2933" y="3143248"/>
            <a:ext cx="264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143248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967" y="2285992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6967" y="4143380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  <a:endCxn id="8" idx="1"/>
          </p:cNvCxnSpPr>
          <p:nvPr/>
        </p:nvCxnSpPr>
        <p:spPr>
          <a:xfrm flipV="1">
            <a:off x="4022633" y="2547602"/>
            <a:ext cx="1344334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7" idx="1"/>
          </p:cNvCxnSpPr>
          <p:nvPr/>
        </p:nvCxnSpPr>
        <p:spPr>
          <a:xfrm>
            <a:off x="4022633" y="3404858"/>
            <a:ext cx="133518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9" idx="1"/>
          </p:cNvCxnSpPr>
          <p:nvPr/>
        </p:nvCxnSpPr>
        <p:spPr>
          <a:xfrm>
            <a:off x="4022633" y="3404858"/>
            <a:ext cx="1344334" cy="1000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активной модели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2933" y="3143248"/>
            <a:ext cx="264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3143248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967" y="2285992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967" y="4143380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4000496" y="2547602"/>
            <a:ext cx="1366471" cy="66708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>
            <a:off x="4022633" y="3404858"/>
            <a:ext cx="1335185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1"/>
          </p:cNvCxnSpPr>
          <p:nvPr/>
        </p:nvCxnSpPr>
        <p:spPr>
          <a:xfrm>
            <a:off x="4000496" y="3643314"/>
            <a:ext cx="1366471" cy="7616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1691"/>
            <a:ext cx="87154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Сущность и структура профессионально-педагогической деятельности преподавателя. Рекомендации к написанию методических статей.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предпосылки повышения эффективности обучения студентов в ВТНЗ. Использование традиционных и современных технологий обучения.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информационная среда как основа обучения в высшей школе. Создание учебно-методических комплексов.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обучении дисциплин в высшей школе. Приёмы формирования содержания обучения.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методы обучения в высшей школе. Стимулирование деятельности студентов.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Организационные формы обучения. Рекомендации к проведению лекций.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модели практических занятий в высшей школе.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обучения в высшей школе.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Учебные и учебно-методические пособия. Учебно-методические пособия для самостоятельной работы студентов.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учебные и учебно-методические пособия. Методика подготовки учебного материала для создания электронного учебно-методического учебника.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Дистанционная форма обучения. Методика подготовки учебного материала для создания сайта.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самостоятельной работы студентов в условиях кредитно-модульной системы обучения.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Программа семинара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интерактивной </a:t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модели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72933" y="3143248"/>
            <a:ext cx="264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7445" y="3143248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159" y="2188456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9159" y="4143380"/>
            <a:ext cx="14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endCxn id="13" idx="1"/>
          </p:cNvCxnSpPr>
          <p:nvPr/>
        </p:nvCxnSpPr>
        <p:spPr>
          <a:xfrm flipV="1">
            <a:off x="4012688" y="2450066"/>
            <a:ext cx="1366471" cy="66708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3"/>
            <a:endCxn id="12" idx="1"/>
          </p:cNvCxnSpPr>
          <p:nvPr/>
        </p:nvCxnSpPr>
        <p:spPr>
          <a:xfrm>
            <a:off x="4022633" y="3404858"/>
            <a:ext cx="1354812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1"/>
          </p:cNvCxnSpPr>
          <p:nvPr/>
        </p:nvCxnSpPr>
        <p:spPr>
          <a:xfrm>
            <a:off x="4012688" y="3643314"/>
            <a:ext cx="1366471" cy="7616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  <a:endCxn id="12" idx="0"/>
          </p:cNvCxnSpPr>
          <p:nvPr/>
        </p:nvCxnSpPr>
        <p:spPr>
          <a:xfrm rot="5400000">
            <a:off x="5908041" y="2926605"/>
            <a:ext cx="431572" cy="171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  <a:endCxn id="14" idx="0"/>
          </p:cNvCxnSpPr>
          <p:nvPr/>
        </p:nvCxnSpPr>
        <p:spPr>
          <a:xfrm rot="16200000" flipH="1">
            <a:off x="5885371" y="3904067"/>
            <a:ext cx="476912" cy="171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«Опыт создания электронного учебно-методического пособия по высшей математике». Сайт </a:t>
            </a:r>
            <a:r>
              <a:rPr lang="ru-RU" sz="3200" i="1" u="sng" dirty="0" err="1" smtClean="0"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dspace.tnpu.edu.ua</a:t>
            </a: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928926" y="1500174"/>
          <a:ext cx="3929090" cy="5214974"/>
        </p:xfrm>
        <a:graphic>
          <a:graphicData uri="http://schemas.openxmlformats.org/presentationml/2006/ole">
            <p:oleObj spid="_x0000_s26626" name="Acrobat Document" r:id="rId4" imgW="5355000" imgH="757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62466" name="Acrobat Document" r:id="rId3" imgW="8020002" imgH="566728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4"/>
            <a:ext cx="8643998" cy="4525963"/>
          </a:xfrm>
        </p:spPr>
        <p:txBody>
          <a:bodyPr/>
          <a:lstStyle/>
          <a:p>
            <a:pPr indent="11113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Сущность и структура профессионально- педагогической деятельности преподавателя. Рекомендации к написанию методических статей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научной и педагогической деятельностей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соискание объективно нового знания, ранее никому не известного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62556" y="160020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–развитие достоверно известного знания, привлечение новых людей к уже известным истинам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Объекты научной и педагогической деятельностей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научной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–объективные закономерности, которые существуют в природе и обществе</a:t>
            </a:r>
          </a:p>
          <a:p>
            <a:pPr marL="0" indent="0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643050"/>
            <a:ext cx="335758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 и интересы научной и педагогической деятельностей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4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научной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круг проблем и интересов локален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глубоко рассматривает то, что касается исследуемого вопроса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круг проблем и интересов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 требует изучения всего, что может оказывать содействие усовершенствованию человека и общества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Критерии оценивания научной и педагогической деятельностей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4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научной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четкие и немногочисленные в связи с ограничением предметов исследований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педагогической деятельности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размытые, многочисленные и противоречивые из-за исследования большого количество людей, которые имеют разные исходные данные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Круг и язык общения научной и педагогической деятельностей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4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разработчиков научной проблемы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ученых-коллег, круг общения небольшой, а квалификация и однородная.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428151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 людей, которые учатся, широк, знания их неоднородны, а по отдельным вопросам – недостаточные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8572560" cy="2143140"/>
          </a:xfrm>
        </p:spPr>
        <p:txBody>
          <a:bodyPr>
            <a:noAutofit/>
          </a:bodyPr>
          <a:lstStyle/>
          <a:p>
            <a:pPr indent="1255713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ученого и преподавателя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неидентичны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3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10362639</Template>
  <TotalTime>0</TotalTime>
  <Words>715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10362639</vt:lpstr>
      <vt:lpstr>Adobe Acrobat Document</vt:lpstr>
      <vt:lpstr> МЕТОДИЧЕСКИЕ ОСНОВЫ  ПРЕПОДАВАНИЯ ВО ВТУЗе  </vt:lpstr>
      <vt:lpstr>Программа семинара</vt:lpstr>
      <vt:lpstr>Слайд 3</vt:lpstr>
      <vt:lpstr>Цели научной и педагогической деятельностей</vt:lpstr>
      <vt:lpstr>Объекты научной и педагогической деятельностей</vt:lpstr>
      <vt:lpstr>Проблемы и интересы научной и педагогической деятельностей</vt:lpstr>
      <vt:lpstr>Критерии оценивания научной и педагогической деятельностей</vt:lpstr>
      <vt:lpstr> Круг и язык общения научной и педагогической деятельностей</vt:lpstr>
      <vt:lpstr>Слайд 9</vt:lpstr>
      <vt:lpstr>1. Повторяемость и авторитарность деятельности преподавателя приводят к высокой ригидности, которая присуща большей части преподавателей-ученых.  2. Продуктивное объединение педагогической деятельности и научной часто не имеет места в высшем учебном заведении: научная деятельность оценивается выше в моральном и материальном плане. </vt:lpstr>
      <vt:lpstr>3. Для большинства преподавателей собственная педагогическая деятельность не становится объектом анализа и исследование, поэтому и не относится к целям поиска образца совершенной педагогической деятельности.   4. Субъективизм оценки педагогической деятельности преподавателя, отсутствие объективных критериев ее оценки, использование для этого баллов абсолютной и качественной успеваемости студентов не стимулируют преподавателя к усовершенствованию собственной педагогической работы.</vt:lpstr>
      <vt:lpstr>5. Загруженность текущей учебной работой, научными исследованиями приводит к тому, что психолого-педагогические рекомендации выполняются многими преподавателями формально, несвоевременно, поскольку быстрого результата они могут и не дать.  6. Наблюдается неосознанность трудностей в педагогической деятельности у большинства преподавателей.</vt:lpstr>
      <vt:lpstr>7. Тормозит развитие педагогического мастерства низкий уровень профессионально-педагогических умений, связанных с проектированием курсов (формулирование принципов, целей, определение предвиденных трудностей студентов и т.п.).   8. Средний возраст преподавателей ВУЗов - за 40 лет, а это возраст уже сформированных стереотипов, которые изменять очень сложно. </vt:lpstr>
      <vt:lpstr> Бельгийская модель педагогической деятельности преподавателя: </vt:lpstr>
      <vt:lpstr>Схема деятельности преподавателя высшей школы по Г.Розенбергу</vt:lpstr>
      <vt:lpstr>Подходы к педагогической деятельности в  практике европейских университетов</vt:lpstr>
      <vt:lpstr>Схема направлений самореализации преподавателя</vt:lpstr>
      <vt:lpstr>Схема пассивной модели обучения </vt:lpstr>
      <vt:lpstr>Схема активной модели обучения </vt:lpstr>
      <vt:lpstr> Схема интерактивной  модели обучения </vt:lpstr>
      <vt:lpstr>«Опыт создания электронного учебно-методического пособия по высшей математике». Сайт dspace.tnpu.edu.ua.</vt:lpstr>
      <vt:lpstr>Слайд 22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2011-02-15T13:51:45Z</dcterms:created>
  <dcterms:modified xsi:type="dcterms:W3CDTF">2012-02-11T10:39:53Z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TC103626391049</vt:lpwstr>
  </property>
</Properties>
</file>