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61163" cy="98679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/>
          <p:nvPr/>
        </p:nvGrpSpPr>
        <p:grpSpPr>
          <a:xfrm>
            <a:off x="0" y="28440"/>
            <a:ext cx="9132840" cy="6832800"/>
            <a:chOff x="0" y="28440"/>
            <a:chExt cx="9132840" cy="6832800"/>
          </a:xfrm>
        </p:grpSpPr>
        <p:sp>
          <p:nvSpPr>
            <p:cNvPr id="14" name="CustomShape 2"/>
            <p:cNvSpPr/>
            <p:nvPr/>
          </p:nvSpPr>
          <p:spPr>
            <a:xfrm>
              <a:off x="5388120" y="1600200"/>
              <a:ext cx="3744720" cy="5261040"/>
            </a:xfrm>
            <a:custGeom>
              <a:avLst/>
              <a:gdLst/>
              <a:ahLst/>
              <a:cxnLst/>
              <a:rect l="l" t="t" r="r" b="b"/>
              <a:pathLst>
                <a:path w="2358" h="3313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356BA1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28440"/>
              <a:ext cx="8410680" cy="6820200"/>
            </a:xfrm>
            <a:custGeom>
              <a:avLst/>
              <a:gdLst/>
              <a:ahLst/>
              <a:cxnLst/>
              <a:rect l="l" t="t" r="r" b="b"/>
              <a:pathLst>
                <a:path w="21601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00" cap="rnd">
              <a:solidFill>
                <a:srgbClr val="356BA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FFCC66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2160" tIns="46080" rIns="92160" bIns="4608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D65AD9-27CA-42F0-8A9A-32BA08BEF899}" type="slidenum">
              <a:rPr lang="ru-RU" sz="1400" b="0" strike="noStrike" spc="-1">
                <a:solidFill>
                  <a:srgbClr val="FFFFFF"/>
                </a:solidFill>
                <a:latin typeface="Times New Roman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697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697"/>
              </a:spcBef>
              <a:buClr>
                <a:srgbClr val="FFFFFF"/>
              </a:buClr>
              <a:buSzPct val="90000"/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697"/>
              </a:spcBef>
              <a:buClr>
                <a:srgbClr val="FFFFCC"/>
              </a:buClr>
              <a:buSzPct val="6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697"/>
              </a:spcBef>
              <a:buClr>
                <a:srgbClr val="FFFFFF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697"/>
              </a:spcBef>
              <a:buClr>
                <a:srgbClr val="FFFF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697"/>
              </a:spcBef>
              <a:buClr>
                <a:srgbClr val="FFFFFF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697"/>
              </a:spcBef>
              <a:buClr>
                <a:srgbClr val="FFFFFF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FFFFFF"/>
                </a:solidFill>
                <a:latin typeface="Times New Roman"/>
              </a:rPr>
              <a:t>Seventh Outline Level</a:t>
            </a:r>
          </a:p>
        </p:txBody>
      </p:sp>
      <p:pic>
        <p:nvPicPr>
          <p:cNvPr id="8" name="Picture 14" descr="PWI"/>
          <p:cNvPicPr/>
          <p:nvPr/>
        </p:nvPicPr>
        <p:blipFill>
          <a:blip r:embed="rId14" cstate="print"/>
          <a:stretch/>
        </p:blipFill>
        <p:spPr>
          <a:xfrm>
            <a:off x="685800" y="533520"/>
            <a:ext cx="1657440" cy="914400"/>
          </a:xfrm>
          <a:prstGeom prst="rect">
            <a:avLst/>
          </a:prstGeom>
          <a:ln w="0">
            <a:noFill/>
          </a:ln>
        </p:spPr>
      </p:pic>
      <p:grpSp>
        <p:nvGrpSpPr>
          <p:cNvPr id="9" name="Group 9"/>
          <p:cNvGrpSpPr/>
          <p:nvPr/>
        </p:nvGrpSpPr>
        <p:grpSpPr>
          <a:xfrm>
            <a:off x="0" y="28440"/>
            <a:ext cx="9132840" cy="6832800"/>
            <a:chOff x="0" y="28440"/>
            <a:chExt cx="9132840" cy="6832800"/>
          </a:xfrm>
        </p:grpSpPr>
        <p:sp>
          <p:nvSpPr>
            <p:cNvPr id="10" name="CustomShape 10"/>
            <p:cNvSpPr/>
            <p:nvPr/>
          </p:nvSpPr>
          <p:spPr>
            <a:xfrm>
              <a:off x="5388120" y="1600200"/>
              <a:ext cx="3744720" cy="5261040"/>
            </a:xfrm>
            <a:custGeom>
              <a:avLst/>
              <a:gdLst/>
              <a:ahLst/>
              <a:cxnLst/>
              <a:rect l="l" t="t" r="r" b="b"/>
              <a:pathLst>
                <a:path w="2358" h="3313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356BA1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1"/>
            <p:cNvSpPr/>
            <p:nvPr/>
          </p:nvSpPr>
          <p:spPr>
            <a:xfrm>
              <a:off x="0" y="28440"/>
              <a:ext cx="8410680" cy="6820200"/>
            </a:xfrm>
            <a:custGeom>
              <a:avLst/>
              <a:gdLst/>
              <a:ahLst/>
              <a:cxnLst/>
              <a:rect l="l" t="t" r="r" b="b"/>
              <a:pathLst>
                <a:path w="21601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00" cap="rnd">
              <a:solidFill>
                <a:srgbClr val="356BA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" name="Picture 14" descr="PWI"/>
          <p:cNvPicPr/>
          <p:nvPr/>
        </p:nvPicPr>
        <p:blipFill>
          <a:blip r:embed="rId14" cstate="print"/>
          <a:stretch/>
        </p:blipFill>
        <p:spPr>
          <a:xfrm>
            <a:off x="685800" y="533520"/>
            <a:ext cx="1657440" cy="914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3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21.jpeg"/><Relationship Id="rId4" Type="http://schemas.openxmlformats.org/officeDocument/2006/relationships/image" Target="../media/image62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95280" y="1845360"/>
            <a:ext cx="8748720" cy="221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Високочастотне зварювання, різання та термічна обробка живих тканин у хірургії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CC66"/>
                </a:solidFill>
                <a:latin typeface="Arial"/>
              </a:rPr>
              <a:t>Б.Є. Патон, І.В. Кривцун, Г.С. Марінський, І.Ю. Худецький,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CC66"/>
                </a:solidFill>
                <a:latin typeface="Arial"/>
              </a:rPr>
              <a:t> Ю.М. Ланкін, А.В. Чернець, С.Є.Підпрятов, І.А.Сухін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CC66"/>
                </a:solidFill>
                <a:latin typeface="Arial"/>
              </a:rPr>
              <a:t>Інститут електрозварювання ім. О.О. Патона НАН України, Київ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2987640" y="4149720"/>
            <a:ext cx="6156360" cy="15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88000"/>
          </a:bodyPr>
          <a:lstStyle/>
          <a:p>
            <a:pPr marL="342720" indent="-342720" algn="l" rtl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 strike="noStrike" spc="-1">
                <a:solidFill>
                  <a:srgbClr val="FFC000"/>
                </a:solidFill>
                <a:latin typeface="Times New Roman"/>
                <a:ea typeface="Times New Roman"/>
              </a:rPr>
              <a:t>   </a:t>
            </a:r>
            <a:r>
              <a:rPr lang="ru-RU" sz="1600" b="1" i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Зварювальні технології переможно крокують землею, у підводному світі та космосі. Зварювання починає свій шлях у медицині.</a:t>
            </a:r>
            <a:r>
              <a:rPr lang="en-GB" sz="1600" b="1" i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Вона успішно застосовується для з'єднання пошкоджених тканин людини та відновлення життєдіяльності її органів.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          </a:t>
            </a:r>
            <a:r>
              <a:rPr lang="ru-RU" sz="1600" b="1" i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Борис Патон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51" name="Рисунок 8" descr="5.gif"/>
          <p:cNvPicPr/>
          <p:nvPr/>
        </p:nvPicPr>
        <p:blipFill>
          <a:blip r:embed="rId2" cstate="print"/>
          <a:stretch/>
        </p:blipFill>
        <p:spPr>
          <a:xfrm>
            <a:off x="6732720" y="5950080"/>
            <a:ext cx="1373040" cy="471240"/>
          </a:xfrm>
          <a:prstGeom prst="rect">
            <a:avLst/>
          </a:prstGeom>
          <a:ln w="0">
            <a:noFill/>
          </a:ln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:mc="http://schemas.openxmlformats.org/markup-compatibility/2006" xmlns:p15="http://schemas.microsoft.com/office/powerpoint/2012/main" xmlns:p14="http://schemas.microsoft.com/office/powerpoint/2010/main" xmlns="" id="{B066AC4A-9A1C-4C10-800A-DAF9F2764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979280" y="2708280"/>
            <a:ext cx="6335640" cy="122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12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174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11280" y="476280"/>
            <a:ext cx="8785080" cy="47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                                 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Необхідно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відзначити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роботи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зі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живих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тканин у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                                 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офтальмології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які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проводяться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спільно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Інститутом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                                 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очних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хвороб та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тканинної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терапії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В.П.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Філатова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                                 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Створена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спільно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технологія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приварювання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сітківки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є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однією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найефективніших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У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хірургії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сітківки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склоподібного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тіла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електрозварювання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застосовується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хворих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відшаруванням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сітківки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діабетичною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ретинопатією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, 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це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одне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найважчих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ускладнень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цукрового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діабету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ін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0" strike="noStrike" spc="-1" dirty="0" err="1" smtClean="0">
                <a:solidFill>
                  <a:srgbClr val="FFFFFF"/>
                </a:solidFill>
                <a:latin typeface="Arial"/>
              </a:rPr>
              <a:t>ЖТ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застосовується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також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видалення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очного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яблука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хворих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внутрішньоочними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новоутвореннями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злоякісною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вторинною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неоваскулярною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глаукомою та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ін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Під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час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операцій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використовуються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оригінальні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параметри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модифікованих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офтальмології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апаратів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конструкції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pc="-1" dirty="0">
                <a:solidFill>
                  <a:srgbClr val="FFFFFF"/>
                </a:solidFill>
                <a:latin typeface="Arial"/>
              </a:rPr>
              <a:t>Є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</a:rPr>
              <a:t>.О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Патона та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розроблені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спільно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оригінальні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інструменти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484000" y="333000"/>
            <a:ext cx="665964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CC66"/>
                </a:solidFill>
                <a:latin typeface="Arial"/>
              </a:rPr>
              <a:t>HF LTW in Ophthalmology</a:t>
            </a:r>
            <a:endParaRPr lang="en-US" sz="2400" b="0" strike="noStrike" spc="-1">
              <a:solidFill>
                <a:srgbClr val="FFCC66"/>
              </a:solidFill>
              <a:latin typeface="Arial"/>
            </a:endParaRPr>
          </a:p>
        </p:txBody>
      </p:sp>
      <p:pic>
        <p:nvPicPr>
          <p:cNvPr id="112" name="Picture 17" descr="DSC_0524a"/>
          <p:cNvPicPr/>
          <p:nvPr/>
        </p:nvPicPr>
        <p:blipFill>
          <a:blip r:embed="rId2" cstate="print"/>
          <a:stretch/>
        </p:blipFill>
        <p:spPr>
          <a:xfrm>
            <a:off x="6372360" y="2276640"/>
            <a:ext cx="2449440" cy="2023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13" name="Picture 22" descr="IMG_1435"/>
          <p:cNvPicPr/>
          <p:nvPr/>
        </p:nvPicPr>
        <p:blipFill>
          <a:blip r:embed="rId3" cstate="print"/>
          <a:stretch/>
        </p:blipFill>
        <p:spPr>
          <a:xfrm>
            <a:off x="2268360" y="1628640"/>
            <a:ext cx="3652920" cy="3216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14" name="Picture 23" descr="DSC04883"/>
          <p:cNvPicPr/>
          <p:nvPr/>
        </p:nvPicPr>
        <p:blipFill>
          <a:blip r:embed="rId4" cstate="print"/>
          <a:stretch/>
        </p:blipFill>
        <p:spPr>
          <a:xfrm>
            <a:off x="250920" y="1844640"/>
            <a:ext cx="2087640" cy="15652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15" name="Picture 25" descr="DSC_0545"/>
          <p:cNvPicPr/>
          <p:nvPr/>
        </p:nvPicPr>
        <p:blipFill>
          <a:blip r:embed="rId5" cstate="print"/>
          <a:stretch/>
        </p:blipFill>
        <p:spPr>
          <a:xfrm>
            <a:off x="5724360" y="4724280"/>
            <a:ext cx="2554560" cy="16956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16" name="Picture 20" descr="Trocard-1"/>
          <p:cNvPicPr/>
          <p:nvPr/>
        </p:nvPicPr>
        <p:blipFill>
          <a:blip r:embed="rId6" cstate="print"/>
          <a:stretch/>
        </p:blipFill>
        <p:spPr>
          <a:xfrm>
            <a:off x="468360" y="4653000"/>
            <a:ext cx="4535280" cy="17193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755280" y="1773000"/>
            <a:ext cx="8388360" cy="1871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 fontScale="90000" lnSpcReduction="10000"/>
          </a:bodyPr>
          <a:lstStyle/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Для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робіт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зазначеній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області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створено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міжвідомчий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центр «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Серцево-судинної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інженерії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» за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участю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16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Є.О.Патона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НАН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Національного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інституту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серцево-судинної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хірургії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. Н.М. Амосова АМН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Національного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технічного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університету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"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Київський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політехнічний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інститут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".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В рамках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цього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центру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ведуться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роботи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зі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створення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спеціалізованої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апаратури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інструментарію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технологій</a:t>
            </a:r>
            <a:r>
              <a:rPr lang="ru-RU" sz="1600" b="1" strike="noStrike" spc="-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Arial"/>
              </a:rPr>
              <a:t>Це</a:t>
            </a:r>
            <a:r>
              <a:rPr lang="ru-RU" sz="16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кардіохірургічний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інструмент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трансмуральної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абляції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провідних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шляхів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серця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діатермокоагуляції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тканин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зупинки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кровотеч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інструменти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проведення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кардіохірургічних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операцій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одночасним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різанням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коагуляцією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та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ін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.  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843280" y="404640"/>
            <a:ext cx="630072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8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Перспективним є застосування методів ВЧ зварювання в кардіохірургії.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19" name="Picture 12"/>
          <p:cNvPicPr/>
          <p:nvPr/>
        </p:nvPicPr>
        <p:blipFill>
          <a:blip r:embed="rId2" cstate="print"/>
          <a:stretch/>
        </p:blipFill>
        <p:spPr>
          <a:xfrm>
            <a:off x="755640" y="4581360"/>
            <a:ext cx="2736720" cy="10954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20" name="Picture 6" descr="IMG_6022a"/>
          <p:cNvPicPr/>
          <p:nvPr/>
        </p:nvPicPr>
        <p:blipFill>
          <a:blip r:embed="rId3" cstate="print"/>
          <a:stretch/>
        </p:blipFill>
        <p:spPr>
          <a:xfrm>
            <a:off x="2268360" y="5229360"/>
            <a:ext cx="2089440" cy="1423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21" name="Picture 8"/>
          <p:cNvPicPr/>
          <p:nvPr/>
        </p:nvPicPr>
        <p:blipFill>
          <a:blip r:embed="rId4" cstate="print"/>
          <a:stretch/>
        </p:blipFill>
        <p:spPr>
          <a:xfrm>
            <a:off x="4643280" y="5013360"/>
            <a:ext cx="2664000" cy="15890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"/>
          <p:cNvPicPr/>
          <p:nvPr/>
        </p:nvPicPr>
        <p:blipFill>
          <a:blip r:embed="rId5" cstate="print"/>
          <a:stretch/>
        </p:blipFill>
        <p:spPr>
          <a:xfrm>
            <a:off x="6804000" y="4437000"/>
            <a:ext cx="1511280" cy="14605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059280" y="259920"/>
            <a:ext cx="5760720" cy="1800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 lnSpcReduction="10000"/>
          </a:bodyPr>
          <a:lstStyle/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Інші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перспективні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напрямки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розвитку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ВЧ-ЗЖТ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: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сухожиль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нервів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твердої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мозкової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оболонки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2" cstate="print"/>
          <a:stretch/>
        </p:blipFill>
        <p:spPr>
          <a:xfrm>
            <a:off x="468360" y="5221440"/>
            <a:ext cx="3959280" cy="86328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-181080" y="6165720"/>
            <a:ext cx="5472360" cy="33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Схема високочастотного зварювання нервів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3" cstate="print"/>
          <a:stretch/>
        </p:blipFill>
        <p:spPr>
          <a:xfrm>
            <a:off x="324000" y="2276640"/>
            <a:ext cx="1871640" cy="13824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27" name="Рисунок 126"/>
          <p:cNvPicPr/>
          <p:nvPr/>
        </p:nvPicPr>
        <p:blipFill>
          <a:blip r:embed="rId4" cstate="print"/>
          <a:stretch/>
        </p:blipFill>
        <p:spPr>
          <a:xfrm>
            <a:off x="1403280" y="3500280"/>
            <a:ext cx="1871640" cy="14353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28" name="Рисунок 127"/>
          <p:cNvPicPr/>
          <p:nvPr/>
        </p:nvPicPr>
        <p:blipFill>
          <a:blip r:embed="rId5" cstate="print"/>
          <a:stretch/>
        </p:blipFill>
        <p:spPr>
          <a:xfrm>
            <a:off x="3059280" y="2440080"/>
            <a:ext cx="1657080" cy="14446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29" name="Рисунок 128"/>
          <p:cNvPicPr/>
          <p:nvPr/>
        </p:nvPicPr>
        <p:blipFill>
          <a:blip r:embed="rId6" cstate="print"/>
          <a:stretch/>
        </p:blipFill>
        <p:spPr>
          <a:xfrm>
            <a:off x="5148360" y="2133720"/>
            <a:ext cx="2376360" cy="12636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30" name="Рисунок 129"/>
          <p:cNvPicPr/>
          <p:nvPr/>
        </p:nvPicPr>
        <p:blipFill>
          <a:blip r:embed="rId7" cstate="print"/>
          <a:stretch/>
        </p:blipFill>
        <p:spPr>
          <a:xfrm>
            <a:off x="6516720" y="3284640"/>
            <a:ext cx="2087640" cy="15732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31" name="CustomShape 3"/>
          <p:cNvSpPr/>
          <p:nvPr/>
        </p:nvSpPr>
        <p:spPr>
          <a:xfrm>
            <a:off x="3492360" y="4076640"/>
            <a:ext cx="2951280" cy="82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Зусилля розриву сухожилля діам.</a:t>
            </a: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  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3-5мм</a:t>
            </a: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.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після зварювання</a:t>
            </a: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- 1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0</a:t>
            </a:r>
            <a:r>
              <a:rPr lang="en-US" sz="1600" b="1" strike="noStrike" spc="-1">
                <a:solidFill>
                  <a:srgbClr val="FFFFFF"/>
                </a:solidFill>
                <a:latin typeface="Arial"/>
              </a:rPr>
              <a:t>… 15 N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5651640" y="4005360"/>
            <a:ext cx="399960" cy="179280"/>
          </a:xfrm>
          <a:custGeom>
            <a:avLst/>
            <a:gdLst/>
            <a:ahLst/>
            <a:cxnLst/>
            <a:rect l="0" t="0" r="r" b="b"/>
            <a:pathLst>
              <a:path w="1113" h="500">
                <a:moveTo>
                  <a:pt x="0" y="124"/>
                </a:moveTo>
                <a:lnTo>
                  <a:pt x="834" y="124"/>
                </a:lnTo>
                <a:lnTo>
                  <a:pt x="834" y="0"/>
                </a:lnTo>
                <a:lnTo>
                  <a:pt x="1112" y="249"/>
                </a:lnTo>
                <a:lnTo>
                  <a:pt x="834" y="499"/>
                </a:lnTo>
                <a:lnTo>
                  <a:pt x="834" y="374"/>
                </a:lnTo>
                <a:lnTo>
                  <a:pt x="0" y="374"/>
                </a:lnTo>
                <a:lnTo>
                  <a:pt x="0" y="12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Рисунок 132"/>
          <p:cNvPicPr/>
          <p:nvPr/>
        </p:nvPicPr>
        <p:blipFill>
          <a:blip r:embed="rId8" cstate="print"/>
          <a:srcRect l="58732" t="12201" r="-187" b="43002"/>
          <a:stretch/>
        </p:blipFill>
        <p:spPr>
          <a:xfrm>
            <a:off x="7380360" y="4508640"/>
            <a:ext cx="1571400" cy="2085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34" name="Рисунок 133"/>
          <p:cNvPicPr/>
          <p:nvPr/>
        </p:nvPicPr>
        <p:blipFill>
          <a:blip r:embed="rId9" cstate="print"/>
          <a:stretch/>
        </p:blipFill>
        <p:spPr>
          <a:xfrm>
            <a:off x="5076720" y="5229360"/>
            <a:ext cx="1946520" cy="12967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7" descr="СЖМТ-06"/>
          <p:cNvPicPr/>
          <p:nvPr/>
        </p:nvPicPr>
        <p:blipFill>
          <a:blip r:embed="rId2" cstate="print"/>
          <a:stretch/>
        </p:blipFill>
        <p:spPr>
          <a:xfrm>
            <a:off x="324000" y="4797360"/>
            <a:ext cx="2482560" cy="1717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36" name="CustomShape 1"/>
          <p:cNvSpPr/>
          <p:nvPr/>
        </p:nvSpPr>
        <p:spPr>
          <a:xfrm>
            <a:off x="1331280" y="6093000"/>
            <a:ext cx="14000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2007-2008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411280" y="189000"/>
            <a:ext cx="6732720" cy="14795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5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Ключем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до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впровадження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нової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технології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є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устаткування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 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сьогодні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ІЕЗ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b="1" spc="-1" dirty="0">
                <a:solidFill>
                  <a:srgbClr val="FFFFFF"/>
                </a:solidFill>
                <a:latin typeface="Arial"/>
              </a:rPr>
              <a:t>Є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.О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 Патона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пропонує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апарати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ЕК-300М1 та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різні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модифікації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апарату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ЕКВЗ-300,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які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випускаються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під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торговою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маркою</a:t>
            </a:r>
            <a:r>
              <a:rPr lang="ru-RU" sz="1800" b="1" i="1" strike="noStrike" spc="-1" dirty="0" err="1">
                <a:solidFill>
                  <a:srgbClr val="FFFFFF"/>
                </a:solidFill>
                <a:latin typeface="Arial"/>
              </a:rPr>
              <a:t>ПАТОНМЕД</a:t>
            </a:r>
            <a:r>
              <a:rPr lang="ru-RU" sz="1800" b="1" i="1" strike="noStrike" spc="-1" dirty="0">
                <a:solidFill>
                  <a:srgbClr val="FFFFFF"/>
                </a:solidFill>
                <a:latin typeface="Symbol"/>
                <a:ea typeface="Symbol"/>
              </a:rPr>
              <a:t></a:t>
            </a:r>
            <a:r>
              <a:rPr lang="ru-RU" sz="1800" b="1" i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38" name="Рисунок 137"/>
          <p:cNvPicPr/>
          <p:nvPr/>
        </p:nvPicPr>
        <p:blipFill>
          <a:blip r:embed="rId3" cstate="print"/>
          <a:stretch/>
        </p:blipFill>
        <p:spPr>
          <a:xfrm>
            <a:off x="2340000" y="4076640"/>
            <a:ext cx="1942920" cy="14572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39" name="Рисунок 138"/>
          <p:cNvPicPr/>
          <p:nvPr/>
        </p:nvPicPr>
        <p:blipFill>
          <a:blip r:embed="rId4" cstate="print"/>
          <a:stretch/>
        </p:blipFill>
        <p:spPr>
          <a:xfrm>
            <a:off x="3708360" y="2133720"/>
            <a:ext cx="2951280" cy="2158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0" name="CustomShape 3"/>
          <p:cNvSpPr/>
          <p:nvPr/>
        </p:nvSpPr>
        <p:spPr>
          <a:xfrm>
            <a:off x="5868000" y="3933720"/>
            <a:ext cx="7477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2013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41" name="Рисунок 140"/>
          <p:cNvPicPr/>
          <p:nvPr/>
        </p:nvPicPr>
        <p:blipFill>
          <a:blip r:embed="rId5" cstate="print"/>
          <a:stretch/>
        </p:blipFill>
        <p:spPr>
          <a:xfrm>
            <a:off x="250920" y="2276640"/>
            <a:ext cx="3529080" cy="16700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2" name="CustomShape 4"/>
          <p:cNvSpPr/>
          <p:nvPr/>
        </p:nvSpPr>
        <p:spPr>
          <a:xfrm>
            <a:off x="2339280" y="3284640"/>
            <a:ext cx="14000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2010-2011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6" cstate="print"/>
          <a:stretch/>
        </p:blipFill>
        <p:spPr>
          <a:xfrm>
            <a:off x="6877080" y="1773360"/>
            <a:ext cx="2093760" cy="46814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4" name="CustomShape 5"/>
          <p:cNvSpPr/>
          <p:nvPr/>
        </p:nvSpPr>
        <p:spPr>
          <a:xfrm>
            <a:off x="7020720" y="6021360"/>
            <a:ext cx="7477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2013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45" name="Рисунок 144"/>
          <p:cNvPicPr/>
          <p:nvPr/>
        </p:nvPicPr>
        <p:blipFill>
          <a:blip r:embed="rId7" cstate="print"/>
          <a:stretch/>
        </p:blipFill>
        <p:spPr>
          <a:xfrm>
            <a:off x="4427640" y="4797360"/>
            <a:ext cx="2519280" cy="1509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/>
          <p:nvPr/>
        </p:nvPicPr>
        <p:blipFill>
          <a:blip r:embed="rId2" cstate="print"/>
          <a:stretch/>
        </p:blipFill>
        <p:spPr>
          <a:xfrm>
            <a:off x="2556000" y="907920"/>
            <a:ext cx="3168360" cy="22719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47" name="Рисунок 146"/>
          <p:cNvPicPr/>
          <p:nvPr/>
        </p:nvPicPr>
        <p:blipFill>
          <a:blip r:embed="rId3" cstate="print"/>
          <a:stretch/>
        </p:blipFill>
        <p:spPr>
          <a:xfrm>
            <a:off x="539640" y="2421000"/>
            <a:ext cx="2951280" cy="19666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5003640" y="3429000"/>
            <a:ext cx="3816360" cy="20160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9" name="CustomShape 1"/>
          <p:cNvSpPr/>
          <p:nvPr/>
        </p:nvSpPr>
        <p:spPr>
          <a:xfrm>
            <a:off x="2340000" y="18900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>
                <a:solidFill>
                  <a:srgbClr val="FFCC66"/>
                </a:solidFill>
                <a:latin typeface="Arial"/>
              </a:rPr>
              <a:t>Мобільний апарат ЕКВЗ-300 М</a:t>
            </a:r>
            <a:endParaRPr lang="en-US" sz="2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79280" y="4653000"/>
            <a:ext cx="4608720" cy="109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Незамінний для хірургів, які працюють на виїзді, станцій швидкої допомоги, санітарної авіації, медицини катастроф, ветеринарної хірургії.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492360" y="3716280"/>
            <a:ext cx="18432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4"/>
          <p:cNvSpPr/>
          <p:nvPr/>
        </p:nvSpPr>
        <p:spPr>
          <a:xfrm>
            <a:off x="4067280" y="4005360"/>
            <a:ext cx="399960" cy="179280"/>
          </a:xfrm>
          <a:custGeom>
            <a:avLst/>
            <a:gdLst/>
            <a:ahLst/>
            <a:cxnLst/>
            <a:rect l="0" t="0" r="r" b="b"/>
            <a:pathLst>
              <a:path w="1113" h="500">
                <a:moveTo>
                  <a:pt x="0" y="124"/>
                </a:moveTo>
                <a:lnTo>
                  <a:pt x="834" y="124"/>
                </a:lnTo>
                <a:lnTo>
                  <a:pt x="834" y="0"/>
                </a:lnTo>
                <a:lnTo>
                  <a:pt x="1112" y="249"/>
                </a:lnTo>
                <a:lnTo>
                  <a:pt x="834" y="499"/>
                </a:lnTo>
                <a:lnTo>
                  <a:pt x="834" y="374"/>
                </a:lnTo>
                <a:lnTo>
                  <a:pt x="0" y="374"/>
                </a:lnTo>
                <a:lnTo>
                  <a:pt x="0" y="12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2843280" y="1916280"/>
            <a:ext cx="216000" cy="434880"/>
          </a:xfrm>
          <a:custGeom>
            <a:avLst/>
            <a:gdLst/>
            <a:ahLst/>
            <a:cxnLst/>
            <a:rect l="0" t="0" r="r" b="b"/>
            <a:pathLst>
              <a:path w="602" h="1210">
                <a:moveTo>
                  <a:pt x="150" y="0"/>
                </a:moveTo>
                <a:lnTo>
                  <a:pt x="150" y="906"/>
                </a:lnTo>
                <a:lnTo>
                  <a:pt x="0" y="906"/>
                </a:lnTo>
                <a:lnTo>
                  <a:pt x="300" y="1209"/>
                </a:lnTo>
                <a:lnTo>
                  <a:pt x="601" y="906"/>
                </a:lnTo>
                <a:lnTo>
                  <a:pt x="450" y="906"/>
                </a:lnTo>
                <a:lnTo>
                  <a:pt x="450" y="0"/>
                </a:lnTo>
                <a:lnTo>
                  <a:pt x="150" y="0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6"/>
          <p:cNvSpPr/>
          <p:nvPr/>
        </p:nvSpPr>
        <p:spPr>
          <a:xfrm>
            <a:off x="250920" y="5788080"/>
            <a:ext cx="8713800" cy="106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Зберігає всі характеристики та переваги ЕКВЗ-300. Має малу вагу (6,5 кг у транспортному положенні). Зручний для перенесення та транспортування. Розгортається у робоче становище за лічені хвилини. Може працювати як у стаціонарних, так і в польових умовах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5" cstate="print"/>
          <a:stretch/>
        </p:blipFill>
        <p:spPr>
          <a:xfrm>
            <a:off x="5508720" y="765000"/>
            <a:ext cx="3240000" cy="2152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56" name="CustomShape 7"/>
          <p:cNvSpPr/>
          <p:nvPr/>
        </p:nvSpPr>
        <p:spPr>
          <a:xfrm>
            <a:off x="5796000" y="2637000"/>
            <a:ext cx="360360" cy="179280"/>
          </a:xfrm>
          <a:custGeom>
            <a:avLst/>
            <a:gdLst/>
            <a:ahLst/>
            <a:cxnLst/>
            <a:rect l="0" t="0" r="r" b="b"/>
            <a:pathLst>
              <a:path w="1003" h="500">
                <a:moveTo>
                  <a:pt x="1002" y="124"/>
                </a:moveTo>
                <a:lnTo>
                  <a:pt x="250" y="124"/>
                </a:lnTo>
                <a:lnTo>
                  <a:pt x="250" y="0"/>
                </a:lnTo>
                <a:lnTo>
                  <a:pt x="0" y="249"/>
                </a:lnTo>
                <a:lnTo>
                  <a:pt x="250" y="499"/>
                </a:lnTo>
                <a:lnTo>
                  <a:pt x="250" y="374"/>
                </a:lnTo>
                <a:lnTo>
                  <a:pt x="1002" y="374"/>
                </a:lnTo>
                <a:lnTo>
                  <a:pt x="1002" y="12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484360" y="404640"/>
            <a:ext cx="6875640" cy="11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2484360" y="260280"/>
            <a:ext cx="665964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Апарати серії ЕКВЗ-300</a:t>
            </a:r>
            <a:r>
              <a:rPr lang="ru-RU" sz="1600" b="1" i="1" strike="noStrike" spc="-1">
                <a:solidFill>
                  <a:srgbClr val="FFFFFF"/>
                </a:solidFill>
                <a:latin typeface="Arial"/>
              </a:rPr>
              <a:t>ПАТОНМЕД</a:t>
            </a:r>
            <a:r>
              <a:rPr lang="ru-RU" sz="1600" b="1" i="1" strike="noStrike" spc="-1">
                <a:solidFill>
                  <a:srgbClr val="FFFFFF"/>
                </a:solidFill>
                <a:latin typeface="Symbol"/>
                <a:ea typeface="Symbol"/>
              </a:rPr>
              <a:t></a:t>
            </a:r>
            <a:r>
              <a:rPr lang="ru-RU" sz="1600" b="1" i="1" strike="noStrike" spc="-1">
                <a:solidFill>
                  <a:srgbClr val="FFFFFF"/>
                </a:solidFill>
                <a:latin typeface="Arial"/>
              </a:rPr>
              <a:t>це у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ніверсальні багатофункціональні апарати для ВЧ зварювання та обробки живих тканин, які успішно застосовуються на практиці та можуть бути рекомендовані для широкого застосування у хірургії та ветеринарії.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0" y="1965240"/>
            <a:ext cx="8964720" cy="43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Роботу в режимах різання, коагуляція, ручне та автоматичне зварювання.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Широкий вибір алгоритмів роботи та робочих параметрів залежно від виду та характеру операції;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Адаптацію, зміну та введення додаткових програм за бажанням користувача;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Дві робочі частоти – 66 та 440 кГц.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Можливість поєднання різних частот в одному робочому циклі*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Контроль потужності у широкому діапазоні;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Одночасне підключення двох інструментів на вибір хірурга.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Можливість роботи з інструментами інших виробників;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Можливість перемикання режимів роботи та включення інструментів безпосередньо хірургом *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Робота апарату в режимі порадника на базі власного банку даних *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marL="457200" lvl="1" algn="l" rtl="0">
              <a:lnSpc>
                <a:spcPct val="12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*) Апарати нового покоління.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544680" y="1724040"/>
            <a:ext cx="2169720" cy="33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Вони забезпечують: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2484000" y="333360"/>
            <a:ext cx="6264360" cy="91296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CC66"/>
                </a:solidFill>
                <a:latin typeface="Arial"/>
              </a:rPr>
              <a:t>В ІЕЗ ім. Є.О.Патона створено виробництво обладнання для ВЧ зварювання живих тканин</a:t>
            </a:r>
            <a:endParaRPr lang="en-US" sz="2000" b="0" strike="noStrike" spc="-1">
              <a:solidFill>
                <a:srgbClr val="FFCC66"/>
              </a:solidFill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 cstate="print"/>
          <a:stretch/>
        </p:blipFill>
        <p:spPr>
          <a:xfrm>
            <a:off x="826920" y="1773360"/>
            <a:ext cx="3600720" cy="27003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63" name="Rectangle 9"/>
          <p:cNvPicPr/>
          <p:nvPr/>
        </p:nvPicPr>
        <p:blipFill>
          <a:blip r:embed="rId3" cstate="print"/>
          <a:stretch/>
        </p:blipFill>
        <p:spPr>
          <a:xfrm>
            <a:off x="5076720" y="3716280"/>
            <a:ext cx="3191040" cy="2303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64" name="CustomShape 2"/>
          <p:cNvSpPr/>
          <p:nvPr/>
        </p:nvSpPr>
        <p:spPr>
          <a:xfrm>
            <a:off x="4643280" y="1486440"/>
            <a:ext cx="4249800" cy="21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uk-UA" sz="1800" b="0" strike="noStrike" spc="-1">
                <a:solidFill>
                  <a:srgbClr val="FFFFFF"/>
                </a:solidFill>
                <a:latin typeface="Arial"/>
              </a:rPr>
              <a:t>	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◄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Вхідний контроль та налагодження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елементів та вузлів.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Програмування та складання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апаратів ЕКВЗ-300</a:t>
            </a:r>
            <a:r>
              <a:rPr lang="uk-UA" sz="1600" b="1" strike="noStrike" spc="-1">
                <a:solidFill>
                  <a:srgbClr val="FFFFFF"/>
                </a:solidFill>
                <a:latin typeface="Arial"/>
              </a:rPr>
              <a:t>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264960" algn="l"/>
                <a:tab pos="529920" algn="l"/>
                <a:tab pos="795240" algn="l"/>
                <a:tab pos="1060200" algn="l"/>
                <a:tab pos="1325520" algn="l"/>
                <a:tab pos="1590480" algn="l"/>
                <a:tab pos="1855440" algn="l"/>
                <a:tab pos="2120760" algn="l"/>
                <a:tab pos="2385720" algn="l"/>
                <a:tab pos="2651040" algn="l"/>
                <a:tab pos="2916000" algn="l"/>
                <a:tab pos="3181320" algn="l"/>
                <a:tab pos="3446280" algn="l"/>
                <a:tab pos="3711240" algn="l"/>
                <a:tab pos="3976560" algn="l"/>
                <a:tab pos="4241520" algn="l"/>
                <a:tab pos="4506840" algn="l"/>
                <a:tab pos="4771800" algn="l"/>
                <a:tab pos="5037120" algn="l"/>
                <a:tab pos="530208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  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▼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0" y="4869000"/>
            <a:ext cx="6156360" cy="16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Ділянка дозволяє випускати апарати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для ВЧ зварювання живих тканин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кількості, яка повністю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задовольняє потреби України,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  а також постачати обладнання на експорт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2050920" y="189000"/>
            <a:ext cx="7236000" cy="17524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Устаткування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ІЕС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для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ВЧ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pc="-1" dirty="0" err="1">
                <a:solidFill>
                  <a:srgbClr val="FFCC66"/>
                </a:solidFill>
                <a:latin typeface="Arial"/>
              </a:rPr>
              <a:t>З</a:t>
            </a:r>
            <a:r>
              <a:rPr lang="ru-RU" sz="2400" b="1" strike="noStrike" spc="-1" dirty="0" err="1" smtClean="0">
                <a:solidFill>
                  <a:srgbClr val="FFCC66"/>
                </a:solidFill>
                <a:latin typeface="Arial"/>
              </a:rPr>
              <a:t>ЖТ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пройшло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державну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реєстрацію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та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сертифікацію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в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Україні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endParaRPr lang="en-US" sz="2400" b="0" strike="noStrike" spc="-1" dirty="0">
              <a:solidFill>
                <a:srgbClr val="FFCC66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3286080" y="5805360"/>
            <a:ext cx="5857920" cy="642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 lnSpcReduction="10000"/>
          </a:bodyPr>
          <a:lstStyle/>
          <a:p>
            <a:pPr marL="342720" indent="-342720"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    </a:t>
            </a: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Це є основою його широкого практичного застосування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68" name="Picture 7" descr="Svidotstvo_MAC"/>
          <p:cNvPicPr/>
          <p:nvPr/>
        </p:nvPicPr>
        <p:blipFill>
          <a:blip r:embed="rId2" cstate="print"/>
          <a:stretch/>
        </p:blipFill>
        <p:spPr>
          <a:xfrm>
            <a:off x="1619672" y="2132856"/>
            <a:ext cx="2736584" cy="3451112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69"/>
          <p:cNvPicPr/>
          <p:nvPr/>
        </p:nvPicPr>
        <p:blipFill>
          <a:blip r:embed="rId3" cstate="print"/>
          <a:stretch/>
        </p:blipFill>
        <p:spPr>
          <a:xfrm>
            <a:off x="5292080" y="2060848"/>
            <a:ext cx="2592360" cy="360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627280" y="189000"/>
            <a:ext cx="6337440" cy="100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В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розроблено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випробувано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та передано для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використання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десятки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видів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інструментів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ЖТ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79280" y="1628640"/>
            <a:ext cx="4249800" cy="51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Стандартний базовий інструмент (затискачі та пінцети), яким комплектуються апарати для СМЖТ. Стандартний ендоскопічний інструмент.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Спеціальний серійний інструмент, який використовується хірургами однієї спеціальності</a:t>
            </a:r>
            <a:r>
              <a:rPr lang="uk-UA" sz="1600" b="1" strike="noStrike" spc="-1">
                <a:solidFill>
                  <a:srgbClr val="FFFFFF"/>
                </a:solidFill>
                <a:latin typeface="Arial"/>
              </a:rPr>
              <a:t>: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отоларингологами, пульмонологами та ін.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rgbClr val="FFFFCC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Спеціальний штучний (для офтальмології, нейрохірургії, кардіохірургії та ін.)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rgbClr val="FFFFCC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rgbClr val="FFFFCC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Експериментальний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73" name="Picture 13" descr="ПинцетыВ1"/>
          <p:cNvPicPr/>
          <p:nvPr/>
        </p:nvPicPr>
        <p:blipFill>
          <a:blip r:embed="rId2" cstate="print"/>
          <a:stretch/>
        </p:blipFill>
        <p:spPr>
          <a:xfrm>
            <a:off x="7164360" y="1197000"/>
            <a:ext cx="1817640" cy="1285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4" name="Picture 8" descr="Все зажими"/>
          <p:cNvPicPr/>
          <p:nvPr/>
        </p:nvPicPr>
        <p:blipFill>
          <a:blip r:embed="rId3" cstate="print"/>
          <a:stretch/>
        </p:blipFill>
        <p:spPr>
          <a:xfrm>
            <a:off x="4643280" y="1125360"/>
            <a:ext cx="2381400" cy="1285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5" name="Picture 20" descr="Trocard-1"/>
          <p:cNvPicPr/>
          <p:nvPr/>
        </p:nvPicPr>
        <p:blipFill>
          <a:blip r:embed="rId4" cstate="print"/>
          <a:stretch/>
        </p:blipFill>
        <p:spPr>
          <a:xfrm>
            <a:off x="468360" y="5743440"/>
            <a:ext cx="2477880" cy="9399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6" name="Picture 2" descr="D:\Pictures\Surgery\DSC_0002а.jpg"/>
          <p:cNvPicPr/>
          <p:nvPr/>
        </p:nvPicPr>
        <p:blipFill>
          <a:blip r:embed="rId5" cstate="print"/>
          <a:stretch/>
        </p:blipFill>
        <p:spPr>
          <a:xfrm>
            <a:off x="4356000" y="2565360"/>
            <a:ext cx="3384720" cy="15922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7" name="Picture 7" descr="P5130369"/>
          <p:cNvPicPr/>
          <p:nvPr/>
        </p:nvPicPr>
        <p:blipFill>
          <a:blip r:embed="rId6" cstate="print"/>
          <a:stretch/>
        </p:blipFill>
        <p:spPr>
          <a:xfrm>
            <a:off x="6834240" y="3284640"/>
            <a:ext cx="2309760" cy="10000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8" name="Picture 25" descr="DSC_0545"/>
          <p:cNvPicPr/>
          <p:nvPr/>
        </p:nvPicPr>
        <p:blipFill>
          <a:blip r:embed="rId7" cstate="print"/>
          <a:stretch/>
        </p:blipFill>
        <p:spPr>
          <a:xfrm>
            <a:off x="3132000" y="5373720"/>
            <a:ext cx="1548000" cy="10285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79" name="Picture 8" descr="IMG_2715"/>
          <p:cNvPicPr/>
          <p:nvPr/>
        </p:nvPicPr>
        <p:blipFill>
          <a:blip r:embed="rId8" cstate="print"/>
          <a:stretch/>
        </p:blipFill>
        <p:spPr>
          <a:xfrm>
            <a:off x="4572000" y="4005360"/>
            <a:ext cx="1924200" cy="16621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80" name="Picture 6" descr="IMG_6022a"/>
          <p:cNvPicPr/>
          <p:nvPr/>
        </p:nvPicPr>
        <p:blipFill>
          <a:blip r:embed="rId9" cstate="print"/>
          <a:stretch/>
        </p:blipFill>
        <p:spPr>
          <a:xfrm>
            <a:off x="5940360" y="5229360"/>
            <a:ext cx="2089080" cy="1423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81" name="Picture 24"/>
          <p:cNvPicPr/>
          <p:nvPr/>
        </p:nvPicPr>
        <p:blipFill>
          <a:blip r:embed="rId10" cstate="print"/>
          <a:stretch/>
        </p:blipFill>
        <p:spPr>
          <a:xfrm>
            <a:off x="7540560" y="4508640"/>
            <a:ext cx="1603440" cy="13777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340000" y="259920"/>
            <a:ext cx="6408720" cy="2305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 dirty="0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Метод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високочастотного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живих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тканин (</a:t>
            </a:r>
            <a:r>
              <a:rPr lang="ru-RU" sz="1800" b="1" strike="noStrike" spc="-1" dirty="0" err="1">
                <a:solidFill>
                  <a:srgbClr val="FFCC66"/>
                </a:solidFill>
                <a:latin typeface="Arial"/>
              </a:rPr>
              <a:t>ВЧ</a:t>
            </a:r>
            <a:r>
              <a:rPr lang="ru-RU" sz="18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b="1" spc="-1" dirty="0" err="1">
                <a:solidFill>
                  <a:srgbClr val="FFCC66"/>
                </a:solidFill>
                <a:latin typeface="Arial"/>
              </a:rPr>
              <a:t>З</a:t>
            </a:r>
            <a:r>
              <a:rPr lang="ru-RU" sz="1800" b="1" strike="noStrike" spc="-1" dirty="0" err="1" smtClean="0">
                <a:solidFill>
                  <a:srgbClr val="FFCC66"/>
                </a:solidFill>
                <a:latin typeface="Arial"/>
              </a:rPr>
              <a:t>ЖТ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),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розроблений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Інституті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електрозварювання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Є.О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 Патона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НАН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тісній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співпраці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Міжнародною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асоціацією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«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»,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багатьма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медичними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установами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також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компанією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800" b="1" strike="noStrike" spc="-1" dirty="0" err="1" smtClean="0">
                <a:solidFill>
                  <a:srgbClr val="FFFFFF"/>
                </a:solidFill>
                <a:latin typeface="Arial"/>
              </a:rPr>
              <a:t>CSMG</a:t>
            </a:r>
            <a:r>
              <a:rPr lang="en-US" sz="1800" b="1" strike="noStrike" spc="-1" dirty="0" smtClean="0">
                <a:solidFill>
                  <a:srgbClr val="FFFFFF"/>
                </a:solidFill>
                <a:latin typeface="Arial"/>
              </a:rPr>
              <a:t>,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США показав свою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ефективність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успішно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використовується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медичній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практиці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вже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понад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10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років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	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    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250920" y="1989000"/>
            <a:ext cx="8497800" cy="215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 цей час створено та освоєно понад 150 різних хірургічних методик та успішно виконано понад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100 тисяч хірургічних операцій у таких областях як:</a:t>
            </a:r>
            <a:r>
              <a:t/>
            </a:r>
            <a:br/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324000" y="3429000"/>
            <a:ext cx="3673440" cy="151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87500" lnSpcReduction="10000"/>
          </a:bodyPr>
          <a:lstStyle/>
          <a:p>
            <a:pPr marL="342720" indent="-342720" algn="l" rtl="0">
              <a:lnSpc>
                <a:spcPct val="85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Загальна та абдомінальна хірургія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Травматологія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Пульмонологія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Проктологія,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Урологія,  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5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4788000" y="3429000"/>
            <a:ext cx="3313080" cy="17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Мамологія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Оториноларингологія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Гінекологія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Офтальмологія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Інші області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    хірургії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395280" y="5229360"/>
            <a:ext cx="8424720" cy="14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b="1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ЖТ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Добре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зарекомендував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себе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ветеринарній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хірургії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сьогоднішній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день, за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нашою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оцінкою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в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Україні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апаратах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створених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ім.Є.О.Патона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виконується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середньому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від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15 до 20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тисяч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операцій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рік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85800" y="1773000"/>
            <a:ext cx="8207280" cy="4322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Подальший розвиток обладнання для зварювання живих тканин пов'язаний з удосконаленням самих апаратів та інструментарію, підвищенням їх надійності, ергономічності, зручності у роботі та обслуговуванні, адаптації до потреб хірургів.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	Постійно потрібна розробка нового програмного продукту, орієнтованого на окремі хірургічні методики та потреби користувачів, а також нових систем автоматичного керування процесом.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	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	Необхідно створювати нове спеціалізоване обладнання та інструментарій для окремих областей хірургії (офтальмологія, серцево-судинна хірургія, нейрохірургія та ін.)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Rectangle 9"/>
          <p:cNvPicPr/>
          <p:nvPr/>
        </p:nvPicPr>
        <p:blipFill>
          <a:blip r:embed="rId2" cstate="print"/>
          <a:stretch/>
        </p:blipFill>
        <p:spPr>
          <a:xfrm>
            <a:off x="4859280" y="2565360"/>
            <a:ext cx="3889440" cy="311472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250920" y="5789160"/>
            <a:ext cx="8640720" cy="106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Осцилограми середніх значень зварювального струму і напруги, температури в центрі зварного з'єднання, електричного опору тканини між електродами, потужності, що виділяється в тканині, що зварюється: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</a:rPr>
              <a:t> а – кишка; б – м'язова тканина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484360" y="476280"/>
            <a:ext cx="6361200" cy="10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В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ІЕЗ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pc="-1" dirty="0">
                <a:solidFill>
                  <a:srgbClr val="FFFFFF"/>
                </a:solidFill>
                <a:latin typeface="Arial"/>
              </a:rPr>
              <a:t>Є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</a:rPr>
              <a:t>.О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 Патона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проводяться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дослідження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процесу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м'яких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біологічних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тканин як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об'єкт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автоматичного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регулювання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468360" y="1557360"/>
            <a:ext cx="828036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Виконані численні експерименти із записом та комп'ютерною обробкою електричних та фізичних параметрів процесу ВЧ СЖТ.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250920" y="2421000"/>
            <a:ext cx="4390920" cy="328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strike="noStrike" spc="-1">
                <a:solidFill>
                  <a:srgbClr val="FFFFFF"/>
                </a:solidFill>
                <a:latin typeface="Arial"/>
              </a:rPr>
              <a:t>При проходженні струму температура тканини підвищується до температури коагуляції білків і денатурації клітин 60</a:t>
            </a:r>
            <a:r>
              <a:rPr lang="ru-RU" sz="1600" b="1" i="1" strike="noStrike" spc="-1">
                <a:solidFill>
                  <a:srgbClr val="FFFFFF"/>
                </a:solidFill>
                <a:latin typeface="Symbol"/>
                <a:ea typeface="Symbol"/>
              </a:rPr>
              <a:t></a:t>
            </a:r>
            <a:r>
              <a:rPr lang="ru-RU" sz="1600" b="1" i="1" strike="noStrike" spc="-1">
                <a:solidFill>
                  <a:srgbClr val="FFFFFF"/>
                </a:solidFill>
                <a:latin typeface="Arial"/>
              </a:rPr>
              <a:t>З, при цьому опір падає в 2,5 ... 3 рази. Потім температура підвищується до 150...180</a:t>
            </a:r>
            <a:r>
              <a:rPr lang="ru-RU" sz="1800" b="1" i="1" strike="noStrike" spc="-1">
                <a:solidFill>
                  <a:srgbClr val="FFFFFF"/>
                </a:solidFill>
                <a:latin typeface="Symbol"/>
                <a:ea typeface="Symbol"/>
              </a:rPr>
              <a:t></a:t>
            </a:r>
            <a:r>
              <a:rPr lang="ru-RU" sz="1600" b="1" i="1" strike="noStrike" spc="-1">
                <a:solidFill>
                  <a:srgbClr val="FFFFFF"/>
                </a:solidFill>
                <a:latin typeface="Arial"/>
              </a:rPr>
              <a:t>Відбувається зневоднення тканини зі зростанням її опору. Коли тканина обезводиться, її опір різко зростає, що ознакою сформованої зварної точки і сигналом до закінчення зварювання.</a:t>
            </a:r>
            <a:endParaRPr lang="en-US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85800" y="1700280"/>
            <a:ext cx="7772400" cy="4681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На основі отриманих уявлень про фізичні процеси, що протікають при зварюванні, розроблено математичну модель зварювання м'яких біологічних тканин. Розроблено алгоритм автоматичного регулювання процесу зварювання, що забезпечує гарантоване отримання зварного з'єднання в широкому діапазоні зміни властивостей тканини, що зварюється.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Розроблено модель нового зварювального апарату, який реалізує цей алгоритм. Параметри режиму зварювання в ньому встановлюються та підтримуються автоматично в результаті ідентифікації системою типу тканини, її стану тощо. За бажанням хірург може встановлювати інтенсивність режиму зварювання – «жорсткий» або «м'який» режим.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12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Одночасно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розробкою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обладнання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в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ім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. </a:t>
            </a:r>
            <a:r>
              <a:rPr lang="ru-RU" sz="2000" b="1" spc="-1" dirty="0" err="1" smtClean="0">
                <a:solidFill>
                  <a:srgbClr val="FFFFFF"/>
                </a:solidFill>
                <a:latin typeface="Arial"/>
              </a:rPr>
              <a:t>Є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.О.Патона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у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тісному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контакті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провідними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медичними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науково-технічними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установами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та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інших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країн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безперервно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ведуться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роботи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дослідження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поведінки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живих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тканин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різних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типів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під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час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проходження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через них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струмів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високої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частоти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розробки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на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підставі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даних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досліджень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нових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алгоритмів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роботи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обладнання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створення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нових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хірургічних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методик.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84360" y="4005000"/>
            <a:ext cx="7772400" cy="2025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	</a:t>
            </a:r>
            <a:r>
              <a:rPr lang="en-US" sz="2000" b="0" strike="noStrike" spc="-1" dirty="0" smtClean="0">
                <a:solidFill>
                  <a:srgbClr val="FFFFFF"/>
                </a:solidFill>
                <a:latin typeface="Times New Roman"/>
              </a:rPr>
              <a:t>           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а </a:t>
            </a:r>
            <a:r>
              <a:rPr lang="en-US" sz="2000" b="0" strike="noStrike" spc="-1" dirty="0" smtClean="0">
                <a:solidFill>
                  <a:srgbClr val="FFFFFF"/>
                </a:solidFill>
                <a:latin typeface="Times New Roman"/>
              </a:rPr>
              <a:t>                       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б </a:t>
            </a:r>
            <a:r>
              <a:rPr lang="en-US" sz="2000" b="0" strike="noStrike" spc="-1" dirty="0" smtClean="0">
                <a:solidFill>
                  <a:srgbClr val="FFFFFF"/>
                </a:solidFill>
                <a:latin typeface="Times New Roman"/>
              </a:rPr>
              <a:t>                  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 в                                 г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Зміни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структури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що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відбуваються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стінці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артерії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при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її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перекритті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: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	 а –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переорієнтація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струмопровідних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структур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уздовж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напрямку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проходження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струму, 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струмопровідних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–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упоперек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;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	б –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утворення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щілин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хвилястості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;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	в, г –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зближення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злиття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струмопровідних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структур,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утворення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однорідної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маси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–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зварної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FFFFFF"/>
                </a:solidFill>
                <a:latin typeface="Arial"/>
              </a:rPr>
              <a:t>сполуки</a:t>
            </a:r>
            <a:endParaRPr lang="en-US" sz="1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91" name="Рисунок 190"/>
          <p:cNvPicPr/>
          <p:nvPr/>
        </p:nvPicPr>
        <p:blipFill>
          <a:blip r:embed="rId2" cstate="print"/>
          <a:stretch/>
        </p:blipFill>
        <p:spPr>
          <a:xfrm>
            <a:off x="1143000" y="2349360"/>
            <a:ext cx="1436760" cy="165600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191"/>
          <p:cNvPicPr/>
          <p:nvPr/>
        </p:nvPicPr>
        <p:blipFill>
          <a:blip r:embed="rId3" cstate="print"/>
          <a:stretch/>
        </p:blipFill>
        <p:spPr>
          <a:xfrm>
            <a:off x="3059280" y="2349360"/>
            <a:ext cx="1392120" cy="158112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192"/>
          <p:cNvPicPr/>
          <p:nvPr/>
        </p:nvPicPr>
        <p:blipFill>
          <a:blip r:embed="rId4" cstate="print"/>
          <a:stretch/>
        </p:blipFill>
        <p:spPr>
          <a:xfrm>
            <a:off x="4788000" y="2276640"/>
            <a:ext cx="1379520" cy="165384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193"/>
          <p:cNvPicPr/>
          <p:nvPr/>
        </p:nvPicPr>
        <p:blipFill>
          <a:blip r:embed="rId5" cstate="print"/>
          <a:stretch/>
        </p:blipFill>
        <p:spPr>
          <a:xfrm>
            <a:off x="6588000" y="2276640"/>
            <a:ext cx="2057400" cy="165384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1444680" y="2709720"/>
            <a:ext cx="1371600" cy="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1444680" y="2709720"/>
            <a:ext cx="1392120" cy="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1444680" y="2709720"/>
            <a:ext cx="1320840" cy="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1444680" y="2709720"/>
            <a:ext cx="2171520" cy="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2556000" y="620640"/>
            <a:ext cx="6588000" cy="119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8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 результаті досліджень, проведених спільно з Київським центром електрозварювальної хірургії* встановлено особливості реструктуризації живих тканин та утворення зварного з'єднання при впливі високочастотного струму, що проходить через них.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1042920" y="6165720"/>
            <a:ext cx="77058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</a:rPr>
              <a:t>*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Дослідження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проводили С.Є.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Підпрятов</a:t>
            </a: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 та С.Г. </a:t>
            </a:r>
            <a:r>
              <a:rPr lang="ru-RU" sz="1800" b="0" strike="noStrike" spc="-1" dirty="0" err="1">
                <a:solidFill>
                  <a:srgbClr val="FFFFFF"/>
                </a:solidFill>
                <a:latin typeface="Arial"/>
              </a:rPr>
              <a:t>Гічка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4000" y="1844640"/>
            <a:ext cx="81342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На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основі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отриманих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експериментальних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клінічних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даних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продемонстровано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можливість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тканини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підданої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дії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ВЧ-зварювання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підтримувати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свою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життєздатність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відновлювати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фізіологічні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властивості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функції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за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рахунок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процесів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Arial"/>
              </a:rPr>
              <a:t>регенерації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23640" y="1844280"/>
            <a:ext cx="8134200" cy="23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trike="noStrike" spc="-1">
                <a:solidFill>
                  <a:srgbClr val="FFFFFF"/>
                </a:solidFill>
                <a:latin typeface="Arial"/>
              </a:rPr>
              <a:t>	</a:t>
            </a: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Як результат застосування нових алгоритмів роботи можна назвати: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2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З використанням стандартних апарату ЕКВЗ-300 «Патонмед» та інструменту в клініці досягнуто перекриття артерій діаметром до 8 мм та вен діаметром до 11 мм.  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Досягнуто формування електрозварювального шва паренхіми печінки.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Отримано позитивні результати при лікуванні цукрового діабету хірургічним шляхом у відкритому та лапароскопічному варіантах.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Відпрацьована та успішно застосовується на практиці нова технологія позадилобкової простатоктомії при хірургічному лікуванні аденоми простати.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buClr>
                <a:srgbClr val="FFFFCC"/>
              </a:buClr>
              <a:buSzPct val="80000"/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987640" y="260280"/>
            <a:ext cx="5919840" cy="137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Наші дослідження лягли в основу розробки нових алгоритмів роботи апаратів для зварювання живих тканин.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04" name="Рисунок 203"/>
          <p:cNvPicPr/>
          <p:nvPr/>
        </p:nvPicPr>
        <p:blipFill>
          <a:blip r:embed="rId2" cstate="print"/>
          <a:stretch/>
        </p:blipFill>
        <p:spPr>
          <a:xfrm>
            <a:off x="4859280" y="4046400"/>
            <a:ext cx="4033800" cy="21193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05" name="CustomShape 3"/>
          <p:cNvSpPr/>
          <p:nvPr/>
        </p:nvSpPr>
        <p:spPr>
          <a:xfrm>
            <a:off x="-181080" y="4724280"/>
            <a:ext cx="952020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684360" y="3860640"/>
            <a:ext cx="3816360" cy="158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Ця технологія має ряд переваг, порівняно з існуючою, що дозволяє охарактеризувати її як одну їх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найперспективніших при лікуванні даного, дуже поширеного захворювання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894600" y="5804640"/>
            <a:ext cx="37134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</a:rPr>
              <a:t>Типовий алгоритм зварювання живої тканини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8" name="CustomShape 6"/>
          <p:cNvSpPr/>
          <p:nvPr/>
        </p:nvSpPr>
        <p:spPr>
          <a:xfrm>
            <a:off x="3995640" y="5661000"/>
            <a:ext cx="255600" cy="106560"/>
          </a:xfrm>
          <a:custGeom>
            <a:avLst/>
            <a:gdLst/>
            <a:ahLst/>
            <a:cxnLst/>
            <a:rect l="0" t="0" r="r" b="b"/>
            <a:pathLst>
              <a:path w="711" h="298">
                <a:moveTo>
                  <a:pt x="0" y="74"/>
                </a:moveTo>
                <a:lnTo>
                  <a:pt x="533" y="74"/>
                </a:lnTo>
                <a:lnTo>
                  <a:pt x="533" y="0"/>
                </a:lnTo>
                <a:lnTo>
                  <a:pt x="710" y="148"/>
                </a:lnTo>
                <a:lnTo>
                  <a:pt x="533" y="297"/>
                </a:lnTo>
                <a:lnTo>
                  <a:pt x="533" y="222"/>
                </a:lnTo>
                <a:lnTo>
                  <a:pt x="0" y="222"/>
                </a:lnTo>
                <a:lnTo>
                  <a:pt x="0" y="7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2340000" y="404640"/>
            <a:ext cx="7345440" cy="1703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   </a:t>
            </a: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Безконтактна термоструминна</a:t>
            </a:r>
            <a:r>
              <a:rPr lang="en-US" sz="2000" b="1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обробка живих тканин – нова хірургічна технологія, розроблена</a:t>
            </a:r>
            <a:r>
              <a:rPr lang="en-US" sz="2000" b="1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в ІЕС ім.Є.О.Патона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10" name="Picture 59" descr="схема конвекционно-инфракрасного воздействия на ЖТ"/>
          <p:cNvPicPr/>
          <p:nvPr/>
        </p:nvPicPr>
        <p:blipFill>
          <a:blip r:embed="rId2" cstate="print"/>
          <a:stretch/>
        </p:blipFill>
        <p:spPr>
          <a:xfrm>
            <a:off x="5003640" y="1989000"/>
            <a:ext cx="3564000" cy="36007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11" name="CustomShape 2"/>
          <p:cNvSpPr/>
          <p:nvPr/>
        </p:nvSpPr>
        <p:spPr>
          <a:xfrm>
            <a:off x="250920" y="1989000"/>
            <a:ext cx="4464000" cy="39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Заснована на біофізичних ефектах комплексного впливу конвекційних та інфрачервоних потоків тепла на біологічні тканини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Забезпечує надійний гемостаз, можливість формування плівок коагульованої крові на поверхні тканини, відсутність термічного ураження паренхіми органу, можливість безпечної роботи в області великих судин та порожнистих органів.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280" y="1916280"/>
            <a:ext cx="8209080" cy="4752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2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Перша лікарська допомога при пораненнях (у стаціонарних та польових умовах), спеціалізована хірургічна допомога.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Зупинка кровотечі з паренхіматозних органів, губчастих кісток та судин діаметром 1-3мм.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Санація інфікованих та хронічних гнійних ран.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Коагуляція тканин для безкровного розсічення.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Термоабляція пухлин та метастазів.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771640" y="476280"/>
            <a:ext cx="583272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Безконтактна термоструминна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обробка живих тканин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24000" y="2852640"/>
            <a:ext cx="2340000" cy="314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ТПБ-65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(з можливістю підключення до акумулятора)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ТПБ-180</a:t>
            </a:r>
            <a:r>
              <a:rPr lang="en-US" sz="2000" b="1" strike="noStrike" spc="-1" baseline="30000">
                <a:solidFill>
                  <a:srgbClr val="FFFFFF"/>
                </a:solidFill>
                <a:latin typeface="Times New Roman"/>
              </a:rPr>
              <a:t>UPS</a:t>
            </a:r>
            <a:r>
              <a:rPr lang="ru-RU" sz="2000" b="1" strike="noStrike" spc="-1" baseline="30000">
                <a:solidFill>
                  <a:srgbClr val="FFFFFF"/>
                </a:solidFill>
                <a:latin typeface="Times New Roman"/>
              </a:rPr>
              <a:t>  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(З вбудованим безперебійним БП)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859280" y="3860640"/>
            <a:ext cx="214308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ТПБ-65Б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автомобільний комплект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16" name="Picture 5" descr="тпб-65-комплект_3"/>
          <p:cNvPicPr/>
          <p:nvPr/>
        </p:nvPicPr>
        <p:blipFill>
          <a:blip r:embed="rId2" cstate="print"/>
          <a:stretch/>
        </p:blipFill>
        <p:spPr>
          <a:xfrm>
            <a:off x="2484360" y="2637000"/>
            <a:ext cx="2087640" cy="17985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217" name="Picture 6" descr="общ вид180-1"/>
          <p:cNvPicPr/>
          <p:nvPr/>
        </p:nvPicPr>
        <p:blipFill>
          <a:blip r:embed="rId3" cstate="print"/>
          <a:stretch/>
        </p:blipFill>
        <p:spPr>
          <a:xfrm>
            <a:off x="2556000" y="4581360"/>
            <a:ext cx="2160360" cy="18385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18" name="CustomShape 3"/>
          <p:cNvSpPr/>
          <p:nvPr/>
        </p:nvSpPr>
        <p:spPr>
          <a:xfrm>
            <a:off x="4932360" y="2565360"/>
            <a:ext cx="165564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ТПБ-65Б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бюджетний комплект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19" name="Picture 10" descr="ТПБ-65Ак-2 с блоком зарядки"/>
          <p:cNvPicPr/>
          <p:nvPr/>
        </p:nvPicPr>
        <p:blipFill>
          <a:blip r:embed="rId4" cstate="print"/>
          <a:stretch/>
        </p:blipFill>
        <p:spPr>
          <a:xfrm>
            <a:off x="6804000" y="4941720"/>
            <a:ext cx="1870200" cy="1330560"/>
          </a:xfrm>
          <a:prstGeom prst="rect">
            <a:avLst/>
          </a:prstGeom>
          <a:ln w="0">
            <a:noFill/>
          </a:ln>
        </p:spPr>
      </p:pic>
      <p:sp>
        <p:nvSpPr>
          <p:cNvPr id="220" name="CustomShape 4"/>
          <p:cNvSpPr/>
          <p:nvPr/>
        </p:nvSpPr>
        <p:spPr>
          <a:xfrm>
            <a:off x="4932360" y="5084640"/>
            <a:ext cx="201600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ТПБ-65Ак бездротовий комплект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21" name="Picture 14" descr="бюджетныйDSC05946"/>
          <p:cNvPicPr/>
          <p:nvPr/>
        </p:nvPicPr>
        <p:blipFill>
          <a:blip r:embed="rId5" cstate="print"/>
          <a:stretch/>
        </p:blipFill>
        <p:spPr>
          <a:xfrm>
            <a:off x="6732720" y="2349360"/>
            <a:ext cx="1944720" cy="1312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222" name="Picture 15" descr="ТПБ-65Б автомобильный"/>
          <p:cNvPicPr/>
          <p:nvPr/>
        </p:nvPicPr>
        <p:blipFill>
          <a:blip r:embed="rId6" cstate="print"/>
          <a:stretch/>
        </p:blipFill>
        <p:spPr>
          <a:xfrm>
            <a:off x="6877080" y="3860640"/>
            <a:ext cx="1944720" cy="901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23" name="CustomShape 5"/>
          <p:cNvSpPr/>
          <p:nvPr/>
        </p:nvSpPr>
        <p:spPr>
          <a:xfrm>
            <a:off x="2484360" y="260280"/>
            <a:ext cx="648036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CC66"/>
                </a:solidFill>
                <a:latin typeface="Arial"/>
              </a:rPr>
              <a:t>ІЕС ім.Е.О.Патона розроблено та випробувано ціле сімейство апаратури для практичної реалізації нового методу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468360" y="1700280"/>
            <a:ext cx="4105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Термокоагулятри для стаціонарних операційних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5038560" y="1484280"/>
            <a:ext cx="41054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Термокоагулятри для польових умов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611280" y="1916280"/>
            <a:ext cx="7772400" cy="3898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Останніми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роками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західні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виробники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переліку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функціональних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можливостей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свого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устаткування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почали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вживати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термін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«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зварювання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».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    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Однак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ця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функція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відноситься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здебільшого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до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процедури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перекриття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судин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а за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кількістю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і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різноманітністю</a:t>
            </a:r>
            <a:endParaRPr lang="ru-RU" sz="2000" b="1" strike="noStrike" spc="-1" dirty="0" smtClean="0">
              <a:solidFill>
                <a:srgbClr val="FFFFFF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хірургічних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методик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з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використанням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електрозварювання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 smtClean="0">
                <a:solidFill>
                  <a:srgbClr val="FFFFFF"/>
                </a:solidFill>
                <a:latin typeface="Arial"/>
              </a:rPr>
              <a:t>Україна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безумовно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є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світовим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FFFF"/>
                </a:solidFill>
                <a:latin typeface="Arial"/>
              </a:rPr>
              <a:t>лідером</a:t>
            </a:r>
            <a:endParaRPr lang="en-US" sz="20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55640" y="19890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Кожна з розглянутих технологій (ВЧ-електрозварювання та термоструминна обробка) має свої переваги і свою сферу застосування.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Об'єднання в одному апараті дозволить значно розширити можливості хірурга 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Створення гібридних систем, що поєднують процеси ВЧ СМЖТ та БТОЖТ, є одним із важливих завдань при розробці та впровадженні нового покоління електро-термохірургічного обладнання.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8" descr="ЕК-300М1 гибрид 2011"/>
          <p:cNvPicPr/>
          <p:nvPr/>
        </p:nvPicPr>
        <p:blipFill>
          <a:blip r:embed="rId2" cstate="print"/>
          <a:stretch/>
        </p:blipFill>
        <p:spPr>
          <a:xfrm>
            <a:off x="4572000" y="2133720"/>
            <a:ext cx="3960720" cy="2944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28" name="CustomShape 1"/>
          <p:cNvSpPr/>
          <p:nvPr/>
        </p:nvSpPr>
        <p:spPr>
          <a:xfrm>
            <a:off x="2627280" y="333360"/>
            <a:ext cx="6265800" cy="13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Багатофункціональний термохірургічний апарат ЕК-300М1 «ПАТОНМЕД» поєднує функції ВЧ зварювання та безконтактної термоструминної обробки живих тканин.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50920" y="2565360"/>
            <a:ext cx="4392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2" descr="E:\Новая папка (2)\2.JPG"/>
          <p:cNvPicPr/>
          <p:nvPr/>
        </p:nvPicPr>
        <p:blipFill>
          <a:blip r:embed="rId3" cstate="print"/>
          <a:stretch/>
        </p:blipFill>
        <p:spPr>
          <a:xfrm>
            <a:off x="395280" y="4653000"/>
            <a:ext cx="4124160" cy="17780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231" name="Picture 2" descr="E:\Новая папка (2)\1.JPG"/>
          <p:cNvPicPr/>
          <p:nvPr/>
        </p:nvPicPr>
        <p:blipFill>
          <a:blip r:embed="rId4" cstate="print"/>
          <a:stretch/>
        </p:blipFill>
        <p:spPr>
          <a:xfrm>
            <a:off x="539640" y="2421000"/>
            <a:ext cx="3527640" cy="6984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232" name="Рисунок 231"/>
          <p:cNvPicPr/>
          <p:nvPr/>
        </p:nvPicPr>
        <p:blipFill>
          <a:blip r:embed="rId5" cstate="print"/>
          <a:stretch/>
        </p:blipFill>
        <p:spPr>
          <a:xfrm>
            <a:off x="1116000" y="3292560"/>
            <a:ext cx="3240000" cy="1146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233" name="CustomShape 3"/>
          <p:cNvSpPr/>
          <p:nvPr/>
        </p:nvSpPr>
        <p:spPr>
          <a:xfrm>
            <a:off x="4788000" y="5445000"/>
            <a:ext cx="457200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4859280" y="5373720"/>
            <a:ext cx="457200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u="sng" strike="noStrike" spc="-1">
                <a:solidFill>
                  <a:srgbClr val="FFFFFF"/>
                </a:solidFill>
                <a:uFillTx/>
                <a:latin typeface="Arial"/>
              </a:rPr>
              <a:t>ЕК-300М1 "Патонмед" - це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90% типових хірургічних маніпуляцій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84360" y="1773360"/>
            <a:ext cx="8207280" cy="324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120000"/>
              </a:lnSpc>
              <a:spcBef>
                <a:spcPts val="1247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Перелічені переваги та переваги нових процесів (ВЧ-електрозварювання та термоструминної обробки) дозволяють говорити про необхідність їх найширшого застосування.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1247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У перспективі апарати для зварювання та термоструминної обробки живих тканин мають стати незмінним атрибутом кожної операційної, кожного операційного столу. Для цього є всі необхідні передумови.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1247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2484000" y="333360"/>
            <a:ext cx="6659640" cy="141912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Подальший розвиток обладнання та процесу зварювання та термообробки живих тканин з виходом на світовий ринок нерозривно пов'язаний з організацією міжнародного співробітництва</a:t>
            </a:r>
            <a:endParaRPr lang="en-US" sz="20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899640" y="1988640"/>
            <a:ext cx="7775640" cy="4472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CC66"/>
                </a:solidFill>
                <a:latin typeface="Arial"/>
              </a:rPr>
              <a:t>Метою такого співробітництва має бути: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Адаптація існуючого обладнання відповідно до світових стандартів чи стандартів конкретного регіону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Сертифікація обладнання та отримання відповідних дозволів для практичного використання у конкретній країні чи регіоні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Організація спільного виробництва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Спільний маркетинг та організація продажів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Підготовка медичного та технічного персоналу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Проведення подальших досліджень та розробка нових хірургічних методик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Удосконалення існуючого та створення нового обладнання, програмного продукту та інструментарію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Спільний захист інтелектуальної власності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	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448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979280" y="2708280"/>
            <a:ext cx="6335640" cy="122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12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strike="noStrike" spc="-1">
                <a:solidFill>
                  <a:srgbClr val="FFFFFF"/>
                </a:solidFill>
                <a:latin typeface="Arial"/>
              </a:rPr>
              <a:t>Дякую за увагу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FFFFFF"/>
                </a:solidFill>
                <a:latin typeface="Arial"/>
              </a:rPr>
              <a:t>Thanks for your attention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0000"/>
              </a:lnSpc>
              <a:spcBef>
                <a:spcPts val="1500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2556000" y="260280"/>
            <a:ext cx="6588000" cy="1656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 err="1">
                <a:solidFill>
                  <a:srgbClr val="FFCC66"/>
                </a:solidFill>
                <a:latin typeface="Arial"/>
              </a:rPr>
              <a:t>ВЧ</a:t>
            </a:r>
            <a:r>
              <a:rPr lang="ru-RU" sz="18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b="1" spc="-1" dirty="0" err="1" smtClean="0">
                <a:solidFill>
                  <a:srgbClr val="FFCC66"/>
                </a:solidFill>
                <a:latin typeface="Arial"/>
              </a:rPr>
              <a:t>З</a:t>
            </a:r>
            <a:r>
              <a:rPr lang="ru-RU" sz="1800" b="1" strike="noStrike" spc="-1" dirty="0" err="1" smtClean="0">
                <a:solidFill>
                  <a:srgbClr val="FFCC66"/>
                </a:solidFill>
                <a:latin typeface="Arial"/>
              </a:rPr>
              <a:t>ЖТ</a:t>
            </a:r>
            <a:r>
              <a:rPr lang="ru-RU" sz="1800" b="1" strike="noStrike" spc="-1" dirty="0" smtClean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полягає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в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контрольованому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впливі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струму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високої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частоти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живі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тканини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що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призводить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до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їх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структурних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змін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утворення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зварного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шва -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з'єднання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унікальними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біологічними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властивостями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FFCC66"/>
              </a:solid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-360" y="5445000"/>
            <a:ext cx="9396360" cy="2084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FFC000"/>
                </a:solidFill>
                <a:latin typeface="Arial"/>
              </a:rPr>
              <a:t>   </a:t>
            </a:r>
            <a:r>
              <a:rPr lang="ru-RU" b="1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варне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з'єднання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відрізняється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механічною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міцністю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високою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Arial"/>
              </a:rPr>
              <a:t>абластичністю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нечутливістю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до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мікробного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інфікування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	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також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стимулюючим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впливом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процес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регенерації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швидкість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якість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якої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перевершує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звичайне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неускладнене</a:t>
            </a:r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FFFFFF"/>
                </a:solidFill>
                <a:latin typeface="Arial"/>
              </a:rPr>
              <a:t>загоєння</a:t>
            </a:r>
            <a:endParaRPr lang="en-US" sz="18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2" name="Содержимое 4"/>
          <p:cNvPicPr/>
          <p:nvPr/>
        </p:nvPicPr>
        <p:blipFill>
          <a:blip r:embed="rId2" cstate="print"/>
          <a:stretch/>
        </p:blipFill>
        <p:spPr>
          <a:xfrm>
            <a:off x="2700360" y="1916280"/>
            <a:ext cx="5213160" cy="9363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63" name="Рисунок 1" descr="D:\МОИ ДОКУМЕНТИ\НАУКА\ПОДПРЯТОВИ 2011\Фото НМАПО 20.04.2011\P0202 Массон трих х400.jpg"/>
          <p:cNvPicPr/>
          <p:nvPr/>
        </p:nvPicPr>
        <p:blipFill>
          <a:blip r:embed="rId3" cstate="print"/>
          <a:stretch/>
        </p:blipFill>
        <p:spPr>
          <a:xfrm>
            <a:off x="826920" y="2781360"/>
            <a:ext cx="1494000" cy="17272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64" name="Рисунок 2" descr="D:\МОИ ДОКУМЕНТИ\НАУКА\ПОДПРЯТОВИ 2011\Фото НМАПО 20.04.2011\P0234 Массон трих х400.jpg"/>
          <p:cNvPicPr/>
          <p:nvPr/>
        </p:nvPicPr>
        <p:blipFill>
          <a:blip r:embed="rId4" cstate="print"/>
          <a:stretch/>
        </p:blipFill>
        <p:spPr>
          <a:xfrm>
            <a:off x="2124000" y="3789360"/>
            <a:ext cx="1460520" cy="1655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65" name="Picture 7" descr="C:\Users\Сергей\Documents\papers\welding\13.03.2012\Додаткові слайди\Утворення зварного шва на субмікроскопічному рівні х6000.jpg"/>
          <p:cNvPicPr/>
          <p:nvPr/>
        </p:nvPicPr>
        <p:blipFill>
          <a:blip r:embed="rId5" cstate="print"/>
          <a:stretch/>
        </p:blipFill>
        <p:spPr>
          <a:xfrm>
            <a:off x="6443640" y="4005360"/>
            <a:ext cx="2414520" cy="1358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66" name="CustomShape 3"/>
          <p:cNvSpPr/>
          <p:nvPr/>
        </p:nvSpPr>
        <p:spPr>
          <a:xfrm>
            <a:off x="2556000" y="3068640"/>
            <a:ext cx="6588000" cy="6023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100" b="1" strike="noStrike" spc="-1" dirty="0">
                <a:solidFill>
                  <a:srgbClr val="FFFFFF"/>
                </a:solidFill>
                <a:latin typeface="Arial"/>
              </a:rPr>
              <a:t>СТІНКА АРТЕРІЇ. ПЕРЕОРІЄНТАЦІЯ СТРУМОПРОВІДНИХ СТРУКТУР 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ВЗДОВЖ</a:t>
            </a:r>
            <a:r>
              <a:rPr lang="en-US" sz="11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НАПРЯМКУ </a:t>
            </a:r>
            <a:r>
              <a:rPr lang="uk-UA" sz="1100" b="1" strike="noStrike" spc="-1" dirty="0">
                <a:solidFill>
                  <a:srgbClr val="FFFFFF"/>
                </a:solidFill>
                <a:latin typeface="Arial"/>
              </a:rPr>
              <a:t>ПРОХОДЖЕННЯ СТРУМУ, А </a:t>
            </a:r>
            <a:r>
              <a:rPr lang="uk-UA" sz="1100" b="1" strike="noStrike" spc="-1" dirty="0" err="1" smtClean="0">
                <a:solidFill>
                  <a:srgbClr val="FFFFFF"/>
                </a:solidFill>
                <a:latin typeface="Arial"/>
              </a:rPr>
              <a:t>СТРУМОНЕПРОВІДНИХ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1100" b="1" strike="noStrike" spc="-1" dirty="0">
                <a:solidFill>
                  <a:srgbClr val="FFFFFF"/>
                </a:solidFill>
                <a:latin typeface="Arial"/>
              </a:rPr>
              <a:t>– 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ПОПЕРЕК УТВОРЕННЮ </a:t>
            </a:r>
            <a:r>
              <a:rPr lang="uk-UA" sz="1100" b="1" strike="noStrike" spc="-1" dirty="0" err="1" smtClean="0">
                <a:solidFill>
                  <a:srgbClr val="FFFFFF"/>
                </a:solidFill>
                <a:latin typeface="Arial"/>
              </a:rPr>
              <a:t>ЩІЛЕЙ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uk-UA" sz="1100" b="1" strike="noStrike" spc="-1" dirty="0">
                <a:solidFill>
                  <a:srgbClr val="FFFFFF"/>
                </a:solidFill>
                <a:latin typeface="Arial"/>
              </a:rPr>
              <a:t>І </a:t>
            </a:r>
            <a:r>
              <a:rPr lang="uk-UA" sz="1100" b="1" strike="noStrike" spc="-1" dirty="0" smtClean="0">
                <a:solidFill>
                  <a:srgbClr val="FFFFFF"/>
                </a:solidFill>
                <a:latin typeface="Arial"/>
              </a:rPr>
              <a:t>ХВИЛЯСТОСТІ</a:t>
            </a:r>
            <a:r>
              <a:rPr lang="uk-UA" sz="1000" b="0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0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3203640" y="4076640"/>
            <a:ext cx="3095640" cy="93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100" b="1" strike="noStrike" spc="-1">
                <a:solidFill>
                  <a:srgbClr val="FFFFFF"/>
                </a:solidFill>
                <a:latin typeface="Arial"/>
              </a:rPr>
              <a:t>СТІНКА АРТЕРІЇ. Зближення і злиття струмопровідних структур</a:t>
            </a:r>
            <a:r>
              <a:rPr lang="uk-UA" sz="1100" b="1" strike="noStrike" spc="-1">
                <a:solidFill>
                  <a:srgbClr val="FFFFFF"/>
                </a:solidFill>
                <a:latin typeface="Arial"/>
                <a:ea typeface="Arial"/>
              </a:rPr>
              <a:t>, УТВОРЕННЯ ОДНОРІДНОЇ МАСИ – ЗВАРНОГО СПОЛУЧЕННЯ</a:t>
            </a:r>
            <a:endParaRPr lang="en-US" sz="11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CustomShape 5"/>
          <p:cNvSpPr/>
          <p:nvPr/>
        </p:nvSpPr>
        <p:spPr>
          <a:xfrm>
            <a:off x="6804000" y="4076640"/>
            <a:ext cx="69048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strike="noStrike" spc="-1">
                <a:solidFill>
                  <a:srgbClr val="FFFFFF"/>
                </a:solidFill>
                <a:latin typeface="Arial"/>
                <a:ea typeface="Arial"/>
              </a:rPr>
              <a:t>X 6000</a:t>
            </a:r>
            <a:endParaRPr lang="en-US" sz="11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9" name="CustomShape 6"/>
          <p:cNvSpPr/>
          <p:nvPr/>
        </p:nvSpPr>
        <p:spPr>
          <a:xfrm>
            <a:off x="1188720" y="4653000"/>
            <a:ext cx="54648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100" b="1" strike="noStrike" spc="-1">
                <a:solidFill>
                  <a:srgbClr val="FFFFFF"/>
                </a:solidFill>
                <a:latin typeface="Arial"/>
              </a:rPr>
              <a:t>Х 400</a:t>
            </a:r>
            <a:endParaRPr lang="en-US" sz="11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CustomShape 7"/>
          <p:cNvSpPr/>
          <p:nvPr/>
        </p:nvSpPr>
        <p:spPr>
          <a:xfrm>
            <a:off x="5796000" y="5157720"/>
            <a:ext cx="399960" cy="179280"/>
          </a:xfrm>
          <a:custGeom>
            <a:avLst/>
            <a:gdLst/>
            <a:ahLst/>
            <a:cxnLst/>
            <a:rect l="0" t="0" r="r" b="b"/>
            <a:pathLst>
              <a:path w="1113" h="500">
                <a:moveTo>
                  <a:pt x="0" y="124"/>
                </a:moveTo>
                <a:lnTo>
                  <a:pt x="834" y="124"/>
                </a:lnTo>
                <a:lnTo>
                  <a:pt x="834" y="0"/>
                </a:lnTo>
                <a:lnTo>
                  <a:pt x="1112" y="249"/>
                </a:lnTo>
                <a:lnTo>
                  <a:pt x="834" y="499"/>
                </a:lnTo>
                <a:lnTo>
                  <a:pt x="834" y="374"/>
                </a:lnTo>
                <a:lnTo>
                  <a:pt x="0" y="374"/>
                </a:lnTo>
                <a:lnTo>
                  <a:pt x="0" y="12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3924360" y="3716280"/>
            <a:ext cx="360360" cy="179280"/>
          </a:xfrm>
          <a:custGeom>
            <a:avLst/>
            <a:gdLst/>
            <a:ahLst/>
            <a:cxnLst/>
            <a:rect l="0" t="0" r="r" b="b"/>
            <a:pathLst>
              <a:path w="1003" h="500">
                <a:moveTo>
                  <a:pt x="1002" y="124"/>
                </a:moveTo>
                <a:lnTo>
                  <a:pt x="250" y="124"/>
                </a:lnTo>
                <a:lnTo>
                  <a:pt x="250" y="0"/>
                </a:lnTo>
                <a:lnTo>
                  <a:pt x="0" y="249"/>
                </a:lnTo>
                <a:lnTo>
                  <a:pt x="250" y="499"/>
                </a:lnTo>
                <a:lnTo>
                  <a:pt x="250" y="374"/>
                </a:lnTo>
                <a:lnTo>
                  <a:pt x="1002" y="374"/>
                </a:lnTo>
                <a:lnTo>
                  <a:pt x="1002" y="124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2700360" y="475920"/>
            <a:ext cx="5975280" cy="12762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Загальновизнані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переваги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застосування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технології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FFCC66"/>
                </a:solidFill>
                <a:latin typeface="Arial"/>
              </a:rPr>
              <a:t>ВЧ</a:t>
            </a:r>
            <a:r>
              <a:rPr lang="ru-RU" sz="2400" b="1" strike="noStrike" spc="-1" dirty="0">
                <a:solidFill>
                  <a:srgbClr val="FFCC66"/>
                </a:solidFill>
                <a:latin typeface="Arial"/>
              </a:rPr>
              <a:t> </a:t>
            </a:r>
            <a:r>
              <a:rPr lang="ru-RU" sz="2400" b="1" spc="-1" dirty="0" err="1">
                <a:solidFill>
                  <a:srgbClr val="FFCC66"/>
                </a:solidFill>
                <a:latin typeface="Arial"/>
              </a:rPr>
              <a:t>З</a:t>
            </a:r>
            <a:r>
              <a:rPr lang="ru-RU" sz="2400" b="1" strike="noStrike" spc="-1" dirty="0" err="1" smtClean="0">
                <a:solidFill>
                  <a:srgbClr val="FFCC66"/>
                </a:solidFill>
                <a:latin typeface="Arial"/>
              </a:rPr>
              <a:t>ЖТ</a:t>
            </a:r>
            <a:endParaRPr lang="en-US" sz="2400" b="0" strike="noStrike" spc="-1" dirty="0">
              <a:solidFill>
                <a:srgbClr val="FFCC66"/>
              </a:solid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214200" y="2143080"/>
            <a:ext cx="8460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Безкровне, швидке, зручне для хірурга та малотравматичне для пацієнта виконання операцій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Зниження втрати крові на 60-85%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Скорочення тривалості операції на 20-50%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Висока абластичність втручань у онкологічних хворих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Можливість проведення хірургічного лікування хворим, які раніше вважалися неоперабельними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Швидка та повноцінна післяопераційна реабілітація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05000"/>
              </a:lnSpc>
              <a:spcBef>
                <a:spcPts val="499"/>
              </a:spcBef>
              <a:buClr>
                <a:srgbClr val="FFFFCC"/>
              </a:buClr>
              <a:buSzPct val="80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</a:rPr>
              <a:t>Можливість проведення нових операцій, недоступних для виконання іншими способами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39280" y="1916280"/>
            <a:ext cx="8137800" cy="424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Arial"/>
              </a:rPr>
              <a:t>  </a:t>
            </a:r>
            <a:r>
              <a:rPr lang="ru-RU" sz="16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endParaRPr lang="ru-RU" sz="1600" b="1" strike="noStrike" spc="-1" dirty="0" smtClean="0">
              <a:solidFill>
                <a:srgbClr val="FFFFFF"/>
              </a:solidFill>
              <a:latin typeface="Arial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spc="-1" dirty="0">
              <a:solidFill>
                <a:srgbClr val="FFFFFF"/>
              </a:solidFill>
              <a:latin typeface="Arial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 smtClean="0">
                <a:solidFill>
                  <a:srgbClr val="FFFFFF"/>
                </a:solidFill>
                <a:latin typeface="Arial"/>
              </a:rPr>
              <a:t>    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Виявляють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інтерес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до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r>
              <a:rPr lang="ru-RU" sz="2200" b="1" strike="noStrike" spc="-1" dirty="0" err="1" smtClean="0">
                <a:solidFill>
                  <a:srgbClr val="FFFFFF"/>
                </a:solidFill>
                <a:latin typeface="Arial"/>
              </a:rPr>
              <a:t>розробки</a:t>
            </a:r>
            <a:r>
              <a:rPr lang="ru-RU" sz="2200" b="1" strike="noStrike" spc="-1" dirty="0" smtClean="0">
                <a:solidFill>
                  <a:srgbClr val="FFFFFF"/>
                </a:solidFill>
                <a:latin typeface="Arial"/>
              </a:rPr>
              <a:t> у 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	США, </a:t>
            </a:r>
            <a:endParaRPr lang="ru-RU" sz="2200" b="1" strike="noStrike" spc="-1" dirty="0" smtClean="0">
              <a:solidFill>
                <a:srgbClr val="FFFFFF"/>
              </a:solidFill>
              <a:latin typeface="Arial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 err="1" smtClean="0">
                <a:solidFill>
                  <a:srgbClr val="FFFFFF"/>
                </a:solidFill>
                <a:latin typeface="Arial"/>
              </a:rPr>
              <a:t>Німеччині</a:t>
            </a:r>
            <a:r>
              <a:rPr lang="ru-RU" sz="2200" b="1" strike="noStrike" spc="-1" dirty="0" smtClean="0">
                <a:solidFill>
                  <a:srgbClr val="FFFFFF"/>
                </a:solidFill>
                <a:latin typeface="Arial"/>
              </a:rPr>
              <a:t>,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   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Індії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В'єтнамі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,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   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Польщі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Македонії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,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   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країнах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Балтії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та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ін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.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342720" indent="-342720" algn="l" rtl="0">
              <a:lnSpc>
                <a:spcPct val="125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2" cstate="print"/>
          <a:stretch/>
        </p:blipFill>
        <p:spPr>
          <a:xfrm>
            <a:off x="4716360" y="2276640"/>
            <a:ext cx="4021200" cy="297972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2556000" y="404640"/>
            <a:ext cx="6337080" cy="14487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Ареал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поширення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обладнання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для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ВЧ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pc="-1" dirty="0" err="1">
                <a:solidFill>
                  <a:srgbClr val="FFFFFF"/>
                </a:solidFill>
                <a:latin typeface="Arial"/>
              </a:rPr>
              <a:t>З</a:t>
            </a:r>
            <a:r>
              <a:rPr lang="ru-RU" sz="2200" b="1" strike="noStrike" spc="-1" dirty="0" err="1" smtClean="0">
                <a:solidFill>
                  <a:srgbClr val="FFFFFF"/>
                </a:solidFill>
                <a:latin typeface="Arial"/>
              </a:rPr>
              <a:t>МЖТ</a:t>
            </a:r>
            <a:r>
              <a:rPr lang="ru-RU" sz="2200" b="1" strike="noStrike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конструкції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ІЕС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різних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модифікацій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охоплює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практично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всі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регіони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України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(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близько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 180 </a:t>
            </a:r>
            <a:r>
              <a:rPr lang="ru-RU" sz="2200" b="1" strike="noStrike" spc="-1" dirty="0" err="1">
                <a:solidFill>
                  <a:srgbClr val="FFFFFF"/>
                </a:solidFill>
                <a:latin typeface="Arial"/>
              </a:rPr>
              <a:t>апаратів</a:t>
            </a:r>
            <a:r>
              <a:rPr lang="ru-RU" sz="2200" b="1" strike="noStrike" spc="-1" dirty="0">
                <a:solidFill>
                  <a:srgbClr val="FFFFFF"/>
                </a:solidFill>
                <a:latin typeface="Arial"/>
              </a:rPr>
              <a:t>),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2714760" y="356760"/>
            <a:ext cx="6286320" cy="114300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>
                <a:solidFill>
                  <a:srgbClr val="FFCC66"/>
                </a:solidFill>
                <a:latin typeface="Arial"/>
                <a:ea typeface="Times New Roman"/>
              </a:rPr>
              <a:t>Хірургічні операції із застосуванням зварювання м'яких живих тканин</a:t>
            </a:r>
            <a:r>
              <a:rPr lang="en-GB" sz="2200" b="1" strike="noStrike" spc="-1">
                <a:solidFill>
                  <a:srgbClr val="FFCC66"/>
                </a:solidFill>
                <a:latin typeface="Arial"/>
                <a:ea typeface="Times New Roman"/>
              </a:rPr>
              <a:t> </a:t>
            </a:r>
            <a:r>
              <a:rPr lang="ru-RU" sz="2200" b="1" strike="noStrike" spc="-1">
                <a:solidFill>
                  <a:srgbClr val="FFCC66"/>
                </a:solidFill>
                <a:latin typeface="Arial"/>
                <a:ea typeface="Times New Roman"/>
              </a:rPr>
              <a:t> </a:t>
            </a:r>
            <a:r>
              <a:t/>
            </a:r>
            <a:br/>
            <a:endParaRPr lang="en-US" sz="2200" b="0" strike="noStrike" spc="-1">
              <a:solidFill>
                <a:srgbClr val="FFCC66"/>
              </a:solid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635280" y="3645000"/>
            <a:ext cx="288000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Перекриття судин</a:t>
            </a:r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79" name="Picture 8" descr="Paton3"/>
          <p:cNvPicPr/>
          <p:nvPr/>
        </p:nvPicPr>
        <p:blipFill>
          <a:blip r:embed="rId2" cstate="print"/>
          <a:stretch/>
        </p:blipFill>
        <p:spPr>
          <a:xfrm>
            <a:off x="6659640" y="2205000"/>
            <a:ext cx="2282760" cy="16351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80" name="Picture 3" descr="D:\Pictures\100CANON\IMG_3414.JPG"/>
          <p:cNvPicPr/>
          <p:nvPr/>
        </p:nvPicPr>
        <p:blipFill>
          <a:blip r:embed="rId3" cstate="print"/>
          <a:stretch/>
        </p:blipFill>
        <p:spPr>
          <a:xfrm>
            <a:off x="324000" y="2133720"/>
            <a:ext cx="1944360" cy="14587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81" name="CustomShape 3"/>
          <p:cNvSpPr/>
          <p:nvPr/>
        </p:nvSpPr>
        <p:spPr>
          <a:xfrm>
            <a:off x="5867280" y="6237360"/>
            <a:ext cx="27720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Операції на печінці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254520" y="3645000"/>
            <a:ext cx="20721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Безкровне різання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7280280" y="1341360"/>
            <a:ext cx="166212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Tahoma"/>
              </a:rPr>
              <a:t>Перекриття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Tahoma"/>
              </a:rPr>
              <a:t> кишечника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84" name="Picture 2" descr="IMG_4986"/>
          <p:cNvPicPr/>
          <p:nvPr/>
        </p:nvPicPr>
        <p:blipFill>
          <a:blip r:embed="rId4" cstate="print"/>
          <a:stretch/>
        </p:blipFill>
        <p:spPr>
          <a:xfrm>
            <a:off x="2627280" y="1700280"/>
            <a:ext cx="1946160" cy="15634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85" name="Picture 59"/>
          <p:cNvPicPr/>
          <p:nvPr/>
        </p:nvPicPr>
        <p:blipFill>
          <a:blip r:embed="rId5" cstate="print"/>
          <a:stretch/>
        </p:blipFill>
        <p:spPr>
          <a:xfrm>
            <a:off x="4427640" y="1268280"/>
            <a:ext cx="2303280" cy="15843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86" name="CustomShape 6"/>
          <p:cNvSpPr/>
          <p:nvPr/>
        </p:nvSpPr>
        <p:spPr>
          <a:xfrm>
            <a:off x="2916360" y="3213000"/>
            <a:ext cx="37432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Крайова резекція легені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6" cstate="print"/>
          <a:stretch/>
        </p:blipFill>
        <p:spPr>
          <a:xfrm>
            <a:off x="324000" y="4581360"/>
            <a:ext cx="2305080" cy="15544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88" name="CustomShape 7"/>
          <p:cNvSpPr/>
          <p:nvPr/>
        </p:nvSpPr>
        <p:spPr>
          <a:xfrm>
            <a:off x="179640" y="6215040"/>
            <a:ext cx="20170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0" strike="noStrike" spc="-1">
                <a:solidFill>
                  <a:srgbClr val="FFFFFF"/>
                </a:solidFill>
                <a:latin typeface="Arial"/>
              </a:rPr>
              <a:t> Видалення нирки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89" name="Picture 54"/>
          <p:cNvPicPr/>
          <p:nvPr/>
        </p:nvPicPr>
        <p:blipFill>
          <a:blip r:embed="rId7" cstate="print"/>
          <a:srcRect l="3701" r="5643"/>
          <a:stretch/>
        </p:blipFill>
        <p:spPr>
          <a:xfrm>
            <a:off x="4859280" y="4076640"/>
            <a:ext cx="4105440" cy="202572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8"/>
          <p:cNvSpPr/>
          <p:nvPr/>
        </p:nvSpPr>
        <p:spPr>
          <a:xfrm>
            <a:off x="7814160" y="1916280"/>
            <a:ext cx="4064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▼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91" name="Рисунок 44" descr="DSC07136"/>
          <p:cNvPicPr/>
          <p:nvPr/>
        </p:nvPicPr>
        <p:blipFill>
          <a:blip r:embed="rId8" cstate="print"/>
          <a:stretch/>
        </p:blipFill>
        <p:spPr>
          <a:xfrm>
            <a:off x="2484360" y="4221000"/>
            <a:ext cx="1946520" cy="1457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92" name="Рисунок 7" descr="D:\Documents and Settings\Алекс\Мои документы\Мои рисунки\такер1.jpg"/>
          <p:cNvPicPr/>
          <p:nvPr/>
        </p:nvPicPr>
        <p:blipFill>
          <a:blip r:embed="rId9" cstate="print"/>
          <a:stretch/>
        </p:blipFill>
        <p:spPr>
          <a:xfrm>
            <a:off x="3564000" y="5373720"/>
            <a:ext cx="1579680" cy="1185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93" name="CustomShape 9"/>
          <p:cNvSpPr/>
          <p:nvPr/>
        </p:nvSpPr>
        <p:spPr>
          <a:xfrm>
            <a:off x="3278880" y="3716280"/>
            <a:ext cx="4064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▼</a:t>
            </a:r>
            <a:endParaRPr lang="en-US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258920" y="5516640"/>
            <a:ext cx="7361280" cy="1000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Ендоскопічні операції</a:t>
            </a:r>
            <a:r>
              <a:t/>
            </a:r>
            <a:br/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на легенях</a:t>
            </a:r>
            <a:endParaRPr lang="en-US" sz="2400" b="0" strike="noStrike" spc="-1">
              <a:solidFill>
                <a:srgbClr val="FFCC66"/>
              </a:solidFill>
              <a:latin typeface="Arial"/>
            </a:endParaRPr>
          </a:p>
        </p:txBody>
      </p:sp>
      <p:pic>
        <p:nvPicPr>
          <p:cNvPr id="95" name="Picture 4" descr="D:\Pictures\100CANON\IMG_3399.JPG"/>
          <p:cNvPicPr/>
          <p:nvPr/>
        </p:nvPicPr>
        <p:blipFill>
          <a:blip r:embed="rId2" cstate="print"/>
          <a:stretch/>
        </p:blipFill>
        <p:spPr>
          <a:xfrm>
            <a:off x="1258920" y="1844640"/>
            <a:ext cx="4670280" cy="35035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96" name="Picture 2" descr="D:\Pictures\100CANON\IMG_3475.JPG"/>
          <p:cNvPicPr/>
          <p:nvPr/>
        </p:nvPicPr>
        <p:blipFill>
          <a:blip r:embed="rId3" cstate="print"/>
          <a:stretch/>
        </p:blipFill>
        <p:spPr>
          <a:xfrm>
            <a:off x="5724360" y="399960"/>
            <a:ext cx="3086280" cy="231480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97" name="Picture 2" descr="D:\Pictures\100CANON\IMG_3474.JPG"/>
          <p:cNvPicPr/>
          <p:nvPr/>
        </p:nvPicPr>
        <p:blipFill>
          <a:blip r:embed="rId4" cstate="print"/>
          <a:stretch/>
        </p:blipFill>
        <p:spPr>
          <a:xfrm>
            <a:off x="395280" y="4859280"/>
            <a:ext cx="2232000" cy="17175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98" name="Picture 3" descr="D:\Pictures\100CANON\IMG_3398.JPG"/>
          <p:cNvPicPr/>
          <p:nvPr/>
        </p:nvPicPr>
        <p:blipFill>
          <a:blip r:embed="rId5" cstate="print"/>
          <a:stretch/>
        </p:blipFill>
        <p:spPr>
          <a:xfrm>
            <a:off x="5651640" y="3213000"/>
            <a:ext cx="2871720" cy="215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99" name="Picture 24"/>
          <p:cNvPicPr/>
          <p:nvPr/>
        </p:nvPicPr>
        <p:blipFill>
          <a:blip r:embed="rId6" cstate="print"/>
          <a:stretch/>
        </p:blipFill>
        <p:spPr>
          <a:xfrm>
            <a:off x="7164360" y="5157720"/>
            <a:ext cx="1835280" cy="15764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78B5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3"/>
          <p:cNvPicPr/>
          <p:nvPr/>
        </p:nvPicPr>
        <p:blipFill>
          <a:blip r:embed="rId2" cstate="print"/>
          <a:stretch/>
        </p:blipFill>
        <p:spPr>
          <a:xfrm>
            <a:off x="6429240" y="4786200"/>
            <a:ext cx="2000520" cy="18669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5" descr="2009-12-03_фото-022"/>
          <p:cNvPicPr/>
          <p:nvPr/>
        </p:nvPicPr>
        <p:blipFill>
          <a:blip r:embed="rId3" cstate="print"/>
          <a:stretch/>
        </p:blipFill>
        <p:spPr>
          <a:xfrm>
            <a:off x="3357720" y="1285920"/>
            <a:ext cx="2520720" cy="11523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6" descr="2009-12-03_фото-105"/>
          <p:cNvPicPr/>
          <p:nvPr/>
        </p:nvPicPr>
        <p:blipFill>
          <a:blip r:embed="rId4" cstate="print"/>
          <a:stretch/>
        </p:blipFill>
        <p:spPr>
          <a:xfrm>
            <a:off x="357120" y="2643120"/>
            <a:ext cx="2519280" cy="125892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0" y="1195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Picture 21" descr="2009-12-03_фото-036"/>
          <p:cNvPicPr/>
          <p:nvPr/>
        </p:nvPicPr>
        <p:blipFill>
          <a:blip r:embed="rId5" cstate="print"/>
          <a:stretch/>
        </p:blipFill>
        <p:spPr>
          <a:xfrm>
            <a:off x="6643800" y="1357200"/>
            <a:ext cx="2076480" cy="2160720"/>
          </a:xfrm>
          <a:prstGeom prst="rect">
            <a:avLst/>
          </a:prstGeom>
          <a:ln w="9360">
            <a:solidFill>
              <a:srgbClr val="0000FF"/>
            </a:solidFill>
            <a:miter/>
          </a:ln>
        </p:spPr>
      </p:pic>
      <p:pic>
        <p:nvPicPr>
          <p:cNvPr id="105" name="Picture 22"/>
          <p:cNvPicPr/>
          <p:nvPr/>
        </p:nvPicPr>
        <p:blipFill>
          <a:blip r:embed="rId6" cstate="print"/>
          <a:stretch/>
        </p:blipFill>
        <p:spPr>
          <a:xfrm>
            <a:off x="1928880" y="4643280"/>
            <a:ext cx="1684440" cy="184500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7"/>
          <p:cNvPicPr/>
          <p:nvPr/>
        </p:nvPicPr>
        <p:blipFill>
          <a:blip r:embed="rId7" cstate="print"/>
          <a:stretch/>
        </p:blipFill>
        <p:spPr>
          <a:xfrm>
            <a:off x="285840" y="4214880"/>
            <a:ext cx="1571400" cy="165096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2556000" y="549360"/>
            <a:ext cx="635796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CC66"/>
                </a:solidFill>
                <a:latin typeface="Arial"/>
              </a:rPr>
              <a:t>Single stage RF</a:t>
            </a:r>
            <a:r>
              <a:rPr lang="en-GB" sz="2400" b="1" strike="noStrike" spc="-1">
                <a:solidFill>
                  <a:srgbClr val="FFCC66"/>
                </a:solidFill>
                <a:latin typeface="Arial"/>
              </a:rPr>
              <a:t>Intestinal</a:t>
            </a:r>
            <a:r>
              <a:rPr lang="ru-RU" sz="2400" b="1" strike="noStrike" spc="-1">
                <a:solidFill>
                  <a:srgbClr val="FFCC66"/>
                </a:solidFill>
                <a:latin typeface="Arial"/>
              </a:rPr>
              <a:t> </a:t>
            </a:r>
            <a:r>
              <a:rPr lang="en-US" sz="2400" b="1" strike="noStrike" spc="-1">
                <a:solidFill>
                  <a:srgbClr val="FFCC66"/>
                </a:solidFill>
                <a:latin typeface="Arial"/>
              </a:rPr>
              <a:t>A</a:t>
            </a:r>
            <a:r>
              <a:rPr lang="en-GB" sz="2400" b="1" strike="noStrike" spc="-1">
                <a:solidFill>
                  <a:srgbClr val="FFCC66"/>
                </a:solidFill>
                <a:latin typeface="Arial"/>
              </a:rPr>
              <a:t>nastomosis</a:t>
            </a:r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08" name="Picture 11"/>
          <p:cNvPicPr/>
          <p:nvPr/>
        </p:nvPicPr>
        <p:blipFill>
          <a:blip r:embed="rId8" cstate="print"/>
          <a:stretch/>
        </p:blipFill>
        <p:spPr>
          <a:xfrm>
            <a:off x="3286080" y="2571840"/>
            <a:ext cx="35733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7754</TotalTime>
  <Words>1745</Words>
  <Application>Microsoft Office PowerPoint</Application>
  <PresentationFormat>Экран (4:3)</PresentationFormat>
  <Paragraphs>220</Paragraphs>
  <Slides>34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        TECHNOLOGICAL PARK  “E.O.PATON ELECTRIC WELDING INSTITUTE” NEW  WAY AND NEW OPPORTUNITIES FOR COOPERATION          WE ARE RELIABLE PARTNERS AND YOU CAN DEPEND ON US</dc:title>
  <dc:subject/>
  <dc:creator>Stan</dc:creator>
  <dc:description/>
  <cp:lastModifiedBy>User</cp:lastModifiedBy>
  <cp:revision>670</cp:revision>
  <dcterms:created xsi:type="dcterms:W3CDTF">2001-04-18T06:02:37Z</dcterms:created>
  <dcterms:modified xsi:type="dcterms:W3CDTF">2025-04-23T21:59:33Z</dcterms:modified>
  <dc:language>en-US</dc:language>
</cp:coreProperties>
</file>