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2" r:id="rId3"/>
    <p:sldId id="273" r:id="rId4"/>
    <p:sldId id="258" r:id="rId5"/>
    <p:sldId id="265" r:id="rId6"/>
    <p:sldId id="264" r:id="rId7"/>
    <p:sldId id="263" r:id="rId8"/>
    <p:sldId id="262" r:id="rId9"/>
    <p:sldId id="261" r:id="rId10"/>
    <p:sldId id="260" r:id="rId11"/>
    <p:sldId id="259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2C16"/>
    <a:srgbClr val="0C788E"/>
    <a:srgbClr val="006666"/>
    <a:srgbClr val="54381C"/>
    <a:srgbClr val="A50021"/>
    <a:srgbClr val="FFFFA3"/>
    <a:srgbClr val="003300"/>
    <a:srgbClr val="812B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323" autoAdjust="0"/>
    <p:restoredTop sz="94652" autoAdjust="0"/>
  </p:normalViewPr>
  <p:slideViewPr>
    <p:cSldViewPr>
      <p:cViewPr varScale="1">
        <p:scale>
          <a:sx n="65" d="100"/>
          <a:sy n="65" d="100"/>
        </p:scale>
        <p:origin x="-138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4CBD0A-C1FD-4F0D-B255-5E003DA5D67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DE758-4374-4A49-82B8-2997790B096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7BFAFC-864C-4695-9435-DAC52E6E583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D7AA9-A3C8-45DA-A6CE-F1A1CEA1D0F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1DBA67-D603-4E71-B007-19DDF57E82E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F66990-FACF-40B7-809A-CE3882A9302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E0A712-E3FE-437D-B627-92A6E42D851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63694-4FFD-4D87-AFE6-46919321CE1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CC68AC-3F84-4E21-8780-027F605A2D7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BE3C8-35CF-48A2-A5F4-E78EC03D267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AF6BF-8B07-48BC-A564-174A82F3575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A2D956F-B5C0-4D03-9616-14D17946869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133600"/>
            <a:ext cx="8229600" cy="11430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ru-RU" sz="2000" b="1" dirty="0" smtClean="0">
                <a:solidFill>
                  <a:schemeClr val="accent2"/>
                </a:solidFill>
              </a:rPr>
              <a:t/>
            </a:r>
            <a:br>
              <a:rPr lang="ru-RU" sz="2000" b="1" dirty="0" smtClean="0">
                <a:solidFill>
                  <a:schemeClr val="accent2"/>
                </a:solidFill>
              </a:rPr>
            </a:b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Смирнова Ирина Владимировна</a:t>
            </a:r>
            <a:r>
              <a:rPr lang="ru-RU" sz="2000" b="1" dirty="0" smtClean="0">
                <a:solidFill>
                  <a:schemeClr val="accent2"/>
                </a:solidFill>
              </a:rPr>
              <a:t/>
            </a:r>
            <a:br>
              <a:rPr lang="ru-RU" sz="2000" b="1" dirty="0" smtClean="0">
                <a:solidFill>
                  <a:schemeClr val="accent2"/>
                </a:solidFill>
              </a:rPr>
            </a:br>
            <a:r>
              <a:rPr lang="ru-RU" sz="2000" b="1" dirty="0" smtClean="0">
                <a:solidFill>
                  <a:schemeClr val="accent2"/>
                </a:solidFill>
              </a:rPr>
              <a:t/>
            </a:r>
            <a:br>
              <a:rPr lang="ru-RU" sz="2000" b="1" dirty="0" smtClean="0">
                <a:solidFill>
                  <a:schemeClr val="accent2"/>
                </a:solidFill>
              </a:rPr>
            </a:br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</a:rPr>
              <a:t>Усовершенствование мотивационного механизма  ПАО </a:t>
            </a:r>
            <a:br>
              <a:rPr lang="ru-RU" sz="1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</a:rPr>
              <a:t>«НКМЗ» на основе исследования эффективности </a:t>
            </a:r>
            <a:br>
              <a:rPr lang="ru-RU" sz="1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</a:rPr>
              <a:t>действующей системы оплаты труда</a:t>
            </a:r>
          </a:p>
        </p:txBody>
      </p:sp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1601788" y="2927350"/>
            <a:ext cx="15208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52" name="Rectangle 8"/>
          <p:cNvSpPr>
            <a:spLocks noChangeArrowheads="1"/>
          </p:cNvSpPr>
          <p:nvPr/>
        </p:nvSpPr>
        <p:spPr bwMode="auto">
          <a:xfrm>
            <a:off x="1601788" y="2927350"/>
            <a:ext cx="10509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9" name="Group 35"/>
          <p:cNvGraphicFramePr>
            <a:graphicFrameLocks noGrp="1"/>
          </p:cNvGraphicFramePr>
          <p:nvPr/>
        </p:nvGraphicFramePr>
        <p:xfrm>
          <a:off x="468313" y="5589588"/>
          <a:ext cx="8208962" cy="952500"/>
        </p:xfrm>
        <a:graphic>
          <a:graphicData uri="http://schemas.openxmlformats.org/drawingml/2006/table">
            <a:tbl>
              <a:tblPr/>
              <a:tblGrid>
                <a:gridCol w="2101850"/>
                <a:gridCol w="1450975"/>
                <a:gridCol w="2063750"/>
                <a:gridCol w="2592387"/>
              </a:tblGrid>
              <a:tr h="9525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</a:t>
                      </a:r>
                      <a:r>
                        <a:rPr kumimoji="0" lang="uk-UA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ДДМА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DSEA</a:t>
                      </a: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Автор: Смирнова И.В.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Научный руководитель: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к.э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.н.,доц., Дарченко Н.Д.</a:t>
                      </a: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Магистерская выпускная работа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Краматорск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24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декабря</a:t>
                      </a: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2014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065" name="Рисунок 5" descr="gerbddmab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5643563"/>
            <a:ext cx="857250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6" name="Рисунок 4"/>
          <p:cNvPicPr>
            <a:picLocks noChangeAspect="1" noChangeArrowheads="1"/>
          </p:cNvPicPr>
          <p:nvPr/>
        </p:nvPicPr>
        <p:blipFill>
          <a:blip r:embed="rId4"/>
          <a:srcRect b="47580"/>
          <a:stretch>
            <a:fillRect/>
          </a:stretch>
        </p:blipFill>
        <p:spPr bwMode="auto">
          <a:xfrm>
            <a:off x="2857500" y="5643563"/>
            <a:ext cx="8858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214414" y="2214554"/>
            <a:ext cx="6500858" cy="1776426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ru-RU" sz="18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Разработка </a:t>
            </a:r>
            <a:r>
              <a:rPr lang="ru-RU" sz="18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направлений </a:t>
            </a:r>
            <a:r>
              <a:rPr lang="ru-RU" sz="18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усовершенствования мотивационного </a:t>
            </a:r>
            <a:r>
              <a:rPr lang="ru-RU" sz="18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механизма по результатам </a:t>
            </a:r>
            <a:r>
              <a:rPr lang="ru-RU" sz="18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           исследования </a:t>
            </a:r>
            <a:r>
              <a:rPr lang="ru-RU" sz="18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действующей системы оплаты труда и </a:t>
            </a:r>
            <a:r>
              <a:rPr lang="ru-RU" sz="18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   эффективности </a:t>
            </a:r>
            <a:r>
              <a:rPr lang="ru-RU" sz="18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использования средств на оплату труда ПАО «НКМЗ».</a:t>
            </a:r>
            <a:endParaRPr lang="ru-RU" sz="1800" dirty="0" smtClean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1601788" y="2927350"/>
            <a:ext cx="15208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52" name="Rectangle 8"/>
          <p:cNvSpPr>
            <a:spLocks noChangeArrowheads="1"/>
          </p:cNvSpPr>
          <p:nvPr/>
        </p:nvSpPr>
        <p:spPr bwMode="auto">
          <a:xfrm>
            <a:off x="1601788" y="2927350"/>
            <a:ext cx="10509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9" name="Group 35"/>
          <p:cNvGraphicFramePr>
            <a:graphicFrameLocks noGrp="1"/>
          </p:cNvGraphicFramePr>
          <p:nvPr/>
        </p:nvGraphicFramePr>
        <p:xfrm>
          <a:off x="468313" y="5589588"/>
          <a:ext cx="8208962" cy="952500"/>
        </p:xfrm>
        <a:graphic>
          <a:graphicData uri="http://schemas.openxmlformats.org/drawingml/2006/table">
            <a:tbl>
              <a:tblPr/>
              <a:tblGrid>
                <a:gridCol w="2101850"/>
                <a:gridCol w="1450975"/>
                <a:gridCol w="2063750"/>
                <a:gridCol w="2592387"/>
              </a:tblGrid>
              <a:tr h="9525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</a:t>
                      </a:r>
                      <a:r>
                        <a:rPr kumimoji="0" lang="uk-UA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ДДМА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DSEA</a:t>
                      </a: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Автор: Смирнова И.В.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Научный руководитель: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к.э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.н.,доц., Дарченко Н.Д.</a:t>
                      </a: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Магистерская выпускная работа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Краматорск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24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декабря</a:t>
                      </a: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2014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065" name="Рисунок 5" descr="gerbddmab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5643563"/>
            <a:ext cx="857250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6" name="Рисунок 4"/>
          <p:cNvPicPr>
            <a:picLocks noChangeAspect="1" noChangeArrowheads="1"/>
          </p:cNvPicPr>
          <p:nvPr/>
        </p:nvPicPr>
        <p:blipFill>
          <a:blip r:embed="rId4"/>
          <a:srcRect b="47580"/>
          <a:stretch>
            <a:fillRect/>
          </a:stretch>
        </p:blipFill>
        <p:spPr bwMode="auto">
          <a:xfrm>
            <a:off x="2857500" y="5643563"/>
            <a:ext cx="8858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714348" y="57148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Целью работы является: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4" y="2071678"/>
            <a:ext cx="6858048" cy="1500198"/>
          </a:xfrm>
        </p:spPr>
        <p:txBody>
          <a:bodyPr/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800" dirty="0" smtClean="0"/>
              <a:t> Изучены </a:t>
            </a:r>
            <a:r>
              <a:rPr lang="ru-RU" sz="1800" dirty="0" smtClean="0"/>
              <a:t>и проанализированы теоретико-методические аспекты исследования состояния оплаты труда и эффективности использования трудовых ресурсов </a:t>
            </a:r>
            <a:r>
              <a:rPr lang="ru-RU" sz="1800" dirty="0" smtClean="0"/>
              <a:t>предприятия в современных условиях;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 smtClean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1601788" y="2927350"/>
            <a:ext cx="15208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52" name="Rectangle 8"/>
          <p:cNvSpPr>
            <a:spLocks noChangeArrowheads="1"/>
          </p:cNvSpPr>
          <p:nvPr/>
        </p:nvSpPr>
        <p:spPr bwMode="auto">
          <a:xfrm>
            <a:off x="1601788" y="2927350"/>
            <a:ext cx="10509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9" name="Group 35"/>
          <p:cNvGraphicFramePr>
            <a:graphicFrameLocks noGrp="1"/>
          </p:cNvGraphicFramePr>
          <p:nvPr/>
        </p:nvGraphicFramePr>
        <p:xfrm>
          <a:off x="468313" y="5589588"/>
          <a:ext cx="8208962" cy="952500"/>
        </p:xfrm>
        <a:graphic>
          <a:graphicData uri="http://schemas.openxmlformats.org/drawingml/2006/table">
            <a:tbl>
              <a:tblPr/>
              <a:tblGrid>
                <a:gridCol w="2101850"/>
                <a:gridCol w="1450975"/>
                <a:gridCol w="2063750"/>
                <a:gridCol w="2592387"/>
              </a:tblGrid>
              <a:tr h="9525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</a:t>
                      </a:r>
                      <a:r>
                        <a:rPr kumimoji="0" lang="uk-UA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ДДМА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DSEA</a:t>
                      </a: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Автор: Смирнова И.В.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Научный руководитель: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к.э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.н.,доц., Дарченко Н.Д.</a:t>
                      </a: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Магистерская выпускная работа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Краматорск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24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декабря</a:t>
                      </a: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2014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065" name="Рисунок 5" descr="gerbddmab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5643563"/>
            <a:ext cx="857250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6" name="Рисунок 4"/>
          <p:cNvPicPr>
            <a:picLocks noChangeAspect="1" noChangeArrowheads="1"/>
          </p:cNvPicPr>
          <p:nvPr/>
        </p:nvPicPr>
        <p:blipFill>
          <a:blip r:embed="rId4"/>
          <a:srcRect b="47580"/>
          <a:stretch>
            <a:fillRect/>
          </a:stretch>
        </p:blipFill>
        <p:spPr bwMode="auto">
          <a:xfrm>
            <a:off x="2857500" y="5643563"/>
            <a:ext cx="8858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71472" y="357166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ct val="150000"/>
              </a:lnSpc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1400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Для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достижения поставленной цели были поставлены и решены следующие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задачи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857224" y="2857496"/>
            <a:ext cx="6858048" cy="1776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ru-RU" dirty="0" smtClean="0"/>
              <a:t>Исследованы </a:t>
            </a:r>
            <a:r>
              <a:rPr lang="ru-RU" dirty="0" smtClean="0"/>
              <a:t>и оценены уровень и динамика оплаты </a:t>
            </a:r>
            <a:r>
              <a:rPr lang="ru-RU" dirty="0" smtClean="0"/>
              <a:t> труда </a:t>
            </a:r>
            <a:r>
              <a:rPr lang="ru-RU" dirty="0" smtClean="0"/>
              <a:t>ПАО «НКМЗ» на протяжении 2011-2013 годов;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accent4">
                  <a:lumMod val="95000"/>
                  <a:lumOff val="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857224" y="3786190"/>
            <a:ext cx="6500858" cy="1776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ru-RU" dirty="0" smtClean="0"/>
              <a:t>Разработаны </a:t>
            </a:r>
            <a:r>
              <a:rPr lang="ru-RU" dirty="0" smtClean="0"/>
              <a:t>направления совершенствования мотивационного механизма базового предприятия.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accent4">
                  <a:lumMod val="95000"/>
                  <a:lumOff val="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214313"/>
            <a:ext cx="8229600" cy="11430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ru-RU" sz="1400" b="1" dirty="0" smtClean="0"/>
              <a:t/>
            </a:r>
            <a:br>
              <a:rPr lang="ru-RU" sz="1400" b="1" dirty="0" smtClean="0"/>
            </a:br>
            <a:r>
              <a:rPr lang="ru-RU" sz="1400" b="1" dirty="0" smtClean="0"/>
              <a:t/>
            </a:r>
            <a:br>
              <a:rPr lang="ru-RU" sz="1400" b="1" dirty="0" smtClean="0"/>
            </a:b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Основные технико-экономические показатели деятельности ПАО «НКМЗ»       за 2011-2013 гг.</a:t>
            </a:r>
            <a:r>
              <a:rPr lang="ru-RU" sz="1400" b="1" dirty="0" smtClean="0"/>
              <a:t/>
            </a:r>
            <a:br>
              <a:rPr lang="ru-RU" sz="1400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Group 35"/>
          <p:cNvGraphicFramePr>
            <a:graphicFrameLocks noGrp="1"/>
          </p:cNvGraphicFramePr>
          <p:nvPr/>
        </p:nvGraphicFramePr>
        <p:xfrm>
          <a:off x="468313" y="5589588"/>
          <a:ext cx="8208962" cy="952500"/>
        </p:xfrm>
        <a:graphic>
          <a:graphicData uri="http://schemas.openxmlformats.org/drawingml/2006/table">
            <a:tbl>
              <a:tblPr/>
              <a:tblGrid>
                <a:gridCol w="2101850"/>
                <a:gridCol w="1450975"/>
                <a:gridCol w="2063750"/>
                <a:gridCol w="2592387"/>
              </a:tblGrid>
              <a:tr h="9525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</a:t>
                      </a:r>
                      <a:r>
                        <a:rPr kumimoji="0" lang="uk-UA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ДДМА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DSEA</a:t>
                      </a: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Автор: Смирнова И.В.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Научный руководитель: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к.э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.н.,доц., Дарченко Н.Д.</a:t>
                      </a: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Магистерская выпускная работа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Краматорск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24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декабря</a:t>
                      </a: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2014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087" name="Рисунок 5" descr="gerbddmab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5643563"/>
            <a:ext cx="857250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8" name="Рисунок 4"/>
          <p:cNvPicPr>
            <a:picLocks noChangeAspect="1" noChangeArrowheads="1"/>
          </p:cNvPicPr>
          <p:nvPr/>
        </p:nvPicPr>
        <p:blipFill>
          <a:blip r:embed="rId4"/>
          <a:srcRect b="47580"/>
          <a:stretch>
            <a:fillRect/>
          </a:stretch>
        </p:blipFill>
        <p:spPr bwMode="auto">
          <a:xfrm>
            <a:off x="2857500" y="5643563"/>
            <a:ext cx="8858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14348" y="1071546"/>
          <a:ext cx="7715276" cy="4124136"/>
        </p:xfrm>
        <a:graphic>
          <a:graphicData uri="http://schemas.openxmlformats.org/drawingml/2006/table">
            <a:tbl>
              <a:tblPr/>
              <a:tblGrid>
                <a:gridCol w="402074"/>
                <a:gridCol w="3456322"/>
                <a:gridCol w="664561"/>
                <a:gridCol w="1063601"/>
                <a:gridCol w="1065118"/>
                <a:gridCol w="1063600"/>
              </a:tblGrid>
              <a:tr h="26314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№</a:t>
                      </a:r>
                    </a:p>
                  </a:txBody>
                  <a:tcPr marL="63062" marR="63062" marT="0" marB="0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Технико-экономические показатели </a:t>
                      </a: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Ед. изм.</a:t>
                      </a:r>
                    </a:p>
                  </a:txBody>
                  <a:tcPr marL="63062" marR="63062" marT="0" marB="0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Период исследования</a:t>
                      </a: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31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2011</a:t>
                      </a: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2012</a:t>
                      </a: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2013</a:t>
                      </a: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0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marL="63062" marR="63062" marT="0" marB="0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marL="63062" marR="63062" marT="0" marB="0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marL="63062" marR="63062" marT="0" marB="0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marL="63062" marR="63062" marT="0" marB="0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marL="63062" marR="63062" marT="0" marB="0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</a:t>
                      </a:r>
                    </a:p>
                  </a:txBody>
                  <a:tcPr marL="63062" marR="63062" marT="0" marB="0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6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1. Объем продаж (поступление денежных средств)</a:t>
                      </a:r>
                    </a:p>
                  </a:txBody>
                  <a:tcPr marL="63062" marR="63062" marT="0" marB="0" anchor="b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т. грн.</a:t>
                      </a: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2935032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2809896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2615832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6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2. Товарная продукция в действующих ценах</a:t>
                      </a:r>
                    </a:p>
                  </a:txBody>
                  <a:tcPr marL="63062" marR="63062" marT="0" marB="0" anchor="b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т. грн.</a:t>
                      </a: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2832252</a:t>
                      </a: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3000037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2403565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0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3. Валовой объем производства</a:t>
                      </a:r>
                    </a:p>
                  </a:txBody>
                  <a:tcPr marL="63062" marR="63062" marT="0" marB="0" anchor="b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т. грн.</a:t>
                      </a: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2068097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1788980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1526257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6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4. Среднесписочная численность, чел., в т.ч.:</a:t>
                      </a:r>
                    </a:p>
                  </a:txBody>
                  <a:tcPr marL="63062" marR="63062" marT="0" marB="0" anchor="b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чел.</a:t>
                      </a: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13178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12790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11997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0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5.                ППП</a:t>
                      </a:r>
                    </a:p>
                  </a:txBody>
                  <a:tcPr marL="63062" marR="63062" marT="0" marB="0" anchor="b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чел.</a:t>
                      </a: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12508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12143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11365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</a:t>
                      </a: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 Производительность труда 1-го работника ППП (по товарной продукции)</a:t>
                      </a:r>
                    </a:p>
                  </a:txBody>
                  <a:tcPr marL="63062" marR="63062" marT="0" marB="0" anchor="b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т. грн.</a:t>
                      </a: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239,85</a:t>
                      </a: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197,94</a:t>
                      </a: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160,53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0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</a:t>
                      </a: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7.Фонд оплаты труда, в т.ч.:</a:t>
                      </a:r>
                    </a:p>
                  </a:txBody>
                  <a:tcPr marL="63062" marR="63062" marT="0" marB="0" anchor="b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т. грн.</a:t>
                      </a: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643688,8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673463,9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694232,8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0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</a:t>
                      </a: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8.                ППП</a:t>
                      </a:r>
                    </a:p>
                  </a:txBody>
                  <a:tcPr marL="63062" marR="63062" marT="0" marB="0" anchor="b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т. грн.</a:t>
                      </a: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620719,2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647334,3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674578,6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</a:t>
                      </a: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9. Среднемесячная зарплата 1-го работника</a:t>
                      </a:r>
                    </a:p>
                  </a:txBody>
                  <a:tcPr marL="63062" marR="63062" marT="0" marB="0" anchor="b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грн.</a:t>
                      </a: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4070,38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4387,86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4822,27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10. Среднемесячная зарплата 1-го ППП</a:t>
                      </a:r>
                    </a:p>
                  </a:txBody>
                  <a:tcPr marL="63062" marR="63062" marT="0" marB="0" anchor="b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грн.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4135,25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4442,4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4946,3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3062" marR="63062" marT="0" marB="0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Сравнительный анализ среднемесячной заработной платы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>
              <a:solidFill>
                <a:schemeClr val="tx1"/>
              </a:solidFill>
            </a:endParaRPr>
          </a:p>
        </p:txBody>
      </p:sp>
      <p:graphicFrame>
        <p:nvGraphicFramePr>
          <p:cNvPr id="5" name="Group 35"/>
          <p:cNvGraphicFramePr>
            <a:graphicFrameLocks noGrp="1"/>
          </p:cNvGraphicFramePr>
          <p:nvPr/>
        </p:nvGraphicFramePr>
        <p:xfrm>
          <a:off x="468313" y="5589588"/>
          <a:ext cx="8208962" cy="952500"/>
        </p:xfrm>
        <a:graphic>
          <a:graphicData uri="http://schemas.openxmlformats.org/drawingml/2006/table">
            <a:tbl>
              <a:tblPr/>
              <a:tblGrid>
                <a:gridCol w="2101850"/>
                <a:gridCol w="1450975"/>
                <a:gridCol w="2063750"/>
                <a:gridCol w="2592387"/>
              </a:tblGrid>
              <a:tr h="9525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</a:t>
                      </a:r>
                      <a:r>
                        <a:rPr kumimoji="0" lang="uk-UA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ДДМА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DSEA</a:t>
                      </a: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Автор: Смирнова И.В.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Научный руководитель: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к.э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.н.,доц., Дарченко Н.Д.</a:t>
                      </a: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Магистерская выпускная работа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Краматорск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24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декабря</a:t>
                      </a: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2014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111" name="Рисунок 4"/>
          <p:cNvPicPr>
            <a:picLocks noChangeAspect="1" noChangeArrowheads="1"/>
          </p:cNvPicPr>
          <p:nvPr/>
        </p:nvPicPr>
        <p:blipFill>
          <a:blip r:embed="rId3"/>
          <a:srcRect b="47580"/>
          <a:stretch>
            <a:fillRect/>
          </a:stretch>
        </p:blipFill>
        <p:spPr bwMode="auto">
          <a:xfrm>
            <a:off x="2857500" y="5643563"/>
            <a:ext cx="8858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2" name="Рисунок 5" descr="gerbddmab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5643563"/>
            <a:ext cx="857250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642939" y="928688"/>
          <a:ext cx="7858150" cy="3765553"/>
        </p:xfrm>
        <a:graphic>
          <a:graphicData uri="http://schemas.openxmlformats.org/drawingml/2006/table">
            <a:tbl>
              <a:tblPr/>
              <a:tblGrid>
                <a:gridCol w="2038872"/>
                <a:gridCol w="840090"/>
                <a:gridCol w="907738"/>
                <a:gridCol w="877847"/>
                <a:gridCol w="851104"/>
                <a:gridCol w="789748"/>
                <a:gridCol w="789748"/>
                <a:gridCol w="763003"/>
              </a:tblGrid>
              <a:tr h="3984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Наименование показателя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2011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2012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2013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2012/2011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2013/2012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02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Абс.,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грн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Отн.,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Абс.,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грн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Отн.,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6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Средняя зарплата работника,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грн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./мес.: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 Украине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2633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3026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3265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+393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+14,9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+239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+7,9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 Донецкой области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3063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3495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3755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+432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+14,1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+260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+7,4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 промышленности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3120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3500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3763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+380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+12,2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+263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+7,5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 ПАО «НКМЗ»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4070,</a:t>
                      </a: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38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4387,86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4822,27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+317,5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+7,8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+434,4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+9,9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Индекс инфляции, %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104,6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99,8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100,5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-4,8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-4,6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+0,7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+,07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           Динамика среднемесячной зарплаты по Украине</a:t>
            </a:r>
          </a:p>
        </p:txBody>
      </p:sp>
      <p:graphicFrame>
        <p:nvGraphicFramePr>
          <p:cNvPr id="4" name="Group 35"/>
          <p:cNvGraphicFramePr>
            <a:graphicFrameLocks noGrp="1"/>
          </p:cNvGraphicFramePr>
          <p:nvPr/>
        </p:nvGraphicFramePr>
        <p:xfrm>
          <a:off x="468313" y="5589588"/>
          <a:ext cx="8208962" cy="952500"/>
        </p:xfrm>
        <a:graphic>
          <a:graphicData uri="http://schemas.openxmlformats.org/drawingml/2006/table">
            <a:tbl>
              <a:tblPr/>
              <a:tblGrid>
                <a:gridCol w="2101850"/>
                <a:gridCol w="1450975"/>
                <a:gridCol w="2063750"/>
                <a:gridCol w="2592387"/>
              </a:tblGrid>
              <a:tr h="9525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</a:t>
                      </a:r>
                      <a:r>
                        <a:rPr kumimoji="0" lang="uk-UA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ДДМА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DSEA</a:t>
                      </a: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Автор: Смирнова И.В.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Научный руководитель: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к.э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.н.,доц., Дарченко Н.Д.</a:t>
                      </a: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Магистерская выпускная работа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Краматорск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24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декабря</a:t>
                      </a: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2014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135" name="Рисунок 4"/>
          <p:cNvPicPr>
            <a:picLocks noChangeAspect="1" noChangeArrowheads="1"/>
          </p:cNvPicPr>
          <p:nvPr/>
        </p:nvPicPr>
        <p:blipFill>
          <a:blip r:embed="rId3"/>
          <a:srcRect b="47580"/>
          <a:stretch>
            <a:fillRect/>
          </a:stretch>
        </p:blipFill>
        <p:spPr bwMode="auto">
          <a:xfrm>
            <a:off x="2857500" y="5643563"/>
            <a:ext cx="8858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6" name="Рисунок 5" descr="gerbddmab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5643563"/>
            <a:ext cx="857250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137" name="Group 203"/>
          <p:cNvGrpSpPr>
            <a:grpSpLocks noChangeAspect="1"/>
          </p:cNvGrpSpPr>
          <p:nvPr/>
        </p:nvGrpSpPr>
        <p:grpSpPr bwMode="auto">
          <a:xfrm>
            <a:off x="0" y="1214438"/>
            <a:ext cx="8678863" cy="4821237"/>
            <a:chOff x="1072" y="850"/>
            <a:chExt cx="4239" cy="2497"/>
          </a:xfrm>
        </p:grpSpPr>
        <p:sp>
          <p:nvSpPr>
            <p:cNvPr id="5138" name="AutoShape 202"/>
            <p:cNvSpPr>
              <a:spLocks noChangeAspect="1" noChangeArrowheads="1" noTextEdit="1"/>
            </p:cNvSpPr>
            <p:nvPr/>
          </p:nvSpPr>
          <p:spPr bwMode="auto">
            <a:xfrm>
              <a:off x="1125" y="855"/>
              <a:ext cx="4050" cy="24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39" name="Rectangle 204"/>
            <p:cNvSpPr>
              <a:spLocks noChangeArrowheads="1"/>
            </p:cNvSpPr>
            <p:nvPr/>
          </p:nvSpPr>
          <p:spPr bwMode="auto">
            <a:xfrm>
              <a:off x="1072" y="850"/>
              <a:ext cx="3976" cy="2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0" name="Rectangle 205"/>
            <p:cNvSpPr>
              <a:spLocks noChangeArrowheads="1"/>
            </p:cNvSpPr>
            <p:nvPr/>
          </p:nvSpPr>
          <p:spPr bwMode="auto">
            <a:xfrm>
              <a:off x="1177" y="1066"/>
              <a:ext cx="2748" cy="1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1" name="Freeform 206"/>
            <p:cNvSpPr>
              <a:spLocks/>
            </p:cNvSpPr>
            <p:nvPr/>
          </p:nvSpPr>
          <p:spPr bwMode="auto">
            <a:xfrm>
              <a:off x="1596" y="2695"/>
              <a:ext cx="2321" cy="96"/>
            </a:xfrm>
            <a:custGeom>
              <a:avLst/>
              <a:gdLst>
                <a:gd name="T0" fmla="*/ 0 w 2321"/>
                <a:gd name="T1" fmla="*/ 96 h 96"/>
                <a:gd name="T2" fmla="*/ 113 w 2321"/>
                <a:gd name="T3" fmla="*/ 0 h 96"/>
                <a:gd name="T4" fmla="*/ 2321 w 2321"/>
                <a:gd name="T5" fmla="*/ 0 h 96"/>
                <a:gd name="T6" fmla="*/ 2209 w 2321"/>
                <a:gd name="T7" fmla="*/ 96 h 96"/>
                <a:gd name="T8" fmla="*/ 0 w 2321"/>
                <a:gd name="T9" fmla="*/ 96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21"/>
                <a:gd name="T16" fmla="*/ 0 h 96"/>
                <a:gd name="T17" fmla="*/ 2321 w 2321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21" h="96">
                  <a:moveTo>
                    <a:pt x="0" y="96"/>
                  </a:moveTo>
                  <a:lnTo>
                    <a:pt x="113" y="0"/>
                  </a:lnTo>
                  <a:lnTo>
                    <a:pt x="2321" y="0"/>
                  </a:lnTo>
                  <a:lnTo>
                    <a:pt x="2209" y="96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2" name="Freeform 207"/>
            <p:cNvSpPr>
              <a:spLocks/>
            </p:cNvSpPr>
            <p:nvPr/>
          </p:nvSpPr>
          <p:spPr bwMode="auto">
            <a:xfrm>
              <a:off x="1596" y="1114"/>
              <a:ext cx="113" cy="1677"/>
            </a:xfrm>
            <a:custGeom>
              <a:avLst/>
              <a:gdLst>
                <a:gd name="T0" fmla="*/ 0 w 113"/>
                <a:gd name="T1" fmla="*/ 1677 h 1677"/>
                <a:gd name="T2" fmla="*/ 0 w 113"/>
                <a:gd name="T3" fmla="*/ 95 h 1677"/>
                <a:gd name="T4" fmla="*/ 113 w 113"/>
                <a:gd name="T5" fmla="*/ 0 h 1677"/>
                <a:gd name="T6" fmla="*/ 113 w 113"/>
                <a:gd name="T7" fmla="*/ 1581 h 1677"/>
                <a:gd name="T8" fmla="*/ 0 w 113"/>
                <a:gd name="T9" fmla="*/ 1677 h 16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3"/>
                <a:gd name="T16" fmla="*/ 0 h 1677"/>
                <a:gd name="T17" fmla="*/ 113 w 113"/>
                <a:gd name="T18" fmla="*/ 1677 h 16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3" h="1677">
                  <a:moveTo>
                    <a:pt x="0" y="1677"/>
                  </a:moveTo>
                  <a:lnTo>
                    <a:pt x="0" y="95"/>
                  </a:lnTo>
                  <a:lnTo>
                    <a:pt x="113" y="0"/>
                  </a:lnTo>
                  <a:lnTo>
                    <a:pt x="113" y="1581"/>
                  </a:lnTo>
                  <a:lnTo>
                    <a:pt x="0" y="1677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3" name="Rectangle 208"/>
            <p:cNvSpPr>
              <a:spLocks noChangeArrowheads="1"/>
            </p:cNvSpPr>
            <p:nvPr/>
          </p:nvSpPr>
          <p:spPr bwMode="auto">
            <a:xfrm>
              <a:off x="1709" y="1114"/>
              <a:ext cx="2208" cy="15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4" name="Freeform 209"/>
            <p:cNvSpPr>
              <a:spLocks/>
            </p:cNvSpPr>
            <p:nvPr/>
          </p:nvSpPr>
          <p:spPr bwMode="auto">
            <a:xfrm>
              <a:off x="1596" y="2695"/>
              <a:ext cx="2321" cy="96"/>
            </a:xfrm>
            <a:custGeom>
              <a:avLst/>
              <a:gdLst>
                <a:gd name="T0" fmla="*/ 0 w 310"/>
                <a:gd name="T1" fmla="*/ 96 h 12"/>
                <a:gd name="T2" fmla="*/ 112 w 310"/>
                <a:gd name="T3" fmla="*/ 0 h 12"/>
                <a:gd name="T4" fmla="*/ 2321 w 310"/>
                <a:gd name="T5" fmla="*/ 0 h 12"/>
                <a:gd name="T6" fmla="*/ 0 60000 65536"/>
                <a:gd name="T7" fmla="*/ 0 60000 65536"/>
                <a:gd name="T8" fmla="*/ 0 60000 65536"/>
                <a:gd name="T9" fmla="*/ 0 w 310"/>
                <a:gd name="T10" fmla="*/ 0 h 12"/>
                <a:gd name="T11" fmla="*/ 310 w 310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0" h="12">
                  <a:moveTo>
                    <a:pt x="0" y="12"/>
                  </a:moveTo>
                  <a:lnTo>
                    <a:pt x="15" y="0"/>
                  </a:lnTo>
                  <a:lnTo>
                    <a:pt x="31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5" name="Freeform 210"/>
            <p:cNvSpPr>
              <a:spLocks/>
            </p:cNvSpPr>
            <p:nvPr/>
          </p:nvSpPr>
          <p:spPr bwMode="auto">
            <a:xfrm>
              <a:off x="1596" y="2535"/>
              <a:ext cx="2321" cy="96"/>
            </a:xfrm>
            <a:custGeom>
              <a:avLst/>
              <a:gdLst>
                <a:gd name="T0" fmla="*/ 0 w 310"/>
                <a:gd name="T1" fmla="*/ 96 h 12"/>
                <a:gd name="T2" fmla="*/ 112 w 310"/>
                <a:gd name="T3" fmla="*/ 0 h 12"/>
                <a:gd name="T4" fmla="*/ 2321 w 310"/>
                <a:gd name="T5" fmla="*/ 0 h 12"/>
                <a:gd name="T6" fmla="*/ 0 60000 65536"/>
                <a:gd name="T7" fmla="*/ 0 60000 65536"/>
                <a:gd name="T8" fmla="*/ 0 60000 65536"/>
                <a:gd name="T9" fmla="*/ 0 w 310"/>
                <a:gd name="T10" fmla="*/ 0 h 12"/>
                <a:gd name="T11" fmla="*/ 310 w 310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0" h="12">
                  <a:moveTo>
                    <a:pt x="0" y="12"/>
                  </a:moveTo>
                  <a:lnTo>
                    <a:pt x="15" y="0"/>
                  </a:lnTo>
                  <a:lnTo>
                    <a:pt x="31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6" name="Freeform 211"/>
            <p:cNvSpPr>
              <a:spLocks/>
            </p:cNvSpPr>
            <p:nvPr/>
          </p:nvSpPr>
          <p:spPr bwMode="auto">
            <a:xfrm>
              <a:off x="1596" y="2376"/>
              <a:ext cx="2321" cy="95"/>
            </a:xfrm>
            <a:custGeom>
              <a:avLst/>
              <a:gdLst>
                <a:gd name="T0" fmla="*/ 0 w 310"/>
                <a:gd name="T1" fmla="*/ 95 h 12"/>
                <a:gd name="T2" fmla="*/ 112 w 310"/>
                <a:gd name="T3" fmla="*/ 0 h 12"/>
                <a:gd name="T4" fmla="*/ 2321 w 310"/>
                <a:gd name="T5" fmla="*/ 0 h 12"/>
                <a:gd name="T6" fmla="*/ 0 60000 65536"/>
                <a:gd name="T7" fmla="*/ 0 60000 65536"/>
                <a:gd name="T8" fmla="*/ 0 60000 65536"/>
                <a:gd name="T9" fmla="*/ 0 w 310"/>
                <a:gd name="T10" fmla="*/ 0 h 12"/>
                <a:gd name="T11" fmla="*/ 310 w 310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0" h="12">
                  <a:moveTo>
                    <a:pt x="0" y="12"/>
                  </a:moveTo>
                  <a:lnTo>
                    <a:pt x="15" y="0"/>
                  </a:lnTo>
                  <a:lnTo>
                    <a:pt x="31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7" name="Freeform 212"/>
            <p:cNvSpPr>
              <a:spLocks/>
            </p:cNvSpPr>
            <p:nvPr/>
          </p:nvSpPr>
          <p:spPr bwMode="auto">
            <a:xfrm>
              <a:off x="1596" y="2224"/>
              <a:ext cx="2321" cy="88"/>
            </a:xfrm>
            <a:custGeom>
              <a:avLst/>
              <a:gdLst>
                <a:gd name="T0" fmla="*/ 0 w 310"/>
                <a:gd name="T1" fmla="*/ 88 h 11"/>
                <a:gd name="T2" fmla="*/ 112 w 310"/>
                <a:gd name="T3" fmla="*/ 0 h 11"/>
                <a:gd name="T4" fmla="*/ 2321 w 310"/>
                <a:gd name="T5" fmla="*/ 0 h 11"/>
                <a:gd name="T6" fmla="*/ 0 60000 65536"/>
                <a:gd name="T7" fmla="*/ 0 60000 65536"/>
                <a:gd name="T8" fmla="*/ 0 60000 65536"/>
                <a:gd name="T9" fmla="*/ 0 w 310"/>
                <a:gd name="T10" fmla="*/ 0 h 11"/>
                <a:gd name="T11" fmla="*/ 310 w 310"/>
                <a:gd name="T12" fmla="*/ 11 h 1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0" h="11">
                  <a:moveTo>
                    <a:pt x="0" y="11"/>
                  </a:moveTo>
                  <a:lnTo>
                    <a:pt x="15" y="0"/>
                  </a:lnTo>
                  <a:lnTo>
                    <a:pt x="31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8" name="Freeform 213"/>
            <p:cNvSpPr>
              <a:spLocks/>
            </p:cNvSpPr>
            <p:nvPr/>
          </p:nvSpPr>
          <p:spPr bwMode="auto">
            <a:xfrm>
              <a:off x="1596" y="2064"/>
              <a:ext cx="2321" cy="96"/>
            </a:xfrm>
            <a:custGeom>
              <a:avLst/>
              <a:gdLst>
                <a:gd name="T0" fmla="*/ 0 w 310"/>
                <a:gd name="T1" fmla="*/ 96 h 12"/>
                <a:gd name="T2" fmla="*/ 112 w 310"/>
                <a:gd name="T3" fmla="*/ 0 h 12"/>
                <a:gd name="T4" fmla="*/ 2321 w 310"/>
                <a:gd name="T5" fmla="*/ 0 h 12"/>
                <a:gd name="T6" fmla="*/ 0 60000 65536"/>
                <a:gd name="T7" fmla="*/ 0 60000 65536"/>
                <a:gd name="T8" fmla="*/ 0 60000 65536"/>
                <a:gd name="T9" fmla="*/ 0 w 310"/>
                <a:gd name="T10" fmla="*/ 0 h 12"/>
                <a:gd name="T11" fmla="*/ 310 w 310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0" h="12">
                  <a:moveTo>
                    <a:pt x="0" y="12"/>
                  </a:moveTo>
                  <a:lnTo>
                    <a:pt x="15" y="0"/>
                  </a:lnTo>
                  <a:lnTo>
                    <a:pt x="31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9" name="Freeform 214"/>
            <p:cNvSpPr>
              <a:spLocks/>
            </p:cNvSpPr>
            <p:nvPr/>
          </p:nvSpPr>
          <p:spPr bwMode="auto">
            <a:xfrm>
              <a:off x="1596" y="1904"/>
              <a:ext cx="2321" cy="96"/>
            </a:xfrm>
            <a:custGeom>
              <a:avLst/>
              <a:gdLst>
                <a:gd name="T0" fmla="*/ 0 w 310"/>
                <a:gd name="T1" fmla="*/ 96 h 12"/>
                <a:gd name="T2" fmla="*/ 112 w 310"/>
                <a:gd name="T3" fmla="*/ 0 h 12"/>
                <a:gd name="T4" fmla="*/ 2321 w 310"/>
                <a:gd name="T5" fmla="*/ 0 h 12"/>
                <a:gd name="T6" fmla="*/ 0 60000 65536"/>
                <a:gd name="T7" fmla="*/ 0 60000 65536"/>
                <a:gd name="T8" fmla="*/ 0 60000 65536"/>
                <a:gd name="T9" fmla="*/ 0 w 310"/>
                <a:gd name="T10" fmla="*/ 0 h 12"/>
                <a:gd name="T11" fmla="*/ 310 w 310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0" h="12">
                  <a:moveTo>
                    <a:pt x="0" y="12"/>
                  </a:moveTo>
                  <a:lnTo>
                    <a:pt x="15" y="0"/>
                  </a:lnTo>
                  <a:lnTo>
                    <a:pt x="31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50" name="Freeform 215"/>
            <p:cNvSpPr>
              <a:spLocks/>
            </p:cNvSpPr>
            <p:nvPr/>
          </p:nvSpPr>
          <p:spPr bwMode="auto">
            <a:xfrm>
              <a:off x="1596" y="1745"/>
              <a:ext cx="2321" cy="95"/>
            </a:xfrm>
            <a:custGeom>
              <a:avLst/>
              <a:gdLst>
                <a:gd name="T0" fmla="*/ 0 w 310"/>
                <a:gd name="T1" fmla="*/ 95 h 12"/>
                <a:gd name="T2" fmla="*/ 112 w 310"/>
                <a:gd name="T3" fmla="*/ 0 h 12"/>
                <a:gd name="T4" fmla="*/ 2321 w 310"/>
                <a:gd name="T5" fmla="*/ 0 h 12"/>
                <a:gd name="T6" fmla="*/ 0 60000 65536"/>
                <a:gd name="T7" fmla="*/ 0 60000 65536"/>
                <a:gd name="T8" fmla="*/ 0 60000 65536"/>
                <a:gd name="T9" fmla="*/ 0 w 310"/>
                <a:gd name="T10" fmla="*/ 0 h 12"/>
                <a:gd name="T11" fmla="*/ 310 w 310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0" h="12">
                  <a:moveTo>
                    <a:pt x="0" y="12"/>
                  </a:moveTo>
                  <a:lnTo>
                    <a:pt x="15" y="0"/>
                  </a:lnTo>
                  <a:lnTo>
                    <a:pt x="31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51" name="Freeform 216"/>
            <p:cNvSpPr>
              <a:spLocks/>
            </p:cNvSpPr>
            <p:nvPr/>
          </p:nvSpPr>
          <p:spPr bwMode="auto">
            <a:xfrm>
              <a:off x="1596" y="1593"/>
              <a:ext cx="2321" cy="88"/>
            </a:xfrm>
            <a:custGeom>
              <a:avLst/>
              <a:gdLst>
                <a:gd name="T0" fmla="*/ 0 w 310"/>
                <a:gd name="T1" fmla="*/ 88 h 11"/>
                <a:gd name="T2" fmla="*/ 112 w 310"/>
                <a:gd name="T3" fmla="*/ 0 h 11"/>
                <a:gd name="T4" fmla="*/ 2321 w 310"/>
                <a:gd name="T5" fmla="*/ 0 h 11"/>
                <a:gd name="T6" fmla="*/ 0 60000 65536"/>
                <a:gd name="T7" fmla="*/ 0 60000 65536"/>
                <a:gd name="T8" fmla="*/ 0 60000 65536"/>
                <a:gd name="T9" fmla="*/ 0 w 310"/>
                <a:gd name="T10" fmla="*/ 0 h 11"/>
                <a:gd name="T11" fmla="*/ 310 w 310"/>
                <a:gd name="T12" fmla="*/ 11 h 1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0" h="11">
                  <a:moveTo>
                    <a:pt x="0" y="11"/>
                  </a:moveTo>
                  <a:lnTo>
                    <a:pt x="15" y="0"/>
                  </a:lnTo>
                  <a:lnTo>
                    <a:pt x="31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52" name="Freeform 217"/>
            <p:cNvSpPr>
              <a:spLocks/>
            </p:cNvSpPr>
            <p:nvPr/>
          </p:nvSpPr>
          <p:spPr bwMode="auto">
            <a:xfrm>
              <a:off x="1596" y="1433"/>
              <a:ext cx="2321" cy="96"/>
            </a:xfrm>
            <a:custGeom>
              <a:avLst/>
              <a:gdLst>
                <a:gd name="T0" fmla="*/ 0 w 310"/>
                <a:gd name="T1" fmla="*/ 96 h 12"/>
                <a:gd name="T2" fmla="*/ 112 w 310"/>
                <a:gd name="T3" fmla="*/ 0 h 12"/>
                <a:gd name="T4" fmla="*/ 2321 w 310"/>
                <a:gd name="T5" fmla="*/ 0 h 12"/>
                <a:gd name="T6" fmla="*/ 0 60000 65536"/>
                <a:gd name="T7" fmla="*/ 0 60000 65536"/>
                <a:gd name="T8" fmla="*/ 0 60000 65536"/>
                <a:gd name="T9" fmla="*/ 0 w 310"/>
                <a:gd name="T10" fmla="*/ 0 h 12"/>
                <a:gd name="T11" fmla="*/ 310 w 310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0" h="12">
                  <a:moveTo>
                    <a:pt x="0" y="12"/>
                  </a:moveTo>
                  <a:lnTo>
                    <a:pt x="15" y="0"/>
                  </a:lnTo>
                  <a:lnTo>
                    <a:pt x="31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53" name="Freeform 218"/>
            <p:cNvSpPr>
              <a:spLocks/>
            </p:cNvSpPr>
            <p:nvPr/>
          </p:nvSpPr>
          <p:spPr bwMode="auto">
            <a:xfrm>
              <a:off x="1596" y="1273"/>
              <a:ext cx="2321" cy="96"/>
            </a:xfrm>
            <a:custGeom>
              <a:avLst/>
              <a:gdLst>
                <a:gd name="T0" fmla="*/ 0 w 310"/>
                <a:gd name="T1" fmla="*/ 96 h 12"/>
                <a:gd name="T2" fmla="*/ 112 w 310"/>
                <a:gd name="T3" fmla="*/ 0 h 12"/>
                <a:gd name="T4" fmla="*/ 2321 w 310"/>
                <a:gd name="T5" fmla="*/ 0 h 12"/>
                <a:gd name="T6" fmla="*/ 0 60000 65536"/>
                <a:gd name="T7" fmla="*/ 0 60000 65536"/>
                <a:gd name="T8" fmla="*/ 0 60000 65536"/>
                <a:gd name="T9" fmla="*/ 0 w 310"/>
                <a:gd name="T10" fmla="*/ 0 h 12"/>
                <a:gd name="T11" fmla="*/ 310 w 310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0" h="12">
                  <a:moveTo>
                    <a:pt x="0" y="12"/>
                  </a:moveTo>
                  <a:lnTo>
                    <a:pt x="15" y="0"/>
                  </a:lnTo>
                  <a:lnTo>
                    <a:pt x="31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54" name="Freeform 219"/>
            <p:cNvSpPr>
              <a:spLocks/>
            </p:cNvSpPr>
            <p:nvPr/>
          </p:nvSpPr>
          <p:spPr bwMode="auto">
            <a:xfrm>
              <a:off x="1596" y="1114"/>
              <a:ext cx="2321" cy="95"/>
            </a:xfrm>
            <a:custGeom>
              <a:avLst/>
              <a:gdLst>
                <a:gd name="T0" fmla="*/ 0 w 310"/>
                <a:gd name="T1" fmla="*/ 95 h 12"/>
                <a:gd name="T2" fmla="*/ 112 w 310"/>
                <a:gd name="T3" fmla="*/ 0 h 12"/>
                <a:gd name="T4" fmla="*/ 2321 w 310"/>
                <a:gd name="T5" fmla="*/ 0 h 12"/>
                <a:gd name="T6" fmla="*/ 0 60000 65536"/>
                <a:gd name="T7" fmla="*/ 0 60000 65536"/>
                <a:gd name="T8" fmla="*/ 0 60000 65536"/>
                <a:gd name="T9" fmla="*/ 0 w 310"/>
                <a:gd name="T10" fmla="*/ 0 h 12"/>
                <a:gd name="T11" fmla="*/ 310 w 310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0" h="12">
                  <a:moveTo>
                    <a:pt x="0" y="12"/>
                  </a:moveTo>
                  <a:lnTo>
                    <a:pt x="15" y="0"/>
                  </a:lnTo>
                  <a:lnTo>
                    <a:pt x="31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55" name="Freeform 220"/>
            <p:cNvSpPr>
              <a:spLocks/>
            </p:cNvSpPr>
            <p:nvPr/>
          </p:nvSpPr>
          <p:spPr bwMode="auto">
            <a:xfrm>
              <a:off x="1596" y="2695"/>
              <a:ext cx="2321" cy="96"/>
            </a:xfrm>
            <a:custGeom>
              <a:avLst/>
              <a:gdLst>
                <a:gd name="T0" fmla="*/ 2321 w 2321"/>
                <a:gd name="T1" fmla="*/ 0 h 96"/>
                <a:gd name="T2" fmla="*/ 2209 w 2321"/>
                <a:gd name="T3" fmla="*/ 96 h 96"/>
                <a:gd name="T4" fmla="*/ 0 w 2321"/>
                <a:gd name="T5" fmla="*/ 96 h 96"/>
                <a:gd name="T6" fmla="*/ 113 w 2321"/>
                <a:gd name="T7" fmla="*/ 0 h 96"/>
                <a:gd name="T8" fmla="*/ 2321 w 2321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21"/>
                <a:gd name="T16" fmla="*/ 0 h 96"/>
                <a:gd name="T17" fmla="*/ 2321 w 2321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21" h="96">
                  <a:moveTo>
                    <a:pt x="2321" y="0"/>
                  </a:moveTo>
                  <a:lnTo>
                    <a:pt x="2209" y="96"/>
                  </a:lnTo>
                  <a:lnTo>
                    <a:pt x="0" y="96"/>
                  </a:lnTo>
                  <a:lnTo>
                    <a:pt x="113" y="0"/>
                  </a:lnTo>
                  <a:lnTo>
                    <a:pt x="2321" y="0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56" name="Freeform 221"/>
            <p:cNvSpPr>
              <a:spLocks/>
            </p:cNvSpPr>
            <p:nvPr/>
          </p:nvSpPr>
          <p:spPr bwMode="auto">
            <a:xfrm>
              <a:off x="1596" y="1114"/>
              <a:ext cx="113" cy="1677"/>
            </a:xfrm>
            <a:custGeom>
              <a:avLst/>
              <a:gdLst>
                <a:gd name="T0" fmla="*/ 0 w 113"/>
                <a:gd name="T1" fmla="*/ 1677 h 1677"/>
                <a:gd name="T2" fmla="*/ 0 w 113"/>
                <a:gd name="T3" fmla="*/ 95 h 1677"/>
                <a:gd name="T4" fmla="*/ 113 w 113"/>
                <a:gd name="T5" fmla="*/ 0 h 1677"/>
                <a:gd name="T6" fmla="*/ 113 w 113"/>
                <a:gd name="T7" fmla="*/ 1581 h 1677"/>
                <a:gd name="T8" fmla="*/ 0 w 113"/>
                <a:gd name="T9" fmla="*/ 1677 h 16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3"/>
                <a:gd name="T16" fmla="*/ 0 h 1677"/>
                <a:gd name="T17" fmla="*/ 113 w 113"/>
                <a:gd name="T18" fmla="*/ 1677 h 16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3" h="1677">
                  <a:moveTo>
                    <a:pt x="0" y="1677"/>
                  </a:moveTo>
                  <a:lnTo>
                    <a:pt x="0" y="95"/>
                  </a:lnTo>
                  <a:lnTo>
                    <a:pt x="113" y="0"/>
                  </a:lnTo>
                  <a:lnTo>
                    <a:pt x="113" y="1581"/>
                  </a:lnTo>
                  <a:lnTo>
                    <a:pt x="0" y="1677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57" name="Rectangle 222"/>
            <p:cNvSpPr>
              <a:spLocks noChangeArrowheads="1"/>
            </p:cNvSpPr>
            <p:nvPr/>
          </p:nvSpPr>
          <p:spPr bwMode="auto">
            <a:xfrm>
              <a:off x="1709" y="945"/>
              <a:ext cx="2476" cy="1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58" name="Freeform 223"/>
            <p:cNvSpPr>
              <a:spLocks/>
            </p:cNvSpPr>
            <p:nvPr/>
          </p:nvSpPr>
          <p:spPr bwMode="auto">
            <a:xfrm>
              <a:off x="1888" y="1896"/>
              <a:ext cx="1" cy="847"/>
            </a:xfrm>
            <a:custGeom>
              <a:avLst/>
              <a:gdLst>
                <a:gd name="T0" fmla="*/ 0 w 1"/>
                <a:gd name="T1" fmla="*/ 831 h 847"/>
                <a:gd name="T2" fmla="*/ 0 w 1"/>
                <a:gd name="T3" fmla="*/ 847 h 847"/>
                <a:gd name="T4" fmla="*/ 0 w 1"/>
                <a:gd name="T5" fmla="*/ 16 h 847"/>
                <a:gd name="T6" fmla="*/ 0 w 1"/>
                <a:gd name="T7" fmla="*/ 0 h 847"/>
                <a:gd name="T8" fmla="*/ 0 w 1"/>
                <a:gd name="T9" fmla="*/ 831 h 8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"/>
                <a:gd name="T16" fmla="*/ 0 h 847"/>
                <a:gd name="T17" fmla="*/ 1 w 1"/>
                <a:gd name="T18" fmla="*/ 847 h 8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" h="847">
                  <a:moveTo>
                    <a:pt x="0" y="831"/>
                  </a:moveTo>
                  <a:lnTo>
                    <a:pt x="0" y="847"/>
                  </a:lnTo>
                  <a:lnTo>
                    <a:pt x="0" y="16"/>
                  </a:lnTo>
                  <a:lnTo>
                    <a:pt x="0" y="0"/>
                  </a:lnTo>
                  <a:lnTo>
                    <a:pt x="0" y="831"/>
                  </a:lnTo>
                  <a:close/>
                </a:path>
              </a:pathLst>
            </a:custGeom>
            <a:solidFill>
              <a:srgbClr val="7A7A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59" name="Freeform 224"/>
            <p:cNvSpPr>
              <a:spLocks/>
            </p:cNvSpPr>
            <p:nvPr/>
          </p:nvSpPr>
          <p:spPr bwMode="auto">
            <a:xfrm>
              <a:off x="1866" y="1912"/>
              <a:ext cx="22" cy="839"/>
            </a:xfrm>
            <a:custGeom>
              <a:avLst/>
              <a:gdLst>
                <a:gd name="T0" fmla="*/ 22 w 22"/>
                <a:gd name="T1" fmla="*/ 831 h 839"/>
                <a:gd name="T2" fmla="*/ 0 w 22"/>
                <a:gd name="T3" fmla="*/ 839 h 839"/>
                <a:gd name="T4" fmla="*/ 0 w 22"/>
                <a:gd name="T5" fmla="*/ 8 h 839"/>
                <a:gd name="T6" fmla="*/ 22 w 22"/>
                <a:gd name="T7" fmla="*/ 0 h 839"/>
                <a:gd name="T8" fmla="*/ 22 w 22"/>
                <a:gd name="T9" fmla="*/ 831 h 8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839"/>
                <a:gd name="T17" fmla="*/ 22 w 22"/>
                <a:gd name="T18" fmla="*/ 839 h 8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839">
                  <a:moveTo>
                    <a:pt x="22" y="831"/>
                  </a:moveTo>
                  <a:lnTo>
                    <a:pt x="0" y="839"/>
                  </a:lnTo>
                  <a:lnTo>
                    <a:pt x="0" y="8"/>
                  </a:lnTo>
                  <a:lnTo>
                    <a:pt x="22" y="0"/>
                  </a:lnTo>
                  <a:lnTo>
                    <a:pt x="22" y="831"/>
                  </a:lnTo>
                  <a:close/>
                </a:path>
              </a:pathLst>
            </a:custGeom>
            <a:solidFill>
              <a:srgbClr val="8282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60" name="Freeform 225"/>
            <p:cNvSpPr>
              <a:spLocks/>
            </p:cNvSpPr>
            <p:nvPr/>
          </p:nvSpPr>
          <p:spPr bwMode="auto">
            <a:xfrm>
              <a:off x="1836" y="1920"/>
              <a:ext cx="30" cy="839"/>
            </a:xfrm>
            <a:custGeom>
              <a:avLst/>
              <a:gdLst>
                <a:gd name="T0" fmla="*/ 30 w 30"/>
                <a:gd name="T1" fmla="*/ 831 h 839"/>
                <a:gd name="T2" fmla="*/ 0 w 30"/>
                <a:gd name="T3" fmla="*/ 839 h 839"/>
                <a:gd name="T4" fmla="*/ 0 w 30"/>
                <a:gd name="T5" fmla="*/ 8 h 839"/>
                <a:gd name="T6" fmla="*/ 30 w 30"/>
                <a:gd name="T7" fmla="*/ 0 h 839"/>
                <a:gd name="T8" fmla="*/ 30 w 30"/>
                <a:gd name="T9" fmla="*/ 831 h 8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839"/>
                <a:gd name="T17" fmla="*/ 30 w 30"/>
                <a:gd name="T18" fmla="*/ 839 h 8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839">
                  <a:moveTo>
                    <a:pt x="30" y="831"/>
                  </a:moveTo>
                  <a:lnTo>
                    <a:pt x="0" y="839"/>
                  </a:lnTo>
                  <a:lnTo>
                    <a:pt x="0" y="8"/>
                  </a:lnTo>
                  <a:lnTo>
                    <a:pt x="30" y="0"/>
                  </a:lnTo>
                  <a:lnTo>
                    <a:pt x="30" y="831"/>
                  </a:lnTo>
                  <a:close/>
                </a:path>
              </a:pathLst>
            </a:custGeom>
            <a:solidFill>
              <a:srgbClr val="8A8AE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61" name="Rectangle 226"/>
            <p:cNvSpPr>
              <a:spLocks noChangeArrowheads="1"/>
            </p:cNvSpPr>
            <p:nvPr/>
          </p:nvSpPr>
          <p:spPr bwMode="auto">
            <a:xfrm>
              <a:off x="1799" y="1928"/>
              <a:ext cx="37" cy="831"/>
            </a:xfrm>
            <a:prstGeom prst="rect">
              <a:avLst/>
            </a:prstGeom>
            <a:solidFill>
              <a:srgbClr val="9191F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62" name="Rectangle 227"/>
            <p:cNvSpPr>
              <a:spLocks noChangeArrowheads="1"/>
            </p:cNvSpPr>
            <p:nvPr/>
          </p:nvSpPr>
          <p:spPr bwMode="auto">
            <a:xfrm>
              <a:off x="1769" y="1928"/>
              <a:ext cx="30" cy="831"/>
            </a:xfrm>
            <a:prstGeom prst="rect">
              <a:avLst/>
            </a:prstGeom>
            <a:solidFill>
              <a:srgbClr val="9999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63" name="Freeform 228"/>
            <p:cNvSpPr>
              <a:spLocks/>
            </p:cNvSpPr>
            <p:nvPr/>
          </p:nvSpPr>
          <p:spPr bwMode="auto">
            <a:xfrm>
              <a:off x="1754" y="1920"/>
              <a:ext cx="15" cy="839"/>
            </a:xfrm>
            <a:custGeom>
              <a:avLst/>
              <a:gdLst>
                <a:gd name="T0" fmla="*/ 15 w 15"/>
                <a:gd name="T1" fmla="*/ 839 h 839"/>
                <a:gd name="T2" fmla="*/ 0 w 15"/>
                <a:gd name="T3" fmla="*/ 831 h 839"/>
                <a:gd name="T4" fmla="*/ 0 w 15"/>
                <a:gd name="T5" fmla="*/ 0 h 839"/>
                <a:gd name="T6" fmla="*/ 15 w 15"/>
                <a:gd name="T7" fmla="*/ 8 h 839"/>
                <a:gd name="T8" fmla="*/ 15 w 15"/>
                <a:gd name="T9" fmla="*/ 839 h 8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839"/>
                <a:gd name="T17" fmla="*/ 15 w 15"/>
                <a:gd name="T18" fmla="*/ 839 h 8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839">
                  <a:moveTo>
                    <a:pt x="15" y="839"/>
                  </a:moveTo>
                  <a:lnTo>
                    <a:pt x="0" y="831"/>
                  </a:lnTo>
                  <a:lnTo>
                    <a:pt x="0" y="0"/>
                  </a:lnTo>
                  <a:lnTo>
                    <a:pt x="15" y="8"/>
                  </a:lnTo>
                  <a:lnTo>
                    <a:pt x="15" y="839"/>
                  </a:lnTo>
                  <a:close/>
                </a:path>
              </a:pathLst>
            </a:custGeom>
            <a:solidFill>
              <a:srgbClr val="9999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64" name="Freeform 229"/>
            <p:cNvSpPr>
              <a:spLocks/>
            </p:cNvSpPr>
            <p:nvPr/>
          </p:nvSpPr>
          <p:spPr bwMode="auto">
            <a:xfrm>
              <a:off x="1754" y="1888"/>
              <a:ext cx="134" cy="40"/>
            </a:xfrm>
            <a:custGeom>
              <a:avLst/>
              <a:gdLst>
                <a:gd name="T0" fmla="*/ 90 w 134"/>
                <a:gd name="T1" fmla="*/ 0 h 40"/>
                <a:gd name="T2" fmla="*/ 119 w 134"/>
                <a:gd name="T3" fmla="*/ 0 h 40"/>
                <a:gd name="T4" fmla="*/ 134 w 134"/>
                <a:gd name="T5" fmla="*/ 8 h 40"/>
                <a:gd name="T6" fmla="*/ 134 w 134"/>
                <a:gd name="T7" fmla="*/ 24 h 40"/>
                <a:gd name="T8" fmla="*/ 112 w 134"/>
                <a:gd name="T9" fmla="*/ 32 h 40"/>
                <a:gd name="T10" fmla="*/ 82 w 134"/>
                <a:gd name="T11" fmla="*/ 40 h 40"/>
                <a:gd name="T12" fmla="*/ 45 w 134"/>
                <a:gd name="T13" fmla="*/ 40 h 40"/>
                <a:gd name="T14" fmla="*/ 15 w 134"/>
                <a:gd name="T15" fmla="*/ 40 h 40"/>
                <a:gd name="T16" fmla="*/ 0 w 134"/>
                <a:gd name="T17" fmla="*/ 32 h 40"/>
                <a:gd name="T18" fmla="*/ 0 w 134"/>
                <a:gd name="T19" fmla="*/ 24 h 40"/>
                <a:gd name="T20" fmla="*/ 22 w 134"/>
                <a:gd name="T21" fmla="*/ 16 h 40"/>
                <a:gd name="T22" fmla="*/ 52 w 134"/>
                <a:gd name="T23" fmla="*/ 0 h 40"/>
                <a:gd name="T24" fmla="*/ 90 w 134"/>
                <a:gd name="T25" fmla="*/ 0 h 4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4"/>
                <a:gd name="T40" fmla="*/ 0 h 40"/>
                <a:gd name="T41" fmla="*/ 134 w 134"/>
                <a:gd name="T42" fmla="*/ 40 h 4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4" h="40">
                  <a:moveTo>
                    <a:pt x="90" y="0"/>
                  </a:moveTo>
                  <a:lnTo>
                    <a:pt x="119" y="0"/>
                  </a:lnTo>
                  <a:lnTo>
                    <a:pt x="134" y="8"/>
                  </a:lnTo>
                  <a:lnTo>
                    <a:pt x="134" y="24"/>
                  </a:lnTo>
                  <a:lnTo>
                    <a:pt x="112" y="32"/>
                  </a:lnTo>
                  <a:lnTo>
                    <a:pt x="82" y="40"/>
                  </a:lnTo>
                  <a:lnTo>
                    <a:pt x="45" y="40"/>
                  </a:lnTo>
                  <a:lnTo>
                    <a:pt x="15" y="40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22" y="16"/>
                  </a:lnTo>
                  <a:lnTo>
                    <a:pt x="52" y="0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7373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65" name="Freeform 230"/>
            <p:cNvSpPr>
              <a:spLocks/>
            </p:cNvSpPr>
            <p:nvPr/>
          </p:nvSpPr>
          <p:spPr bwMode="auto">
            <a:xfrm>
              <a:off x="1754" y="2727"/>
              <a:ext cx="134" cy="32"/>
            </a:xfrm>
            <a:custGeom>
              <a:avLst/>
              <a:gdLst>
                <a:gd name="T0" fmla="*/ 134 w 134"/>
                <a:gd name="T1" fmla="*/ 0 h 32"/>
                <a:gd name="T2" fmla="*/ 134 w 134"/>
                <a:gd name="T3" fmla="*/ 16 h 32"/>
                <a:gd name="T4" fmla="*/ 112 w 134"/>
                <a:gd name="T5" fmla="*/ 24 h 32"/>
                <a:gd name="T6" fmla="*/ 82 w 134"/>
                <a:gd name="T7" fmla="*/ 32 h 32"/>
                <a:gd name="T8" fmla="*/ 45 w 134"/>
                <a:gd name="T9" fmla="*/ 32 h 32"/>
                <a:gd name="T10" fmla="*/ 15 w 134"/>
                <a:gd name="T11" fmla="*/ 32 h 32"/>
                <a:gd name="T12" fmla="*/ 0 w 134"/>
                <a:gd name="T13" fmla="*/ 24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4"/>
                <a:gd name="T22" fmla="*/ 0 h 32"/>
                <a:gd name="T23" fmla="*/ 134 w 134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4" h="32">
                  <a:moveTo>
                    <a:pt x="134" y="0"/>
                  </a:moveTo>
                  <a:lnTo>
                    <a:pt x="134" y="16"/>
                  </a:lnTo>
                  <a:lnTo>
                    <a:pt x="112" y="24"/>
                  </a:lnTo>
                  <a:lnTo>
                    <a:pt x="82" y="32"/>
                  </a:lnTo>
                  <a:lnTo>
                    <a:pt x="45" y="32"/>
                  </a:lnTo>
                  <a:lnTo>
                    <a:pt x="15" y="32"/>
                  </a:lnTo>
                  <a:lnTo>
                    <a:pt x="0" y="24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66" name="Freeform 231"/>
            <p:cNvSpPr>
              <a:spLocks/>
            </p:cNvSpPr>
            <p:nvPr/>
          </p:nvSpPr>
          <p:spPr bwMode="auto">
            <a:xfrm>
              <a:off x="1754" y="1888"/>
              <a:ext cx="134" cy="40"/>
            </a:xfrm>
            <a:custGeom>
              <a:avLst/>
              <a:gdLst>
                <a:gd name="T0" fmla="*/ 90 w 134"/>
                <a:gd name="T1" fmla="*/ 0 h 40"/>
                <a:gd name="T2" fmla="*/ 119 w 134"/>
                <a:gd name="T3" fmla="*/ 0 h 40"/>
                <a:gd name="T4" fmla="*/ 134 w 134"/>
                <a:gd name="T5" fmla="*/ 8 h 40"/>
                <a:gd name="T6" fmla="*/ 134 w 134"/>
                <a:gd name="T7" fmla="*/ 24 h 40"/>
                <a:gd name="T8" fmla="*/ 112 w 134"/>
                <a:gd name="T9" fmla="*/ 32 h 40"/>
                <a:gd name="T10" fmla="*/ 82 w 134"/>
                <a:gd name="T11" fmla="*/ 40 h 40"/>
                <a:gd name="T12" fmla="*/ 45 w 134"/>
                <a:gd name="T13" fmla="*/ 40 h 40"/>
                <a:gd name="T14" fmla="*/ 15 w 134"/>
                <a:gd name="T15" fmla="*/ 40 h 40"/>
                <a:gd name="T16" fmla="*/ 0 w 134"/>
                <a:gd name="T17" fmla="*/ 32 h 40"/>
                <a:gd name="T18" fmla="*/ 0 w 134"/>
                <a:gd name="T19" fmla="*/ 24 h 40"/>
                <a:gd name="T20" fmla="*/ 22 w 134"/>
                <a:gd name="T21" fmla="*/ 16 h 40"/>
                <a:gd name="T22" fmla="*/ 52 w 134"/>
                <a:gd name="T23" fmla="*/ 0 h 40"/>
                <a:gd name="T24" fmla="*/ 90 w 134"/>
                <a:gd name="T25" fmla="*/ 0 h 4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4"/>
                <a:gd name="T40" fmla="*/ 0 h 40"/>
                <a:gd name="T41" fmla="*/ 134 w 134"/>
                <a:gd name="T42" fmla="*/ 40 h 4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4" h="40">
                  <a:moveTo>
                    <a:pt x="90" y="0"/>
                  </a:moveTo>
                  <a:lnTo>
                    <a:pt x="119" y="0"/>
                  </a:lnTo>
                  <a:lnTo>
                    <a:pt x="134" y="8"/>
                  </a:lnTo>
                  <a:lnTo>
                    <a:pt x="134" y="24"/>
                  </a:lnTo>
                  <a:lnTo>
                    <a:pt x="112" y="32"/>
                  </a:lnTo>
                  <a:lnTo>
                    <a:pt x="82" y="40"/>
                  </a:lnTo>
                  <a:lnTo>
                    <a:pt x="45" y="40"/>
                  </a:lnTo>
                  <a:lnTo>
                    <a:pt x="15" y="40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22" y="16"/>
                  </a:lnTo>
                  <a:lnTo>
                    <a:pt x="52" y="0"/>
                  </a:lnTo>
                  <a:lnTo>
                    <a:pt x="90" y="0"/>
                  </a:lnTo>
                  <a:close/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67" name="Line 232"/>
            <p:cNvSpPr>
              <a:spLocks noChangeShapeType="1"/>
            </p:cNvSpPr>
            <p:nvPr/>
          </p:nvSpPr>
          <p:spPr bwMode="auto">
            <a:xfrm flipV="1">
              <a:off x="1888" y="1896"/>
              <a:ext cx="1" cy="83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68" name="Line 233"/>
            <p:cNvSpPr>
              <a:spLocks noChangeShapeType="1"/>
            </p:cNvSpPr>
            <p:nvPr/>
          </p:nvSpPr>
          <p:spPr bwMode="auto">
            <a:xfrm flipV="1">
              <a:off x="1754" y="1920"/>
              <a:ext cx="1" cy="83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69" name="Freeform 234"/>
            <p:cNvSpPr>
              <a:spLocks/>
            </p:cNvSpPr>
            <p:nvPr/>
          </p:nvSpPr>
          <p:spPr bwMode="auto">
            <a:xfrm>
              <a:off x="2023" y="1761"/>
              <a:ext cx="1" cy="982"/>
            </a:xfrm>
            <a:custGeom>
              <a:avLst/>
              <a:gdLst>
                <a:gd name="T0" fmla="*/ 0 w 1"/>
                <a:gd name="T1" fmla="*/ 966 h 982"/>
                <a:gd name="T2" fmla="*/ 0 w 1"/>
                <a:gd name="T3" fmla="*/ 982 h 982"/>
                <a:gd name="T4" fmla="*/ 0 w 1"/>
                <a:gd name="T5" fmla="*/ 15 h 982"/>
                <a:gd name="T6" fmla="*/ 0 w 1"/>
                <a:gd name="T7" fmla="*/ 0 h 982"/>
                <a:gd name="T8" fmla="*/ 0 w 1"/>
                <a:gd name="T9" fmla="*/ 966 h 9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"/>
                <a:gd name="T16" fmla="*/ 0 h 982"/>
                <a:gd name="T17" fmla="*/ 1 w 1"/>
                <a:gd name="T18" fmla="*/ 982 h 9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" h="982">
                  <a:moveTo>
                    <a:pt x="0" y="966"/>
                  </a:moveTo>
                  <a:lnTo>
                    <a:pt x="0" y="982"/>
                  </a:lnTo>
                  <a:lnTo>
                    <a:pt x="0" y="15"/>
                  </a:lnTo>
                  <a:lnTo>
                    <a:pt x="0" y="0"/>
                  </a:lnTo>
                  <a:lnTo>
                    <a:pt x="0" y="966"/>
                  </a:lnTo>
                  <a:close/>
                </a:path>
              </a:pathLst>
            </a:custGeom>
            <a:solidFill>
              <a:srgbClr val="7A295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70" name="Freeform 235"/>
            <p:cNvSpPr>
              <a:spLocks/>
            </p:cNvSpPr>
            <p:nvPr/>
          </p:nvSpPr>
          <p:spPr bwMode="auto">
            <a:xfrm>
              <a:off x="2001" y="1776"/>
              <a:ext cx="22" cy="975"/>
            </a:xfrm>
            <a:custGeom>
              <a:avLst/>
              <a:gdLst>
                <a:gd name="T0" fmla="*/ 22 w 22"/>
                <a:gd name="T1" fmla="*/ 967 h 975"/>
                <a:gd name="T2" fmla="*/ 0 w 22"/>
                <a:gd name="T3" fmla="*/ 975 h 975"/>
                <a:gd name="T4" fmla="*/ 0 w 22"/>
                <a:gd name="T5" fmla="*/ 8 h 975"/>
                <a:gd name="T6" fmla="*/ 22 w 22"/>
                <a:gd name="T7" fmla="*/ 0 h 975"/>
                <a:gd name="T8" fmla="*/ 22 w 22"/>
                <a:gd name="T9" fmla="*/ 967 h 9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975"/>
                <a:gd name="T17" fmla="*/ 22 w 22"/>
                <a:gd name="T18" fmla="*/ 975 h 9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975">
                  <a:moveTo>
                    <a:pt x="22" y="967"/>
                  </a:moveTo>
                  <a:lnTo>
                    <a:pt x="0" y="975"/>
                  </a:lnTo>
                  <a:lnTo>
                    <a:pt x="0" y="8"/>
                  </a:lnTo>
                  <a:lnTo>
                    <a:pt x="22" y="0"/>
                  </a:lnTo>
                  <a:lnTo>
                    <a:pt x="22" y="967"/>
                  </a:lnTo>
                  <a:close/>
                </a:path>
              </a:pathLst>
            </a:custGeom>
            <a:solidFill>
              <a:srgbClr val="822B5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71" name="Freeform 236"/>
            <p:cNvSpPr>
              <a:spLocks/>
            </p:cNvSpPr>
            <p:nvPr/>
          </p:nvSpPr>
          <p:spPr bwMode="auto">
            <a:xfrm>
              <a:off x="1971" y="1784"/>
              <a:ext cx="30" cy="975"/>
            </a:xfrm>
            <a:custGeom>
              <a:avLst/>
              <a:gdLst>
                <a:gd name="T0" fmla="*/ 30 w 30"/>
                <a:gd name="T1" fmla="*/ 967 h 975"/>
                <a:gd name="T2" fmla="*/ 0 w 30"/>
                <a:gd name="T3" fmla="*/ 975 h 975"/>
                <a:gd name="T4" fmla="*/ 0 w 30"/>
                <a:gd name="T5" fmla="*/ 8 h 975"/>
                <a:gd name="T6" fmla="*/ 30 w 30"/>
                <a:gd name="T7" fmla="*/ 0 h 975"/>
                <a:gd name="T8" fmla="*/ 30 w 30"/>
                <a:gd name="T9" fmla="*/ 967 h 9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975"/>
                <a:gd name="T17" fmla="*/ 30 w 30"/>
                <a:gd name="T18" fmla="*/ 975 h 9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975">
                  <a:moveTo>
                    <a:pt x="30" y="967"/>
                  </a:moveTo>
                  <a:lnTo>
                    <a:pt x="0" y="975"/>
                  </a:lnTo>
                  <a:lnTo>
                    <a:pt x="0" y="8"/>
                  </a:lnTo>
                  <a:lnTo>
                    <a:pt x="30" y="0"/>
                  </a:lnTo>
                  <a:lnTo>
                    <a:pt x="30" y="967"/>
                  </a:lnTo>
                  <a:close/>
                </a:path>
              </a:pathLst>
            </a:custGeom>
            <a:solidFill>
              <a:srgbClr val="8A2E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72" name="Rectangle 237"/>
            <p:cNvSpPr>
              <a:spLocks noChangeArrowheads="1"/>
            </p:cNvSpPr>
            <p:nvPr/>
          </p:nvSpPr>
          <p:spPr bwMode="auto">
            <a:xfrm>
              <a:off x="1933" y="1792"/>
              <a:ext cx="38" cy="967"/>
            </a:xfrm>
            <a:prstGeom prst="rect">
              <a:avLst/>
            </a:prstGeom>
            <a:solidFill>
              <a:srgbClr val="91306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73" name="Rectangle 238"/>
            <p:cNvSpPr>
              <a:spLocks noChangeArrowheads="1"/>
            </p:cNvSpPr>
            <p:nvPr/>
          </p:nvSpPr>
          <p:spPr bwMode="auto">
            <a:xfrm>
              <a:off x="1903" y="1792"/>
              <a:ext cx="30" cy="967"/>
            </a:xfrm>
            <a:prstGeom prst="rect">
              <a:avLst/>
            </a:prstGeom>
            <a:solidFill>
              <a:srgbClr val="99336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74" name="Freeform 239"/>
            <p:cNvSpPr>
              <a:spLocks/>
            </p:cNvSpPr>
            <p:nvPr/>
          </p:nvSpPr>
          <p:spPr bwMode="auto">
            <a:xfrm>
              <a:off x="1888" y="1784"/>
              <a:ext cx="15" cy="975"/>
            </a:xfrm>
            <a:custGeom>
              <a:avLst/>
              <a:gdLst>
                <a:gd name="T0" fmla="*/ 15 w 15"/>
                <a:gd name="T1" fmla="*/ 975 h 975"/>
                <a:gd name="T2" fmla="*/ 0 w 15"/>
                <a:gd name="T3" fmla="*/ 967 h 975"/>
                <a:gd name="T4" fmla="*/ 0 w 15"/>
                <a:gd name="T5" fmla="*/ 0 h 975"/>
                <a:gd name="T6" fmla="*/ 15 w 15"/>
                <a:gd name="T7" fmla="*/ 8 h 975"/>
                <a:gd name="T8" fmla="*/ 15 w 15"/>
                <a:gd name="T9" fmla="*/ 975 h 9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975"/>
                <a:gd name="T17" fmla="*/ 15 w 15"/>
                <a:gd name="T18" fmla="*/ 975 h 9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975">
                  <a:moveTo>
                    <a:pt x="15" y="975"/>
                  </a:moveTo>
                  <a:lnTo>
                    <a:pt x="0" y="967"/>
                  </a:lnTo>
                  <a:lnTo>
                    <a:pt x="0" y="0"/>
                  </a:lnTo>
                  <a:lnTo>
                    <a:pt x="15" y="8"/>
                  </a:lnTo>
                  <a:lnTo>
                    <a:pt x="15" y="975"/>
                  </a:lnTo>
                  <a:close/>
                </a:path>
              </a:pathLst>
            </a:custGeom>
            <a:solidFill>
              <a:srgbClr val="9933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75" name="Freeform 240"/>
            <p:cNvSpPr>
              <a:spLocks/>
            </p:cNvSpPr>
            <p:nvPr/>
          </p:nvSpPr>
          <p:spPr bwMode="auto">
            <a:xfrm>
              <a:off x="1888" y="1753"/>
              <a:ext cx="135" cy="39"/>
            </a:xfrm>
            <a:custGeom>
              <a:avLst/>
              <a:gdLst>
                <a:gd name="T0" fmla="*/ 90 w 135"/>
                <a:gd name="T1" fmla="*/ 0 h 39"/>
                <a:gd name="T2" fmla="*/ 120 w 135"/>
                <a:gd name="T3" fmla="*/ 0 h 39"/>
                <a:gd name="T4" fmla="*/ 135 w 135"/>
                <a:gd name="T5" fmla="*/ 8 h 39"/>
                <a:gd name="T6" fmla="*/ 135 w 135"/>
                <a:gd name="T7" fmla="*/ 23 h 39"/>
                <a:gd name="T8" fmla="*/ 113 w 135"/>
                <a:gd name="T9" fmla="*/ 31 h 39"/>
                <a:gd name="T10" fmla="*/ 83 w 135"/>
                <a:gd name="T11" fmla="*/ 39 h 39"/>
                <a:gd name="T12" fmla="*/ 45 w 135"/>
                <a:gd name="T13" fmla="*/ 39 h 39"/>
                <a:gd name="T14" fmla="*/ 15 w 135"/>
                <a:gd name="T15" fmla="*/ 39 h 39"/>
                <a:gd name="T16" fmla="*/ 0 w 135"/>
                <a:gd name="T17" fmla="*/ 31 h 39"/>
                <a:gd name="T18" fmla="*/ 0 w 135"/>
                <a:gd name="T19" fmla="*/ 23 h 39"/>
                <a:gd name="T20" fmla="*/ 23 w 135"/>
                <a:gd name="T21" fmla="*/ 15 h 39"/>
                <a:gd name="T22" fmla="*/ 53 w 135"/>
                <a:gd name="T23" fmla="*/ 0 h 39"/>
                <a:gd name="T24" fmla="*/ 90 w 135"/>
                <a:gd name="T25" fmla="*/ 0 h 3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5"/>
                <a:gd name="T40" fmla="*/ 0 h 39"/>
                <a:gd name="T41" fmla="*/ 135 w 135"/>
                <a:gd name="T42" fmla="*/ 39 h 3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5" h="39">
                  <a:moveTo>
                    <a:pt x="90" y="0"/>
                  </a:moveTo>
                  <a:lnTo>
                    <a:pt x="120" y="0"/>
                  </a:lnTo>
                  <a:lnTo>
                    <a:pt x="135" y="8"/>
                  </a:lnTo>
                  <a:lnTo>
                    <a:pt x="135" y="23"/>
                  </a:lnTo>
                  <a:lnTo>
                    <a:pt x="113" y="31"/>
                  </a:lnTo>
                  <a:lnTo>
                    <a:pt x="83" y="39"/>
                  </a:lnTo>
                  <a:lnTo>
                    <a:pt x="45" y="39"/>
                  </a:lnTo>
                  <a:lnTo>
                    <a:pt x="15" y="39"/>
                  </a:lnTo>
                  <a:lnTo>
                    <a:pt x="0" y="31"/>
                  </a:lnTo>
                  <a:lnTo>
                    <a:pt x="0" y="23"/>
                  </a:lnTo>
                  <a:lnTo>
                    <a:pt x="23" y="15"/>
                  </a:lnTo>
                  <a:lnTo>
                    <a:pt x="53" y="0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7326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76" name="Freeform 241"/>
            <p:cNvSpPr>
              <a:spLocks/>
            </p:cNvSpPr>
            <p:nvPr/>
          </p:nvSpPr>
          <p:spPr bwMode="auto">
            <a:xfrm>
              <a:off x="1888" y="2727"/>
              <a:ext cx="135" cy="32"/>
            </a:xfrm>
            <a:custGeom>
              <a:avLst/>
              <a:gdLst>
                <a:gd name="T0" fmla="*/ 135 w 135"/>
                <a:gd name="T1" fmla="*/ 0 h 32"/>
                <a:gd name="T2" fmla="*/ 135 w 135"/>
                <a:gd name="T3" fmla="*/ 16 h 32"/>
                <a:gd name="T4" fmla="*/ 113 w 135"/>
                <a:gd name="T5" fmla="*/ 24 h 32"/>
                <a:gd name="T6" fmla="*/ 83 w 135"/>
                <a:gd name="T7" fmla="*/ 32 h 32"/>
                <a:gd name="T8" fmla="*/ 45 w 135"/>
                <a:gd name="T9" fmla="*/ 32 h 32"/>
                <a:gd name="T10" fmla="*/ 15 w 135"/>
                <a:gd name="T11" fmla="*/ 32 h 32"/>
                <a:gd name="T12" fmla="*/ 0 w 135"/>
                <a:gd name="T13" fmla="*/ 24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5"/>
                <a:gd name="T22" fmla="*/ 0 h 32"/>
                <a:gd name="T23" fmla="*/ 135 w 135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5" h="32">
                  <a:moveTo>
                    <a:pt x="135" y="0"/>
                  </a:moveTo>
                  <a:lnTo>
                    <a:pt x="135" y="16"/>
                  </a:lnTo>
                  <a:lnTo>
                    <a:pt x="113" y="24"/>
                  </a:lnTo>
                  <a:lnTo>
                    <a:pt x="83" y="32"/>
                  </a:lnTo>
                  <a:lnTo>
                    <a:pt x="45" y="32"/>
                  </a:lnTo>
                  <a:lnTo>
                    <a:pt x="15" y="32"/>
                  </a:lnTo>
                  <a:lnTo>
                    <a:pt x="0" y="24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77" name="Freeform 242"/>
            <p:cNvSpPr>
              <a:spLocks/>
            </p:cNvSpPr>
            <p:nvPr/>
          </p:nvSpPr>
          <p:spPr bwMode="auto">
            <a:xfrm>
              <a:off x="1888" y="1753"/>
              <a:ext cx="135" cy="39"/>
            </a:xfrm>
            <a:custGeom>
              <a:avLst/>
              <a:gdLst>
                <a:gd name="T0" fmla="*/ 90 w 135"/>
                <a:gd name="T1" fmla="*/ 0 h 39"/>
                <a:gd name="T2" fmla="*/ 120 w 135"/>
                <a:gd name="T3" fmla="*/ 0 h 39"/>
                <a:gd name="T4" fmla="*/ 135 w 135"/>
                <a:gd name="T5" fmla="*/ 8 h 39"/>
                <a:gd name="T6" fmla="*/ 135 w 135"/>
                <a:gd name="T7" fmla="*/ 23 h 39"/>
                <a:gd name="T8" fmla="*/ 113 w 135"/>
                <a:gd name="T9" fmla="*/ 31 h 39"/>
                <a:gd name="T10" fmla="*/ 83 w 135"/>
                <a:gd name="T11" fmla="*/ 39 h 39"/>
                <a:gd name="T12" fmla="*/ 45 w 135"/>
                <a:gd name="T13" fmla="*/ 39 h 39"/>
                <a:gd name="T14" fmla="*/ 15 w 135"/>
                <a:gd name="T15" fmla="*/ 39 h 39"/>
                <a:gd name="T16" fmla="*/ 0 w 135"/>
                <a:gd name="T17" fmla="*/ 31 h 39"/>
                <a:gd name="T18" fmla="*/ 0 w 135"/>
                <a:gd name="T19" fmla="*/ 23 h 39"/>
                <a:gd name="T20" fmla="*/ 23 w 135"/>
                <a:gd name="T21" fmla="*/ 15 h 39"/>
                <a:gd name="T22" fmla="*/ 53 w 135"/>
                <a:gd name="T23" fmla="*/ 0 h 39"/>
                <a:gd name="T24" fmla="*/ 90 w 135"/>
                <a:gd name="T25" fmla="*/ 0 h 3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5"/>
                <a:gd name="T40" fmla="*/ 0 h 39"/>
                <a:gd name="T41" fmla="*/ 135 w 135"/>
                <a:gd name="T42" fmla="*/ 39 h 3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5" h="39">
                  <a:moveTo>
                    <a:pt x="90" y="0"/>
                  </a:moveTo>
                  <a:lnTo>
                    <a:pt x="120" y="0"/>
                  </a:lnTo>
                  <a:lnTo>
                    <a:pt x="135" y="8"/>
                  </a:lnTo>
                  <a:lnTo>
                    <a:pt x="135" y="23"/>
                  </a:lnTo>
                  <a:lnTo>
                    <a:pt x="113" y="31"/>
                  </a:lnTo>
                  <a:lnTo>
                    <a:pt x="83" y="39"/>
                  </a:lnTo>
                  <a:lnTo>
                    <a:pt x="45" y="39"/>
                  </a:lnTo>
                  <a:lnTo>
                    <a:pt x="15" y="39"/>
                  </a:lnTo>
                  <a:lnTo>
                    <a:pt x="0" y="31"/>
                  </a:lnTo>
                  <a:lnTo>
                    <a:pt x="0" y="23"/>
                  </a:lnTo>
                  <a:lnTo>
                    <a:pt x="23" y="15"/>
                  </a:lnTo>
                  <a:lnTo>
                    <a:pt x="53" y="0"/>
                  </a:lnTo>
                  <a:lnTo>
                    <a:pt x="90" y="0"/>
                  </a:lnTo>
                  <a:close/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78" name="Line 243"/>
            <p:cNvSpPr>
              <a:spLocks noChangeShapeType="1"/>
            </p:cNvSpPr>
            <p:nvPr/>
          </p:nvSpPr>
          <p:spPr bwMode="auto">
            <a:xfrm flipV="1">
              <a:off x="2023" y="1761"/>
              <a:ext cx="1" cy="966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79" name="Line 244"/>
            <p:cNvSpPr>
              <a:spLocks noChangeShapeType="1"/>
            </p:cNvSpPr>
            <p:nvPr/>
          </p:nvSpPr>
          <p:spPr bwMode="auto">
            <a:xfrm flipV="1">
              <a:off x="1888" y="1784"/>
              <a:ext cx="1" cy="967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80" name="Freeform 245"/>
            <p:cNvSpPr>
              <a:spLocks/>
            </p:cNvSpPr>
            <p:nvPr/>
          </p:nvSpPr>
          <p:spPr bwMode="auto">
            <a:xfrm>
              <a:off x="2158" y="1745"/>
              <a:ext cx="1" cy="998"/>
            </a:xfrm>
            <a:custGeom>
              <a:avLst/>
              <a:gdLst>
                <a:gd name="T0" fmla="*/ 0 w 1"/>
                <a:gd name="T1" fmla="*/ 982 h 998"/>
                <a:gd name="T2" fmla="*/ 0 w 1"/>
                <a:gd name="T3" fmla="*/ 998 h 998"/>
                <a:gd name="T4" fmla="*/ 0 w 1"/>
                <a:gd name="T5" fmla="*/ 16 h 998"/>
                <a:gd name="T6" fmla="*/ 0 w 1"/>
                <a:gd name="T7" fmla="*/ 0 h 998"/>
                <a:gd name="T8" fmla="*/ 0 w 1"/>
                <a:gd name="T9" fmla="*/ 982 h 9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"/>
                <a:gd name="T16" fmla="*/ 0 h 998"/>
                <a:gd name="T17" fmla="*/ 1 w 1"/>
                <a:gd name="T18" fmla="*/ 998 h 9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" h="998">
                  <a:moveTo>
                    <a:pt x="0" y="982"/>
                  </a:moveTo>
                  <a:lnTo>
                    <a:pt x="0" y="998"/>
                  </a:lnTo>
                  <a:lnTo>
                    <a:pt x="0" y="16"/>
                  </a:lnTo>
                  <a:lnTo>
                    <a:pt x="0" y="0"/>
                  </a:lnTo>
                  <a:lnTo>
                    <a:pt x="0" y="982"/>
                  </a:lnTo>
                  <a:close/>
                </a:path>
              </a:pathLst>
            </a:custGeom>
            <a:solidFill>
              <a:srgbClr val="CCCCA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81" name="Freeform 246"/>
            <p:cNvSpPr>
              <a:spLocks/>
            </p:cNvSpPr>
            <p:nvPr/>
          </p:nvSpPr>
          <p:spPr bwMode="auto">
            <a:xfrm>
              <a:off x="2135" y="1761"/>
              <a:ext cx="23" cy="990"/>
            </a:xfrm>
            <a:custGeom>
              <a:avLst/>
              <a:gdLst>
                <a:gd name="T0" fmla="*/ 23 w 23"/>
                <a:gd name="T1" fmla="*/ 982 h 990"/>
                <a:gd name="T2" fmla="*/ 0 w 23"/>
                <a:gd name="T3" fmla="*/ 990 h 990"/>
                <a:gd name="T4" fmla="*/ 0 w 23"/>
                <a:gd name="T5" fmla="*/ 7 h 990"/>
                <a:gd name="T6" fmla="*/ 23 w 23"/>
                <a:gd name="T7" fmla="*/ 0 h 990"/>
                <a:gd name="T8" fmla="*/ 23 w 23"/>
                <a:gd name="T9" fmla="*/ 982 h 9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990"/>
                <a:gd name="T17" fmla="*/ 23 w 23"/>
                <a:gd name="T18" fmla="*/ 990 h 9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990">
                  <a:moveTo>
                    <a:pt x="23" y="982"/>
                  </a:moveTo>
                  <a:lnTo>
                    <a:pt x="0" y="990"/>
                  </a:lnTo>
                  <a:lnTo>
                    <a:pt x="0" y="7"/>
                  </a:lnTo>
                  <a:lnTo>
                    <a:pt x="23" y="0"/>
                  </a:lnTo>
                  <a:lnTo>
                    <a:pt x="23" y="982"/>
                  </a:lnTo>
                  <a:close/>
                </a:path>
              </a:pathLst>
            </a:custGeom>
            <a:solidFill>
              <a:srgbClr val="D9D9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82" name="Freeform 247"/>
            <p:cNvSpPr>
              <a:spLocks/>
            </p:cNvSpPr>
            <p:nvPr/>
          </p:nvSpPr>
          <p:spPr bwMode="auto">
            <a:xfrm>
              <a:off x="2106" y="1768"/>
              <a:ext cx="29" cy="991"/>
            </a:xfrm>
            <a:custGeom>
              <a:avLst/>
              <a:gdLst>
                <a:gd name="T0" fmla="*/ 29 w 29"/>
                <a:gd name="T1" fmla="*/ 983 h 991"/>
                <a:gd name="T2" fmla="*/ 0 w 29"/>
                <a:gd name="T3" fmla="*/ 991 h 991"/>
                <a:gd name="T4" fmla="*/ 0 w 29"/>
                <a:gd name="T5" fmla="*/ 8 h 991"/>
                <a:gd name="T6" fmla="*/ 29 w 29"/>
                <a:gd name="T7" fmla="*/ 0 h 991"/>
                <a:gd name="T8" fmla="*/ 29 w 29"/>
                <a:gd name="T9" fmla="*/ 983 h 9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991"/>
                <a:gd name="T17" fmla="*/ 29 w 29"/>
                <a:gd name="T18" fmla="*/ 991 h 9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991">
                  <a:moveTo>
                    <a:pt x="29" y="983"/>
                  </a:moveTo>
                  <a:lnTo>
                    <a:pt x="0" y="991"/>
                  </a:lnTo>
                  <a:lnTo>
                    <a:pt x="0" y="8"/>
                  </a:lnTo>
                  <a:lnTo>
                    <a:pt x="29" y="0"/>
                  </a:lnTo>
                  <a:lnTo>
                    <a:pt x="29" y="983"/>
                  </a:lnTo>
                  <a:close/>
                </a:path>
              </a:pathLst>
            </a:custGeom>
            <a:solidFill>
              <a:srgbClr val="E5E5B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83" name="Rectangle 248"/>
            <p:cNvSpPr>
              <a:spLocks noChangeArrowheads="1"/>
            </p:cNvSpPr>
            <p:nvPr/>
          </p:nvSpPr>
          <p:spPr bwMode="auto">
            <a:xfrm>
              <a:off x="2068" y="1776"/>
              <a:ext cx="38" cy="983"/>
            </a:xfrm>
            <a:prstGeom prst="rect">
              <a:avLst/>
            </a:prstGeom>
            <a:solidFill>
              <a:srgbClr val="F2F2C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84" name="Rectangle 249"/>
            <p:cNvSpPr>
              <a:spLocks noChangeArrowheads="1"/>
            </p:cNvSpPr>
            <p:nvPr/>
          </p:nvSpPr>
          <p:spPr bwMode="auto">
            <a:xfrm>
              <a:off x="2038" y="1776"/>
              <a:ext cx="30" cy="983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85" name="Freeform 250"/>
            <p:cNvSpPr>
              <a:spLocks/>
            </p:cNvSpPr>
            <p:nvPr/>
          </p:nvSpPr>
          <p:spPr bwMode="auto">
            <a:xfrm>
              <a:off x="2023" y="1768"/>
              <a:ext cx="15" cy="991"/>
            </a:xfrm>
            <a:custGeom>
              <a:avLst/>
              <a:gdLst>
                <a:gd name="T0" fmla="*/ 15 w 15"/>
                <a:gd name="T1" fmla="*/ 991 h 991"/>
                <a:gd name="T2" fmla="*/ 0 w 15"/>
                <a:gd name="T3" fmla="*/ 983 h 991"/>
                <a:gd name="T4" fmla="*/ 0 w 15"/>
                <a:gd name="T5" fmla="*/ 0 h 991"/>
                <a:gd name="T6" fmla="*/ 15 w 15"/>
                <a:gd name="T7" fmla="*/ 8 h 991"/>
                <a:gd name="T8" fmla="*/ 15 w 15"/>
                <a:gd name="T9" fmla="*/ 991 h 9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991"/>
                <a:gd name="T17" fmla="*/ 15 w 15"/>
                <a:gd name="T18" fmla="*/ 991 h 9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991">
                  <a:moveTo>
                    <a:pt x="15" y="991"/>
                  </a:moveTo>
                  <a:lnTo>
                    <a:pt x="0" y="983"/>
                  </a:lnTo>
                  <a:lnTo>
                    <a:pt x="0" y="0"/>
                  </a:lnTo>
                  <a:lnTo>
                    <a:pt x="15" y="8"/>
                  </a:lnTo>
                  <a:lnTo>
                    <a:pt x="15" y="991"/>
                  </a:lnTo>
                  <a:close/>
                </a:path>
              </a:pathLst>
            </a:custGeom>
            <a:solidFill>
              <a:srgbClr val="FFFF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86" name="Freeform 251"/>
            <p:cNvSpPr>
              <a:spLocks/>
            </p:cNvSpPr>
            <p:nvPr/>
          </p:nvSpPr>
          <p:spPr bwMode="auto">
            <a:xfrm>
              <a:off x="2023" y="1737"/>
              <a:ext cx="135" cy="39"/>
            </a:xfrm>
            <a:custGeom>
              <a:avLst/>
              <a:gdLst>
                <a:gd name="T0" fmla="*/ 90 w 135"/>
                <a:gd name="T1" fmla="*/ 0 h 39"/>
                <a:gd name="T2" fmla="*/ 120 w 135"/>
                <a:gd name="T3" fmla="*/ 0 h 39"/>
                <a:gd name="T4" fmla="*/ 135 w 135"/>
                <a:gd name="T5" fmla="*/ 8 h 39"/>
                <a:gd name="T6" fmla="*/ 135 w 135"/>
                <a:gd name="T7" fmla="*/ 24 h 39"/>
                <a:gd name="T8" fmla="*/ 112 w 135"/>
                <a:gd name="T9" fmla="*/ 31 h 39"/>
                <a:gd name="T10" fmla="*/ 83 w 135"/>
                <a:gd name="T11" fmla="*/ 39 h 39"/>
                <a:gd name="T12" fmla="*/ 45 w 135"/>
                <a:gd name="T13" fmla="*/ 39 h 39"/>
                <a:gd name="T14" fmla="*/ 15 w 135"/>
                <a:gd name="T15" fmla="*/ 39 h 39"/>
                <a:gd name="T16" fmla="*/ 0 w 135"/>
                <a:gd name="T17" fmla="*/ 31 h 39"/>
                <a:gd name="T18" fmla="*/ 0 w 135"/>
                <a:gd name="T19" fmla="*/ 24 h 39"/>
                <a:gd name="T20" fmla="*/ 23 w 135"/>
                <a:gd name="T21" fmla="*/ 16 h 39"/>
                <a:gd name="T22" fmla="*/ 53 w 135"/>
                <a:gd name="T23" fmla="*/ 0 h 39"/>
                <a:gd name="T24" fmla="*/ 90 w 135"/>
                <a:gd name="T25" fmla="*/ 0 h 3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5"/>
                <a:gd name="T40" fmla="*/ 0 h 39"/>
                <a:gd name="T41" fmla="*/ 135 w 135"/>
                <a:gd name="T42" fmla="*/ 39 h 3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5" h="39">
                  <a:moveTo>
                    <a:pt x="90" y="0"/>
                  </a:moveTo>
                  <a:lnTo>
                    <a:pt x="120" y="0"/>
                  </a:lnTo>
                  <a:lnTo>
                    <a:pt x="135" y="8"/>
                  </a:lnTo>
                  <a:lnTo>
                    <a:pt x="135" y="24"/>
                  </a:lnTo>
                  <a:lnTo>
                    <a:pt x="112" y="31"/>
                  </a:lnTo>
                  <a:lnTo>
                    <a:pt x="83" y="39"/>
                  </a:lnTo>
                  <a:lnTo>
                    <a:pt x="45" y="39"/>
                  </a:lnTo>
                  <a:lnTo>
                    <a:pt x="15" y="39"/>
                  </a:lnTo>
                  <a:lnTo>
                    <a:pt x="0" y="31"/>
                  </a:lnTo>
                  <a:lnTo>
                    <a:pt x="0" y="24"/>
                  </a:lnTo>
                  <a:lnTo>
                    <a:pt x="23" y="16"/>
                  </a:lnTo>
                  <a:lnTo>
                    <a:pt x="53" y="0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BFBF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87" name="Freeform 252"/>
            <p:cNvSpPr>
              <a:spLocks/>
            </p:cNvSpPr>
            <p:nvPr/>
          </p:nvSpPr>
          <p:spPr bwMode="auto">
            <a:xfrm>
              <a:off x="2023" y="2727"/>
              <a:ext cx="135" cy="32"/>
            </a:xfrm>
            <a:custGeom>
              <a:avLst/>
              <a:gdLst>
                <a:gd name="T0" fmla="*/ 135 w 135"/>
                <a:gd name="T1" fmla="*/ 0 h 32"/>
                <a:gd name="T2" fmla="*/ 135 w 135"/>
                <a:gd name="T3" fmla="*/ 16 h 32"/>
                <a:gd name="T4" fmla="*/ 112 w 135"/>
                <a:gd name="T5" fmla="*/ 24 h 32"/>
                <a:gd name="T6" fmla="*/ 83 w 135"/>
                <a:gd name="T7" fmla="*/ 32 h 32"/>
                <a:gd name="T8" fmla="*/ 45 w 135"/>
                <a:gd name="T9" fmla="*/ 32 h 32"/>
                <a:gd name="T10" fmla="*/ 15 w 135"/>
                <a:gd name="T11" fmla="*/ 32 h 32"/>
                <a:gd name="T12" fmla="*/ 0 w 135"/>
                <a:gd name="T13" fmla="*/ 24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5"/>
                <a:gd name="T22" fmla="*/ 0 h 32"/>
                <a:gd name="T23" fmla="*/ 135 w 135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5" h="32">
                  <a:moveTo>
                    <a:pt x="135" y="0"/>
                  </a:moveTo>
                  <a:lnTo>
                    <a:pt x="135" y="16"/>
                  </a:lnTo>
                  <a:lnTo>
                    <a:pt x="112" y="24"/>
                  </a:lnTo>
                  <a:lnTo>
                    <a:pt x="83" y="32"/>
                  </a:lnTo>
                  <a:lnTo>
                    <a:pt x="45" y="32"/>
                  </a:lnTo>
                  <a:lnTo>
                    <a:pt x="15" y="32"/>
                  </a:lnTo>
                  <a:lnTo>
                    <a:pt x="0" y="24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88" name="Freeform 253"/>
            <p:cNvSpPr>
              <a:spLocks/>
            </p:cNvSpPr>
            <p:nvPr/>
          </p:nvSpPr>
          <p:spPr bwMode="auto">
            <a:xfrm>
              <a:off x="2023" y="1737"/>
              <a:ext cx="135" cy="39"/>
            </a:xfrm>
            <a:custGeom>
              <a:avLst/>
              <a:gdLst>
                <a:gd name="T0" fmla="*/ 90 w 135"/>
                <a:gd name="T1" fmla="*/ 0 h 39"/>
                <a:gd name="T2" fmla="*/ 120 w 135"/>
                <a:gd name="T3" fmla="*/ 0 h 39"/>
                <a:gd name="T4" fmla="*/ 135 w 135"/>
                <a:gd name="T5" fmla="*/ 8 h 39"/>
                <a:gd name="T6" fmla="*/ 135 w 135"/>
                <a:gd name="T7" fmla="*/ 24 h 39"/>
                <a:gd name="T8" fmla="*/ 112 w 135"/>
                <a:gd name="T9" fmla="*/ 31 h 39"/>
                <a:gd name="T10" fmla="*/ 83 w 135"/>
                <a:gd name="T11" fmla="*/ 39 h 39"/>
                <a:gd name="T12" fmla="*/ 45 w 135"/>
                <a:gd name="T13" fmla="*/ 39 h 39"/>
                <a:gd name="T14" fmla="*/ 15 w 135"/>
                <a:gd name="T15" fmla="*/ 39 h 39"/>
                <a:gd name="T16" fmla="*/ 0 w 135"/>
                <a:gd name="T17" fmla="*/ 31 h 39"/>
                <a:gd name="T18" fmla="*/ 0 w 135"/>
                <a:gd name="T19" fmla="*/ 24 h 39"/>
                <a:gd name="T20" fmla="*/ 23 w 135"/>
                <a:gd name="T21" fmla="*/ 16 h 39"/>
                <a:gd name="T22" fmla="*/ 53 w 135"/>
                <a:gd name="T23" fmla="*/ 0 h 39"/>
                <a:gd name="T24" fmla="*/ 90 w 135"/>
                <a:gd name="T25" fmla="*/ 0 h 3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5"/>
                <a:gd name="T40" fmla="*/ 0 h 39"/>
                <a:gd name="T41" fmla="*/ 135 w 135"/>
                <a:gd name="T42" fmla="*/ 39 h 3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5" h="39">
                  <a:moveTo>
                    <a:pt x="90" y="0"/>
                  </a:moveTo>
                  <a:lnTo>
                    <a:pt x="120" y="0"/>
                  </a:lnTo>
                  <a:lnTo>
                    <a:pt x="135" y="8"/>
                  </a:lnTo>
                  <a:lnTo>
                    <a:pt x="135" y="24"/>
                  </a:lnTo>
                  <a:lnTo>
                    <a:pt x="112" y="31"/>
                  </a:lnTo>
                  <a:lnTo>
                    <a:pt x="83" y="39"/>
                  </a:lnTo>
                  <a:lnTo>
                    <a:pt x="45" y="39"/>
                  </a:lnTo>
                  <a:lnTo>
                    <a:pt x="15" y="39"/>
                  </a:lnTo>
                  <a:lnTo>
                    <a:pt x="0" y="31"/>
                  </a:lnTo>
                  <a:lnTo>
                    <a:pt x="0" y="24"/>
                  </a:lnTo>
                  <a:lnTo>
                    <a:pt x="23" y="16"/>
                  </a:lnTo>
                  <a:lnTo>
                    <a:pt x="53" y="0"/>
                  </a:lnTo>
                  <a:lnTo>
                    <a:pt x="90" y="0"/>
                  </a:lnTo>
                  <a:close/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89" name="Line 254"/>
            <p:cNvSpPr>
              <a:spLocks noChangeShapeType="1"/>
            </p:cNvSpPr>
            <p:nvPr/>
          </p:nvSpPr>
          <p:spPr bwMode="auto">
            <a:xfrm flipV="1">
              <a:off x="2158" y="1745"/>
              <a:ext cx="1" cy="982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90" name="Line 255"/>
            <p:cNvSpPr>
              <a:spLocks noChangeShapeType="1"/>
            </p:cNvSpPr>
            <p:nvPr/>
          </p:nvSpPr>
          <p:spPr bwMode="auto">
            <a:xfrm flipV="1">
              <a:off x="2023" y="1768"/>
              <a:ext cx="1" cy="98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91" name="Freeform 256"/>
            <p:cNvSpPr>
              <a:spLocks/>
            </p:cNvSpPr>
            <p:nvPr/>
          </p:nvSpPr>
          <p:spPr bwMode="auto">
            <a:xfrm>
              <a:off x="2285" y="1449"/>
              <a:ext cx="8" cy="1294"/>
            </a:xfrm>
            <a:custGeom>
              <a:avLst/>
              <a:gdLst>
                <a:gd name="T0" fmla="*/ 8 w 8"/>
                <a:gd name="T1" fmla="*/ 1278 h 1294"/>
                <a:gd name="T2" fmla="*/ 0 w 8"/>
                <a:gd name="T3" fmla="*/ 1294 h 1294"/>
                <a:gd name="T4" fmla="*/ 0 w 8"/>
                <a:gd name="T5" fmla="*/ 8 h 1294"/>
                <a:gd name="T6" fmla="*/ 8 w 8"/>
                <a:gd name="T7" fmla="*/ 0 h 1294"/>
                <a:gd name="T8" fmla="*/ 8 w 8"/>
                <a:gd name="T9" fmla="*/ 1278 h 12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294"/>
                <a:gd name="T17" fmla="*/ 8 w 8"/>
                <a:gd name="T18" fmla="*/ 1294 h 12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294">
                  <a:moveTo>
                    <a:pt x="8" y="1278"/>
                  </a:moveTo>
                  <a:lnTo>
                    <a:pt x="0" y="1294"/>
                  </a:lnTo>
                  <a:lnTo>
                    <a:pt x="0" y="8"/>
                  </a:lnTo>
                  <a:lnTo>
                    <a:pt x="8" y="0"/>
                  </a:lnTo>
                  <a:lnTo>
                    <a:pt x="8" y="1278"/>
                  </a:lnTo>
                  <a:close/>
                </a:path>
              </a:pathLst>
            </a:custGeom>
            <a:solidFill>
              <a:srgbClr val="A3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92" name="Freeform 257"/>
            <p:cNvSpPr>
              <a:spLocks/>
            </p:cNvSpPr>
            <p:nvPr/>
          </p:nvSpPr>
          <p:spPr bwMode="auto">
            <a:xfrm>
              <a:off x="2263" y="1457"/>
              <a:ext cx="22" cy="1294"/>
            </a:xfrm>
            <a:custGeom>
              <a:avLst/>
              <a:gdLst>
                <a:gd name="T0" fmla="*/ 22 w 22"/>
                <a:gd name="T1" fmla="*/ 1286 h 1294"/>
                <a:gd name="T2" fmla="*/ 0 w 22"/>
                <a:gd name="T3" fmla="*/ 1294 h 1294"/>
                <a:gd name="T4" fmla="*/ 0 w 22"/>
                <a:gd name="T5" fmla="*/ 8 h 1294"/>
                <a:gd name="T6" fmla="*/ 22 w 22"/>
                <a:gd name="T7" fmla="*/ 0 h 1294"/>
                <a:gd name="T8" fmla="*/ 22 w 22"/>
                <a:gd name="T9" fmla="*/ 1286 h 12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1294"/>
                <a:gd name="T17" fmla="*/ 22 w 22"/>
                <a:gd name="T18" fmla="*/ 1294 h 12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1294">
                  <a:moveTo>
                    <a:pt x="22" y="1286"/>
                  </a:moveTo>
                  <a:lnTo>
                    <a:pt x="0" y="1294"/>
                  </a:lnTo>
                  <a:lnTo>
                    <a:pt x="0" y="8"/>
                  </a:lnTo>
                  <a:lnTo>
                    <a:pt x="22" y="0"/>
                  </a:lnTo>
                  <a:lnTo>
                    <a:pt x="22" y="1286"/>
                  </a:lnTo>
                  <a:close/>
                </a:path>
              </a:pathLst>
            </a:custGeom>
            <a:solidFill>
              <a:srgbClr val="ADD9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93" name="Freeform 258"/>
            <p:cNvSpPr>
              <a:spLocks/>
            </p:cNvSpPr>
            <p:nvPr/>
          </p:nvSpPr>
          <p:spPr bwMode="auto">
            <a:xfrm>
              <a:off x="2233" y="1465"/>
              <a:ext cx="30" cy="1294"/>
            </a:xfrm>
            <a:custGeom>
              <a:avLst/>
              <a:gdLst>
                <a:gd name="T0" fmla="*/ 30 w 30"/>
                <a:gd name="T1" fmla="*/ 1286 h 1294"/>
                <a:gd name="T2" fmla="*/ 0 w 30"/>
                <a:gd name="T3" fmla="*/ 1294 h 1294"/>
                <a:gd name="T4" fmla="*/ 0 w 30"/>
                <a:gd name="T5" fmla="*/ 8 h 1294"/>
                <a:gd name="T6" fmla="*/ 30 w 30"/>
                <a:gd name="T7" fmla="*/ 0 h 1294"/>
                <a:gd name="T8" fmla="*/ 30 w 30"/>
                <a:gd name="T9" fmla="*/ 1286 h 12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1294"/>
                <a:gd name="T17" fmla="*/ 30 w 30"/>
                <a:gd name="T18" fmla="*/ 1294 h 12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1294">
                  <a:moveTo>
                    <a:pt x="30" y="1286"/>
                  </a:moveTo>
                  <a:lnTo>
                    <a:pt x="0" y="1294"/>
                  </a:lnTo>
                  <a:lnTo>
                    <a:pt x="0" y="8"/>
                  </a:lnTo>
                  <a:lnTo>
                    <a:pt x="30" y="0"/>
                  </a:lnTo>
                  <a:lnTo>
                    <a:pt x="30" y="1286"/>
                  </a:lnTo>
                  <a:close/>
                </a:path>
              </a:pathLst>
            </a:custGeom>
            <a:solidFill>
              <a:srgbClr val="B8E5E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94" name="Rectangle 259"/>
            <p:cNvSpPr>
              <a:spLocks noChangeArrowheads="1"/>
            </p:cNvSpPr>
            <p:nvPr/>
          </p:nvSpPr>
          <p:spPr bwMode="auto">
            <a:xfrm>
              <a:off x="2195" y="1473"/>
              <a:ext cx="38" cy="1286"/>
            </a:xfrm>
            <a:prstGeom prst="rect">
              <a:avLst/>
            </a:prstGeom>
            <a:solidFill>
              <a:srgbClr val="C2F2F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95" name="Rectangle 260"/>
            <p:cNvSpPr>
              <a:spLocks noChangeArrowheads="1"/>
            </p:cNvSpPr>
            <p:nvPr/>
          </p:nvSpPr>
          <p:spPr bwMode="auto">
            <a:xfrm>
              <a:off x="2173" y="1473"/>
              <a:ext cx="22" cy="1286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96" name="Freeform 261"/>
            <p:cNvSpPr>
              <a:spLocks/>
            </p:cNvSpPr>
            <p:nvPr/>
          </p:nvSpPr>
          <p:spPr bwMode="auto">
            <a:xfrm>
              <a:off x="2158" y="1465"/>
              <a:ext cx="15" cy="1294"/>
            </a:xfrm>
            <a:custGeom>
              <a:avLst/>
              <a:gdLst>
                <a:gd name="T0" fmla="*/ 15 w 15"/>
                <a:gd name="T1" fmla="*/ 1294 h 1294"/>
                <a:gd name="T2" fmla="*/ 0 w 15"/>
                <a:gd name="T3" fmla="*/ 1286 h 1294"/>
                <a:gd name="T4" fmla="*/ 0 w 15"/>
                <a:gd name="T5" fmla="*/ 0 h 1294"/>
                <a:gd name="T6" fmla="*/ 15 w 15"/>
                <a:gd name="T7" fmla="*/ 8 h 1294"/>
                <a:gd name="T8" fmla="*/ 15 w 15"/>
                <a:gd name="T9" fmla="*/ 1294 h 12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1294"/>
                <a:gd name="T17" fmla="*/ 15 w 15"/>
                <a:gd name="T18" fmla="*/ 1294 h 12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1294">
                  <a:moveTo>
                    <a:pt x="15" y="1294"/>
                  </a:moveTo>
                  <a:lnTo>
                    <a:pt x="0" y="1286"/>
                  </a:lnTo>
                  <a:lnTo>
                    <a:pt x="0" y="0"/>
                  </a:lnTo>
                  <a:lnTo>
                    <a:pt x="15" y="8"/>
                  </a:lnTo>
                  <a:lnTo>
                    <a:pt x="15" y="1294"/>
                  </a:ln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97" name="Freeform 262"/>
            <p:cNvSpPr>
              <a:spLocks/>
            </p:cNvSpPr>
            <p:nvPr/>
          </p:nvSpPr>
          <p:spPr bwMode="auto">
            <a:xfrm>
              <a:off x="2158" y="1441"/>
              <a:ext cx="135" cy="32"/>
            </a:xfrm>
            <a:custGeom>
              <a:avLst/>
              <a:gdLst>
                <a:gd name="T0" fmla="*/ 90 w 135"/>
                <a:gd name="T1" fmla="*/ 0 h 32"/>
                <a:gd name="T2" fmla="*/ 120 w 135"/>
                <a:gd name="T3" fmla="*/ 0 h 32"/>
                <a:gd name="T4" fmla="*/ 135 w 135"/>
                <a:gd name="T5" fmla="*/ 8 h 32"/>
                <a:gd name="T6" fmla="*/ 127 w 135"/>
                <a:gd name="T7" fmla="*/ 16 h 32"/>
                <a:gd name="T8" fmla="*/ 105 w 135"/>
                <a:gd name="T9" fmla="*/ 24 h 32"/>
                <a:gd name="T10" fmla="*/ 75 w 135"/>
                <a:gd name="T11" fmla="*/ 32 h 32"/>
                <a:gd name="T12" fmla="*/ 37 w 135"/>
                <a:gd name="T13" fmla="*/ 32 h 32"/>
                <a:gd name="T14" fmla="*/ 15 w 135"/>
                <a:gd name="T15" fmla="*/ 32 h 32"/>
                <a:gd name="T16" fmla="*/ 0 w 135"/>
                <a:gd name="T17" fmla="*/ 24 h 32"/>
                <a:gd name="T18" fmla="*/ 0 w 135"/>
                <a:gd name="T19" fmla="*/ 16 h 32"/>
                <a:gd name="T20" fmla="*/ 22 w 135"/>
                <a:gd name="T21" fmla="*/ 8 h 32"/>
                <a:gd name="T22" fmla="*/ 52 w 135"/>
                <a:gd name="T23" fmla="*/ 0 h 32"/>
                <a:gd name="T24" fmla="*/ 90 w 135"/>
                <a:gd name="T25" fmla="*/ 0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5"/>
                <a:gd name="T40" fmla="*/ 0 h 32"/>
                <a:gd name="T41" fmla="*/ 135 w 135"/>
                <a:gd name="T42" fmla="*/ 32 h 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5" h="32">
                  <a:moveTo>
                    <a:pt x="90" y="0"/>
                  </a:moveTo>
                  <a:lnTo>
                    <a:pt x="120" y="0"/>
                  </a:lnTo>
                  <a:lnTo>
                    <a:pt x="135" y="8"/>
                  </a:lnTo>
                  <a:lnTo>
                    <a:pt x="127" y="16"/>
                  </a:lnTo>
                  <a:lnTo>
                    <a:pt x="105" y="24"/>
                  </a:lnTo>
                  <a:lnTo>
                    <a:pt x="75" y="32"/>
                  </a:lnTo>
                  <a:lnTo>
                    <a:pt x="37" y="32"/>
                  </a:lnTo>
                  <a:lnTo>
                    <a:pt x="15" y="32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22" y="8"/>
                  </a:lnTo>
                  <a:lnTo>
                    <a:pt x="52" y="0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99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98" name="Freeform 263"/>
            <p:cNvSpPr>
              <a:spLocks/>
            </p:cNvSpPr>
            <p:nvPr/>
          </p:nvSpPr>
          <p:spPr bwMode="auto">
            <a:xfrm>
              <a:off x="2158" y="2727"/>
              <a:ext cx="135" cy="32"/>
            </a:xfrm>
            <a:custGeom>
              <a:avLst/>
              <a:gdLst>
                <a:gd name="T0" fmla="*/ 135 w 135"/>
                <a:gd name="T1" fmla="*/ 0 h 32"/>
                <a:gd name="T2" fmla="*/ 127 w 135"/>
                <a:gd name="T3" fmla="*/ 16 h 32"/>
                <a:gd name="T4" fmla="*/ 105 w 135"/>
                <a:gd name="T5" fmla="*/ 24 h 32"/>
                <a:gd name="T6" fmla="*/ 75 w 135"/>
                <a:gd name="T7" fmla="*/ 32 h 32"/>
                <a:gd name="T8" fmla="*/ 37 w 135"/>
                <a:gd name="T9" fmla="*/ 32 h 32"/>
                <a:gd name="T10" fmla="*/ 15 w 135"/>
                <a:gd name="T11" fmla="*/ 32 h 32"/>
                <a:gd name="T12" fmla="*/ 0 w 135"/>
                <a:gd name="T13" fmla="*/ 24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5"/>
                <a:gd name="T22" fmla="*/ 0 h 32"/>
                <a:gd name="T23" fmla="*/ 135 w 135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5" h="32">
                  <a:moveTo>
                    <a:pt x="135" y="0"/>
                  </a:moveTo>
                  <a:lnTo>
                    <a:pt x="127" y="16"/>
                  </a:lnTo>
                  <a:lnTo>
                    <a:pt x="105" y="24"/>
                  </a:lnTo>
                  <a:lnTo>
                    <a:pt x="75" y="32"/>
                  </a:lnTo>
                  <a:lnTo>
                    <a:pt x="37" y="32"/>
                  </a:lnTo>
                  <a:lnTo>
                    <a:pt x="15" y="32"/>
                  </a:lnTo>
                  <a:lnTo>
                    <a:pt x="0" y="24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99" name="Freeform 264"/>
            <p:cNvSpPr>
              <a:spLocks/>
            </p:cNvSpPr>
            <p:nvPr/>
          </p:nvSpPr>
          <p:spPr bwMode="auto">
            <a:xfrm>
              <a:off x="2158" y="1441"/>
              <a:ext cx="135" cy="32"/>
            </a:xfrm>
            <a:custGeom>
              <a:avLst/>
              <a:gdLst>
                <a:gd name="T0" fmla="*/ 90 w 135"/>
                <a:gd name="T1" fmla="*/ 0 h 32"/>
                <a:gd name="T2" fmla="*/ 120 w 135"/>
                <a:gd name="T3" fmla="*/ 0 h 32"/>
                <a:gd name="T4" fmla="*/ 135 w 135"/>
                <a:gd name="T5" fmla="*/ 8 h 32"/>
                <a:gd name="T6" fmla="*/ 127 w 135"/>
                <a:gd name="T7" fmla="*/ 16 h 32"/>
                <a:gd name="T8" fmla="*/ 105 w 135"/>
                <a:gd name="T9" fmla="*/ 24 h 32"/>
                <a:gd name="T10" fmla="*/ 75 w 135"/>
                <a:gd name="T11" fmla="*/ 32 h 32"/>
                <a:gd name="T12" fmla="*/ 37 w 135"/>
                <a:gd name="T13" fmla="*/ 32 h 32"/>
                <a:gd name="T14" fmla="*/ 15 w 135"/>
                <a:gd name="T15" fmla="*/ 32 h 32"/>
                <a:gd name="T16" fmla="*/ 0 w 135"/>
                <a:gd name="T17" fmla="*/ 24 h 32"/>
                <a:gd name="T18" fmla="*/ 0 w 135"/>
                <a:gd name="T19" fmla="*/ 16 h 32"/>
                <a:gd name="T20" fmla="*/ 22 w 135"/>
                <a:gd name="T21" fmla="*/ 8 h 32"/>
                <a:gd name="T22" fmla="*/ 52 w 135"/>
                <a:gd name="T23" fmla="*/ 0 h 32"/>
                <a:gd name="T24" fmla="*/ 90 w 135"/>
                <a:gd name="T25" fmla="*/ 0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5"/>
                <a:gd name="T40" fmla="*/ 0 h 32"/>
                <a:gd name="T41" fmla="*/ 135 w 135"/>
                <a:gd name="T42" fmla="*/ 32 h 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5" h="32">
                  <a:moveTo>
                    <a:pt x="90" y="0"/>
                  </a:moveTo>
                  <a:lnTo>
                    <a:pt x="120" y="0"/>
                  </a:lnTo>
                  <a:lnTo>
                    <a:pt x="135" y="8"/>
                  </a:lnTo>
                  <a:lnTo>
                    <a:pt x="127" y="16"/>
                  </a:lnTo>
                  <a:lnTo>
                    <a:pt x="105" y="24"/>
                  </a:lnTo>
                  <a:lnTo>
                    <a:pt x="75" y="32"/>
                  </a:lnTo>
                  <a:lnTo>
                    <a:pt x="37" y="32"/>
                  </a:lnTo>
                  <a:lnTo>
                    <a:pt x="15" y="32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22" y="8"/>
                  </a:lnTo>
                  <a:lnTo>
                    <a:pt x="52" y="0"/>
                  </a:lnTo>
                  <a:lnTo>
                    <a:pt x="90" y="0"/>
                  </a:lnTo>
                  <a:close/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00" name="Line 265"/>
            <p:cNvSpPr>
              <a:spLocks noChangeShapeType="1"/>
            </p:cNvSpPr>
            <p:nvPr/>
          </p:nvSpPr>
          <p:spPr bwMode="auto">
            <a:xfrm flipV="1">
              <a:off x="2293" y="1449"/>
              <a:ext cx="1" cy="1278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01" name="Line 266"/>
            <p:cNvSpPr>
              <a:spLocks noChangeShapeType="1"/>
            </p:cNvSpPr>
            <p:nvPr/>
          </p:nvSpPr>
          <p:spPr bwMode="auto">
            <a:xfrm flipV="1">
              <a:off x="2158" y="1465"/>
              <a:ext cx="1" cy="1286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02" name="Freeform 267"/>
            <p:cNvSpPr>
              <a:spLocks/>
            </p:cNvSpPr>
            <p:nvPr/>
          </p:nvSpPr>
          <p:spPr bwMode="auto">
            <a:xfrm>
              <a:off x="2622" y="1776"/>
              <a:ext cx="1" cy="967"/>
            </a:xfrm>
            <a:custGeom>
              <a:avLst/>
              <a:gdLst>
                <a:gd name="T0" fmla="*/ 0 w 1"/>
                <a:gd name="T1" fmla="*/ 951 h 967"/>
                <a:gd name="T2" fmla="*/ 0 w 1"/>
                <a:gd name="T3" fmla="*/ 967 h 967"/>
                <a:gd name="T4" fmla="*/ 0 w 1"/>
                <a:gd name="T5" fmla="*/ 8 h 967"/>
                <a:gd name="T6" fmla="*/ 0 w 1"/>
                <a:gd name="T7" fmla="*/ 0 h 967"/>
                <a:gd name="T8" fmla="*/ 0 w 1"/>
                <a:gd name="T9" fmla="*/ 951 h 9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"/>
                <a:gd name="T16" fmla="*/ 0 h 967"/>
                <a:gd name="T17" fmla="*/ 1 w 1"/>
                <a:gd name="T18" fmla="*/ 967 h 9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" h="967">
                  <a:moveTo>
                    <a:pt x="0" y="951"/>
                  </a:moveTo>
                  <a:lnTo>
                    <a:pt x="0" y="967"/>
                  </a:lnTo>
                  <a:lnTo>
                    <a:pt x="0" y="8"/>
                  </a:lnTo>
                  <a:lnTo>
                    <a:pt x="0" y="0"/>
                  </a:lnTo>
                  <a:lnTo>
                    <a:pt x="0" y="951"/>
                  </a:lnTo>
                  <a:close/>
                </a:path>
              </a:pathLst>
            </a:custGeom>
            <a:solidFill>
              <a:srgbClr val="7A7A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03" name="Freeform 268"/>
            <p:cNvSpPr>
              <a:spLocks/>
            </p:cNvSpPr>
            <p:nvPr/>
          </p:nvSpPr>
          <p:spPr bwMode="auto">
            <a:xfrm>
              <a:off x="2600" y="1784"/>
              <a:ext cx="22" cy="967"/>
            </a:xfrm>
            <a:custGeom>
              <a:avLst/>
              <a:gdLst>
                <a:gd name="T0" fmla="*/ 22 w 22"/>
                <a:gd name="T1" fmla="*/ 959 h 967"/>
                <a:gd name="T2" fmla="*/ 0 w 22"/>
                <a:gd name="T3" fmla="*/ 967 h 967"/>
                <a:gd name="T4" fmla="*/ 0 w 22"/>
                <a:gd name="T5" fmla="*/ 8 h 967"/>
                <a:gd name="T6" fmla="*/ 22 w 22"/>
                <a:gd name="T7" fmla="*/ 0 h 967"/>
                <a:gd name="T8" fmla="*/ 22 w 22"/>
                <a:gd name="T9" fmla="*/ 959 h 9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967"/>
                <a:gd name="T17" fmla="*/ 22 w 22"/>
                <a:gd name="T18" fmla="*/ 967 h 9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967">
                  <a:moveTo>
                    <a:pt x="22" y="959"/>
                  </a:moveTo>
                  <a:lnTo>
                    <a:pt x="0" y="967"/>
                  </a:lnTo>
                  <a:lnTo>
                    <a:pt x="0" y="8"/>
                  </a:lnTo>
                  <a:lnTo>
                    <a:pt x="22" y="0"/>
                  </a:lnTo>
                  <a:lnTo>
                    <a:pt x="22" y="959"/>
                  </a:lnTo>
                  <a:close/>
                </a:path>
              </a:pathLst>
            </a:custGeom>
            <a:solidFill>
              <a:srgbClr val="8282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04" name="Freeform 269"/>
            <p:cNvSpPr>
              <a:spLocks/>
            </p:cNvSpPr>
            <p:nvPr/>
          </p:nvSpPr>
          <p:spPr bwMode="auto">
            <a:xfrm>
              <a:off x="2570" y="1792"/>
              <a:ext cx="30" cy="967"/>
            </a:xfrm>
            <a:custGeom>
              <a:avLst/>
              <a:gdLst>
                <a:gd name="T0" fmla="*/ 30 w 30"/>
                <a:gd name="T1" fmla="*/ 959 h 967"/>
                <a:gd name="T2" fmla="*/ 0 w 30"/>
                <a:gd name="T3" fmla="*/ 967 h 967"/>
                <a:gd name="T4" fmla="*/ 0 w 30"/>
                <a:gd name="T5" fmla="*/ 16 h 967"/>
                <a:gd name="T6" fmla="*/ 30 w 30"/>
                <a:gd name="T7" fmla="*/ 0 h 967"/>
                <a:gd name="T8" fmla="*/ 30 w 30"/>
                <a:gd name="T9" fmla="*/ 959 h 9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967"/>
                <a:gd name="T17" fmla="*/ 30 w 30"/>
                <a:gd name="T18" fmla="*/ 967 h 9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967">
                  <a:moveTo>
                    <a:pt x="30" y="959"/>
                  </a:moveTo>
                  <a:lnTo>
                    <a:pt x="0" y="967"/>
                  </a:lnTo>
                  <a:lnTo>
                    <a:pt x="0" y="16"/>
                  </a:lnTo>
                  <a:lnTo>
                    <a:pt x="30" y="0"/>
                  </a:lnTo>
                  <a:lnTo>
                    <a:pt x="30" y="959"/>
                  </a:lnTo>
                  <a:close/>
                </a:path>
              </a:pathLst>
            </a:custGeom>
            <a:solidFill>
              <a:srgbClr val="8A8AE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05" name="Rectangle 270"/>
            <p:cNvSpPr>
              <a:spLocks noChangeArrowheads="1"/>
            </p:cNvSpPr>
            <p:nvPr/>
          </p:nvSpPr>
          <p:spPr bwMode="auto">
            <a:xfrm>
              <a:off x="2532" y="1808"/>
              <a:ext cx="38" cy="951"/>
            </a:xfrm>
            <a:prstGeom prst="rect">
              <a:avLst/>
            </a:prstGeom>
            <a:solidFill>
              <a:srgbClr val="9191F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06" name="Rectangle 271"/>
            <p:cNvSpPr>
              <a:spLocks noChangeArrowheads="1"/>
            </p:cNvSpPr>
            <p:nvPr/>
          </p:nvSpPr>
          <p:spPr bwMode="auto">
            <a:xfrm>
              <a:off x="2502" y="1808"/>
              <a:ext cx="30" cy="951"/>
            </a:xfrm>
            <a:prstGeom prst="rect">
              <a:avLst/>
            </a:prstGeom>
            <a:solidFill>
              <a:srgbClr val="9999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07" name="Freeform 272"/>
            <p:cNvSpPr>
              <a:spLocks/>
            </p:cNvSpPr>
            <p:nvPr/>
          </p:nvSpPr>
          <p:spPr bwMode="auto">
            <a:xfrm>
              <a:off x="2487" y="1800"/>
              <a:ext cx="15" cy="959"/>
            </a:xfrm>
            <a:custGeom>
              <a:avLst/>
              <a:gdLst>
                <a:gd name="T0" fmla="*/ 15 w 15"/>
                <a:gd name="T1" fmla="*/ 959 h 959"/>
                <a:gd name="T2" fmla="*/ 0 w 15"/>
                <a:gd name="T3" fmla="*/ 951 h 959"/>
                <a:gd name="T4" fmla="*/ 0 w 15"/>
                <a:gd name="T5" fmla="*/ 0 h 959"/>
                <a:gd name="T6" fmla="*/ 15 w 15"/>
                <a:gd name="T7" fmla="*/ 8 h 959"/>
                <a:gd name="T8" fmla="*/ 15 w 15"/>
                <a:gd name="T9" fmla="*/ 959 h 9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959"/>
                <a:gd name="T17" fmla="*/ 15 w 15"/>
                <a:gd name="T18" fmla="*/ 959 h 9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959">
                  <a:moveTo>
                    <a:pt x="15" y="959"/>
                  </a:moveTo>
                  <a:lnTo>
                    <a:pt x="0" y="951"/>
                  </a:lnTo>
                  <a:lnTo>
                    <a:pt x="0" y="0"/>
                  </a:lnTo>
                  <a:lnTo>
                    <a:pt x="15" y="8"/>
                  </a:lnTo>
                  <a:lnTo>
                    <a:pt x="15" y="959"/>
                  </a:lnTo>
                  <a:close/>
                </a:path>
              </a:pathLst>
            </a:custGeom>
            <a:solidFill>
              <a:srgbClr val="9999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08" name="Freeform 273"/>
            <p:cNvSpPr>
              <a:spLocks/>
            </p:cNvSpPr>
            <p:nvPr/>
          </p:nvSpPr>
          <p:spPr bwMode="auto">
            <a:xfrm>
              <a:off x="2487" y="1768"/>
              <a:ext cx="135" cy="40"/>
            </a:xfrm>
            <a:custGeom>
              <a:avLst/>
              <a:gdLst>
                <a:gd name="T0" fmla="*/ 90 w 135"/>
                <a:gd name="T1" fmla="*/ 0 h 40"/>
                <a:gd name="T2" fmla="*/ 120 w 135"/>
                <a:gd name="T3" fmla="*/ 0 h 40"/>
                <a:gd name="T4" fmla="*/ 135 w 135"/>
                <a:gd name="T5" fmla="*/ 8 h 40"/>
                <a:gd name="T6" fmla="*/ 135 w 135"/>
                <a:gd name="T7" fmla="*/ 16 h 40"/>
                <a:gd name="T8" fmla="*/ 113 w 135"/>
                <a:gd name="T9" fmla="*/ 24 h 40"/>
                <a:gd name="T10" fmla="*/ 83 w 135"/>
                <a:gd name="T11" fmla="*/ 40 h 40"/>
                <a:gd name="T12" fmla="*/ 45 w 135"/>
                <a:gd name="T13" fmla="*/ 40 h 40"/>
                <a:gd name="T14" fmla="*/ 15 w 135"/>
                <a:gd name="T15" fmla="*/ 40 h 40"/>
                <a:gd name="T16" fmla="*/ 0 w 135"/>
                <a:gd name="T17" fmla="*/ 32 h 40"/>
                <a:gd name="T18" fmla="*/ 0 w 135"/>
                <a:gd name="T19" fmla="*/ 16 h 40"/>
                <a:gd name="T20" fmla="*/ 23 w 135"/>
                <a:gd name="T21" fmla="*/ 8 h 40"/>
                <a:gd name="T22" fmla="*/ 53 w 135"/>
                <a:gd name="T23" fmla="*/ 0 h 40"/>
                <a:gd name="T24" fmla="*/ 90 w 135"/>
                <a:gd name="T25" fmla="*/ 0 h 4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5"/>
                <a:gd name="T40" fmla="*/ 0 h 40"/>
                <a:gd name="T41" fmla="*/ 135 w 135"/>
                <a:gd name="T42" fmla="*/ 40 h 4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5" h="40">
                  <a:moveTo>
                    <a:pt x="90" y="0"/>
                  </a:moveTo>
                  <a:lnTo>
                    <a:pt x="120" y="0"/>
                  </a:lnTo>
                  <a:lnTo>
                    <a:pt x="135" y="8"/>
                  </a:lnTo>
                  <a:lnTo>
                    <a:pt x="135" y="16"/>
                  </a:lnTo>
                  <a:lnTo>
                    <a:pt x="113" y="24"/>
                  </a:lnTo>
                  <a:lnTo>
                    <a:pt x="83" y="40"/>
                  </a:lnTo>
                  <a:lnTo>
                    <a:pt x="45" y="40"/>
                  </a:lnTo>
                  <a:lnTo>
                    <a:pt x="15" y="40"/>
                  </a:lnTo>
                  <a:lnTo>
                    <a:pt x="0" y="32"/>
                  </a:lnTo>
                  <a:lnTo>
                    <a:pt x="0" y="16"/>
                  </a:lnTo>
                  <a:lnTo>
                    <a:pt x="23" y="8"/>
                  </a:lnTo>
                  <a:lnTo>
                    <a:pt x="53" y="0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7373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09" name="Freeform 274"/>
            <p:cNvSpPr>
              <a:spLocks/>
            </p:cNvSpPr>
            <p:nvPr/>
          </p:nvSpPr>
          <p:spPr bwMode="auto">
            <a:xfrm>
              <a:off x="2487" y="2727"/>
              <a:ext cx="135" cy="32"/>
            </a:xfrm>
            <a:custGeom>
              <a:avLst/>
              <a:gdLst>
                <a:gd name="T0" fmla="*/ 135 w 135"/>
                <a:gd name="T1" fmla="*/ 0 h 32"/>
                <a:gd name="T2" fmla="*/ 135 w 135"/>
                <a:gd name="T3" fmla="*/ 16 h 32"/>
                <a:gd name="T4" fmla="*/ 113 w 135"/>
                <a:gd name="T5" fmla="*/ 24 h 32"/>
                <a:gd name="T6" fmla="*/ 83 w 135"/>
                <a:gd name="T7" fmla="*/ 32 h 32"/>
                <a:gd name="T8" fmla="*/ 45 w 135"/>
                <a:gd name="T9" fmla="*/ 32 h 32"/>
                <a:gd name="T10" fmla="*/ 15 w 135"/>
                <a:gd name="T11" fmla="*/ 32 h 32"/>
                <a:gd name="T12" fmla="*/ 0 w 135"/>
                <a:gd name="T13" fmla="*/ 24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5"/>
                <a:gd name="T22" fmla="*/ 0 h 32"/>
                <a:gd name="T23" fmla="*/ 135 w 135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5" h="32">
                  <a:moveTo>
                    <a:pt x="135" y="0"/>
                  </a:moveTo>
                  <a:lnTo>
                    <a:pt x="135" y="16"/>
                  </a:lnTo>
                  <a:lnTo>
                    <a:pt x="113" y="24"/>
                  </a:lnTo>
                  <a:lnTo>
                    <a:pt x="83" y="32"/>
                  </a:lnTo>
                  <a:lnTo>
                    <a:pt x="45" y="32"/>
                  </a:lnTo>
                  <a:lnTo>
                    <a:pt x="15" y="32"/>
                  </a:lnTo>
                  <a:lnTo>
                    <a:pt x="0" y="24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10" name="Freeform 275"/>
            <p:cNvSpPr>
              <a:spLocks/>
            </p:cNvSpPr>
            <p:nvPr/>
          </p:nvSpPr>
          <p:spPr bwMode="auto">
            <a:xfrm>
              <a:off x="2487" y="1768"/>
              <a:ext cx="135" cy="40"/>
            </a:xfrm>
            <a:custGeom>
              <a:avLst/>
              <a:gdLst>
                <a:gd name="T0" fmla="*/ 90 w 135"/>
                <a:gd name="T1" fmla="*/ 0 h 40"/>
                <a:gd name="T2" fmla="*/ 120 w 135"/>
                <a:gd name="T3" fmla="*/ 0 h 40"/>
                <a:gd name="T4" fmla="*/ 135 w 135"/>
                <a:gd name="T5" fmla="*/ 8 h 40"/>
                <a:gd name="T6" fmla="*/ 135 w 135"/>
                <a:gd name="T7" fmla="*/ 16 h 40"/>
                <a:gd name="T8" fmla="*/ 113 w 135"/>
                <a:gd name="T9" fmla="*/ 24 h 40"/>
                <a:gd name="T10" fmla="*/ 83 w 135"/>
                <a:gd name="T11" fmla="*/ 40 h 40"/>
                <a:gd name="T12" fmla="*/ 45 w 135"/>
                <a:gd name="T13" fmla="*/ 40 h 40"/>
                <a:gd name="T14" fmla="*/ 15 w 135"/>
                <a:gd name="T15" fmla="*/ 40 h 40"/>
                <a:gd name="T16" fmla="*/ 0 w 135"/>
                <a:gd name="T17" fmla="*/ 32 h 40"/>
                <a:gd name="T18" fmla="*/ 0 w 135"/>
                <a:gd name="T19" fmla="*/ 16 h 40"/>
                <a:gd name="T20" fmla="*/ 23 w 135"/>
                <a:gd name="T21" fmla="*/ 8 h 40"/>
                <a:gd name="T22" fmla="*/ 53 w 135"/>
                <a:gd name="T23" fmla="*/ 0 h 40"/>
                <a:gd name="T24" fmla="*/ 90 w 135"/>
                <a:gd name="T25" fmla="*/ 0 h 4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5"/>
                <a:gd name="T40" fmla="*/ 0 h 40"/>
                <a:gd name="T41" fmla="*/ 135 w 135"/>
                <a:gd name="T42" fmla="*/ 40 h 4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5" h="40">
                  <a:moveTo>
                    <a:pt x="90" y="0"/>
                  </a:moveTo>
                  <a:lnTo>
                    <a:pt x="120" y="0"/>
                  </a:lnTo>
                  <a:lnTo>
                    <a:pt x="135" y="8"/>
                  </a:lnTo>
                  <a:lnTo>
                    <a:pt x="135" y="16"/>
                  </a:lnTo>
                  <a:lnTo>
                    <a:pt x="113" y="24"/>
                  </a:lnTo>
                  <a:lnTo>
                    <a:pt x="83" y="40"/>
                  </a:lnTo>
                  <a:lnTo>
                    <a:pt x="45" y="40"/>
                  </a:lnTo>
                  <a:lnTo>
                    <a:pt x="15" y="40"/>
                  </a:lnTo>
                  <a:lnTo>
                    <a:pt x="0" y="32"/>
                  </a:lnTo>
                  <a:lnTo>
                    <a:pt x="0" y="16"/>
                  </a:lnTo>
                  <a:lnTo>
                    <a:pt x="23" y="8"/>
                  </a:lnTo>
                  <a:lnTo>
                    <a:pt x="53" y="0"/>
                  </a:lnTo>
                  <a:lnTo>
                    <a:pt x="90" y="0"/>
                  </a:lnTo>
                  <a:close/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11" name="Line 276"/>
            <p:cNvSpPr>
              <a:spLocks noChangeShapeType="1"/>
            </p:cNvSpPr>
            <p:nvPr/>
          </p:nvSpPr>
          <p:spPr bwMode="auto">
            <a:xfrm flipV="1">
              <a:off x="2622" y="1776"/>
              <a:ext cx="1" cy="95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12" name="Line 277"/>
            <p:cNvSpPr>
              <a:spLocks noChangeShapeType="1"/>
            </p:cNvSpPr>
            <p:nvPr/>
          </p:nvSpPr>
          <p:spPr bwMode="auto">
            <a:xfrm flipV="1">
              <a:off x="2487" y="1800"/>
              <a:ext cx="1" cy="95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13" name="Freeform 278"/>
            <p:cNvSpPr>
              <a:spLocks/>
            </p:cNvSpPr>
            <p:nvPr/>
          </p:nvSpPr>
          <p:spPr bwMode="auto">
            <a:xfrm>
              <a:off x="2757" y="1625"/>
              <a:ext cx="1" cy="1118"/>
            </a:xfrm>
            <a:custGeom>
              <a:avLst/>
              <a:gdLst>
                <a:gd name="T0" fmla="*/ 0 w 1"/>
                <a:gd name="T1" fmla="*/ 1102 h 1118"/>
                <a:gd name="T2" fmla="*/ 0 w 1"/>
                <a:gd name="T3" fmla="*/ 1118 h 1118"/>
                <a:gd name="T4" fmla="*/ 0 w 1"/>
                <a:gd name="T5" fmla="*/ 16 h 1118"/>
                <a:gd name="T6" fmla="*/ 0 w 1"/>
                <a:gd name="T7" fmla="*/ 0 h 1118"/>
                <a:gd name="T8" fmla="*/ 0 w 1"/>
                <a:gd name="T9" fmla="*/ 1102 h 11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"/>
                <a:gd name="T16" fmla="*/ 0 h 1118"/>
                <a:gd name="T17" fmla="*/ 1 w 1"/>
                <a:gd name="T18" fmla="*/ 1118 h 11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" h="1118">
                  <a:moveTo>
                    <a:pt x="0" y="1102"/>
                  </a:moveTo>
                  <a:lnTo>
                    <a:pt x="0" y="1118"/>
                  </a:lnTo>
                  <a:lnTo>
                    <a:pt x="0" y="16"/>
                  </a:lnTo>
                  <a:lnTo>
                    <a:pt x="0" y="0"/>
                  </a:lnTo>
                  <a:lnTo>
                    <a:pt x="0" y="1102"/>
                  </a:lnTo>
                  <a:close/>
                </a:path>
              </a:pathLst>
            </a:custGeom>
            <a:solidFill>
              <a:srgbClr val="7A295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14" name="Freeform 279"/>
            <p:cNvSpPr>
              <a:spLocks/>
            </p:cNvSpPr>
            <p:nvPr/>
          </p:nvSpPr>
          <p:spPr bwMode="auto">
            <a:xfrm>
              <a:off x="2734" y="1641"/>
              <a:ext cx="23" cy="1110"/>
            </a:xfrm>
            <a:custGeom>
              <a:avLst/>
              <a:gdLst>
                <a:gd name="T0" fmla="*/ 23 w 23"/>
                <a:gd name="T1" fmla="*/ 1102 h 1110"/>
                <a:gd name="T2" fmla="*/ 0 w 23"/>
                <a:gd name="T3" fmla="*/ 1110 h 1110"/>
                <a:gd name="T4" fmla="*/ 0 w 23"/>
                <a:gd name="T5" fmla="*/ 8 h 1110"/>
                <a:gd name="T6" fmla="*/ 23 w 23"/>
                <a:gd name="T7" fmla="*/ 0 h 1110"/>
                <a:gd name="T8" fmla="*/ 23 w 23"/>
                <a:gd name="T9" fmla="*/ 1102 h 1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1110"/>
                <a:gd name="T17" fmla="*/ 23 w 23"/>
                <a:gd name="T18" fmla="*/ 1110 h 1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1110">
                  <a:moveTo>
                    <a:pt x="23" y="1102"/>
                  </a:moveTo>
                  <a:lnTo>
                    <a:pt x="0" y="1110"/>
                  </a:lnTo>
                  <a:lnTo>
                    <a:pt x="0" y="8"/>
                  </a:lnTo>
                  <a:lnTo>
                    <a:pt x="23" y="0"/>
                  </a:lnTo>
                  <a:lnTo>
                    <a:pt x="23" y="1102"/>
                  </a:lnTo>
                  <a:close/>
                </a:path>
              </a:pathLst>
            </a:custGeom>
            <a:solidFill>
              <a:srgbClr val="822B5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15" name="Freeform 280"/>
            <p:cNvSpPr>
              <a:spLocks/>
            </p:cNvSpPr>
            <p:nvPr/>
          </p:nvSpPr>
          <p:spPr bwMode="auto">
            <a:xfrm>
              <a:off x="2704" y="1649"/>
              <a:ext cx="30" cy="1110"/>
            </a:xfrm>
            <a:custGeom>
              <a:avLst/>
              <a:gdLst>
                <a:gd name="T0" fmla="*/ 30 w 30"/>
                <a:gd name="T1" fmla="*/ 1102 h 1110"/>
                <a:gd name="T2" fmla="*/ 0 w 30"/>
                <a:gd name="T3" fmla="*/ 1110 h 1110"/>
                <a:gd name="T4" fmla="*/ 0 w 30"/>
                <a:gd name="T5" fmla="*/ 8 h 1110"/>
                <a:gd name="T6" fmla="*/ 30 w 30"/>
                <a:gd name="T7" fmla="*/ 0 h 1110"/>
                <a:gd name="T8" fmla="*/ 30 w 30"/>
                <a:gd name="T9" fmla="*/ 1102 h 1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1110"/>
                <a:gd name="T17" fmla="*/ 30 w 30"/>
                <a:gd name="T18" fmla="*/ 1110 h 1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1110">
                  <a:moveTo>
                    <a:pt x="30" y="1102"/>
                  </a:moveTo>
                  <a:lnTo>
                    <a:pt x="0" y="1110"/>
                  </a:lnTo>
                  <a:lnTo>
                    <a:pt x="0" y="8"/>
                  </a:lnTo>
                  <a:lnTo>
                    <a:pt x="30" y="0"/>
                  </a:lnTo>
                  <a:lnTo>
                    <a:pt x="30" y="1102"/>
                  </a:lnTo>
                  <a:close/>
                </a:path>
              </a:pathLst>
            </a:custGeom>
            <a:solidFill>
              <a:srgbClr val="8A2E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16" name="Rectangle 281"/>
            <p:cNvSpPr>
              <a:spLocks noChangeArrowheads="1"/>
            </p:cNvSpPr>
            <p:nvPr/>
          </p:nvSpPr>
          <p:spPr bwMode="auto">
            <a:xfrm>
              <a:off x="2667" y="1657"/>
              <a:ext cx="37" cy="1102"/>
            </a:xfrm>
            <a:prstGeom prst="rect">
              <a:avLst/>
            </a:prstGeom>
            <a:solidFill>
              <a:srgbClr val="91306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17" name="Rectangle 282"/>
            <p:cNvSpPr>
              <a:spLocks noChangeArrowheads="1"/>
            </p:cNvSpPr>
            <p:nvPr/>
          </p:nvSpPr>
          <p:spPr bwMode="auto">
            <a:xfrm>
              <a:off x="2637" y="1657"/>
              <a:ext cx="30" cy="1102"/>
            </a:xfrm>
            <a:prstGeom prst="rect">
              <a:avLst/>
            </a:prstGeom>
            <a:solidFill>
              <a:srgbClr val="99336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18" name="Freeform 283"/>
            <p:cNvSpPr>
              <a:spLocks/>
            </p:cNvSpPr>
            <p:nvPr/>
          </p:nvSpPr>
          <p:spPr bwMode="auto">
            <a:xfrm>
              <a:off x="2622" y="1649"/>
              <a:ext cx="15" cy="1110"/>
            </a:xfrm>
            <a:custGeom>
              <a:avLst/>
              <a:gdLst>
                <a:gd name="T0" fmla="*/ 15 w 15"/>
                <a:gd name="T1" fmla="*/ 1110 h 1110"/>
                <a:gd name="T2" fmla="*/ 0 w 15"/>
                <a:gd name="T3" fmla="*/ 1102 h 1110"/>
                <a:gd name="T4" fmla="*/ 0 w 15"/>
                <a:gd name="T5" fmla="*/ 0 h 1110"/>
                <a:gd name="T6" fmla="*/ 15 w 15"/>
                <a:gd name="T7" fmla="*/ 8 h 1110"/>
                <a:gd name="T8" fmla="*/ 15 w 15"/>
                <a:gd name="T9" fmla="*/ 1110 h 1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1110"/>
                <a:gd name="T17" fmla="*/ 15 w 15"/>
                <a:gd name="T18" fmla="*/ 1110 h 1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1110">
                  <a:moveTo>
                    <a:pt x="15" y="1110"/>
                  </a:moveTo>
                  <a:lnTo>
                    <a:pt x="0" y="1102"/>
                  </a:lnTo>
                  <a:lnTo>
                    <a:pt x="0" y="0"/>
                  </a:lnTo>
                  <a:lnTo>
                    <a:pt x="15" y="8"/>
                  </a:lnTo>
                  <a:lnTo>
                    <a:pt x="15" y="1110"/>
                  </a:lnTo>
                  <a:close/>
                </a:path>
              </a:pathLst>
            </a:custGeom>
            <a:solidFill>
              <a:srgbClr val="9933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19" name="Freeform 284"/>
            <p:cNvSpPr>
              <a:spLocks/>
            </p:cNvSpPr>
            <p:nvPr/>
          </p:nvSpPr>
          <p:spPr bwMode="auto">
            <a:xfrm>
              <a:off x="2622" y="1617"/>
              <a:ext cx="135" cy="40"/>
            </a:xfrm>
            <a:custGeom>
              <a:avLst/>
              <a:gdLst>
                <a:gd name="T0" fmla="*/ 90 w 135"/>
                <a:gd name="T1" fmla="*/ 0 h 40"/>
                <a:gd name="T2" fmla="*/ 120 w 135"/>
                <a:gd name="T3" fmla="*/ 0 h 40"/>
                <a:gd name="T4" fmla="*/ 135 w 135"/>
                <a:gd name="T5" fmla="*/ 8 h 40"/>
                <a:gd name="T6" fmla="*/ 135 w 135"/>
                <a:gd name="T7" fmla="*/ 24 h 40"/>
                <a:gd name="T8" fmla="*/ 112 w 135"/>
                <a:gd name="T9" fmla="*/ 32 h 40"/>
                <a:gd name="T10" fmla="*/ 82 w 135"/>
                <a:gd name="T11" fmla="*/ 40 h 40"/>
                <a:gd name="T12" fmla="*/ 45 w 135"/>
                <a:gd name="T13" fmla="*/ 40 h 40"/>
                <a:gd name="T14" fmla="*/ 15 w 135"/>
                <a:gd name="T15" fmla="*/ 40 h 40"/>
                <a:gd name="T16" fmla="*/ 0 w 135"/>
                <a:gd name="T17" fmla="*/ 32 h 40"/>
                <a:gd name="T18" fmla="*/ 0 w 135"/>
                <a:gd name="T19" fmla="*/ 24 h 40"/>
                <a:gd name="T20" fmla="*/ 23 w 135"/>
                <a:gd name="T21" fmla="*/ 16 h 40"/>
                <a:gd name="T22" fmla="*/ 53 w 135"/>
                <a:gd name="T23" fmla="*/ 0 h 40"/>
                <a:gd name="T24" fmla="*/ 90 w 135"/>
                <a:gd name="T25" fmla="*/ 0 h 4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5"/>
                <a:gd name="T40" fmla="*/ 0 h 40"/>
                <a:gd name="T41" fmla="*/ 135 w 135"/>
                <a:gd name="T42" fmla="*/ 40 h 4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5" h="40">
                  <a:moveTo>
                    <a:pt x="90" y="0"/>
                  </a:moveTo>
                  <a:lnTo>
                    <a:pt x="120" y="0"/>
                  </a:lnTo>
                  <a:lnTo>
                    <a:pt x="135" y="8"/>
                  </a:lnTo>
                  <a:lnTo>
                    <a:pt x="135" y="24"/>
                  </a:lnTo>
                  <a:lnTo>
                    <a:pt x="112" y="32"/>
                  </a:lnTo>
                  <a:lnTo>
                    <a:pt x="82" y="40"/>
                  </a:lnTo>
                  <a:lnTo>
                    <a:pt x="45" y="40"/>
                  </a:lnTo>
                  <a:lnTo>
                    <a:pt x="15" y="40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23" y="16"/>
                  </a:lnTo>
                  <a:lnTo>
                    <a:pt x="53" y="0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7326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20" name="Freeform 285"/>
            <p:cNvSpPr>
              <a:spLocks/>
            </p:cNvSpPr>
            <p:nvPr/>
          </p:nvSpPr>
          <p:spPr bwMode="auto">
            <a:xfrm>
              <a:off x="2622" y="2727"/>
              <a:ext cx="135" cy="32"/>
            </a:xfrm>
            <a:custGeom>
              <a:avLst/>
              <a:gdLst>
                <a:gd name="T0" fmla="*/ 135 w 135"/>
                <a:gd name="T1" fmla="*/ 0 h 32"/>
                <a:gd name="T2" fmla="*/ 135 w 135"/>
                <a:gd name="T3" fmla="*/ 16 h 32"/>
                <a:gd name="T4" fmla="*/ 112 w 135"/>
                <a:gd name="T5" fmla="*/ 24 h 32"/>
                <a:gd name="T6" fmla="*/ 82 w 135"/>
                <a:gd name="T7" fmla="*/ 32 h 32"/>
                <a:gd name="T8" fmla="*/ 45 w 135"/>
                <a:gd name="T9" fmla="*/ 32 h 32"/>
                <a:gd name="T10" fmla="*/ 15 w 135"/>
                <a:gd name="T11" fmla="*/ 32 h 32"/>
                <a:gd name="T12" fmla="*/ 0 w 135"/>
                <a:gd name="T13" fmla="*/ 24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5"/>
                <a:gd name="T22" fmla="*/ 0 h 32"/>
                <a:gd name="T23" fmla="*/ 135 w 135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5" h="32">
                  <a:moveTo>
                    <a:pt x="135" y="0"/>
                  </a:moveTo>
                  <a:lnTo>
                    <a:pt x="135" y="16"/>
                  </a:lnTo>
                  <a:lnTo>
                    <a:pt x="112" y="24"/>
                  </a:lnTo>
                  <a:lnTo>
                    <a:pt x="82" y="32"/>
                  </a:lnTo>
                  <a:lnTo>
                    <a:pt x="45" y="32"/>
                  </a:lnTo>
                  <a:lnTo>
                    <a:pt x="15" y="32"/>
                  </a:lnTo>
                  <a:lnTo>
                    <a:pt x="0" y="24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21" name="Freeform 286"/>
            <p:cNvSpPr>
              <a:spLocks/>
            </p:cNvSpPr>
            <p:nvPr/>
          </p:nvSpPr>
          <p:spPr bwMode="auto">
            <a:xfrm>
              <a:off x="2622" y="1617"/>
              <a:ext cx="135" cy="40"/>
            </a:xfrm>
            <a:custGeom>
              <a:avLst/>
              <a:gdLst>
                <a:gd name="T0" fmla="*/ 90 w 135"/>
                <a:gd name="T1" fmla="*/ 0 h 40"/>
                <a:gd name="T2" fmla="*/ 120 w 135"/>
                <a:gd name="T3" fmla="*/ 0 h 40"/>
                <a:gd name="T4" fmla="*/ 135 w 135"/>
                <a:gd name="T5" fmla="*/ 8 h 40"/>
                <a:gd name="T6" fmla="*/ 135 w 135"/>
                <a:gd name="T7" fmla="*/ 24 h 40"/>
                <a:gd name="T8" fmla="*/ 112 w 135"/>
                <a:gd name="T9" fmla="*/ 32 h 40"/>
                <a:gd name="T10" fmla="*/ 82 w 135"/>
                <a:gd name="T11" fmla="*/ 40 h 40"/>
                <a:gd name="T12" fmla="*/ 45 w 135"/>
                <a:gd name="T13" fmla="*/ 40 h 40"/>
                <a:gd name="T14" fmla="*/ 15 w 135"/>
                <a:gd name="T15" fmla="*/ 40 h 40"/>
                <a:gd name="T16" fmla="*/ 0 w 135"/>
                <a:gd name="T17" fmla="*/ 32 h 40"/>
                <a:gd name="T18" fmla="*/ 0 w 135"/>
                <a:gd name="T19" fmla="*/ 24 h 40"/>
                <a:gd name="T20" fmla="*/ 23 w 135"/>
                <a:gd name="T21" fmla="*/ 16 h 40"/>
                <a:gd name="T22" fmla="*/ 53 w 135"/>
                <a:gd name="T23" fmla="*/ 0 h 40"/>
                <a:gd name="T24" fmla="*/ 90 w 135"/>
                <a:gd name="T25" fmla="*/ 0 h 4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5"/>
                <a:gd name="T40" fmla="*/ 0 h 40"/>
                <a:gd name="T41" fmla="*/ 135 w 135"/>
                <a:gd name="T42" fmla="*/ 40 h 4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5" h="40">
                  <a:moveTo>
                    <a:pt x="90" y="0"/>
                  </a:moveTo>
                  <a:lnTo>
                    <a:pt x="120" y="0"/>
                  </a:lnTo>
                  <a:lnTo>
                    <a:pt x="135" y="8"/>
                  </a:lnTo>
                  <a:lnTo>
                    <a:pt x="135" y="24"/>
                  </a:lnTo>
                  <a:lnTo>
                    <a:pt x="112" y="32"/>
                  </a:lnTo>
                  <a:lnTo>
                    <a:pt x="82" y="40"/>
                  </a:lnTo>
                  <a:lnTo>
                    <a:pt x="45" y="40"/>
                  </a:lnTo>
                  <a:lnTo>
                    <a:pt x="15" y="40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23" y="16"/>
                  </a:lnTo>
                  <a:lnTo>
                    <a:pt x="53" y="0"/>
                  </a:lnTo>
                  <a:lnTo>
                    <a:pt x="90" y="0"/>
                  </a:lnTo>
                  <a:close/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22" name="Line 287"/>
            <p:cNvSpPr>
              <a:spLocks noChangeShapeType="1"/>
            </p:cNvSpPr>
            <p:nvPr/>
          </p:nvSpPr>
          <p:spPr bwMode="auto">
            <a:xfrm flipV="1">
              <a:off x="2757" y="1625"/>
              <a:ext cx="1" cy="1102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23" name="Line 288"/>
            <p:cNvSpPr>
              <a:spLocks noChangeShapeType="1"/>
            </p:cNvSpPr>
            <p:nvPr/>
          </p:nvSpPr>
          <p:spPr bwMode="auto">
            <a:xfrm flipV="1">
              <a:off x="2622" y="1649"/>
              <a:ext cx="1" cy="1102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24" name="Freeform 289"/>
            <p:cNvSpPr>
              <a:spLocks/>
            </p:cNvSpPr>
            <p:nvPr/>
          </p:nvSpPr>
          <p:spPr bwMode="auto">
            <a:xfrm>
              <a:off x="2892" y="1625"/>
              <a:ext cx="1" cy="1118"/>
            </a:xfrm>
            <a:custGeom>
              <a:avLst/>
              <a:gdLst>
                <a:gd name="T0" fmla="*/ 0 w 1"/>
                <a:gd name="T1" fmla="*/ 1102 h 1118"/>
                <a:gd name="T2" fmla="*/ 0 w 1"/>
                <a:gd name="T3" fmla="*/ 1118 h 1118"/>
                <a:gd name="T4" fmla="*/ 0 w 1"/>
                <a:gd name="T5" fmla="*/ 16 h 1118"/>
                <a:gd name="T6" fmla="*/ 0 w 1"/>
                <a:gd name="T7" fmla="*/ 0 h 1118"/>
                <a:gd name="T8" fmla="*/ 0 w 1"/>
                <a:gd name="T9" fmla="*/ 1102 h 11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"/>
                <a:gd name="T16" fmla="*/ 0 h 1118"/>
                <a:gd name="T17" fmla="*/ 1 w 1"/>
                <a:gd name="T18" fmla="*/ 1118 h 11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" h="1118">
                  <a:moveTo>
                    <a:pt x="0" y="1102"/>
                  </a:moveTo>
                  <a:lnTo>
                    <a:pt x="0" y="1118"/>
                  </a:lnTo>
                  <a:lnTo>
                    <a:pt x="0" y="16"/>
                  </a:lnTo>
                  <a:lnTo>
                    <a:pt x="0" y="0"/>
                  </a:lnTo>
                  <a:lnTo>
                    <a:pt x="0" y="1102"/>
                  </a:lnTo>
                  <a:close/>
                </a:path>
              </a:pathLst>
            </a:custGeom>
            <a:solidFill>
              <a:srgbClr val="CCCCA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25" name="Freeform 290"/>
            <p:cNvSpPr>
              <a:spLocks/>
            </p:cNvSpPr>
            <p:nvPr/>
          </p:nvSpPr>
          <p:spPr bwMode="auto">
            <a:xfrm>
              <a:off x="2869" y="1641"/>
              <a:ext cx="23" cy="1110"/>
            </a:xfrm>
            <a:custGeom>
              <a:avLst/>
              <a:gdLst>
                <a:gd name="T0" fmla="*/ 23 w 23"/>
                <a:gd name="T1" fmla="*/ 1102 h 1110"/>
                <a:gd name="T2" fmla="*/ 0 w 23"/>
                <a:gd name="T3" fmla="*/ 1110 h 1110"/>
                <a:gd name="T4" fmla="*/ 0 w 23"/>
                <a:gd name="T5" fmla="*/ 8 h 1110"/>
                <a:gd name="T6" fmla="*/ 23 w 23"/>
                <a:gd name="T7" fmla="*/ 0 h 1110"/>
                <a:gd name="T8" fmla="*/ 23 w 23"/>
                <a:gd name="T9" fmla="*/ 1102 h 1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1110"/>
                <a:gd name="T17" fmla="*/ 23 w 23"/>
                <a:gd name="T18" fmla="*/ 1110 h 1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1110">
                  <a:moveTo>
                    <a:pt x="23" y="1102"/>
                  </a:moveTo>
                  <a:lnTo>
                    <a:pt x="0" y="1110"/>
                  </a:lnTo>
                  <a:lnTo>
                    <a:pt x="0" y="8"/>
                  </a:lnTo>
                  <a:lnTo>
                    <a:pt x="23" y="0"/>
                  </a:lnTo>
                  <a:lnTo>
                    <a:pt x="23" y="1102"/>
                  </a:lnTo>
                  <a:close/>
                </a:path>
              </a:pathLst>
            </a:custGeom>
            <a:solidFill>
              <a:srgbClr val="D9D9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26" name="Freeform 291"/>
            <p:cNvSpPr>
              <a:spLocks/>
            </p:cNvSpPr>
            <p:nvPr/>
          </p:nvSpPr>
          <p:spPr bwMode="auto">
            <a:xfrm>
              <a:off x="2839" y="1649"/>
              <a:ext cx="30" cy="1110"/>
            </a:xfrm>
            <a:custGeom>
              <a:avLst/>
              <a:gdLst>
                <a:gd name="T0" fmla="*/ 30 w 30"/>
                <a:gd name="T1" fmla="*/ 1102 h 1110"/>
                <a:gd name="T2" fmla="*/ 0 w 30"/>
                <a:gd name="T3" fmla="*/ 1110 h 1110"/>
                <a:gd name="T4" fmla="*/ 0 w 30"/>
                <a:gd name="T5" fmla="*/ 8 h 1110"/>
                <a:gd name="T6" fmla="*/ 30 w 30"/>
                <a:gd name="T7" fmla="*/ 0 h 1110"/>
                <a:gd name="T8" fmla="*/ 30 w 30"/>
                <a:gd name="T9" fmla="*/ 1102 h 1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1110"/>
                <a:gd name="T17" fmla="*/ 30 w 30"/>
                <a:gd name="T18" fmla="*/ 1110 h 1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1110">
                  <a:moveTo>
                    <a:pt x="30" y="1102"/>
                  </a:moveTo>
                  <a:lnTo>
                    <a:pt x="0" y="1110"/>
                  </a:lnTo>
                  <a:lnTo>
                    <a:pt x="0" y="8"/>
                  </a:lnTo>
                  <a:lnTo>
                    <a:pt x="30" y="0"/>
                  </a:lnTo>
                  <a:lnTo>
                    <a:pt x="30" y="1102"/>
                  </a:lnTo>
                  <a:close/>
                </a:path>
              </a:pathLst>
            </a:custGeom>
            <a:solidFill>
              <a:srgbClr val="E5E5B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27" name="Rectangle 292"/>
            <p:cNvSpPr>
              <a:spLocks noChangeArrowheads="1"/>
            </p:cNvSpPr>
            <p:nvPr/>
          </p:nvSpPr>
          <p:spPr bwMode="auto">
            <a:xfrm>
              <a:off x="2802" y="1657"/>
              <a:ext cx="37" cy="1102"/>
            </a:xfrm>
            <a:prstGeom prst="rect">
              <a:avLst/>
            </a:prstGeom>
            <a:solidFill>
              <a:srgbClr val="F2F2C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28" name="Rectangle 293"/>
            <p:cNvSpPr>
              <a:spLocks noChangeArrowheads="1"/>
            </p:cNvSpPr>
            <p:nvPr/>
          </p:nvSpPr>
          <p:spPr bwMode="auto">
            <a:xfrm>
              <a:off x="2772" y="1657"/>
              <a:ext cx="30" cy="1102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29" name="Freeform 294"/>
            <p:cNvSpPr>
              <a:spLocks/>
            </p:cNvSpPr>
            <p:nvPr/>
          </p:nvSpPr>
          <p:spPr bwMode="auto">
            <a:xfrm>
              <a:off x="2757" y="1649"/>
              <a:ext cx="15" cy="1110"/>
            </a:xfrm>
            <a:custGeom>
              <a:avLst/>
              <a:gdLst>
                <a:gd name="T0" fmla="*/ 15 w 15"/>
                <a:gd name="T1" fmla="*/ 1110 h 1110"/>
                <a:gd name="T2" fmla="*/ 0 w 15"/>
                <a:gd name="T3" fmla="*/ 1102 h 1110"/>
                <a:gd name="T4" fmla="*/ 0 w 15"/>
                <a:gd name="T5" fmla="*/ 0 h 1110"/>
                <a:gd name="T6" fmla="*/ 15 w 15"/>
                <a:gd name="T7" fmla="*/ 8 h 1110"/>
                <a:gd name="T8" fmla="*/ 15 w 15"/>
                <a:gd name="T9" fmla="*/ 1110 h 1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1110"/>
                <a:gd name="T17" fmla="*/ 15 w 15"/>
                <a:gd name="T18" fmla="*/ 1110 h 1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1110">
                  <a:moveTo>
                    <a:pt x="15" y="1110"/>
                  </a:moveTo>
                  <a:lnTo>
                    <a:pt x="0" y="1102"/>
                  </a:lnTo>
                  <a:lnTo>
                    <a:pt x="0" y="0"/>
                  </a:lnTo>
                  <a:lnTo>
                    <a:pt x="15" y="8"/>
                  </a:lnTo>
                  <a:lnTo>
                    <a:pt x="15" y="1110"/>
                  </a:lnTo>
                  <a:close/>
                </a:path>
              </a:pathLst>
            </a:custGeom>
            <a:solidFill>
              <a:srgbClr val="FFFF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30" name="Freeform 295"/>
            <p:cNvSpPr>
              <a:spLocks/>
            </p:cNvSpPr>
            <p:nvPr/>
          </p:nvSpPr>
          <p:spPr bwMode="auto">
            <a:xfrm>
              <a:off x="2757" y="1617"/>
              <a:ext cx="135" cy="40"/>
            </a:xfrm>
            <a:custGeom>
              <a:avLst/>
              <a:gdLst>
                <a:gd name="T0" fmla="*/ 90 w 135"/>
                <a:gd name="T1" fmla="*/ 0 h 40"/>
                <a:gd name="T2" fmla="*/ 120 w 135"/>
                <a:gd name="T3" fmla="*/ 0 h 40"/>
                <a:gd name="T4" fmla="*/ 135 w 135"/>
                <a:gd name="T5" fmla="*/ 8 h 40"/>
                <a:gd name="T6" fmla="*/ 135 w 135"/>
                <a:gd name="T7" fmla="*/ 24 h 40"/>
                <a:gd name="T8" fmla="*/ 112 w 135"/>
                <a:gd name="T9" fmla="*/ 32 h 40"/>
                <a:gd name="T10" fmla="*/ 82 w 135"/>
                <a:gd name="T11" fmla="*/ 40 h 40"/>
                <a:gd name="T12" fmla="*/ 45 w 135"/>
                <a:gd name="T13" fmla="*/ 40 h 40"/>
                <a:gd name="T14" fmla="*/ 15 w 135"/>
                <a:gd name="T15" fmla="*/ 40 h 40"/>
                <a:gd name="T16" fmla="*/ 0 w 135"/>
                <a:gd name="T17" fmla="*/ 32 h 40"/>
                <a:gd name="T18" fmla="*/ 0 w 135"/>
                <a:gd name="T19" fmla="*/ 24 h 40"/>
                <a:gd name="T20" fmla="*/ 22 w 135"/>
                <a:gd name="T21" fmla="*/ 16 h 40"/>
                <a:gd name="T22" fmla="*/ 52 w 135"/>
                <a:gd name="T23" fmla="*/ 0 h 40"/>
                <a:gd name="T24" fmla="*/ 90 w 135"/>
                <a:gd name="T25" fmla="*/ 0 h 4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5"/>
                <a:gd name="T40" fmla="*/ 0 h 40"/>
                <a:gd name="T41" fmla="*/ 135 w 135"/>
                <a:gd name="T42" fmla="*/ 40 h 4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5" h="40">
                  <a:moveTo>
                    <a:pt x="90" y="0"/>
                  </a:moveTo>
                  <a:lnTo>
                    <a:pt x="120" y="0"/>
                  </a:lnTo>
                  <a:lnTo>
                    <a:pt x="135" y="8"/>
                  </a:lnTo>
                  <a:lnTo>
                    <a:pt x="135" y="24"/>
                  </a:lnTo>
                  <a:lnTo>
                    <a:pt x="112" y="32"/>
                  </a:lnTo>
                  <a:lnTo>
                    <a:pt x="82" y="40"/>
                  </a:lnTo>
                  <a:lnTo>
                    <a:pt x="45" y="40"/>
                  </a:lnTo>
                  <a:lnTo>
                    <a:pt x="15" y="40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22" y="16"/>
                  </a:lnTo>
                  <a:lnTo>
                    <a:pt x="52" y="0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BFBF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31" name="Freeform 296"/>
            <p:cNvSpPr>
              <a:spLocks/>
            </p:cNvSpPr>
            <p:nvPr/>
          </p:nvSpPr>
          <p:spPr bwMode="auto">
            <a:xfrm>
              <a:off x="2757" y="2727"/>
              <a:ext cx="135" cy="32"/>
            </a:xfrm>
            <a:custGeom>
              <a:avLst/>
              <a:gdLst>
                <a:gd name="T0" fmla="*/ 135 w 135"/>
                <a:gd name="T1" fmla="*/ 0 h 32"/>
                <a:gd name="T2" fmla="*/ 135 w 135"/>
                <a:gd name="T3" fmla="*/ 16 h 32"/>
                <a:gd name="T4" fmla="*/ 112 w 135"/>
                <a:gd name="T5" fmla="*/ 24 h 32"/>
                <a:gd name="T6" fmla="*/ 82 w 135"/>
                <a:gd name="T7" fmla="*/ 32 h 32"/>
                <a:gd name="T8" fmla="*/ 45 w 135"/>
                <a:gd name="T9" fmla="*/ 32 h 32"/>
                <a:gd name="T10" fmla="*/ 15 w 135"/>
                <a:gd name="T11" fmla="*/ 32 h 32"/>
                <a:gd name="T12" fmla="*/ 0 w 135"/>
                <a:gd name="T13" fmla="*/ 24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5"/>
                <a:gd name="T22" fmla="*/ 0 h 32"/>
                <a:gd name="T23" fmla="*/ 135 w 135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5" h="32">
                  <a:moveTo>
                    <a:pt x="135" y="0"/>
                  </a:moveTo>
                  <a:lnTo>
                    <a:pt x="135" y="16"/>
                  </a:lnTo>
                  <a:lnTo>
                    <a:pt x="112" y="24"/>
                  </a:lnTo>
                  <a:lnTo>
                    <a:pt x="82" y="32"/>
                  </a:lnTo>
                  <a:lnTo>
                    <a:pt x="45" y="32"/>
                  </a:lnTo>
                  <a:lnTo>
                    <a:pt x="15" y="32"/>
                  </a:lnTo>
                  <a:lnTo>
                    <a:pt x="0" y="24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32" name="Freeform 297"/>
            <p:cNvSpPr>
              <a:spLocks/>
            </p:cNvSpPr>
            <p:nvPr/>
          </p:nvSpPr>
          <p:spPr bwMode="auto">
            <a:xfrm>
              <a:off x="2757" y="1617"/>
              <a:ext cx="135" cy="40"/>
            </a:xfrm>
            <a:custGeom>
              <a:avLst/>
              <a:gdLst>
                <a:gd name="T0" fmla="*/ 90 w 135"/>
                <a:gd name="T1" fmla="*/ 0 h 40"/>
                <a:gd name="T2" fmla="*/ 120 w 135"/>
                <a:gd name="T3" fmla="*/ 0 h 40"/>
                <a:gd name="T4" fmla="*/ 135 w 135"/>
                <a:gd name="T5" fmla="*/ 8 h 40"/>
                <a:gd name="T6" fmla="*/ 135 w 135"/>
                <a:gd name="T7" fmla="*/ 24 h 40"/>
                <a:gd name="T8" fmla="*/ 112 w 135"/>
                <a:gd name="T9" fmla="*/ 32 h 40"/>
                <a:gd name="T10" fmla="*/ 82 w 135"/>
                <a:gd name="T11" fmla="*/ 40 h 40"/>
                <a:gd name="T12" fmla="*/ 45 w 135"/>
                <a:gd name="T13" fmla="*/ 40 h 40"/>
                <a:gd name="T14" fmla="*/ 15 w 135"/>
                <a:gd name="T15" fmla="*/ 40 h 40"/>
                <a:gd name="T16" fmla="*/ 0 w 135"/>
                <a:gd name="T17" fmla="*/ 32 h 40"/>
                <a:gd name="T18" fmla="*/ 0 w 135"/>
                <a:gd name="T19" fmla="*/ 24 h 40"/>
                <a:gd name="T20" fmla="*/ 22 w 135"/>
                <a:gd name="T21" fmla="*/ 16 h 40"/>
                <a:gd name="T22" fmla="*/ 52 w 135"/>
                <a:gd name="T23" fmla="*/ 0 h 40"/>
                <a:gd name="T24" fmla="*/ 90 w 135"/>
                <a:gd name="T25" fmla="*/ 0 h 4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5"/>
                <a:gd name="T40" fmla="*/ 0 h 40"/>
                <a:gd name="T41" fmla="*/ 135 w 135"/>
                <a:gd name="T42" fmla="*/ 40 h 4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5" h="40">
                  <a:moveTo>
                    <a:pt x="90" y="0"/>
                  </a:moveTo>
                  <a:lnTo>
                    <a:pt x="120" y="0"/>
                  </a:lnTo>
                  <a:lnTo>
                    <a:pt x="135" y="8"/>
                  </a:lnTo>
                  <a:lnTo>
                    <a:pt x="135" y="24"/>
                  </a:lnTo>
                  <a:lnTo>
                    <a:pt x="112" y="32"/>
                  </a:lnTo>
                  <a:lnTo>
                    <a:pt x="82" y="40"/>
                  </a:lnTo>
                  <a:lnTo>
                    <a:pt x="45" y="40"/>
                  </a:lnTo>
                  <a:lnTo>
                    <a:pt x="15" y="40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22" y="16"/>
                  </a:lnTo>
                  <a:lnTo>
                    <a:pt x="52" y="0"/>
                  </a:lnTo>
                  <a:lnTo>
                    <a:pt x="90" y="0"/>
                  </a:lnTo>
                  <a:close/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33" name="Line 298"/>
            <p:cNvSpPr>
              <a:spLocks noChangeShapeType="1"/>
            </p:cNvSpPr>
            <p:nvPr/>
          </p:nvSpPr>
          <p:spPr bwMode="auto">
            <a:xfrm flipV="1">
              <a:off x="2892" y="1625"/>
              <a:ext cx="1" cy="1102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34" name="Line 299"/>
            <p:cNvSpPr>
              <a:spLocks noChangeShapeType="1"/>
            </p:cNvSpPr>
            <p:nvPr/>
          </p:nvSpPr>
          <p:spPr bwMode="auto">
            <a:xfrm flipV="1">
              <a:off x="2757" y="1649"/>
              <a:ext cx="1" cy="1102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35" name="Freeform 300"/>
            <p:cNvSpPr>
              <a:spLocks/>
            </p:cNvSpPr>
            <p:nvPr/>
          </p:nvSpPr>
          <p:spPr bwMode="auto">
            <a:xfrm>
              <a:off x="3026" y="1345"/>
              <a:ext cx="1" cy="1398"/>
            </a:xfrm>
            <a:custGeom>
              <a:avLst/>
              <a:gdLst>
                <a:gd name="T0" fmla="*/ 0 w 1"/>
                <a:gd name="T1" fmla="*/ 1382 h 1398"/>
                <a:gd name="T2" fmla="*/ 0 w 1"/>
                <a:gd name="T3" fmla="*/ 1398 h 1398"/>
                <a:gd name="T4" fmla="*/ 0 w 1"/>
                <a:gd name="T5" fmla="*/ 8 h 1398"/>
                <a:gd name="T6" fmla="*/ 0 w 1"/>
                <a:gd name="T7" fmla="*/ 0 h 1398"/>
                <a:gd name="T8" fmla="*/ 0 w 1"/>
                <a:gd name="T9" fmla="*/ 1382 h 13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"/>
                <a:gd name="T16" fmla="*/ 0 h 1398"/>
                <a:gd name="T17" fmla="*/ 1 w 1"/>
                <a:gd name="T18" fmla="*/ 1398 h 13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" h="1398">
                  <a:moveTo>
                    <a:pt x="0" y="1382"/>
                  </a:moveTo>
                  <a:lnTo>
                    <a:pt x="0" y="1398"/>
                  </a:lnTo>
                  <a:lnTo>
                    <a:pt x="0" y="8"/>
                  </a:lnTo>
                  <a:lnTo>
                    <a:pt x="0" y="0"/>
                  </a:lnTo>
                  <a:lnTo>
                    <a:pt x="0" y="1382"/>
                  </a:lnTo>
                  <a:close/>
                </a:path>
              </a:pathLst>
            </a:custGeom>
            <a:solidFill>
              <a:srgbClr val="A3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36" name="Freeform 301"/>
            <p:cNvSpPr>
              <a:spLocks/>
            </p:cNvSpPr>
            <p:nvPr/>
          </p:nvSpPr>
          <p:spPr bwMode="auto">
            <a:xfrm>
              <a:off x="3004" y="1353"/>
              <a:ext cx="22" cy="1398"/>
            </a:xfrm>
            <a:custGeom>
              <a:avLst/>
              <a:gdLst>
                <a:gd name="T0" fmla="*/ 22 w 22"/>
                <a:gd name="T1" fmla="*/ 1390 h 1398"/>
                <a:gd name="T2" fmla="*/ 0 w 22"/>
                <a:gd name="T3" fmla="*/ 1398 h 1398"/>
                <a:gd name="T4" fmla="*/ 0 w 22"/>
                <a:gd name="T5" fmla="*/ 8 h 1398"/>
                <a:gd name="T6" fmla="*/ 22 w 22"/>
                <a:gd name="T7" fmla="*/ 0 h 1398"/>
                <a:gd name="T8" fmla="*/ 22 w 22"/>
                <a:gd name="T9" fmla="*/ 1390 h 13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1398"/>
                <a:gd name="T17" fmla="*/ 22 w 22"/>
                <a:gd name="T18" fmla="*/ 1398 h 13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1398">
                  <a:moveTo>
                    <a:pt x="22" y="1390"/>
                  </a:moveTo>
                  <a:lnTo>
                    <a:pt x="0" y="1398"/>
                  </a:lnTo>
                  <a:lnTo>
                    <a:pt x="0" y="8"/>
                  </a:lnTo>
                  <a:lnTo>
                    <a:pt x="22" y="0"/>
                  </a:lnTo>
                  <a:lnTo>
                    <a:pt x="22" y="1390"/>
                  </a:lnTo>
                  <a:close/>
                </a:path>
              </a:pathLst>
            </a:custGeom>
            <a:solidFill>
              <a:srgbClr val="ADD9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37" name="Freeform 302"/>
            <p:cNvSpPr>
              <a:spLocks/>
            </p:cNvSpPr>
            <p:nvPr/>
          </p:nvSpPr>
          <p:spPr bwMode="auto">
            <a:xfrm>
              <a:off x="2974" y="1361"/>
              <a:ext cx="30" cy="1398"/>
            </a:xfrm>
            <a:custGeom>
              <a:avLst/>
              <a:gdLst>
                <a:gd name="T0" fmla="*/ 30 w 30"/>
                <a:gd name="T1" fmla="*/ 1390 h 1398"/>
                <a:gd name="T2" fmla="*/ 0 w 30"/>
                <a:gd name="T3" fmla="*/ 1398 h 1398"/>
                <a:gd name="T4" fmla="*/ 0 w 30"/>
                <a:gd name="T5" fmla="*/ 16 h 1398"/>
                <a:gd name="T6" fmla="*/ 30 w 30"/>
                <a:gd name="T7" fmla="*/ 0 h 1398"/>
                <a:gd name="T8" fmla="*/ 30 w 30"/>
                <a:gd name="T9" fmla="*/ 1390 h 13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1398"/>
                <a:gd name="T17" fmla="*/ 30 w 30"/>
                <a:gd name="T18" fmla="*/ 1398 h 13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1398">
                  <a:moveTo>
                    <a:pt x="30" y="1390"/>
                  </a:moveTo>
                  <a:lnTo>
                    <a:pt x="0" y="1398"/>
                  </a:lnTo>
                  <a:lnTo>
                    <a:pt x="0" y="16"/>
                  </a:lnTo>
                  <a:lnTo>
                    <a:pt x="30" y="0"/>
                  </a:lnTo>
                  <a:lnTo>
                    <a:pt x="30" y="1390"/>
                  </a:lnTo>
                  <a:close/>
                </a:path>
              </a:pathLst>
            </a:custGeom>
            <a:solidFill>
              <a:srgbClr val="B8E5E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38" name="Rectangle 303"/>
            <p:cNvSpPr>
              <a:spLocks noChangeArrowheads="1"/>
            </p:cNvSpPr>
            <p:nvPr/>
          </p:nvSpPr>
          <p:spPr bwMode="auto">
            <a:xfrm>
              <a:off x="2937" y="1377"/>
              <a:ext cx="37" cy="1382"/>
            </a:xfrm>
            <a:prstGeom prst="rect">
              <a:avLst/>
            </a:prstGeom>
            <a:solidFill>
              <a:srgbClr val="C2F2F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39" name="Rectangle 304"/>
            <p:cNvSpPr>
              <a:spLocks noChangeArrowheads="1"/>
            </p:cNvSpPr>
            <p:nvPr/>
          </p:nvSpPr>
          <p:spPr bwMode="auto">
            <a:xfrm>
              <a:off x="2907" y="1377"/>
              <a:ext cx="30" cy="1382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40" name="Freeform 305"/>
            <p:cNvSpPr>
              <a:spLocks/>
            </p:cNvSpPr>
            <p:nvPr/>
          </p:nvSpPr>
          <p:spPr bwMode="auto">
            <a:xfrm>
              <a:off x="2892" y="1369"/>
              <a:ext cx="15" cy="1390"/>
            </a:xfrm>
            <a:custGeom>
              <a:avLst/>
              <a:gdLst>
                <a:gd name="T0" fmla="*/ 15 w 15"/>
                <a:gd name="T1" fmla="*/ 1390 h 1390"/>
                <a:gd name="T2" fmla="*/ 0 w 15"/>
                <a:gd name="T3" fmla="*/ 1382 h 1390"/>
                <a:gd name="T4" fmla="*/ 0 w 15"/>
                <a:gd name="T5" fmla="*/ 0 h 1390"/>
                <a:gd name="T6" fmla="*/ 15 w 15"/>
                <a:gd name="T7" fmla="*/ 8 h 1390"/>
                <a:gd name="T8" fmla="*/ 15 w 15"/>
                <a:gd name="T9" fmla="*/ 1390 h 13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1390"/>
                <a:gd name="T17" fmla="*/ 15 w 15"/>
                <a:gd name="T18" fmla="*/ 1390 h 13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1390">
                  <a:moveTo>
                    <a:pt x="15" y="1390"/>
                  </a:moveTo>
                  <a:lnTo>
                    <a:pt x="0" y="1382"/>
                  </a:lnTo>
                  <a:lnTo>
                    <a:pt x="0" y="0"/>
                  </a:lnTo>
                  <a:lnTo>
                    <a:pt x="15" y="8"/>
                  </a:lnTo>
                  <a:lnTo>
                    <a:pt x="15" y="1390"/>
                  </a:ln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41" name="Freeform 306"/>
            <p:cNvSpPr>
              <a:spLocks/>
            </p:cNvSpPr>
            <p:nvPr/>
          </p:nvSpPr>
          <p:spPr bwMode="auto">
            <a:xfrm>
              <a:off x="2892" y="1337"/>
              <a:ext cx="134" cy="40"/>
            </a:xfrm>
            <a:custGeom>
              <a:avLst/>
              <a:gdLst>
                <a:gd name="T0" fmla="*/ 89 w 134"/>
                <a:gd name="T1" fmla="*/ 0 h 40"/>
                <a:gd name="T2" fmla="*/ 119 w 134"/>
                <a:gd name="T3" fmla="*/ 0 h 40"/>
                <a:gd name="T4" fmla="*/ 134 w 134"/>
                <a:gd name="T5" fmla="*/ 8 h 40"/>
                <a:gd name="T6" fmla="*/ 134 w 134"/>
                <a:gd name="T7" fmla="*/ 16 h 40"/>
                <a:gd name="T8" fmla="*/ 112 w 134"/>
                <a:gd name="T9" fmla="*/ 24 h 40"/>
                <a:gd name="T10" fmla="*/ 82 w 134"/>
                <a:gd name="T11" fmla="*/ 40 h 40"/>
                <a:gd name="T12" fmla="*/ 45 w 134"/>
                <a:gd name="T13" fmla="*/ 40 h 40"/>
                <a:gd name="T14" fmla="*/ 15 w 134"/>
                <a:gd name="T15" fmla="*/ 40 h 40"/>
                <a:gd name="T16" fmla="*/ 0 w 134"/>
                <a:gd name="T17" fmla="*/ 32 h 40"/>
                <a:gd name="T18" fmla="*/ 0 w 134"/>
                <a:gd name="T19" fmla="*/ 16 h 40"/>
                <a:gd name="T20" fmla="*/ 22 w 134"/>
                <a:gd name="T21" fmla="*/ 8 h 40"/>
                <a:gd name="T22" fmla="*/ 52 w 134"/>
                <a:gd name="T23" fmla="*/ 0 h 40"/>
                <a:gd name="T24" fmla="*/ 89 w 134"/>
                <a:gd name="T25" fmla="*/ 0 h 4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4"/>
                <a:gd name="T40" fmla="*/ 0 h 40"/>
                <a:gd name="T41" fmla="*/ 134 w 134"/>
                <a:gd name="T42" fmla="*/ 40 h 4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4" h="40">
                  <a:moveTo>
                    <a:pt x="89" y="0"/>
                  </a:moveTo>
                  <a:lnTo>
                    <a:pt x="119" y="0"/>
                  </a:lnTo>
                  <a:lnTo>
                    <a:pt x="134" y="8"/>
                  </a:lnTo>
                  <a:lnTo>
                    <a:pt x="134" y="16"/>
                  </a:lnTo>
                  <a:lnTo>
                    <a:pt x="112" y="24"/>
                  </a:lnTo>
                  <a:lnTo>
                    <a:pt x="82" y="40"/>
                  </a:lnTo>
                  <a:lnTo>
                    <a:pt x="45" y="40"/>
                  </a:lnTo>
                  <a:lnTo>
                    <a:pt x="15" y="40"/>
                  </a:lnTo>
                  <a:lnTo>
                    <a:pt x="0" y="32"/>
                  </a:lnTo>
                  <a:lnTo>
                    <a:pt x="0" y="16"/>
                  </a:lnTo>
                  <a:lnTo>
                    <a:pt x="22" y="8"/>
                  </a:lnTo>
                  <a:lnTo>
                    <a:pt x="52" y="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99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42" name="Freeform 307"/>
            <p:cNvSpPr>
              <a:spLocks/>
            </p:cNvSpPr>
            <p:nvPr/>
          </p:nvSpPr>
          <p:spPr bwMode="auto">
            <a:xfrm>
              <a:off x="2892" y="2727"/>
              <a:ext cx="134" cy="32"/>
            </a:xfrm>
            <a:custGeom>
              <a:avLst/>
              <a:gdLst>
                <a:gd name="T0" fmla="*/ 134 w 134"/>
                <a:gd name="T1" fmla="*/ 0 h 32"/>
                <a:gd name="T2" fmla="*/ 134 w 134"/>
                <a:gd name="T3" fmla="*/ 16 h 32"/>
                <a:gd name="T4" fmla="*/ 112 w 134"/>
                <a:gd name="T5" fmla="*/ 24 h 32"/>
                <a:gd name="T6" fmla="*/ 82 w 134"/>
                <a:gd name="T7" fmla="*/ 32 h 32"/>
                <a:gd name="T8" fmla="*/ 45 w 134"/>
                <a:gd name="T9" fmla="*/ 32 h 32"/>
                <a:gd name="T10" fmla="*/ 15 w 134"/>
                <a:gd name="T11" fmla="*/ 32 h 32"/>
                <a:gd name="T12" fmla="*/ 0 w 134"/>
                <a:gd name="T13" fmla="*/ 24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4"/>
                <a:gd name="T22" fmla="*/ 0 h 32"/>
                <a:gd name="T23" fmla="*/ 134 w 134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4" h="32">
                  <a:moveTo>
                    <a:pt x="134" y="0"/>
                  </a:moveTo>
                  <a:lnTo>
                    <a:pt x="134" y="16"/>
                  </a:lnTo>
                  <a:lnTo>
                    <a:pt x="112" y="24"/>
                  </a:lnTo>
                  <a:lnTo>
                    <a:pt x="82" y="32"/>
                  </a:lnTo>
                  <a:lnTo>
                    <a:pt x="45" y="32"/>
                  </a:lnTo>
                  <a:lnTo>
                    <a:pt x="15" y="32"/>
                  </a:lnTo>
                  <a:lnTo>
                    <a:pt x="0" y="24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43" name="Freeform 308"/>
            <p:cNvSpPr>
              <a:spLocks/>
            </p:cNvSpPr>
            <p:nvPr/>
          </p:nvSpPr>
          <p:spPr bwMode="auto">
            <a:xfrm>
              <a:off x="2892" y="1337"/>
              <a:ext cx="134" cy="40"/>
            </a:xfrm>
            <a:custGeom>
              <a:avLst/>
              <a:gdLst>
                <a:gd name="T0" fmla="*/ 89 w 134"/>
                <a:gd name="T1" fmla="*/ 0 h 40"/>
                <a:gd name="T2" fmla="*/ 119 w 134"/>
                <a:gd name="T3" fmla="*/ 0 h 40"/>
                <a:gd name="T4" fmla="*/ 134 w 134"/>
                <a:gd name="T5" fmla="*/ 8 h 40"/>
                <a:gd name="T6" fmla="*/ 134 w 134"/>
                <a:gd name="T7" fmla="*/ 16 h 40"/>
                <a:gd name="T8" fmla="*/ 112 w 134"/>
                <a:gd name="T9" fmla="*/ 24 h 40"/>
                <a:gd name="T10" fmla="*/ 82 w 134"/>
                <a:gd name="T11" fmla="*/ 40 h 40"/>
                <a:gd name="T12" fmla="*/ 45 w 134"/>
                <a:gd name="T13" fmla="*/ 40 h 40"/>
                <a:gd name="T14" fmla="*/ 15 w 134"/>
                <a:gd name="T15" fmla="*/ 40 h 40"/>
                <a:gd name="T16" fmla="*/ 0 w 134"/>
                <a:gd name="T17" fmla="*/ 32 h 40"/>
                <a:gd name="T18" fmla="*/ 0 w 134"/>
                <a:gd name="T19" fmla="*/ 16 h 40"/>
                <a:gd name="T20" fmla="*/ 22 w 134"/>
                <a:gd name="T21" fmla="*/ 8 h 40"/>
                <a:gd name="T22" fmla="*/ 52 w 134"/>
                <a:gd name="T23" fmla="*/ 0 h 40"/>
                <a:gd name="T24" fmla="*/ 89 w 134"/>
                <a:gd name="T25" fmla="*/ 0 h 4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4"/>
                <a:gd name="T40" fmla="*/ 0 h 40"/>
                <a:gd name="T41" fmla="*/ 134 w 134"/>
                <a:gd name="T42" fmla="*/ 40 h 4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4" h="40">
                  <a:moveTo>
                    <a:pt x="89" y="0"/>
                  </a:moveTo>
                  <a:lnTo>
                    <a:pt x="119" y="0"/>
                  </a:lnTo>
                  <a:lnTo>
                    <a:pt x="134" y="8"/>
                  </a:lnTo>
                  <a:lnTo>
                    <a:pt x="134" y="16"/>
                  </a:lnTo>
                  <a:lnTo>
                    <a:pt x="112" y="24"/>
                  </a:lnTo>
                  <a:lnTo>
                    <a:pt x="82" y="40"/>
                  </a:lnTo>
                  <a:lnTo>
                    <a:pt x="45" y="40"/>
                  </a:lnTo>
                  <a:lnTo>
                    <a:pt x="15" y="40"/>
                  </a:lnTo>
                  <a:lnTo>
                    <a:pt x="0" y="32"/>
                  </a:lnTo>
                  <a:lnTo>
                    <a:pt x="0" y="16"/>
                  </a:lnTo>
                  <a:lnTo>
                    <a:pt x="22" y="8"/>
                  </a:lnTo>
                  <a:lnTo>
                    <a:pt x="52" y="0"/>
                  </a:lnTo>
                  <a:lnTo>
                    <a:pt x="89" y="0"/>
                  </a:lnTo>
                  <a:close/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44" name="Line 309"/>
            <p:cNvSpPr>
              <a:spLocks noChangeShapeType="1"/>
            </p:cNvSpPr>
            <p:nvPr/>
          </p:nvSpPr>
          <p:spPr bwMode="auto">
            <a:xfrm flipV="1">
              <a:off x="3026" y="1345"/>
              <a:ext cx="1" cy="1382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45" name="Line 310"/>
            <p:cNvSpPr>
              <a:spLocks noChangeShapeType="1"/>
            </p:cNvSpPr>
            <p:nvPr/>
          </p:nvSpPr>
          <p:spPr bwMode="auto">
            <a:xfrm flipV="1">
              <a:off x="2892" y="1369"/>
              <a:ext cx="1" cy="1382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46" name="Freeform 311"/>
            <p:cNvSpPr>
              <a:spLocks/>
            </p:cNvSpPr>
            <p:nvPr/>
          </p:nvSpPr>
          <p:spPr bwMode="auto">
            <a:xfrm>
              <a:off x="3356" y="1697"/>
              <a:ext cx="1" cy="1046"/>
            </a:xfrm>
            <a:custGeom>
              <a:avLst/>
              <a:gdLst>
                <a:gd name="T0" fmla="*/ 0 w 1"/>
                <a:gd name="T1" fmla="*/ 1030 h 1046"/>
                <a:gd name="T2" fmla="*/ 0 w 1"/>
                <a:gd name="T3" fmla="*/ 1046 h 1046"/>
                <a:gd name="T4" fmla="*/ 0 w 1"/>
                <a:gd name="T5" fmla="*/ 16 h 1046"/>
                <a:gd name="T6" fmla="*/ 0 w 1"/>
                <a:gd name="T7" fmla="*/ 0 h 1046"/>
                <a:gd name="T8" fmla="*/ 0 w 1"/>
                <a:gd name="T9" fmla="*/ 1030 h 10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"/>
                <a:gd name="T16" fmla="*/ 0 h 1046"/>
                <a:gd name="T17" fmla="*/ 1 w 1"/>
                <a:gd name="T18" fmla="*/ 1046 h 10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" h="1046">
                  <a:moveTo>
                    <a:pt x="0" y="1030"/>
                  </a:moveTo>
                  <a:lnTo>
                    <a:pt x="0" y="104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0" y="1030"/>
                  </a:lnTo>
                  <a:close/>
                </a:path>
              </a:pathLst>
            </a:custGeom>
            <a:solidFill>
              <a:srgbClr val="7A7A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47" name="Freeform 312"/>
            <p:cNvSpPr>
              <a:spLocks/>
            </p:cNvSpPr>
            <p:nvPr/>
          </p:nvSpPr>
          <p:spPr bwMode="auto">
            <a:xfrm>
              <a:off x="3333" y="1713"/>
              <a:ext cx="23" cy="1038"/>
            </a:xfrm>
            <a:custGeom>
              <a:avLst/>
              <a:gdLst>
                <a:gd name="T0" fmla="*/ 23 w 23"/>
                <a:gd name="T1" fmla="*/ 1030 h 1038"/>
                <a:gd name="T2" fmla="*/ 0 w 23"/>
                <a:gd name="T3" fmla="*/ 1038 h 1038"/>
                <a:gd name="T4" fmla="*/ 0 w 23"/>
                <a:gd name="T5" fmla="*/ 8 h 1038"/>
                <a:gd name="T6" fmla="*/ 23 w 23"/>
                <a:gd name="T7" fmla="*/ 0 h 1038"/>
                <a:gd name="T8" fmla="*/ 23 w 23"/>
                <a:gd name="T9" fmla="*/ 1030 h 10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1038"/>
                <a:gd name="T17" fmla="*/ 23 w 23"/>
                <a:gd name="T18" fmla="*/ 1038 h 10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1038">
                  <a:moveTo>
                    <a:pt x="23" y="1030"/>
                  </a:moveTo>
                  <a:lnTo>
                    <a:pt x="0" y="1038"/>
                  </a:lnTo>
                  <a:lnTo>
                    <a:pt x="0" y="8"/>
                  </a:lnTo>
                  <a:lnTo>
                    <a:pt x="23" y="0"/>
                  </a:lnTo>
                  <a:lnTo>
                    <a:pt x="23" y="1030"/>
                  </a:lnTo>
                  <a:close/>
                </a:path>
              </a:pathLst>
            </a:custGeom>
            <a:solidFill>
              <a:srgbClr val="8282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48" name="Freeform 313"/>
            <p:cNvSpPr>
              <a:spLocks/>
            </p:cNvSpPr>
            <p:nvPr/>
          </p:nvSpPr>
          <p:spPr bwMode="auto">
            <a:xfrm>
              <a:off x="3303" y="1721"/>
              <a:ext cx="30" cy="1038"/>
            </a:xfrm>
            <a:custGeom>
              <a:avLst/>
              <a:gdLst>
                <a:gd name="T0" fmla="*/ 30 w 30"/>
                <a:gd name="T1" fmla="*/ 1030 h 1038"/>
                <a:gd name="T2" fmla="*/ 0 w 30"/>
                <a:gd name="T3" fmla="*/ 1038 h 1038"/>
                <a:gd name="T4" fmla="*/ 0 w 30"/>
                <a:gd name="T5" fmla="*/ 8 h 1038"/>
                <a:gd name="T6" fmla="*/ 30 w 30"/>
                <a:gd name="T7" fmla="*/ 0 h 1038"/>
                <a:gd name="T8" fmla="*/ 30 w 30"/>
                <a:gd name="T9" fmla="*/ 1030 h 10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1038"/>
                <a:gd name="T17" fmla="*/ 30 w 30"/>
                <a:gd name="T18" fmla="*/ 1038 h 10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1038">
                  <a:moveTo>
                    <a:pt x="30" y="1030"/>
                  </a:moveTo>
                  <a:lnTo>
                    <a:pt x="0" y="1038"/>
                  </a:lnTo>
                  <a:lnTo>
                    <a:pt x="0" y="8"/>
                  </a:lnTo>
                  <a:lnTo>
                    <a:pt x="30" y="0"/>
                  </a:lnTo>
                  <a:lnTo>
                    <a:pt x="30" y="1030"/>
                  </a:lnTo>
                  <a:close/>
                </a:path>
              </a:pathLst>
            </a:custGeom>
            <a:solidFill>
              <a:srgbClr val="8A8AE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49" name="Rectangle 314"/>
            <p:cNvSpPr>
              <a:spLocks noChangeArrowheads="1"/>
            </p:cNvSpPr>
            <p:nvPr/>
          </p:nvSpPr>
          <p:spPr bwMode="auto">
            <a:xfrm>
              <a:off x="3266" y="1729"/>
              <a:ext cx="37" cy="1030"/>
            </a:xfrm>
            <a:prstGeom prst="rect">
              <a:avLst/>
            </a:prstGeom>
            <a:solidFill>
              <a:srgbClr val="9191F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50" name="Rectangle 315"/>
            <p:cNvSpPr>
              <a:spLocks noChangeArrowheads="1"/>
            </p:cNvSpPr>
            <p:nvPr/>
          </p:nvSpPr>
          <p:spPr bwMode="auto">
            <a:xfrm>
              <a:off x="3236" y="1729"/>
              <a:ext cx="30" cy="1030"/>
            </a:xfrm>
            <a:prstGeom prst="rect">
              <a:avLst/>
            </a:prstGeom>
            <a:solidFill>
              <a:srgbClr val="9999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51" name="Freeform 316"/>
            <p:cNvSpPr>
              <a:spLocks/>
            </p:cNvSpPr>
            <p:nvPr/>
          </p:nvSpPr>
          <p:spPr bwMode="auto">
            <a:xfrm>
              <a:off x="3221" y="1721"/>
              <a:ext cx="15" cy="1038"/>
            </a:xfrm>
            <a:custGeom>
              <a:avLst/>
              <a:gdLst>
                <a:gd name="T0" fmla="*/ 15 w 15"/>
                <a:gd name="T1" fmla="*/ 1038 h 1038"/>
                <a:gd name="T2" fmla="*/ 0 w 15"/>
                <a:gd name="T3" fmla="*/ 1030 h 1038"/>
                <a:gd name="T4" fmla="*/ 0 w 15"/>
                <a:gd name="T5" fmla="*/ 0 h 1038"/>
                <a:gd name="T6" fmla="*/ 15 w 15"/>
                <a:gd name="T7" fmla="*/ 8 h 1038"/>
                <a:gd name="T8" fmla="*/ 15 w 15"/>
                <a:gd name="T9" fmla="*/ 1038 h 10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1038"/>
                <a:gd name="T17" fmla="*/ 15 w 15"/>
                <a:gd name="T18" fmla="*/ 1038 h 10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1038">
                  <a:moveTo>
                    <a:pt x="15" y="1038"/>
                  </a:moveTo>
                  <a:lnTo>
                    <a:pt x="0" y="1030"/>
                  </a:lnTo>
                  <a:lnTo>
                    <a:pt x="0" y="0"/>
                  </a:lnTo>
                  <a:lnTo>
                    <a:pt x="15" y="8"/>
                  </a:lnTo>
                  <a:lnTo>
                    <a:pt x="15" y="1038"/>
                  </a:lnTo>
                  <a:close/>
                </a:path>
              </a:pathLst>
            </a:custGeom>
            <a:solidFill>
              <a:srgbClr val="9999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52" name="Freeform 317"/>
            <p:cNvSpPr>
              <a:spLocks/>
            </p:cNvSpPr>
            <p:nvPr/>
          </p:nvSpPr>
          <p:spPr bwMode="auto">
            <a:xfrm>
              <a:off x="3221" y="1689"/>
              <a:ext cx="135" cy="40"/>
            </a:xfrm>
            <a:custGeom>
              <a:avLst/>
              <a:gdLst>
                <a:gd name="T0" fmla="*/ 97 w 135"/>
                <a:gd name="T1" fmla="*/ 0 h 40"/>
                <a:gd name="T2" fmla="*/ 120 w 135"/>
                <a:gd name="T3" fmla="*/ 0 h 40"/>
                <a:gd name="T4" fmla="*/ 135 w 135"/>
                <a:gd name="T5" fmla="*/ 8 h 40"/>
                <a:gd name="T6" fmla="*/ 135 w 135"/>
                <a:gd name="T7" fmla="*/ 24 h 40"/>
                <a:gd name="T8" fmla="*/ 112 w 135"/>
                <a:gd name="T9" fmla="*/ 32 h 40"/>
                <a:gd name="T10" fmla="*/ 82 w 135"/>
                <a:gd name="T11" fmla="*/ 40 h 40"/>
                <a:gd name="T12" fmla="*/ 45 w 135"/>
                <a:gd name="T13" fmla="*/ 40 h 40"/>
                <a:gd name="T14" fmla="*/ 15 w 135"/>
                <a:gd name="T15" fmla="*/ 40 h 40"/>
                <a:gd name="T16" fmla="*/ 0 w 135"/>
                <a:gd name="T17" fmla="*/ 32 h 40"/>
                <a:gd name="T18" fmla="*/ 7 w 135"/>
                <a:gd name="T19" fmla="*/ 24 h 40"/>
                <a:gd name="T20" fmla="*/ 30 w 135"/>
                <a:gd name="T21" fmla="*/ 16 h 40"/>
                <a:gd name="T22" fmla="*/ 60 w 135"/>
                <a:gd name="T23" fmla="*/ 0 h 40"/>
                <a:gd name="T24" fmla="*/ 97 w 135"/>
                <a:gd name="T25" fmla="*/ 0 h 4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5"/>
                <a:gd name="T40" fmla="*/ 0 h 40"/>
                <a:gd name="T41" fmla="*/ 135 w 135"/>
                <a:gd name="T42" fmla="*/ 40 h 4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5" h="40">
                  <a:moveTo>
                    <a:pt x="97" y="0"/>
                  </a:moveTo>
                  <a:lnTo>
                    <a:pt x="120" y="0"/>
                  </a:lnTo>
                  <a:lnTo>
                    <a:pt x="135" y="8"/>
                  </a:lnTo>
                  <a:lnTo>
                    <a:pt x="135" y="24"/>
                  </a:lnTo>
                  <a:lnTo>
                    <a:pt x="112" y="32"/>
                  </a:lnTo>
                  <a:lnTo>
                    <a:pt x="82" y="40"/>
                  </a:lnTo>
                  <a:lnTo>
                    <a:pt x="45" y="40"/>
                  </a:lnTo>
                  <a:lnTo>
                    <a:pt x="15" y="40"/>
                  </a:lnTo>
                  <a:lnTo>
                    <a:pt x="0" y="32"/>
                  </a:lnTo>
                  <a:lnTo>
                    <a:pt x="7" y="24"/>
                  </a:lnTo>
                  <a:lnTo>
                    <a:pt x="30" y="16"/>
                  </a:lnTo>
                  <a:lnTo>
                    <a:pt x="60" y="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7373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53" name="Freeform 318"/>
            <p:cNvSpPr>
              <a:spLocks/>
            </p:cNvSpPr>
            <p:nvPr/>
          </p:nvSpPr>
          <p:spPr bwMode="auto">
            <a:xfrm>
              <a:off x="3221" y="2727"/>
              <a:ext cx="135" cy="32"/>
            </a:xfrm>
            <a:custGeom>
              <a:avLst/>
              <a:gdLst>
                <a:gd name="T0" fmla="*/ 135 w 135"/>
                <a:gd name="T1" fmla="*/ 0 h 32"/>
                <a:gd name="T2" fmla="*/ 135 w 135"/>
                <a:gd name="T3" fmla="*/ 16 h 32"/>
                <a:gd name="T4" fmla="*/ 112 w 135"/>
                <a:gd name="T5" fmla="*/ 24 h 32"/>
                <a:gd name="T6" fmla="*/ 82 w 135"/>
                <a:gd name="T7" fmla="*/ 32 h 32"/>
                <a:gd name="T8" fmla="*/ 45 w 135"/>
                <a:gd name="T9" fmla="*/ 32 h 32"/>
                <a:gd name="T10" fmla="*/ 15 w 135"/>
                <a:gd name="T11" fmla="*/ 32 h 32"/>
                <a:gd name="T12" fmla="*/ 0 w 135"/>
                <a:gd name="T13" fmla="*/ 24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5"/>
                <a:gd name="T22" fmla="*/ 0 h 32"/>
                <a:gd name="T23" fmla="*/ 135 w 135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5" h="32">
                  <a:moveTo>
                    <a:pt x="135" y="0"/>
                  </a:moveTo>
                  <a:lnTo>
                    <a:pt x="135" y="16"/>
                  </a:lnTo>
                  <a:lnTo>
                    <a:pt x="112" y="24"/>
                  </a:lnTo>
                  <a:lnTo>
                    <a:pt x="82" y="32"/>
                  </a:lnTo>
                  <a:lnTo>
                    <a:pt x="45" y="32"/>
                  </a:lnTo>
                  <a:lnTo>
                    <a:pt x="15" y="32"/>
                  </a:lnTo>
                  <a:lnTo>
                    <a:pt x="0" y="24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54" name="Freeform 319"/>
            <p:cNvSpPr>
              <a:spLocks/>
            </p:cNvSpPr>
            <p:nvPr/>
          </p:nvSpPr>
          <p:spPr bwMode="auto">
            <a:xfrm>
              <a:off x="3221" y="1689"/>
              <a:ext cx="135" cy="40"/>
            </a:xfrm>
            <a:custGeom>
              <a:avLst/>
              <a:gdLst>
                <a:gd name="T0" fmla="*/ 97 w 135"/>
                <a:gd name="T1" fmla="*/ 0 h 40"/>
                <a:gd name="T2" fmla="*/ 120 w 135"/>
                <a:gd name="T3" fmla="*/ 0 h 40"/>
                <a:gd name="T4" fmla="*/ 135 w 135"/>
                <a:gd name="T5" fmla="*/ 8 h 40"/>
                <a:gd name="T6" fmla="*/ 135 w 135"/>
                <a:gd name="T7" fmla="*/ 24 h 40"/>
                <a:gd name="T8" fmla="*/ 112 w 135"/>
                <a:gd name="T9" fmla="*/ 32 h 40"/>
                <a:gd name="T10" fmla="*/ 82 w 135"/>
                <a:gd name="T11" fmla="*/ 40 h 40"/>
                <a:gd name="T12" fmla="*/ 45 w 135"/>
                <a:gd name="T13" fmla="*/ 40 h 40"/>
                <a:gd name="T14" fmla="*/ 15 w 135"/>
                <a:gd name="T15" fmla="*/ 40 h 40"/>
                <a:gd name="T16" fmla="*/ 0 w 135"/>
                <a:gd name="T17" fmla="*/ 32 h 40"/>
                <a:gd name="T18" fmla="*/ 7 w 135"/>
                <a:gd name="T19" fmla="*/ 24 h 40"/>
                <a:gd name="T20" fmla="*/ 30 w 135"/>
                <a:gd name="T21" fmla="*/ 16 h 40"/>
                <a:gd name="T22" fmla="*/ 60 w 135"/>
                <a:gd name="T23" fmla="*/ 0 h 40"/>
                <a:gd name="T24" fmla="*/ 97 w 135"/>
                <a:gd name="T25" fmla="*/ 0 h 4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5"/>
                <a:gd name="T40" fmla="*/ 0 h 40"/>
                <a:gd name="T41" fmla="*/ 135 w 135"/>
                <a:gd name="T42" fmla="*/ 40 h 4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5" h="40">
                  <a:moveTo>
                    <a:pt x="97" y="0"/>
                  </a:moveTo>
                  <a:lnTo>
                    <a:pt x="120" y="0"/>
                  </a:lnTo>
                  <a:lnTo>
                    <a:pt x="135" y="8"/>
                  </a:lnTo>
                  <a:lnTo>
                    <a:pt x="135" y="24"/>
                  </a:lnTo>
                  <a:lnTo>
                    <a:pt x="112" y="32"/>
                  </a:lnTo>
                  <a:lnTo>
                    <a:pt x="82" y="40"/>
                  </a:lnTo>
                  <a:lnTo>
                    <a:pt x="45" y="40"/>
                  </a:lnTo>
                  <a:lnTo>
                    <a:pt x="15" y="40"/>
                  </a:lnTo>
                  <a:lnTo>
                    <a:pt x="0" y="32"/>
                  </a:lnTo>
                  <a:lnTo>
                    <a:pt x="7" y="24"/>
                  </a:lnTo>
                  <a:lnTo>
                    <a:pt x="30" y="16"/>
                  </a:lnTo>
                  <a:lnTo>
                    <a:pt x="60" y="0"/>
                  </a:lnTo>
                  <a:lnTo>
                    <a:pt x="97" y="0"/>
                  </a:lnTo>
                  <a:close/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55" name="Line 320"/>
            <p:cNvSpPr>
              <a:spLocks noChangeShapeType="1"/>
            </p:cNvSpPr>
            <p:nvPr/>
          </p:nvSpPr>
          <p:spPr bwMode="auto">
            <a:xfrm flipV="1">
              <a:off x="3356" y="1697"/>
              <a:ext cx="1" cy="103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56" name="Line 321"/>
            <p:cNvSpPr>
              <a:spLocks noChangeShapeType="1"/>
            </p:cNvSpPr>
            <p:nvPr/>
          </p:nvSpPr>
          <p:spPr bwMode="auto">
            <a:xfrm flipV="1">
              <a:off x="3221" y="1721"/>
              <a:ext cx="1" cy="103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57" name="Freeform 322"/>
            <p:cNvSpPr>
              <a:spLocks/>
            </p:cNvSpPr>
            <p:nvPr/>
          </p:nvSpPr>
          <p:spPr bwMode="auto">
            <a:xfrm>
              <a:off x="3491" y="1545"/>
              <a:ext cx="1" cy="1198"/>
            </a:xfrm>
            <a:custGeom>
              <a:avLst/>
              <a:gdLst>
                <a:gd name="T0" fmla="*/ 0 w 1"/>
                <a:gd name="T1" fmla="*/ 1182 h 1198"/>
                <a:gd name="T2" fmla="*/ 0 w 1"/>
                <a:gd name="T3" fmla="*/ 1198 h 1198"/>
                <a:gd name="T4" fmla="*/ 0 w 1"/>
                <a:gd name="T5" fmla="*/ 8 h 1198"/>
                <a:gd name="T6" fmla="*/ 0 w 1"/>
                <a:gd name="T7" fmla="*/ 0 h 1198"/>
                <a:gd name="T8" fmla="*/ 0 w 1"/>
                <a:gd name="T9" fmla="*/ 1182 h 1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"/>
                <a:gd name="T16" fmla="*/ 0 h 1198"/>
                <a:gd name="T17" fmla="*/ 1 w 1"/>
                <a:gd name="T18" fmla="*/ 1198 h 11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" h="1198">
                  <a:moveTo>
                    <a:pt x="0" y="1182"/>
                  </a:moveTo>
                  <a:lnTo>
                    <a:pt x="0" y="1198"/>
                  </a:lnTo>
                  <a:lnTo>
                    <a:pt x="0" y="8"/>
                  </a:lnTo>
                  <a:lnTo>
                    <a:pt x="0" y="0"/>
                  </a:lnTo>
                  <a:lnTo>
                    <a:pt x="0" y="1182"/>
                  </a:lnTo>
                  <a:close/>
                </a:path>
              </a:pathLst>
            </a:custGeom>
            <a:solidFill>
              <a:srgbClr val="7A295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58" name="Freeform 323"/>
            <p:cNvSpPr>
              <a:spLocks/>
            </p:cNvSpPr>
            <p:nvPr/>
          </p:nvSpPr>
          <p:spPr bwMode="auto">
            <a:xfrm>
              <a:off x="3468" y="1553"/>
              <a:ext cx="23" cy="1198"/>
            </a:xfrm>
            <a:custGeom>
              <a:avLst/>
              <a:gdLst>
                <a:gd name="T0" fmla="*/ 23 w 23"/>
                <a:gd name="T1" fmla="*/ 1190 h 1198"/>
                <a:gd name="T2" fmla="*/ 0 w 23"/>
                <a:gd name="T3" fmla="*/ 1198 h 1198"/>
                <a:gd name="T4" fmla="*/ 0 w 23"/>
                <a:gd name="T5" fmla="*/ 8 h 1198"/>
                <a:gd name="T6" fmla="*/ 23 w 23"/>
                <a:gd name="T7" fmla="*/ 0 h 1198"/>
                <a:gd name="T8" fmla="*/ 23 w 23"/>
                <a:gd name="T9" fmla="*/ 1190 h 1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1198"/>
                <a:gd name="T17" fmla="*/ 23 w 23"/>
                <a:gd name="T18" fmla="*/ 1198 h 11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1198">
                  <a:moveTo>
                    <a:pt x="23" y="1190"/>
                  </a:moveTo>
                  <a:lnTo>
                    <a:pt x="0" y="1198"/>
                  </a:lnTo>
                  <a:lnTo>
                    <a:pt x="0" y="8"/>
                  </a:lnTo>
                  <a:lnTo>
                    <a:pt x="23" y="0"/>
                  </a:lnTo>
                  <a:lnTo>
                    <a:pt x="23" y="1190"/>
                  </a:lnTo>
                  <a:close/>
                </a:path>
              </a:pathLst>
            </a:custGeom>
            <a:solidFill>
              <a:srgbClr val="822B5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59" name="Freeform 324"/>
            <p:cNvSpPr>
              <a:spLocks/>
            </p:cNvSpPr>
            <p:nvPr/>
          </p:nvSpPr>
          <p:spPr bwMode="auto">
            <a:xfrm>
              <a:off x="3438" y="1561"/>
              <a:ext cx="30" cy="1198"/>
            </a:xfrm>
            <a:custGeom>
              <a:avLst/>
              <a:gdLst>
                <a:gd name="T0" fmla="*/ 30 w 30"/>
                <a:gd name="T1" fmla="*/ 1190 h 1198"/>
                <a:gd name="T2" fmla="*/ 0 w 30"/>
                <a:gd name="T3" fmla="*/ 1198 h 1198"/>
                <a:gd name="T4" fmla="*/ 0 w 30"/>
                <a:gd name="T5" fmla="*/ 16 h 1198"/>
                <a:gd name="T6" fmla="*/ 30 w 30"/>
                <a:gd name="T7" fmla="*/ 0 h 1198"/>
                <a:gd name="T8" fmla="*/ 30 w 30"/>
                <a:gd name="T9" fmla="*/ 1190 h 1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1198"/>
                <a:gd name="T17" fmla="*/ 30 w 30"/>
                <a:gd name="T18" fmla="*/ 1198 h 11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1198">
                  <a:moveTo>
                    <a:pt x="30" y="1190"/>
                  </a:moveTo>
                  <a:lnTo>
                    <a:pt x="0" y="1198"/>
                  </a:lnTo>
                  <a:lnTo>
                    <a:pt x="0" y="16"/>
                  </a:lnTo>
                  <a:lnTo>
                    <a:pt x="30" y="0"/>
                  </a:lnTo>
                  <a:lnTo>
                    <a:pt x="30" y="1190"/>
                  </a:lnTo>
                  <a:close/>
                </a:path>
              </a:pathLst>
            </a:custGeom>
            <a:solidFill>
              <a:srgbClr val="8A2E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60" name="Rectangle 325"/>
            <p:cNvSpPr>
              <a:spLocks noChangeArrowheads="1"/>
            </p:cNvSpPr>
            <p:nvPr/>
          </p:nvSpPr>
          <p:spPr bwMode="auto">
            <a:xfrm>
              <a:off x="3401" y="1577"/>
              <a:ext cx="37" cy="1182"/>
            </a:xfrm>
            <a:prstGeom prst="rect">
              <a:avLst/>
            </a:prstGeom>
            <a:solidFill>
              <a:srgbClr val="91306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61" name="Rectangle 326"/>
            <p:cNvSpPr>
              <a:spLocks noChangeArrowheads="1"/>
            </p:cNvSpPr>
            <p:nvPr/>
          </p:nvSpPr>
          <p:spPr bwMode="auto">
            <a:xfrm>
              <a:off x="3371" y="1577"/>
              <a:ext cx="30" cy="1182"/>
            </a:xfrm>
            <a:prstGeom prst="rect">
              <a:avLst/>
            </a:prstGeom>
            <a:solidFill>
              <a:srgbClr val="99336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62" name="Freeform 327"/>
            <p:cNvSpPr>
              <a:spLocks/>
            </p:cNvSpPr>
            <p:nvPr/>
          </p:nvSpPr>
          <p:spPr bwMode="auto">
            <a:xfrm>
              <a:off x="3356" y="1569"/>
              <a:ext cx="15" cy="1190"/>
            </a:xfrm>
            <a:custGeom>
              <a:avLst/>
              <a:gdLst>
                <a:gd name="T0" fmla="*/ 15 w 15"/>
                <a:gd name="T1" fmla="*/ 1190 h 1190"/>
                <a:gd name="T2" fmla="*/ 0 w 15"/>
                <a:gd name="T3" fmla="*/ 1182 h 1190"/>
                <a:gd name="T4" fmla="*/ 0 w 15"/>
                <a:gd name="T5" fmla="*/ 0 h 1190"/>
                <a:gd name="T6" fmla="*/ 15 w 15"/>
                <a:gd name="T7" fmla="*/ 8 h 1190"/>
                <a:gd name="T8" fmla="*/ 15 w 15"/>
                <a:gd name="T9" fmla="*/ 1190 h 11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1190"/>
                <a:gd name="T17" fmla="*/ 15 w 15"/>
                <a:gd name="T18" fmla="*/ 1190 h 11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1190">
                  <a:moveTo>
                    <a:pt x="15" y="1190"/>
                  </a:moveTo>
                  <a:lnTo>
                    <a:pt x="0" y="1182"/>
                  </a:lnTo>
                  <a:lnTo>
                    <a:pt x="0" y="0"/>
                  </a:lnTo>
                  <a:lnTo>
                    <a:pt x="15" y="8"/>
                  </a:lnTo>
                  <a:lnTo>
                    <a:pt x="15" y="1190"/>
                  </a:lnTo>
                  <a:close/>
                </a:path>
              </a:pathLst>
            </a:custGeom>
            <a:solidFill>
              <a:srgbClr val="9933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63" name="Freeform 328"/>
            <p:cNvSpPr>
              <a:spLocks/>
            </p:cNvSpPr>
            <p:nvPr/>
          </p:nvSpPr>
          <p:spPr bwMode="auto">
            <a:xfrm>
              <a:off x="3356" y="1537"/>
              <a:ext cx="135" cy="40"/>
            </a:xfrm>
            <a:custGeom>
              <a:avLst/>
              <a:gdLst>
                <a:gd name="T0" fmla="*/ 90 w 135"/>
                <a:gd name="T1" fmla="*/ 0 h 40"/>
                <a:gd name="T2" fmla="*/ 120 w 135"/>
                <a:gd name="T3" fmla="*/ 0 h 40"/>
                <a:gd name="T4" fmla="*/ 135 w 135"/>
                <a:gd name="T5" fmla="*/ 8 h 40"/>
                <a:gd name="T6" fmla="*/ 135 w 135"/>
                <a:gd name="T7" fmla="*/ 16 h 40"/>
                <a:gd name="T8" fmla="*/ 112 w 135"/>
                <a:gd name="T9" fmla="*/ 24 h 40"/>
                <a:gd name="T10" fmla="*/ 82 w 135"/>
                <a:gd name="T11" fmla="*/ 40 h 40"/>
                <a:gd name="T12" fmla="*/ 45 w 135"/>
                <a:gd name="T13" fmla="*/ 40 h 40"/>
                <a:gd name="T14" fmla="*/ 15 w 135"/>
                <a:gd name="T15" fmla="*/ 40 h 40"/>
                <a:gd name="T16" fmla="*/ 0 w 135"/>
                <a:gd name="T17" fmla="*/ 32 h 40"/>
                <a:gd name="T18" fmla="*/ 0 w 135"/>
                <a:gd name="T19" fmla="*/ 16 h 40"/>
                <a:gd name="T20" fmla="*/ 22 w 135"/>
                <a:gd name="T21" fmla="*/ 8 h 40"/>
                <a:gd name="T22" fmla="*/ 52 w 135"/>
                <a:gd name="T23" fmla="*/ 0 h 40"/>
                <a:gd name="T24" fmla="*/ 90 w 135"/>
                <a:gd name="T25" fmla="*/ 0 h 4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5"/>
                <a:gd name="T40" fmla="*/ 0 h 40"/>
                <a:gd name="T41" fmla="*/ 135 w 135"/>
                <a:gd name="T42" fmla="*/ 40 h 4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5" h="40">
                  <a:moveTo>
                    <a:pt x="90" y="0"/>
                  </a:moveTo>
                  <a:lnTo>
                    <a:pt x="120" y="0"/>
                  </a:lnTo>
                  <a:lnTo>
                    <a:pt x="135" y="8"/>
                  </a:lnTo>
                  <a:lnTo>
                    <a:pt x="135" y="16"/>
                  </a:lnTo>
                  <a:lnTo>
                    <a:pt x="112" y="24"/>
                  </a:lnTo>
                  <a:lnTo>
                    <a:pt x="82" y="40"/>
                  </a:lnTo>
                  <a:lnTo>
                    <a:pt x="45" y="40"/>
                  </a:lnTo>
                  <a:lnTo>
                    <a:pt x="15" y="40"/>
                  </a:lnTo>
                  <a:lnTo>
                    <a:pt x="0" y="32"/>
                  </a:lnTo>
                  <a:lnTo>
                    <a:pt x="0" y="16"/>
                  </a:lnTo>
                  <a:lnTo>
                    <a:pt x="22" y="8"/>
                  </a:lnTo>
                  <a:lnTo>
                    <a:pt x="52" y="0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7326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64" name="Freeform 329"/>
            <p:cNvSpPr>
              <a:spLocks/>
            </p:cNvSpPr>
            <p:nvPr/>
          </p:nvSpPr>
          <p:spPr bwMode="auto">
            <a:xfrm>
              <a:off x="3356" y="2727"/>
              <a:ext cx="135" cy="32"/>
            </a:xfrm>
            <a:custGeom>
              <a:avLst/>
              <a:gdLst>
                <a:gd name="T0" fmla="*/ 135 w 135"/>
                <a:gd name="T1" fmla="*/ 0 h 32"/>
                <a:gd name="T2" fmla="*/ 135 w 135"/>
                <a:gd name="T3" fmla="*/ 16 h 32"/>
                <a:gd name="T4" fmla="*/ 112 w 135"/>
                <a:gd name="T5" fmla="*/ 24 h 32"/>
                <a:gd name="T6" fmla="*/ 82 w 135"/>
                <a:gd name="T7" fmla="*/ 32 h 32"/>
                <a:gd name="T8" fmla="*/ 45 w 135"/>
                <a:gd name="T9" fmla="*/ 32 h 32"/>
                <a:gd name="T10" fmla="*/ 15 w 135"/>
                <a:gd name="T11" fmla="*/ 32 h 32"/>
                <a:gd name="T12" fmla="*/ 0 w 135"/>
                <a:gd name="T13" fmla="*/ 24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5"/>
                <a:gd name="T22" fmla="*/ 0 h 32"/>
                <a:gd name="T23" fmla="*/ 135 w 135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5" h="32">
                  <a:moveTo>
                    <a:pt x="135" y="0"/>
                  </a:moveTo>
                  <a:lnTo>
                    <a:pt x="135" y="16"/>
                  </a:lnTo>
                  <a:lnTo>
                    <a:pt x="112" y="24"/>
                  </a:lnTo>
                  <a:lnTo>
                    <a:pt x="82" y="32"/>
                  </a:lnTo>
                  <a:lnTo>
                    <a:pt x="45" y="32"/>
                  </a:lnTo>
                  <a:lnTo>
                    <a:pt x="15" y="32"/>
                  </a:lnTo>
                  <a:lnTo>
                    <a:pt x="0" y="24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65" name="Freeform 330"/>
            <p:cNvSpPr>
              <a:spLocks/>
            </p:cNvSpPr>
            <p:nvPr/>
          </p:nvSpPr>
          <p:spPr bwMode="auto">
            <a:xfrm>
              <a:off x="3356" y="1537"/>
              <a:ext cx="135" cy="40"/>
            </a:xfrm>
            <a:custGeom>
              <a:avLst/>
              <a:gdLst>
                <a:gd name="T0" fmla="*/ 90 w 135"/>
                <a:gd name="T1" fmla="*/ 0 h 40"/>
                <a:gd name="T2" fmla="*/ 120 w 135"/>
                <a:gd name="T3" fmla="*/ 0 h 40"/>
                <a:gd name="T4" fmla="*/ 135 w 135"/>
                <a:gd name="T5" fmla="*/ 8 h 40"/>
                <a:gd name="T6" fmla="*/ 135 w 135"/>
                <a:gd name="T7" fmla="*/ 16 h 40"/>
                <a:gd name="T8" fmla="*/ 112 w 135"/>
                <a:gd name="T9" fmla="*/ 24 h 40"/>
                <a:gd name="T10" fmla="*/ 82 w 135"/>
                <a:gd name="T11" fmla="*/ 40 h 40"/>
                <a:gd name="T12" fmla="*/ 45 w 135"/>
                <a:gd name="T13" fmla="*/ 40 h 40"/>
                <a:gd name="T14" fmla="*/ 15 w 135"/>
                <a:gd name="T15" fmla="*/ 40 h 40"/>
                <a:gd name="T16" fmla="*/ 0 w 135"/>
                <a:gd name="T17" fmla="*/ 32 h 40"/>
                <a:gd name="T18" fmla="*/ 0 w 135"/>
                <a:gd name="T19" fmla="*/ 16 h 40"/>
                <a:gd name="T20" fmla="*/ 22 w 135"/>
                <a:gd name="T21" fmla="*/ 8 h 40"/>
                <a:gd name="T22" fmla="*/ 52 w 135"/>
                <a:gd name="T23" fmla="*/ 0 h 40"/>
                <a:gd name="T24" fmla="*/ 90 w 135"/>
                <a:gd name="T25" fmla="*/ 0 h 4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5"/>
                <a:gd name="T40" fmla="*/ 0 h 40"/>
                <a:gd name="T41" fmla="*/ 135 w 135"/>
                <a:gd name="T42" fmla="*/ 40 h 4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5" h="40">
                  <a:moveTo>
                    <a:pt x="90" y="0"/>
                  </a:moveTo>
                  <a:lnTo>
                    <a:pt x="120" y="0"/>
                  </a:lnTo>
                  <a:lnTo>
                    <a:pt x="135" y="8"/>
                  </a:lnTo>
                  <a:lnTo>
                    <a:pt x="135" y="16"/>
                  </a:lnTo>
                  <a:lnTo>
                    <a:pt x="112" y="24"/>
                  </a:lnTo>
                  <a:lnTo>
                    <a:pt x="82" y="40"/>
                  </a:lnTo>
                  <a:lnTo>
                    <a:pt x="45" y="40"/>
                  </a:lnTo>
                  <a:lnTo>
                    <a:pt x="15" y="40"/>
                  </a:lnTo>
                  <a:lnTo>
                    <a:pt x="0" y="32"/>
                  </a:lnTo>
                  <a:lnTo>
                    <a:pt x="0" y="16"/>
                  </a:lnTo>
                  <a:lnTo>
                    <a:pt x="22" y="8"/>
                  </a:lnTo>
                  <a:lnTo>
                    <a:pt x="52" y="0"/>
                  </a:lnTo>
                  <a:lnTo>
                    <a:pt x="90" y="0"/>
                  </a:lnTo>
                  <a:close/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66" name="Line 331"/>
            <p:cNvSpPr>
              <a:spLocks noChangeShapeType="1"/>
            </p:cNvSpPr>
            <p:nvPr/>
          </p:nvSpPr>
          <p:spPr bwMode="auto">
            <a:xfrm flipV="1">
              <a:off x="3491" y="1545"/>
              <a:ext cx="1" cy="1182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67" name="Line 332"/>
            <p:cNvSpPr>
              <a:spLocks noChangeShapeType="1"/>
            </p:cNvSpPr>
            <p:nvPr/>
          </p:nvSpPr>
          <p:spPr bwMode="auto">
            <a:xfrm flipV="1">
              <a:off x="3356" y="1569"/>
              <a:ext cx="1" cy="1182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68" name="Freeform 333"/>
            <p:cNvSpPr>
              <a:spLocks/>
            </p:cNvSpPr>
            <p:nvPr/>
          </p:nvSpPr>
          <p:spPr bwMode="auto">
            <a:xfrm>
              <a:off x="3625" y="1545"/>
              <a:ext cx="1" cy="1198"/>
            </a:xfrm>
            <a:custGeom>
              <a:avLst/>
              <a:gdLst>
                <a:gd name="T0" fmla="*/ 0 w 1"/>
                <a:gd name="T1" fmla="*/ 1182 h 1198"/>
                <a:gd name="T2" fmla="*/ 0 w 1"/>
                <a:gd name="T3" fmla="*/ 1198 h 1198"/>
                <a:gd name="T4" fmla="*/ 0 w 1"/>
                <a:gd name="T5" fmla="*/ 8 h 1198"/>
                <a:gd name="T6" fmla="*/ 0 w 1"/>
                <a:gd name="T7" fmla="*/ 0 h 1198"/>
                <a:gd name="T8" fmla="*/ 0 w 1"/>
                <a:gd name="T9" fmla="*/ 1182 h 1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"/>
                <a:gd name="T16" fmla="*/ 0 h 1198"/>
                <a:gd name="T17" fmla="*/ 1 w 1"/>
                <a:gd name="T18" fmla="*/ 1198 h 11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" h="1198">
                  <a:moveTo>
                    <a:pt x="0" y="1182"/>
                  </a:moveTo>
                  <a:lnTo>
                    <a:pt x="0" y="1198"/>
                  </a:lnTo>
                  <a:lnTo>
                    <a:pt x="0" y="8"/>
                  </a:lnTo>
                  <a:lnTo>
                    <a:pt x="0" y="0"/>
                  </a:lnTo>
                  <a:lnTo>
                    <a:pt x="0" y="1182"/>
                  </a:lnTo>
                  <a:close/>
                </a:path>
              </a:pathLst>
            </a:custGeom>
            <a:solidFill>
              <a:srgbClr val="CCCCA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69" name="Freeform 334"/>
            <p:cNvSpPr>
              <a:spLocks/>
            </p:cNvSpPr>
            <p:nvPr/>
          </p:nvSpPr>
          <p:spPr bwMode="auto">
            <a:xfrm>
              <a:off x="3603" y="1553"/>
              <a:ext cx="22" cy="1198"/>
            </a:xfrm>
            <a:custGeom>
              <a:avLst/>
              <a:gdLst>
                <a:gd name="T0" fmla="*/ 22 w 22"/>
                <a:gd name="T1" fmla="*/ 1190 h 1198"/>
                <a:gd name="T2" fmla="*/ 0 w 22"/>
                <a:gd name="T3" fmla="*/ 1198 h 1198"/>
                <a:gd name="T4" fmla="*/ 0 w 22"/>
                <a:gd name="T5" fmla="*/ 8 h 1198"/>
                <a:gd name="T6" fmla="*/ 22 w 22"/>
                <a:gd name="T7" fmla="*/ 0 h 1198"/>
                <a:gd name="T8" fmla="*/ 22 w 22"/>
                <a:gd name="T9" fmla="*/ 1190 h 1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1198"/>
                <a:gd name="T17" fmla="*/ 22 w 22"/>
                <a:gd name="T18" fmla="*/ 1198 h 11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1198">
                  <a:moveTo>
                    <a:pt x="22" y="1190"/>
                  </a:moveTo>
                  <a:lnTo>
                    <a:pt x="0" y="1198"/>
                  </a:lnTo>
                  <a:lnTo>
                    <a:pt x="0" y="8"/>
                  </a:lnTo>
                  <a:lnTo>
                    <a:pt x="22" y="0"/>
                  </a:lnTo>
                  <a:lnTo>
                    <a:pt x="22" y="1190"/>
                  </a:lnTo>
                  <a:close/>
                </a:path>
              </a:pathLst>
            </a:custGeom>
            <a:solidFill>
              <a:srgbClr val="D9D9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70" name="Freeform 335"/>
            <p:cNvSpPr>
              <a:spLocks/>
            </p:cNvSpPr>
            <p:nvPr/>
          </p:nvSpPr>
          <p:spPr bwMode="auto">
            <a:xfrm>
              <a:off x="3573" y="1561"/>
              <a:ext cx="30" cy="1198"/>
            </a:xfrm>
            <a:custGeom>
              <a:avLst/>
              <a:gdLst>
                <a:gd name="T0" fmla="*/ 30 w 30"/>
                <a:gd name="T1" fmla="*/ 1190 h 1198"/>
                <a:gd name="T2" fmla="*/ 0 w 30"/>
                <a:gd name="T3" fmla="*/ 1198 h 1198"/>
                <a:gd name="T4" fmla="*/ 0 w 30"/>
                <a:gd name="T5" fmla="*/ 8 h 1198"/>
                <a:gd name="T6" fmla="*/ 30 w 30"/>
                <a:gd name="T7" fmla="*/ 0 h 1198"/>
                <a:gd name="T8" fmla="*/ 30 w 30"/>
                <a:gd name="T9" fmla="*/ 1190 h 1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1198"/>
                <a:gd name="T17" fmla="*/ 30 w 30"/>
                <a:gd name="T18" fmla="*/ 1198 h 11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1198">
                  <a:moveTo>
                    <a:pt x="30" y="1190"/>
                  </a:moveTo>
                  <a:lnTo>
                    <a:pt x="0" y="1198"/>
                  </a:lnTo>
                  <a:lnTo>
                    <a:pt x="0" y="8"/>
                  </a:lnTo>
                  <a:lnTo>
                    <a:pt x="30" y="0"/>
                  </a:lnTo>
                  <a:lnTo>
                    <a:pt x="30" y="1190"/>
                  </a:lnTo>
                  <a:close/>
                </a:path>
              </a:pathLst>
            </a:custGeom>
            <a:solidFill>
              <a:srgbClr val="E5E5B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71" name="Rectangle 336"/>
            <p:cNvSpPr>
              <a:spLocks noChangeArrowheads="1"/>
            </p:cNvSpPr>
            <p:nvPr/>
          </p:nvSpPr>
          <p:spPr bwMode="auto">
            <a:xfrm>
              <a:off x="3535" y="1569"/>
              <a:ext cx="38" cy="1190"/>
            </a:xfrm>
            <a:prstGeom prst="rect">
              <a:avLst/>
            </a:prstGeom>
            <a:solidFill>
              <a:srgbClr val="F2F2C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72" name="Rectangle 337"/>
            <p:cNvSpPr>
              <a:spLocks noChangeArrowheads="1"/>
            </p:cNvSpPr>
            <p:nvPr/>
          </p:nvSpPr>
          <p:spPr bwMode="auto">
            <a:xfrm>
              <a:off x="3505" y="1569"/>
              <a:ext cx="30" cy="1190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73" name="Freeform 338"/>
            <p:cNvSpPr>
              <a:spLocks/>
            </p:cNvSpPr>
            <p:nvPr/>
          </p:nvSpPr>
          <p:spPr bwMode="auto">
            <a:xfrm>
              <a:off x="3491" y="1561"/>
              <a:ext cx="14" cy="1198"/>
            </a:xfrm>
            <a:custGeom>
              <a:avLst/>
              <a:gdLst>
                <a:gd name="T0" fmla="*/ 14 w 14"/>
                <a:gd name="T1" fmla="*/ 1198 h 1198"/>
                <a:gd name="T2" fmla="*/ 0 w 14"/>
                <a:gd name="T3" fmla="*/ 1190 h 1198"/>
                <a:gd name="T4" fmla="*/ 0 w 14"/>
                <a:gd name="T5" fmla="*/ 0 h 1198"/>
                <a:gd name="T6" fmla="*/ 14 w 14"/>
                <a:gd name="T7" fmla="*/ 8 h 1198"/>
                <a:gd name="T8" fmla="*/ 14 w 14"/>
                <a:gd name="T9" fmla="*/ 1198 h 1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198"/>
                <a:gd name="T17" fmla="*/ 14 w 14"/>
                <a:gd name="T18" fmla="*/ 1198 h 11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198">
                  <a:moveTo>
                    <a:pt x="14" y="1198"/>
                  </a:moveTo>
                  <a:lnTo>
                    <a:pt x="0" y="1190"/>
                  </a:lnTo>
                  <a:lnTo>
                    <a:pt x="0" y="0"/>
                  </a:lnTo>
                  <a:lnTo>
                    <a:pt x="14" y="8"/>
                  </a:lnTo>
                  <a:lnTo>
                    <a:pt x="14" y="1198"/>
                  </a:lnTo>
                  <a:close/>
                </a:path>
              </a:pathLst>
            </a:custGeom>
            <a:solidFill>
              <a:srgbClr val="FFFF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74" name="Freeform 339"/>
            <p:cNvSpPr>
              <a:spLocks/>
            </p:cNvSpPr>
            <p:nvPr/>
          </p:nvSpPr>
          <p:spPr bwMode="auto">
            <a:xfrm>
              <a:off x="3491" y="1537"/>
              <a:ext cx="134" cy="32"/>
            </a:xfrm>
            <a:custGeom>
              <a:avLst/>
              <a:gdLst>
                <a:gd name="T0" fmla="*/ 89 w 134"/>
                <a:gd name="T1" fmla="*/ 0 h 32"/>
                <a:gd name="T2" fmla="*/ 119 w 134"/>
                <a:gd name="T3" fmla="*/ 0 h 32"/>
                <a:gd name="T4" fmla="*/ 134 w 134"/>
                <a:gd name="T5" fmla="*/ 8 h 32"/>
                <a:gd name="T6" fmla="*/ 134 w 134"/>
                <a:gd name="T7" fmla="*/ 16 h 32"/>
                <a:gd name="T8" fmla="*/ 112 w 134"/>
                <a:gd name="T9" fmla="*/ 24 h 32"/>
                <a:gd name="T10" fmla="*/ 82 w 134"/>
                <a:gd name="T11" fmla="*/ 32 h 32"/>
                <a:gd name="T12" fmla="*/ 44 w 134"/>
                <a:gd name="T13" fmla="*/ 32 h 32"/>
                <a:gd name="T14" fmla="*/ 14 w 134"/>
                <a:gd name="T15" fmla="*/ 32 h 32"/>
                <a:gd name="T16" fmla="*/ 0 w 134"/>
                <a:gd name="T17" fmla="*/ 24 h 32"/>
                <a:gd name="T18" fmla="*/ 0 w 134"/>
                <a:gd name="T19" fmla="*/ 16 h 32"/>
                <a:gd name="T20" fmla="*/ 22 w 134"/>
                <a:gd name="T21" fmla="*/ 8 h 32"/>
                <a:gd name="T22" fmla="*/ 52 w 134"/>
                <a:gd name="T23" fmla="*/ 0 h 32"/>
                <a:gd name="T24" fmla="*/ 89 w 134"/>
                <a:gd name="T25" fmla="*/ 0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4"/>
                <a:gd name="T40" fmla="*/ 0 h 32"/>
                <a:gd name="T41" fmla="*/ 134 w 134"/>
                <a:gd name="T42" fmla="*/ 32 h 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4" h="32">
                  <a:moveTo>
                    <a:pt x="89" y="0"/>
                  </a:moveTo>
                  <a:lnTo>
                    <a:pt x="119" y="0"/>
                  </a:lnTo>
                  <a:lnTo>
                    <a:pt x="134" y="8"/>
                  </a:lnTo>
                  <a:lnTo>
                    <a:pt x="134" y="16"/>
                  </a:lnTo>
                  <a:lnTo>
                    <a:pt x="112" y="24"/>
                  </a:lnTo>
                  <a:lnTo>
                    <a:pt x="82" y="32"/>
                  </a:lnTo>
                  <a:lnTo>
                    <a:pt x="44" y="32"/>
                  </a:lnTo>
                  <a:lnTo>
                    <a:pt x="14" y="32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22" y="8"/>
                  </a:lnTo>
                  <a:lnTo>
                    <a:pt x="52" y="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BFBF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75" name="Freeform 340"/>
            <p:cNvSpPr>
              <a:spLocks/>
            </p:cNvSpPr>
            <p:nvPr/>
          </p:nvSpPr>
          <p:spPr bwMode="auto">
            <a:xfrm>
              <a:off x="3491" y="2727"/>
              <a:ext cx="134" cy="32"/>
            </a:xfrm>
            <a:custGeom>
              <a:avLst/>
              <a:gdLst>
                <a:gd name="T0" fmla="*/ 134 w 134"/>
                <a:gd name="T1" fmla="*/ 0 h 32"/>
                <a:gd name="T2" fmla="*/ 134 w 134"/>
                <a:gd name="T3" fmla="*/ 16 h 32"/>
                <a:gd name="T4" fmla="*/ 112 w 134"/>
                <a:gd name="T5" fmla="*/ 24 h 32"/>
                <a:gd name="T6" fmla="*/ 82 w 134"/>
                <a:gd name="T7" fmla="*/ 32 h 32"/>
                <a:gd name="T8" fmla="*/ 44 w 134"/>
                <a:gd name="T9" fmla="*/ 32 h 32"/>
                <a:gd name="T10" fmla="*/ 14 w 134"/>
                <a:gd name="T11" fmla="*/ 32 h 32"/>
                <a:gd name="T12" fmla="*/ 0 w 134"/>
                <a:gd name="T13" fmla="*/ 24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4"/>
                <a:gd name="T22" fmla="*/ 0 h 32"/>
                <a:gd name="T23" fmla="*/ 134 w 134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4" h="32">
                  <a:moveTo>
                    <a:pt x="134" y="0"/>
                  </a:moveTo>
                  <a:lnTo>
                    <a:pt x="134" y="16"/>
                  </a:lnTo>
                  <a:lnTo>
                    <a:pt x="112" y="24"/>
                  </a:lnTo>
                  <a:lnTo>
                    <a:pt x="82" y="32"/>
                  </a:lnTo>
                  <a:lnTo>
                    <a:pt x="44" y="32"/>
                  </a:lnTo>
                  <a:lnTo>
                    <a:pt x="14" y="32"/>
                  </a:lnTo>
                  <a:lnTo>
                    <a:pt x="0" y="24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76" name="Freeform 341"/>
            <p:cNvSpPr>
              <a:spLocks/>
            </p:cNvSpPr>
            <p:nvPr/>
          </p:nvSpPr>
          <p:spPr bwMode="auto">
            <a:xfrm>
              <a:off x="3491" y="1537"/>
              <a:ext cx="134" cy="32"/>
            </a:xfrm>
            <a:custGeom>
              <a:avLst/>
              <a:gdLst>
                <a:gd name="T0" fmla="*/ 89 w 134"/>
                <a:gd name="T1" fmla="*/ 0 h 32"/>
                <a:gd name="T2" fmla="*/ 119 w 134"/>
                <a:gd name="T3" fmla="*/ 0 h 32"/>
                <a:gd name="T4" fmla="*/ 134 w 134"/>
                <a:gd name="T5" fmla="*/ 8 h 32"/>
                <a:gd name="T6" fmla="*/ 134 w 134"/>
                <a:gd name="T7" fmla="*/ 16 h 32"/>
                <a:gd name="T8" fmla="*/ 112 w 134"/>
                <a:gd name="T9" fmla="*/ 24 h 32"/>
                <a:gd name="T10" fmla="*/ 82 w 134"/>
                <a:gd name="T11" fmla="*/ 32 h 32"/>
                <a:gd name="T12" fmla="*/ 44 w 134"/>
                <a:gd name="T13" fmla="*/ 32 h 32"/>
                <a:gd name="T14" fmla="*/ 14 w 134"/>
                <a:gd name="T15" fmla="*/ 32 h 32"/>
                <a:gd name="T16" fmla="*/ 0 w 134"/>
                <a:gd name="T17" fmla="*/ 24 h 32"/>
                <a:gd name="T18" fmla="*/ 0 w 134"/>
                <a:gd name="T19" fmla="*/ 16 h 32"/>
                <a:gd name="T20" fmla="*/ 22 w 134"/>
                <a:gd name="T21" fmla="*/ 8 h 32"/>
                <a:gd name="T22" fmla="*/ 52 w 134"/>
                <a:gd name="T23" fmla="*/ 0 h 32"/>
                <a:gd name="T24" fmla="*/ 89 w 134"/>
                <a:gd name="T25" fmla="*/ 0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4"/>
                <a:gd name="T40" fmla="*/ 0 h 32"/>
                <a:gd name="T41" fmla="*/ 134 w 134"/>
                <a:gd name="T42" fmla="*/ 32 h 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4" h="32">
                  <a:moveTo>
                    <a:pt x="89" y="0"/>
                  </a:moveTo>
                  <a:lnTo>
                    <a:pt x="119" y="0"/>
                  </a:lnTo>
                  <a:lnTo>
                    <a:pt x="134" y="8"/>
                  </a:lnTo>
                  <a:lnTo>
                    <a:pt x="134" y="16"/>
                  </a:lnTo>
                  <a:lnTo>
                    <a:pt x="112" y="24"/>
                  </a:lnTo>
                  <a:lnTo>
                    <a:pt x="82" y="32"/>
                  </a:lnTo>
                  <a:lnTo>
                    <a:pt x="44" y="32"/>
                  </a:lnTo>
                  <a:lnTo>
                    <a:pt x="14" y="32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22" y="8"/>
                  </a:lnTo>
                  <a:lnTo>
                    <a:pt x="52" y="0"/>
                  </a:lnTo>
                  <a:lnTo>
                    <a:pt x="89" y="0"/>
                  </a:lnTo>
                  <a:close/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77" name="Line 342"/>
            <p:cNvSpPr>
              <a:spLocks noChangeShapeType="1"/>
            </p:cNvSpPr>
            <p:nvPr/>
          </p:nvSpPr>
          <p:spPr bwMode="auto">
            <a:xfrm flipV="1">
              <a:off x="3625" y="1545"/>
              <a:ext cx="1" cy="1182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78" name="Line 343"/>
            <p:cNvSpPr>
              <a:spLocks noChangeShapeType="1"/>
            </p:cNvSpPr>
            <p:nvPr/>
          </p:nvSpPr>
          <p:spPr bwMode="auto">
            <a:xfrm flipV="1">
              <a:off x="3491" y="1561"/>
              <a:ext cx="1" cy="119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79" name="Freeform 344"/>
            <p:cNvSpPr>
              <a:spLocks/>
            </p:cNvSpPr>
            <p:nvPr/>
          </p:nvSpPr>
          <p:spPr bwMode="auto">
            <a:xfrm>
              <a:off x="3760" y="1209"/>
              <a:ext cx="1" cy="1534"/>
            </a:xfrm>
            <a:custGeom>
              <a:avLst/>
              <a:gdLst>
                <a:gd name="T0" fmla="*/ 0 w 1"/>
                <a:gd name="T1" fmla="*/ 1518 h 1534"/>
                <a:gd name="T2" fmla="*/ 0 w 1"/>
                <a:gd name="T3" fmla="*/ 1534 h 1534"/>
                <a:gd name="T4" fmla="*/ 0 w 1"/>
                <a:gd name="T5" fmla="*/ 8 h 1534"/>
                <a:gd name="T6" fmla="*/ 0 w 1"/>
                <a:gd name="T7" fmla="*/ 0 h 1534"/>
                <a:gd name="T8" fmla="*/ 0 w 1"/>
                <a:gd name="T9" fmla="*/ 1518 h 15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"/>
                <a:gd name="T16" fmla="*/ 0 h 1534"/>
                <a:gd name="T17" fmla="*/ 1 w 1"/>
                <a:gd name="T18" fmla="*/ 1534 h 15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" h="1534">
                  <a:moveTo>
                    <a:pt x="0" y="1518"/>
                  </a:moveTo>
                  <a:lnTo>
                    <a:pt x="0" y="1534"/>
                  </a:lnTo>
                  <a:lnTo>
                    <a:pt x="0" y="8"/>
                  </a:lnTo>
                  <a:lnTo>
                    <a:pt x="0" y="0"/>
                  </a:lnTo>
                  <a:lnTo>
                    <a:pt x="0" y="1518"/>
                  </a:lnTo>
                  <a:close/>
                </a:path>
              </a:pathLst>
            </a:custGeom>
            <a:solidFill>
              <a:srgbClr val="A3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80" name="Freeform 345"/>
            <p:cNvSpPr>
              <a:spLocks/>
            </p:cNvSpPr>
            <p:nvPr/>
          </p:nvSpPr>
          <p:spPr bwMode="auto">
            <a:xfrm>
              <a:off x="3738" y="1217"/>
              <a:ext cx="22" cy="1534"/>
            </a:xfrm>
            <a:custGeom>
              <a:avLst/>
              <a:gdLst>
                <a:gd name="T0" fmla="*/ 22 w 22"/>
                <a:gd name="T1" fmla="*/ 1526 h 1534"/>
                <a:gd name="T2" fmla="*/ 0 w 22"/>
                <a:gd name="T3" fmla="*/ 1534 h 1534"/>
                <a:gd name="T4" fmla="*/ 0 w 22"/>
                <a:gd name="T5" fmla="*/ 8 h 1534"/>
                <a:gd name="T6" fmla="*/ 22 w 22"/>
                <a:gd name="T7" fmla="*/ 0 h 1534"/>
                <a:gd name="T8" fmla="*/ 22 w 22"/>
                <a:gd name="T9" fmla="*/ 1526 h 15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1534"/>
                <a:gd name="T17" fmla="*/ 22 w 22"/>
                <a:gd name="T18" fmla="*/ 1534 h 15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1534">
                  <a:moveTo>
                    <a:pt x="22" y="1526"/>
                  </a:moveTo>
                  <a:lnTo>
                    <a:pt x="0" y="1534"/>
                  </a:lnTo>
                  <a:lnTo>
                    <a:pt x="0" y="8"/>
                  </a:lnTo>
                  <a:lnTo>
                    <a:pt x="22" y="0"/>
                  </a:lnTo>
                  <a:lnTo>
                    <a:pt x="22" y="1526"/>
                  </a:lnTo>
                  <a:close/>
                </a:path>
              </a:pathLst>
            </a:custGeom>
            <a:solidFill>
              <a:srgbClr val="ADD9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81" name="Freeform 346"/>
            <p:cNvSpPr>
              <a:spLocks/>
            </p:cNvSpPr>
            <p:nvPr/>
          </p:nvSpPr>
          <p:spPr bwMode="auto">
            <a:xfrm>
              <a:off x="3708" y="1225"/>
              <a:ext cx="30" cy="1534"/>
            </a:xfrm>
            <a:custGeom>
              <a:avLst/>
              <a:gdLst>
                <a:gd name="T0" fmla="*/ 30 w 30"/>
                <a:gd name="T1" fmla="*/ 1526 h 1534"/>
                <a:gd name="T2" fmla="*/ 0 w 30"/>
                <a:gd name="T3" fmla="*/ 1534 h 1534"/>
                <a:gd name="T4" fmla="*/ 0 w 30"/>
                <a:gd name="T5" fmla="*/ 16 h 1534"/>
                <a:gd name="T6" fmla="*/ 30 w 30"/>
                <a:gd name="T7" fmla="*/ 0 h 1534"/>
                <a:gd name="T8" fmla="*/ 30 w 30"/>
                <a:gd name="T9" fmla="*/ 1526 h 15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1534"/>
                <a:gd name="T17" fmla="*/ 30 w 30"/>
                <a:gd name="T18" fmla="*/ 1534 h 15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1534">
                  <a:moveTo>
                    <a:pt x="30" y="1526"/>
                  </a:moveTo>
                  <a:lnTo>
                    <a:pt x="0" y="1534"/>
                  </a:lnTo>
                  <a:lnTo>
                    <a:pt x="0" y="16"/>
                  </a:lnTo>
                  <a:lnTo>
                    <a:pt x="30" y="0"/>
                  </a:lnTo>
                  <a:lnTo>
                    <a:pt x="30" y="1526"/>
                  </a:lnTo>
                  <a:close/>
                </a:path>
              </a:pathLst>
            </a:custGeom>
            <a:solidFill>
              <a:srgbClr val="B8E5E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82" name="Rectangle 347"/>
            <p:cNvSpPr>
              <a:spLocks noChangeArrowheads="1"/>
            </p:cNvSpPr>
            <p:nvPr/>
          </p:nvSpPr>
          <p:spPr bwMode="auto">
            <a:xfrm>
              <a:off x="3670" y="1241"/>
              <a:ext cx="38" cy="1518"/>
            </a:xfrm>
            <a:prstGeom prst="rect">
              <a:avLst/>
            </a:prstGeom>
            <a:solidFill>
              <a:srgbClr val="C2F2F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83" name="Rectangle 348"/>
            <p:cNvSpPr>
              <a:spLocks noChangeArrowheads="1"/>
            </p:cNvSpPr>
            <p:nvPr/>
          </p:nvSpPr>
          <p:spPr bwMode="auto">
            <a:xfrm>
              <a:off x="3640" y="1241"/>
              <a:ext cx="30" cy="1518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84" name="Freeform 349"/>
            <p:cNvSpPr>
              <a:spLocks/>
            </p:cNvSpPr>
            <p:nvPr/>
          </p:nvSpPr>
          <p:spPr bwMode="auto">
            <a:xfrm>
              <a:off x="3625" y="1233"/>
              <a:ext cx="15" cy="1526"/>
            </a:xfrm>
            <a:custGeom>
              <a:avLst/>
              <a:gdLst>
                <a:gd name="T0" fmla="*/ 15 w 15"/>
                <a:gd name="T1" fmla="*/ 1526 h 1526"/>
                <a:gd name="T2" fmla="*/ 0 w 15"/>
                <a:gd name="T3" fmla="*/ 1518 h 1526"/>
                <a:gd name="T4" fmla="*/ 0 w 15"/>
                <a:gd name="T5" fmla="*/ 0 h 1526"/>
                <a:gd name="T6" fmla="*/ 15 w 15"/>
                <a:gd name="T7" fmla="*/ 8 h 1526"/>
                <a:gd name="T8" fmla="*/ 15 w 15"/>
                <a:gd name="T9" fmla="*/ 1526 h 15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1526"/>
                <a:gd name="T17" fmla="*/ 15 w 15"/>
                <a:gd name="T18" fmla="*/ 1526 h 15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1526">
                  <a:moveTo>
                    <a:pt x="15" y="1526"/>
                  </a:moveTo>
                  <a:lnTo>
                    <a:pt x="0" y="1518"/>
                  </a:lnTo>
                  <a:lnTo>
                    <a:pt x="0" y="0"/>
                  </a:lnTo>
                  <a:lnTo>
                    <a:pt x="15" y="8"/>
                  </a:lnTo>
                  <a:lnTo>
                    <a:pt x="15" y="1526"/>
                  </a:ln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85" name="Freeform 350"/>
            <p:cNvSpPr>
              <a:spLocks/>
            </p:cNvSpPr>
            <p:nvPr/>
          </p:nvSpPr>
          <p:spPr bwMode="auto">
            <a:xfrm>
              <a:off x="3625" y="1201"/>
              <a:ext cx="135" cy="40"/>
            </a:xfrm>
            <a:custGeom>
              <a:avLst/>
              <a:gdLst>
                <a:gd name="T0" fmla="*/ 90 w 135"/>
                <a:gd name="T1" fmla="*/ 0 h 40"/>
                <a:gd name="T2" fmla="*/ 120 w 135"/>
                <a:gd name="T3" fmla="*/ 0 h 40"/>
                <a:gd name="T4" fmla="*/ 135 w 135"/>
                <a:gd name="T5" fmla="*/ 8 h 40"/>
                <a:gd name="T6" fmla="*/ 135 w 135"/>
                <a:gd name="T7" fmla="*/ 16 h 40"/>
                <a:gd name="T8" fmla="*/ 113 w 135"/>
                <a:gd name="T9" fmla="*/ 24 h 40"/>
                <a:gd name="T10" fmla="*/ 83 w 135"/>
                <a:gd name="T11" fmla="*/ 40 h 40"/>
                <a:gd name="T12" fmla="*/ 45 w 135"/>
                <a:gd name="T13" fmla="*/ 40 h 40"/>
                <a:gd name="T14" fmla="*/ 15 w 135"/>
                <a:gd name="T15" fmla="*/ 40 h 40"/>
                <a:gd name="T16" fmla="*/ 0 w 135"/>
                <a:gd name="T17" fmla="*/ 32 h 40"/>
                <a:gd name="T18" fmla="*/ 0 w 135"/>
                <a:gd name="T19" fmla="*/ 16 h 40"/>
                <a:gd name="T20" fmla="*/ 23 w 135"/>
                <a:gd name="T21" fmla="*/ 8 h 40"/>
                <a:gd name="T22" fmla="*/ 53 w 135"/>
                <a:gd name="T23" fmla="*/ 0 h 40"/>
                <a:gd name="T24" fmla="*/ 90 w 135"/>
                <a:gd name="T25" fmla="*/ 0 h 4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5"/>
                <a:gd name="T40" fmla="*/ 0 h 40"/>
                <a:gd name="T41" fmla="*/ 135 w 135"/>
                <a:gd name="T42" fmla="*/ 40 h 4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5" h="40">
                  <a:moveTo>
                    <a:pt x="90" y="0"/>
                  </a:moveTo>
                  <a:lnTo>
                    <a:pt x="120" y="0"/>
                  </a:lnTo>
                  <a:lnTo>
                    <a:pt x="135" y="8"/>
                  </a:lnTo>
                  <a:lnTo>
                    <a:pt x="135" y="16"/>
                  </a:lnTo>
                  <a:lnTo>
                    <a:pt x="113" y="24"/>
                  </a:lnTo>
                  <a:lnTo>
                    <a:pt x="83" y="40"/>
                  </a:lnTo>
                  <a:lnTo>
                    <a:pt x="45" y="40"/>
                  </a:lnTo>
                  <a:lnTo>
                    <a:pt x="15" y="40"/>
                  </a:lnTo>
                  <a:lnTo>
                    <a:pt x="0" y="32"/>
                  </a:lnTo>
                  <a:lnTo>
                    <a:pt x="0" y="16"/>
                  </a:lnTo>
                  <a:lnTo>
                    <a:pt x="23" y="8"/>
                  </a:lnTo>
                  <a:lnTo>
                    <a:pt x="53" y="0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99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86" name="Freeform 351"/>
            <p:cNvSpPr>
              <a:spLocks/>
            </p:cNvSpPr>
            <p:nvPr/>
          </p:nvSpPr>
          <p:spPr bwMode="auto">
            <a:xfrm>
              <a:off x="3625" y="2727"/>
              <a:ext cx="135" cy="32"/>
            </a:xfrm>
            <a:custGeom>
              <a:avLst/>
              <a:gdLst>
                <a:gd name="T0" fmla="*/ 135 w 135"/>
                <a:gd name="T1" fmla="*/ 0 h 32"/>
                <a:gd name="T2" fmla="*/ 135 w 135"/>
                <a:gd name="T3" fmla="*/ 16 h 32"/>
                <a:gd name="T4" fmla="*/ 113 w 135"/>
                <a:gd name="T5" fmla="*/ 24 h 32"/>
                <a:gd name="T6" fmla="*/ 83 w 135"/>
                <a:gd name="T7" fmla="*/ 32 h 32"/>
                <a:gd name="T8" fmla="*/ 45 w 135"/>
                <a:gd name="T9" fmla="*/ 32 h 32"/>
                <a:gd name="T10" fmla="*/ 15 w 135"/>
                <a:gd name="T11" fmla="*/ 32 h 32"/>
                <a:gd name="T12" fmla="*/ 0 w 135"/>
                <a:gd name="T13" fmla="*/ 24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5"/>
                <a:gd name="T22" fmla="*/ 0 h 32"/>
                <a:gd name="T23" fmla="*/ 135 w 135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5" h="32">
                  <a:moveTo>
                    <a:pt x="135" y="0"/>
                  </a:moveTo>
                  <a:lnTo>
                    <a:pt x="135" y="16"/>
                  </a:lnTo>
                  <a:lnTo>
                    <a:pt x="113" y="24"/>
                  </a:lnTo>
                  <a:lnTo>
                    <a:pt x="83" y="32"/>
                  </a:lnTo>
                  <a:lnTo>
                    <a:pt x="45" y="32"/>
                  </a:lnTo>
                  <a:lnTo>
                    <a:pt x="15" y="32"/>
                  </a:lnTo>
                  <a:lnTo>
                    <a:pt x="0" y="24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87" name="Freeform 352"/>
            <p:cNvSpPr>
              <a:spLocks/>
            </p:cNvSpPr>
            <p:nvPr/>
          </p:nvSpPr>
          <p:spPr bwMode="auto">
            <a:xfrm>
              <a:off x="3625" y="1201"/>
              <a:ext cx="135" cy="40"/>
            </a:xfrm>
            <a:custGeom>
              <a:avLst/>
              <a:gdLst>
                <a:gd name="T0" fmla="*/ 90 w 135"/>
                <a:gd name="T1" fmla="*/ 0 h 40"/>
                <a:gd name="T2" fmla="*/ 120 w 135"/>
                <a:gd name="T3" fmla="*/ 0 h 40"/>
                <a:gd name="T4" fmla="*/ 135 w 135"/>
                <a:gd name="T5" fmla="*/ 8 h 40"/>
                <a:gd name="T6" fmla="*/ 135 w 135"/>
                <a:gd name="T7" fmla="*/ 16 h 40"/>
                <a:gd name="T8" fmla="*/ 113 w 135"/>
                <a:gd name="T9" fmla="*/ 24 h 40"/>
                <a:gd name="T10" fmla="*/ 83 w 135"/>
                <a:gd name="T11" fmla="*/ 40 h 40"/>
                <a:gd name="T12" fmla="*/ 45 w 135"/>
                <a:gd name="T13" fmla="*/ 40 h 40"/>
                <a:gd name="T14" fmla="*/ 15 w 135"/>
                <a:gd name="T15" fmla="*/ 40 h 40"/>
                <a:gd name="T16" fmla="*/ 0 w 135"/>
                <a:gd name="T17" fmla="*/ 32 h 40"/>
                <a:gd name="T18" fmla="*/ 0 w 135"/>
                <a:gd name="T19" fmla="*/ 16 h 40"/>
                <a:gd name="T20" fmla="*/ 23 w 135"/>
                <a:gd name="T21" fmla="*/ 8 h 40"/>
                <a:gd name="T22" fmla="*/ 53 w 135"/>
                <a:gd name="T23" fmla="*/ 0 h 40"/>
                <a:gd name="T24" fmla="*/ 90 w 135"/>
                <a:gd name="T25" fmla="*/ 0 h 4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5"/>
                <a:gd name="T40" fmla="*/ 0 h 40"/>
                <a:gd name="T41" fmla="*/ 135 w 135"/>
                <a:gd name="T42" fmla="*/ 40 h 4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5" h="40">
                  <a:moveTo>
                    <a:pt x="90" y="0"/>
                  </a:moveTo>
                  <a:lnTo>
                    <a:pt x="120" y="0"/>
                  </a:lnTo>
                  <a:lnTo>
                    <a:pt x="135" y="8"/>
                  </a:lnTo>
                  <a:lnTo>
                    <a:pt x="135" y="16"/>
                  </a:lnTo>
                  <a:lnTo>
                    <a:pt x="113" y="24"/>
                  </a:lnTo>
                  <a:lnTo>
                    <a:pt x="83" y="40"/>
                  </a:lnTo>
                  <a:lnTo>
                    <a:pt x="45" y="40"/>
                  </a:lnTo>
                  <a:lnTo>
                    <a:pt x="15" y="40"/>
                  </a:lnTo>
                  <a:lnTo>
                    <a:pt x="0" y="32"/>
                  </a:lnTo>
                  <a:lnTo>
                    <a:pt x="0" y="16"/>
                  </a:lnTo>
                  <a:lnTo>
                    <a:pt x="23" y="8"/>
                  </a:lnTo>
                  <a:lnTo>
                    <a:pt x="53" y="0"/>
                  </a:lnTo>
                  <a:lnTo>
                    <a:pt x="90" y="0"/>
                  </a:lnTo>
                  <a:close/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88" name="Line 353"/>
            <p:cNvSpPr>
              <a:spLocks noChangeShapeType="1"/>
            </p:cNvSpPr>
            <p:nvPr/>
          </p:nvSpPr>
          <p:spPr bwMode="auto">
            <a:xfrm flipV="1">
              <a:off x="3760" y="1209"/>
              <a:ext cx="1" cy="1518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89" name="Line 354"/>
            <p:cNvSpPr>
              <a:spLocks noChangeShapeType="1"/>
            </p:cNvSpPr>
            <p:nvPr/>
          </p:nvSpPr>
          <p:spPr bwMode="auto">
            <a:xfrm flipV="1">
              <a:off x="3625" y="1233"/>
              <a:ext cx="1" cy="1518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90" name="Line 355"/>
            <p:cNvSpPr>
              <a:spLocks noChangeShapeType="1"/>
            </p:cNvSpPr>
            <p:nvPr/>
          </p:nvSpPr>
          <p:spPr bwMode="auto">
            <a:xfrm flipV="1">
              <a:off x="1596" y="1209"/>
              <a:ext cx="1" cy="158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91" name="Line 356"/>
            <p:cNvSpPr>
              <a:spLocks noChangeShapeType="1"/>
            </p:cNvSpPr>
            <p:nvPr/>
          </p:nvSpPr>
          <p:spPr bwMode="auto">
            <a:xfrm flipH="1">
              <a:off x="1574" y="2791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92" name="Line 357"/>
            <p:cNvSpPr>
              <a:spLocks noChangeShapeType="1"/>
            </p:cNvSpPr>
            <p:nvPr/>
          </p:nvSpPr>
          <p:spPr bwMode="auto">
            <a:xfrm flipH="1">
              <a:off x="1574" y="2631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93" name="Line 358"/>
            <p:cNvSpPr>
              <a:spLocks noChangeShapeType="1"/>
            </p:cNvSpPr>
            <p:nvPr/>
          </p:nvSpPr>
          <p:spPr bwMode="auto">
            <a:xfrm flipH="1">
              <a:off x="1574" y="2471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94" name="Line 359"/>
            <p:cNvSpPr>
              <a:spLocks noChangeShapeType="1"/>
            </p:cNvSpPr>
            <p:nvPr/>
          </p:nvSpPr>
          <p:spPr bwMode="auto">
            <a:xfrm flipH="1">
              <a:off x="1574" y="2312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95" name="Line 360"/>
            <p:cNvSpPr>
              <a:spLocks noChangeShapeType="1"/>
            </p:cNvSpPr>
            <p:nvPr/>
          </p:nvSpPr>
          <p:spPr bwMode="auto">
            <a:xfrm flipH="1">
              <a:off x="1574" y="2160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96" name="Line 361"/>
            <p:cNvSpPr>
              <a:spLocks noChangeShapeType="1"/>
            </p:cNvSpPr>
            <p:nvPr/>
          </p:nvSpPr>
          <p:spPr bwMode="auto">
            <a:xfrm flipH="1">
              <a:off x="1574" y="2000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97" name="Line 362"/>
            <p:cNvSpPr>
              <a:spLocks noChangeShapeType="1"/>
            </p:cNvSpPr>
            <p:nvPr/>
          </p:nvSpPr>
          <p:spPr bwMode="auto">
            <a:xfrm flipH="1">
              <a:off x="1574" y="1840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98" name="Line 363"/>
            <p:cNvSpPr>
              <a:spLocks noChangeShapeType="1"/>
            </p:cNvSpPr>
            <p:nvPr/>
          </p:nvSpPr>
          <p:spPr bwMode="auto">
            <a:xfrm flipH="1">
              <a:off x="1574" y="1681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99" name="Line 364"/>
            <p:cNvSpPr>
              <a:spLocks noChangeShapeType="1"/>
            </p:cNvSpPr>
            <p:nvPr/>
          </p:nvSpPr>
          <p:spPr bwMode="auto">
            <a:xfrm flipH="1">
              <a:off x="1574" y="1529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00" name="Line 365"/>
            <p:cNvSpPr>
              <a:spLocks noChangeShapeType="1"/>
            </p:cNvSpPr>
            <p:nvPr/>
          </p:nvSpPr>
          <p:spPr bwMode="auto">
            <a:xfrm flipH="1">
              <a:off x="1574" y="1369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01" name="Line 366"/>
            <p:cNvSpPr>
              <a:spLocks noChangeShapeType="1"/>
            </p:cNvSpPr>
            <p:nvPr/>
          </p:nvSpPr>
          <p:spPr bwMode="auto">
            <a:xfrm flipH="1">
              <a:off x="1574" y="1209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02" name="Rectangle 367"/>
            <p:cNvSpPr>
              <a:spLocks noChangeArrowheads="1"/>
            </p:cNvSpPr>
            <p:nvPr/>
          </p:nvSpPr>
          <p:spPr bwMode="auto">
            <a:xfrm>
              <a:off x="1514" y="2735"/>
              <a:ext cx="49" cy="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0</a:t>
              </a:r>
              <a:endParaRPr lang="ru-RU" sz="1400"/>
            </a:p>
          </p:txBody>
        </p:sp>
        <p:sp>
          <p:nvSpPr>
            <p:cNvPr id="5303" name="Rectangle 368"/>
            <p:cNvSpPr>
              <a:spLocks noChangeArrowheads="1"/>
            </p:cNvSpPr>
            <p:nvPr/>
          </p:nvSpPr>
          <p:spPr bwMode="auto">
            <a:xfrm>
              <a:off x="1424" y="2575"/>
              <a:ext cx="146" cy="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500</a:t>
              </a:r>
              <a:endParaRPr lang="ru-RU" sz="1400"/>
            </a:p>
          </p:txBody>
        </p:sp>
        <p:sp>
          <p:nvSpPr>
            <p:cNvPr id="5304" name="Rectangle 369"/>
            <p:cNvSpPr>
              <a:spLocks noChangeArrowheads="1"/>
            </p:cNvSpPr>
            <p:nvPr/>
          </p:nvSpPr>
          <p:spPr bwMode="auto">
            <a:xfrm>
              <a:off x="1379" y="2415"/>
              <a:ext cx="194" cy="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1000</a:t>
              </a:r>
              <a:endParaRPr lang="ru-RU" sz="1400"/>
            </a:p>
          </p:txBody>
        </p:sp>
        <p:sp>
          <p:nvSpPr>
            <p:cNvPr id="5305" name="Rectangle 370"/>
            <p:cNvSpPr>
              <a:spLocks noChangeArrowheads="1"/>
            </p:cNvSpPr>
            <p:nvPr/>
          </p:nvSpPr>
          <p:spPr bwMode="auto">
            <a:xfrm>
              <a:off x="1379" y="2256"/>
              <a:ext cx="194" cy="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1500</a:t>
              </a:r>
              <a:endParaRPr lang="ru-RU" sz="1400"/>
            </a:p>
          </p:txBody>
        </p:sp>
        <p:sp>
          <p:nvSpPr>
            <p:cNvPr id="5306" name="Rectangle 371"/>
            <p:cNvSpPr>
              <a:spLocks noChangeArrowheads="1"/>
            </p:cNvSpPr>
            <p:nvPr/>
          </p:nvSpPr>
          <p:spPr bwMode="auto">
            <a:xfrm>
              <a:off x="1379" y="2104"/>
              <a:ext cx="194" cy="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2000</a:t>
              </a:r>
              <a:endParaRPr lang="ru-RU" sz="1400"/>
            </a:p>
          </p:txBody>
        </p:sp>
        <p:sp>
          <p:nvSpPr>
            <p:cNvPr id="5307" name="Rectangle 372"/>
            <p:cNvSpPr>
              <a:spLocks noChangeArrowheads="1"/>
            </p:cNvSpPr>
            <p:nvPr/>
          </p:nvSpPr>
          <p:spPr bwMode="auto">
            <a:xfrm>
              <a:off x="1379" y="1944"/>
              <a:ext cx="194" cy="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2500</a:t>
              </a:r>
              <a:endParaRPr lang="ru-RU" sz="1400"/>
            </a:p>
          </p:txBody>
        </p:sp>
        <p:sp>
          <p:nvSpPr>
            <p:cNvPr id="5308" name="Rectangle 373"/>
            <p:cNvSpPr>
              <a:spLocks noChangeArrowheads="1"/>
            </p:cNvSpPr>
            <p:nvPr/>
          </p:nvSpPr>
          <p:spPr bwMode="auto">
            <a:xfrm>
              <a:off x="1379" y="1784"/>
              <a:ext cx="194" cy="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3000</a:t>
              </a:r>
              <a:endParaRPr lang="ru-RU" sz="1400"/>
            </a:p>
          </p:txBody>
        </p:sp>
        <p:sp>
          <p:nvSpPr>
            <p:cNvPr id="5309" name="Rectangle 374"/>
            <p:cNvSpPr>
              <a:spLocks noChangeArrowheads="1"/>
            </p:cNvSpPr>
            <p:nvPr/>
          </p:nvSpPr>
          <p:spPr bwMode="auto">
            <a:xfrm>
              <a:off x="1379" y="1625"/>
              <a:ext cx="194" cy="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3500</a:t>
              </a:r>
              <a:endParaRPr lang="ru-RU" sz="1400"/>
            </a:p>
          </p:txBody>
        </p:sp>
        <p:sp>
          <p:nvSpPr>
            <p:cNvPr id="5310" name="Rectangle 375"/>
            <p:cNvSpPr>
              <a:spLocks noChangeArrowheads="1"/>
            </p:cNvSpPr>
            <p:nvPr/>
          </p:nvSpPr>
          <p:spPr bwMode="auto">
            <a:xfrm>
              <a:off x="1379" y="1473"/>
              <a:ext cx="194" cy="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4000</a:t>
              </a:r>
              <a:endParaRPr lang="ru-RU" sz="1400"/>
            </a:p>
          </p:txBody>
        </p:sp>
        <p:sp>
          <p:nvSpPr>
            <p:cNvPr id="5311" name="Rectangle 376"/>
            <p:cNvSpPr>
              <a:spLocks noChangeArrowheads="1"/>
            </p:cNvSpPr>
            <p:nvPr/>
          </p:nvSpPr>
          <p:spPr bwMode="auto">
            <a:xfrm>
              <a:off x="1379" y="1313"/>
              <a:ext cx="194" cy="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4500</a:t>
              </a:r>
              <a:endParaRPr lang="ru-RU" sz="1400"/>
            </a:p>
          </p:txBody>
        </p:sp>
        <p:sp>
          <p:nvSpPr>
            <p:cNvPr id="5312" name="Rectangle 377"/>
            <p:cNvSpPr>
              <a:spLocks noChangeArrowheads="1"/>
            </p:cNvSpPr>
            <p:nvPr/>
          </p:nvSpPr>
          <p:spPr bwMode="auto">
            <a:xfrm>
              <a:off x="1379" y="1153"/>
              <a:ext cx="194" cy="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5000</a:t>
              </a:r>
              <a:endParaRPr lang="ru-RU" sz="1400"/>
            </a:p>
          </p:txBody>
        </p:sp>
        <p:sp>
          <p:nvSpPr>
            <p:cNvPr id="5313" name="Rectangle 378"/>
            <p:cNvSpPr>
              <a:spLocks noChangeArrowheads="1"/>
            </p:cNvSpPr>
            <p:nvPr/>
          </p:nvSpPr>
          <p:spPr bwMode="auto">
            <a:xfrm rot="-5400000">
              <a:off x="1134" y="1890"/>
              <a:ext cx="28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грн</a:t>
              </a:r>
              <a:r>
                <a:rPr lang="ru-RU" sz="1100" b="1">
                  <a:solidFill>
                    <a:srgbClr val="333333"/>
                  </a:solidFill>
                </a:rPr>
                <a:t>.</a:t>
              </a:r>
              <a:endParaRPr lang="ru-RU"/>
            </a:p>
          </p:txBody>
        </p:sp>
        <p:sp>
          <p:nvSpPr>
            <p:cNvPr id="5314" name="Line 379"/>
            <p:cNvSpPr>
              <a:spLocks noChangeShapeType="1"/>
            </p:cNvSpPr>
            <p:nvPr/>
          </p:nvSpPr>
          <p:spPr bwMode="auto">
            <a:xfrm>
              <a:off x="1596" y="2791"/>
              <a:ext cx="220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15" name="Line 380"/>
            <p:cNvSpPr>
              <a:spLocks noChangeShapeType="1"/>
            </p:cNvSpPr>
            <p:nvPr/>
          </p:nvSpPr>
          <p:spPr bwMode="auto">
            <a:xfrm>
              <a:off x="1596" y="2791"/>
              <a:ext cx="1" cy="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16" name="Line 381"/>
            <p:cNvSpPr>
              <a:spLocks noChangeShapeType="1"/>
            </p:cNvSpPr>
            <p:nvPr/>
          </p:nvSpPr>
          <p:spPr bwMode="auto">
            <a:xfrm>
              <a:off x="2330" y="2791"/>
              <a:ext cx="1" cy="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17" name="Line 382"/>
            <p:cNvSpPr>
              <a:spLocks noChangeShapeType="1"/>
            </p:cNvSpPr>
            <p:nvPr/>
          </p:nvSpPr>
          <p:spPr bwMode="auto">
            <a:xfrm>
              <a:off x="3064" y="2791"/>
              <a:ext cx="1" cy="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18" name="Line 383"/>
            <p:cNvSpPr>
              <a:spLocks noChangeShapeType="1"/>
            </p:cNvSpPr>
            <p:nvPr/>
          </p:nvSpPr>
          <p:spPr bwMode="auto">
            <a:xfrm>
              <a:off x="3805" y="2791"/>
              <a:ext cx="1" cy="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19" name="Rectangle 384"/>
            <p:cNvSpPr>
              <a:spLocks noChangeArrowheads="1"/>
            </p:cNvSpPr>
            <p:nvPr/>
          </p:nvSpPr>
          <p:spPr bwMode="auto">
            <a:xfrm>
              <a:off x="1873" y="2839"/>
              <a:ext cx="189" cy="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2011</a:t>
              </a:r>
              <a:endParaRPr lang="ru-RU" sz="1400"/>
            </a:p>
          </p:txBody>
        </p:sp>
        <p:sp>
          <p:nvSpPr>
            <p:cNvPr id="5320" name="Rectangle 385"/>
            <p:cNvSpPr>
              <a:spLocks noChangeArrowheads="1"/>
            </p:cNvSpPr>
            <p:nvPr/>
          </p:nvSpPr>
          <p:spPr bwMode="auto">
            <a:xfrm>
              <a:off x="2607" y="2839"/>
              <a:ext cx="194" cy="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2012</a:t>
              </a:r>
              <a:endParaRPr lang="ru-RU" sz="1400"/>
            </a:p>
          </p:txBody>
        </p:sp>
        <p:sp>
          <p:nvSpPr>
            <p:cNvPr id="5321" name="Rectangle 386"/>
            <p:cNvSpPr>
              <a:spLocks noChangeArrowheads="1"/>
            </p:cNvSpPr>
            <p:nvPr/>
          </p:nvSpPr>
          <p:spPr bwMode="auto">
            <a:xfrm>
              <a:off x="3348" y="2839"/>
              <a:ext cx="194" cy="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2013</a:t>
              </a:r>
              <a:endParaRPr lang="ru-RU" sz="1400"/>
            </a:p>
          </p:txBody>
        </p:sp>
        <p:sp>
          <p:nvSpPr>
            <p:cNvPr id="5322" name="Rectangle 387"/>
            <p:cNvSpPr>
              <a:spLocks noChangeArrowheads="1"/>
            </p:cNvSpPr>
            <p:nvPr/>
          </p:nvSpPr>
          <p:spPr bwMode="auto">
            <a:xfrm>
              <a:off x="3985" y="1465"/>
              <a:ext cx="1048" cy="6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23" name="Rectangle 388"/>
            <p:cNvSpPr>
              <a:spLocks noChangeArrowheads="1"/>
            </p:cNvSpPr>
            <p:nvPr/>
          </p:nvSpPr>
          <p:spPr bwMode="auto">
            <a:xfrm flipH="1">
              <a:off x="4722" y="1435"/>
              <a:ext cx="170" cy="90"/>
            </a:xfrm>
            <a:prstGeom prst="rect">
              <a:avLst/>
            </a:prstGeom>
            <a:solidFill>
              <a:srgbClr val="9999FF"/>
            </a:solidFill>
            <a:ln w="7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24" name="Rectangle 389"/>
            <p:cNvSpPr>
              <a:spLocks noChangeArrowheads="1"/>
            </p:cNvSpPr>
            <p:nvPr/>
          </p:nvSpPr>
          <p:spPr bwMode="auto">
            <a:xfrm>
              <a:off x="4095" y="1440"/>
              <a:ext cx="637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По Украине</a:t>
              </a:r>
              <a:endParaRPr lang="ru-RU" sz="1400"/>
            </a:p>
          </p:txBody>
        </p:sp>
        <p:sp>
          <p:nvSpPr>
            <p:cNvPr id="5325" name="Rectangle 390"/>
            <p:cNvSpPr>
              <a:spLocks noChangeArrowheads="1"/>
            </p:cNvSpPr>
            <p:nvPr/>
          </p:nvSpPr>
          <p:spPr bwMode="auto">
            <a:xfrm>
              <a:off x="5154" y="1627"/>
              <a:ext cx="155" cy="77"/>
            </a:xfrm>
            <a:prstGeom prst="rect">
              <a:avLst/>
            </a:prstGeom>
            <a:solidFill>
              <a:srgbClr val="993366"/>
            </a:solidFill>
            <a:ln w="7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26" name="Rectangle 391"/>
            <p:cNvSpPr>
              <a:spLocks noChangeArrowheads="1"/>
            </p:cNvSpPr>
            <p:nvPr/>
          </p:nvSpPr>
          <p:spPr bwMode="auto">
            <a:xfrm>
              <a:off x="4095" y="1620"/>
              <a:ext cx="1216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По Донецкой области</a:t>
              </a:r>
              <a:endParaRPr lang="ru-RU" sz="1400"/>
            </a:p>
          </p:txBody>
        </p:sp>
        <p:sp>
          <p:nvSpPr>
            <p:cNvPr id="5327" name="Rectangle 392"/>
            <p:cNvSpPr>
              <a:spLocks noChangeArrowheads="1"/>
            </p:cNvSpPr>
            <p:nvPr/>
          </p:nvSpPr>
          <p:spPr bwMode="auto">
            <a:xfrm flipH="1" flipV="1">
              <a:off x="5154" y="1775"/>
              <a:ext cx="154" cy="90"/>
            </a:xfrm>
            <a:prstGeom prst="rect">
              <a:avLst/>
            </a:prstGeom>
            <a:solidFill>
              <a:srgbClr val="FFFFCC"/>
            </a:solidFill>
            <a:ln w="7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28" name="Rectangle 393"/>
            <p:cNvSpPr>
              <a:spLocks noChangeArrowheads="1"/>
            </p:cNvSpPr>
            <p:nvPr/>
          </p:nvSpPr>
          <p:spPr bwMode="auto">
            <a:xfrm>
              <a:off x="4085" y="1795"/>
              <a:ext cx="1221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По промышленности </a:t>
              </a:r>
              <a:endParaRPr lang="ru-RU" sz="1400"/>
            </a:p>
          </p:txBody>
        </p:sp>
        <p:sp>
          <p:nvSpPr>
            <p:cNvPr id="5329" name="Rectangle 394"/>
            <p:cNvSpPr>
              <a:spLocks noChangeArrowheads="1"/>
            </p:cNvSpPr>
            <p:nvPr/>
          </p:nvSpPr>
          <p:spPr bwMode="auto">
            <a:xfrm flipV="1">
              <a:off x="4934" y="1975"/>
              <a:ext cx="170" cy="90"/>
            </a:xfrm>
            <a:prstGeom prst="rect">
              <a:avLst/>
            </a:prstGeom>
            <a:solidFill>
              <a:srgbClr val="CCFFFF"/>
            </a:solidFill>
            <a:ln w="7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30" name="Rectangle 395"/>
            <p:cNvSpPr>
              <a:spLocks noChangeArrowheads="1"/>
            </p:cNvSpPr>
            <p:nvPr/>
          </p:nvSpPr>
          <p:spPr bwMode="auto">
            <a:xfrm>
              <a:off x="4095" y="1980"/>
              <a:ext cx="900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По ПАО "НКМЗ"</a:t>
              </a:r>
              <a:endParaRPr lang="ru-RU" sz="1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7"/>
          <p:cNvGrpSpPr>
            <a:grpSpLocks noChangeAspect="1"/>
          </p:cNvGrpSpPr>
          <p:nvPr/>
        </p:nvGrpSpPr>
        <p:grpSpPr bwMode="auto">
          <a:xfrm>
            <a:off x="-428625" y="0"/>
            <a:ext cx="11325225" cy="6718300"/>
            <a:chOff x="675" y="675"/>
            <a:chExt cx="4594" cy="2725"/>
          </a:xfrm>
        </p:grpSpPr>
        <p:sp>
          <p:nvSpPr>
            <p:cNvPr id="6162" name="AutoShape 6"/>
            <p:cNvSpPr>
              <a:spLocks noChangeAspect="1" noChangeArrowheads="1" noTextEdit="1"/>
            </p:cNvSpPr>
            <p:nvPr/>
          </p:nvSpPr>
          <p:spPr bwMode="auto">
            <a:xfrm>
              <a:off x="675" y="675"/>
              <a:ext cx="0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ru-RU"/>
            </a:p>
          </p:txBody>
        </p:sp>
        <p:sp>
          <p:nvSpPr>
            <p:cNvPr id="6163" name="Rectangle 8"/>
            <p:cNvSpPr>
              <a:spLocks noChangeArrowheads="1"/>
            </p:cNvSpPr>
            <p:nvPr/>
          </p:nvSpPr>
          <p:spPr bwMode="auto">
            <a:xfrm>
              <a:off x="716" y="710"/>
              <a:ext cx="4553" cy="2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64" name="Freeform 9"/>
            <p:cNvSpPr>
              <a:spLocks/>
            </p:cNvSpPr>
            <p:nvPr/>
          </p:nvSpPr>
          <p:spPr bwMode="auto">
            <a:xfrm>
              <a:off x="1934" y="1793"/>
              <a:ext cx="139" cy="368"/>
            </a:xfrm>
            <a:custGeom>
              <a:avLst/>
              <a:gdLst>
                <a:gd name="T0" fmla="*/ 0 w 139"/>
                <a:gd name="T1" fmla="*/ 177 h 368"/>
                <a:gd name="T2" fmla="*/ 139 w 139"/>
                <a:gd name="T3" fmla="*/ 0 h 368"/>
                <a:gd name="T4" fmla="*/ 139 w 139"/>
                <a:gd name="T5" fmla="*/ 191 h 368"/>
                <a:gd name="T6" fmla="*/ 0 w 139"/>
                <a:gd name="T7" fmla="*/ 368 h 368"/>
                <a:gd name="T8" fmla="*/ 0 w 139"/>
                <a:gd name="T9" fmla="*/ 177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9"/>
                <a:gd name="T16" fmla="*/ 0 h 368"/>
                <a:gd name="T17" fmla="*/ 139 w 139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9" h="368">
                  <a:moveTo>
                    <a:pt x="0" y="177"/>
                  </a:moveTo>
                  <a:lnTo>
                    <a:pt x="139" y="0"/>
                  </a:lnTo>
                  <a:lnTo>
                    <a:pt x="139" y="191"/>
                  </a:lnTo>
                  <a:lnTo>
                    <a:pt x="0" y="368"/>
                  </a:lnTo>
                  <a:lnTo>
                    <a:pt x="0" y="177"/>
                  </a:lnTo>
                  <a:close/>
                </a:path>
              </a:pathLst>
            </a:custGeom>
            <a:solidFill>
              <a:srgbClr val="4D4D80"/>
            </a:solidFill>
            <a:ln w="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65" name="Freeform 10"/>
            <p:cNvSpPr>
              <a:spLocks/>
            </p:cNvSpPr>
            <p:nvPr/>
          </p:nvSpPr>
          <p:spPr bwMode="auto">
            <a:xfrm>
              <a:off x="2146" y="1729"/>
              <a:ext cx="139" cy="368"/>
            </a:xfrm>
            <a:custGeom>
              <a:avLst/>
              <a:gdLst>
                <a:gd name="T0" fmla="*/ 0 w 139"/>
                <a:gd name="T1" fmla="*/ 177 h 368"/>
                <a:gd name="T2" fmla="*/ 139 w 139"/>
                <a:gd name="T3" fmla="*/ 0 h 368"/>
                <a:gd name="T4" fmla="*/ 139 w 139"/>
                <a:gd name="T5" fmla="*/ 192 h 368"/>
                <a:gd name="T6" fmla="*/ 0 w 139"/>
                <a:gd name="T7" fmla="*/ 368 h 368"/>
                <a:gd name="T8" fmla="*/ 0 w 139"/>
                <a:gd name="T9" fmla="*/ 177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9"/>
                <a:gd name="T16" fmla="*/ 0 h 368"/>
                <a:gd name="T17" fmla="*/ 139 w 139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9" h="368">
                  <a:moveTo>
                    <a:pt x="0" y="177"/>
                  </a:moveTo>
                  <a:lnTo>
                    <a:pt x="139" y="0"/>
                  </a:lnTo>
                  <a:lnTo>
                    <a:pt x="139" y="192"/>
                  </a:lnTo>
                  <a:lnTo>
                    <a:pt x="0" y="368"/>
                  </a:lnTo>
                  <a:lnTo>
                    <a:pt x="0" y="177"/>
                  </a:lnTo>
                  <a:close/>
                </a:path>
              </a:pathLst>
            </a:custGeom>
            <a:solidFill>
              <a:srgbClr val="800000"/>
            </a:solidFill>
            <a:ln w="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66" name="Freeform 11"/>
            <p:cNvSpPr>
              <a:spLocks/>
            </p:cNvSpPr>
            <p:nvPr/>
          </p:nvSpPr>
          <p:spPr bwMode="auto">
            <a:xfrm>
              <a:off x="2285" y="1560"/>
              <a:ext cx="148" cy="169"/>
            </a:xfrm>
            <a:custGeom>
              <a:avLst/>
              <a:gdLst>
                <a:gd name="T0" fmla="*/ 148 w 18"/>
                <a:gd name="T1" fmla="*/ 0 h 24"/>
                <a:gd name="T2" fmla="*/ 148 w 18"/>
                <a:gd name="T3" fmla="*/ 42 h 24"/>
                <a:gd name="T4" fmla="*/ 0 w 18"/>
                <a:gd name="T5" fmla="*/ 169 h 24"/>
                <a:gd name="T6" fmla="*/ 0 60000 65536"/>
                <a:gd name="T7" fmla="*/ 0 60000 65536"/>
                <a:gd name="T8" fmla="*/ 0 60000 65536"/>
                <a:gd name="T9" fmla="*/ 0 w 18"/>
                <a:gd name="T10" fmla="*/ 0 h 24"/>
                <a:gd name="T11" fmla="*/ 18 w 18"/>
                <a:gd name="T12" fmla="*/ 24 h 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4">
                  <a:moveTo>
                    <a:pt x="18" y="0"/>
                  </a:moveTo>
                  <a:lnTo>
                    <a:pt x="18" y="6"/>
                  </a:lnTo>
                  <a:lnTo>
                    <a:pt x="0" y="2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67" name="Freeform 12"/>
            <p:cNvSpPr>
              <a:spLocks/>
            </p:cNvSpPr>
            <p:nvPr/>
          </p:nvSpPr>
          <p:spPr bwMode="auto">
            <a:xfrm>
              <a:off x="3046" y="1928"/>
              <a:ext cx="49" cy="254"/>
            </a:xfrm>
            <a:custGeom>
              <a:avLst/>
              <a:gdLst>
                <a:gd name="T0" fmla="*/ 49 w 49"/>
                <a:gd name="T1" fmla="*/ 0 h 254"/>
                <a:gd name="T2" fmla="*/ 49 w 49"/>
                <a:gd name="T3" fmla="*/ 7 h 254"/>
                <a:gd name="T4" fmla="*/ 49 w 49"/>
                <a:gd name="T5" fmla="*/ 14 h 254"/>
                <a:gd name="T6" fmla="*/ 41 w 49"/>
                <a:gd name="T7" fmla="*/ 21 h 254"/>
                <a:gd name="T8" fmla="*/ 41 w 49"/>
                <a:gd name="T9" fmla="*/ 28 h 254"/>
                <a:gd name="T10" fmla="*/ 32 w 49"/>
                <a:gd name="T11" fmla="*/ 35 h 254"/>
                <a:gd name="T12" fmla="*/ 24 w 49"/>
                <a:gd name="T13" fmla="*/ 42 h 254"/>
                <a:gd name="T14" fmla="*/ 16 w 49"/>
                <a:gd name="T15" fmla="*/ 49 h 254"/>
                <a:gd name="T16" fmla="*/ 8 w 49"/>
                <a:gd name="T17" fmla="*/ 56 h 254"/>
                <a:gd name="T18" fmla="*/ 0 w 49"/>
                <a:gd name="T19" fmla="*/ 63 h 254"/>
                <a:gd name="T20" fmla="*/ 0 w 49"/>
                <a:gd name="T21" fmla="*/ 254 h 254"/>
                <a:gd name="T22" fmla="*/ 8 w 49"/>
                <a:gd name="T23" fmla="*/ 247 h 254"/>
                <a:gd name="T24" fmla="*/ 16 w 49"/>
                <a:gd name="T25" fmla="*/ 240 h 254"/>
                <a:gd name="T26" fmla="*/ 24 w 49"/>
                <a:gd name="T27" fmla="*/ 233 h 254"/>
                <a:gd name="T28" fmla="*/ 32 w 49"/>
                <a:gd name="T29" fmla="*/ 226 h 254"/>
                <a:gd name="T30" fmla="*/ 41 w 49"/>
                <a:gd name="T31" fmla="*/ 219 h 254"/>
                <a:gd name="T32" fmla="*/ 41 w 49"/>
                <a:gd name="T33" fmla="*/ 212 h 254"/>
                <a:gd name="T34" fmla="*/ 49 w 49"/>
                <a:gd name="T35" fmla="*/ 205 h 254"/>
                <a:gd name="T36" fmla="*/ 49 w 49"/>
                <a:gd name="T37" fmla="*/ 198 h 254"/>
                <a:gd name="T38" fmla="*/ 49 w 49"/>
                <a:gd name="T39" fmla="*/ 191 h 254"/>
                <a:gd name="T40" fmla="*/ 49 w 49"/>
                <a:gd name="T41" fmla="*/ 0 h 25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9"/>
                <a:gd name="T64" fmla="*/ 0 h 254"/>
                <a:gd name="T65" fmla="*/ 49 w 49"/>
                <a:gd name="T66" fmla="*/ 254 h 25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9" h="254">
                  <a:moveTo>
                    <a:pt x="49" y="0"/>
                  </a:moveTo>
                  <a:lnTo>
                    <a:pt x="49" y="7"/>
                  </a:lnTo>
                  <a:lnTo>
                    <a:pt x="49" y="14"/>
                  </a:lnTo>
                  <a:lnTo>
                    <a:pt x="41" y="21"/>
                  </a:lnTo>
                  <a:lnTo>
                    <a:pt x="41" y="28"/>
                  </a:lnTo>
                  <a:lnTo>
                    <a:pt x="32" y="35"/>
                  </a:lnTo>
                  <a:lnTo>
                    <a:pt x="24" y="42"/>
                  </a:lnTo>
                  <a:lnTo>
                    <a:pt x="16" y="49"/>
                  </a:lnTo>
                  <a:lnTo>
                    <a:pt x="8" y="56"/>
                  </a:lnTo>
                  <a:lnTo>
                    <a:pt x="0" y="63"/>
                  </a:lnTo>
                  <a:lnTo>
                    <a:pt x="0" y="254"/>
                  </a:lnTo>
                  <a:lnTo>
                    <a:pt x="8" y="247"/>
                  </a:lnTo>
                  <a:lnTo>
                    <a:pt x="16" y="240"/>
                  </a:lnTo>
                  <a:lnTo>
                    <a:pt x="24" y="233"/>
                  </a:lnTo>
                  <a:lnTo>
                    <a:pt x="32" y="226"/>
                  </a:lnTo>
                  <a:lnTo>
                    <a:pt x="41" y="219"/>
                  </a:lnTo>
                  <a:lnTo>
                    <a:pt x="41" y="212"/>
                  </a:lnTo>
                  <a:lnTo>
                    <a:pt x="49" y="205"/>
                  </a:lnTo>
                  <a:lnTo>
                    <a:pt x="49" y="198"/>
                  </a:lnTo>
                  <a:lnTo>
                    <a:pt x="49" y="19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1A6666"/>
            </a:solidFill>
            <a:ln w="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68" name="Freeform 13"/>
            <p:cNvSpPr>
              <a:spLocks/>
            </p:cNvSpPr>
            <p:nvPr/>
          </p:nvSpPr>
          <p:spPr bwMode="auto">
            <a:xfrm>
              <a:off x="2294" y="1928"/>
              <a:ext cx="752" cy="247"/>
            </a:xfrm>
            <a:custGeom>
              <a:avLst/>
              <a:gdLst>
                <a:gd name="T0" fmla="*/ 0 w 752"/>
                <a:gd name="T1" fmla="*/ 0 h 247"/>
                <a:gd name="T2" fmla="*/ 752 w 752"/>
                <a:gd name="T3" fmla="*/ 56 h 247"/>
                <a:gd name="T4" fmla="*/ 752 w 752"/>
                <a:gd name="T5" fmla="*/ 247 h 247"/>
                <a:gd name="T6" fmla="*/ 0 w 752"/>
                <a:gd name="T7" fmla="*/ 191 h 247"/>
                <a:gd name="T8" fmla="*/ 0 w 752"/>
                <a:gd name="T9" fmla="*/ 0 h 2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2"/>
                <a:gd name="T16" fmla="*/ 0 h 247"/>
                <a:gd name="T17" fmla="*/ 752 w 752"/>
                <a:gd name="T18" fmla="*/ 247 h 2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2" h="247">
                  <a:moveTo>
                    <a:pt x="0" y="0"/>
                  </a:moveTo>
                  <a:lnTo>
                    <a:pt x="752" y="56"/>
                  </a:lnTo>
                  <a:lnTo>
                    <a:pt x="752" y="247"/>
                  </a:lnTo>
                  <a:lnTo>
                    <a:pt x="0" y="1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6666"/>
            </a:solidFill>
            <a:ln w="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69" name="Freeform 14"/>
            <p:cNvSpPr>
              <a:spLocks/>
            </p:cNvSpPr>
            <p:nvPr/>
          </p:nvSpPr>
          <p:spPr bwMode="auto">
            <a:xfrm>
              <a:off x="2294" y="1751"/>
              <a:ext cx="801" cy="240"/>
            </a:xfrm>
            <a:custGeom>
              <a:avLst/>
              <a:gdLst>
                <a:gd name="T0" fmla="*/ 139 w 801"/>
                <a:gd name="T1" fmla="*/ 0 h 240"/>
                <a:gd name="T2" fmla="*/ 179 w 801"/>
                <a:gd name="T3" fmla="*/ 0 h 240"/>
                <a:gd name="T4" fmla="*/ 204 w 801"/>
                <a:gd name="T5" fmla="*/ 7 h 240"/>
                <a:gd name="T6" fmla="*/ 245 w 801"/>
                <a:gd name="T7" fmla="*/ 7 h 240"/>
                <a:gd name="T8" fmla="*/ 269 w 801"/>
                <a:gd name="T9" fmla="*/ 7 h 240"/>
                <a:gd name="T10" fmla="*/ 310 w 801"/>
                <a:gd name="T11" fmla="*/ 14 h 240"/>
                <a:gd name="T12" fmla="*/ 335 w 801"/>
                <a:gd name="T13" fmla="*/ 14 h 240"/>
                <a:gd name="T14" fmla="*/ 376 w 801"/>
                <a:gd name="T15" fmla="*/ 21 h 240"/>
                <a:gd name="T16" fmla="*/ 408 w 801"/>
                <a:gd name="T17" fmla="*/ 21 h 240"/>
                <a:gd name="T18" fmla="*/ 433 w 801"/>
                <a:gd name="T19" fmla="*/ 28 h 240"/>
                <a:gd name="T20" fmla="*/ 466 w 801"/>
                <a:gd name="T21" fmla="*/ 35 h 240"/>
                <a:gd name="T22" fmla="*/ 490 w 801"/>
                <a:gd name="T23" fmla="*/ 35 h 240"/>
                <a:gd name="T24" fmla="*/ 523 w 801"/>
                <a:gd name="T25" fmla="*/ 42 h 240"/>
                <a:gd name="T26" fmla="*/ 547 w 801"/>
                <a:gd name="T27" fmla="*/ 49 h 240"/>
                <a:gd name="T28" fmla="*/ 572 w 801"/>
                <a:gd name="T29" fmla="*/ 56 h 240"/>
                <a:gd name="T30" fmla="*/ 596 w 801"/>
                <a:gd name="T31" fmla="*/ 56 h 240"/>
                <a:gd name="T32" fmla="*/ 621 w 801"/>
                <a:gd name="T33" fmla="*/ 63 h 240"/>
                <a:gd name="T34" fmla="*/ 645 w 801"/>
                <a:gd name="T35" fmla="*/ 70 h 240"/>
                <a:gd name="T36" fmla="*/ 662 w 801"/>
                <a:gd name="T37" fmla="*/ 78 h 240"/>
                <a:gd name="T38" fmla="*/ 686 w 801"/>
                <a:gd name="T39" fmla="*/ 85 h 240"/>
                <a:gd name="T40" fmla="*/ 694 w 801"/>
                <a:gd name="T41" fmla="*/ 92 h 240"/>
                <a:gd name="T42" fmla="*/ 719 w 801"/>
                <a:gd name="T43" fmla="*/ 99 h 240"/>
                <a:gd name="T44" fmla="*/ 727 w 801"/>
                <a:gd name="T45" fmla="*/ 106 h 240"/>
                <a:gd name="T46" fmla="*/ 743 w 801"/>
                <a:gd name="T47" fmla="*/ 113 h 240"/>
                <a:gd name="T48" fmla="*/ 760 w 801"/>
                <a:gd name="T49" fmla="*/ 120 h 240"/>
                <a:gd name="T50" fmla="*/ 768 w 801"/>
                <a:gd name="T51" fmla="*/ 127 h 240"/>
                <a:gd name="T52" fmla="*/ 776 w 801"/>
                <a:gd name="T53" fmla="*/ 141 h 240"/>
                <a:gd name="T54" fmla="*/ 784 w 801"/>
                <a:gd name="T55" fmla="*/ 141 h 240"/>
                <a:gd name="T56" fmla="*/ 793 w 801"/>
                <a:gd name="T57" fmla="*/ 155 h 240"/>
                <a:gd name="T58" fmla="*/ 793 w 801"/>
                <a:gd name="T59" fmla="*/ 162 h 240"/>
                <a:gd name="T60" fmla="*/ 801 w 801"/>
                <a:gd name="T61" fmla="*/ 170 h 240"/>
                <a:gd name="T62" fmla="*/ 801 w 801"/>
                <a:gd name="T63" fmla="*/ 177 h 240"/>
                <a:gd name="T64" fmla="*/ 801 w 801"/>
                <a:gd name="T65" fmla="*/ 184 h 240"/>
                <a:gd name="T66" fmla="*/ 793 w 801"/>
                <a:gd name="T67" fmla="*/ 191 h 240"/>
                <a:gd name="T68" fmla="*/ 793 w 801"/>
                <a:gd name="T69" fmla="*/ 198 h 240"/>
                <a:gd name="T70" fmla="*/ 784 w 801"/>
                <a:gd name="T71" fmla="*/ 212 h 240"/>
                <a:gd name="T72" fmla="*/ 784 w 801"/>
                <a:gd name="T73" fmla="*/ 219 h 240"/>
                <a:gd name="T74" fmla="*/ 768 w 801"/>
                <a:gd name="T75" fmla="*/ 226 h 240"/>
                <a:gd name="T76" fmla="*/ 760 w 801"/>
                <a:gd name="T77" fmla="*/ 233 h 240"/>
                <a:gd name="T78" fmla="*/ 752 w 801"/>
                <a:gd name="T79" fmla="*/ 240 h 240"/>
                <a:gd name="T80" fmla="*/ 0 w 801"/>
                <a:gd name="T81" fmla="*/ 177 h 240"/>
                <a:gd name="T82" fmla="*/ 139 w 801"/>
                <a:gd name="T83" fmla="*/ 0 h 24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01"/>
                <a:gd name="T127" fmla="*/ 0 h 240"/>
                <a:gd name="T128" fmla="*/ 801 w 801"/>
                <a:gd name="T129" fmla="*/ 240 h 24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01" h="240">
                  <a:moveTo>
                    <a:pt x="139" y="0"/>
                  </a:moveTo>
                  <a:lnTo>
                    <a:pt x="179" y="0"/>
                  </a:lnTo>
                  <a:lnTo>
                    <a:pt x="204" y="7"/>
                  </a:lnTo>
                  <a:lnTo>
                    <a:pt x="245" y="7"/>
                  </a:lnTo>
                  <a:lnTo>
                    <a:pt x="269" y="7"/>
                  </a:lnTo>
                  <a:lnTo>
                    <a:pt x="310" y="14"/>
                  </a:lnTo>
                  <a:lnTo>
                    <a:pt x="335" y="14"/>
                  </a:lnTo>
                  <a:lnTo>
                    <a:pt x="376" y="21"/>
                  </a:lnTo>
                  <a:lnTo>
                    <a:pt x="408" y="21"/>
                  </a:lnTo>
                  <a:lnTo>
                    <a:pt x="433" y="28"/>
                  </a:lnTo>
                  <a:lnTo>
                    <a:pt x="466" y="35"/>
                  </a:lnTo>
                  <a:lnTo>
                    <a:pt x="490" y="35"/>
                  </a:lnTo>
                  <a:lnTo>
                    <a:pt x="523" y="42"/>
                  </a:lnTo>
                  <a:lnTo>
                    <a:pt x="547" y="49"/>
                  </a:lnTo>
                  <a:lnTo>
                    <a:pt x="572" y="56"/>
                  </a:lnTo>
                  <a:lnTo>
                    <a:pt x="596" y="56"/>
                  </a:lnTo>
                  <a:lnTo>
                    <a:pt x="621" y="63"/>
                  </a:lnTo>
                  <a:lnTo>
                    <a:pt x="645" y="70"/>
                  </a:lnTo>
                  <a:lnTo>
                    <a:pt x="662" y="78"/>
                  </a:lnTo>
                  <a:lnTo>
                    <a:pt x="686" y="85"/>
                  </a:lnTo>
                  <a:lnTo>
                    <a:pt x="694" y="92"/>
                  </a:lnTo>
                  <a:lnTo>
                    <a:pt x="719" y="99"/>
                  </a:lnTo>
                  <a:lnTo>
                    <a:pt x="727" y="106"/>
                  </a:lnTo>
                  <a:lnTo>
                    <a:pt x="743" y="113"/>
                  </a:lnTo>
                  <a:lnTo>
                    <a:pt x="760" y="120"/>
                  </a:lnTo>
                  <a:lnTo>
                    <a:pt x="768" y="127"/>
                  </a:lnTo>
                  <a:lnTo>
                    <a:pt x="776" y="141"/>
                  </a:lnTo>
                  <a:lnTo>
                    <a:pt x="784" y="141"/>
                  </a:lnTo>
                  <a:lnTo>
                    <a:pt x="793" y="155"/>
                  </a:lnTo>
                  <a:lnTo>
                    <a:pt x="793" y="162"/>
                  </a:lnTo>
                  <a:lnTo>
                    <a:pt x="801" y="170"/>
                  </a:lnTo>
                  <a:lnTo>
                    <a:pt x="801" y="177"/>
                  </a:lnTo>
                  <a:lnTo>
                    <a:pt x="801" y="184"/>
                  </a:lnTo>
                  <a:lnTo>
                    <a:pt x="793" y="191"/>
                  </a:lnTo>
                  <a:lnTo>
                    <a:pt x="793" y="198"/>
                  </a:lnTo>
                  <a:lnTo>
                    <a:pt x="784" y="212"/>
                  </a:lnTo>
                  <a:lnTo>
                    <a:pt x="784" y="219"/>
                  </a:lnTo>
                  <a:lnTo>
                    <a:pt x="768" y="226"/>
                  </a:lnTo>
                  <a:lnTo>
                    <a:pt x="760" y="233"/>
                  </a:lnTo>
                  <a:lnTo>
                    <a:pt x="752" y="240"/>
                  </a:lnTo>
                  <a:lnTo>
                    <a:pt x="0" y="177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33CCCC"/>
            </a:solidFill>
            <a:ln w="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70" name="Freeform 15"/>
            <p:cNvSpPr>
              <a:spLocks/>
            </p:cNvSpPr>
            <p:nvPr/>
          </p:nvSpPr>
          <p:spPr bwMode="auto">
            <a:xfrm>
              <a:off x="2988" y="1581"/>
              <a:ext cx="58" cy="255"/>
            </a:xfrm>
            <a:custGeom>
              <a:avLst/>
              <a:gdLst>
                <a:gd name="T0" fmla="*/ 58 w 7"/>
                <a:gd name="T1" fmla="*/ 0 h 36"/>
                <a:gd name="T2" fmla="*/ 8 w 7"/>
                <a:gd name="T3" fmla="*/ 0 h 36"/>
                <a:gd name="T4" fmla="*/ 0 w 7"/>
                <a:gd name="T5" fmla="*/ 255 h 36"/>
                <a:gd name="T6" fmla="*/ 0 60000 65536"/>
                <a:gd name="T7" fmla="*/ 0 60000 65536"/>
                <a:gd name="T8" fmla="*/ 0 60000 65536"/>
                <a:gd name="T9" fmla="*/ 0 w 7"/>
                <a:gd name="T10" fmla="*/ 0 h 36"/>
                <a:gd name="T11" fmla="*/ 7 w 7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36">
                  <a:moveTo>
                    <a:pt x="7" y="0"/>
                  </a:moveTo>
                  <a:lnTo>
                    <a:pt x="1" y="0"/>
                  </a:lnTo>
                  <a:lnTo>
                    <a:pt x="0" y="36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71" name="Freeform 16"/>
            <p:cNvSpPr>
              <a:spLocks/>
            </p:cNvSpPr>
            <p:nvPr/>
          </p:nvSpPr>
          <p:spPr bwMode="auto">
            <a:xfrm>
              <a:off x="1133" y="1970"/>
              <a:ext cx="1553" cy="375"/>
            </a:xfrm>
            <a:custGeom>
              <a:avLst/>
              <a:gdLst>
                <a:gd name="T0" fmla="*/ 1537 w 1553"/>
                <a:gd name="T1" fmla="*/ 71 h 375"/>
                <a:gd name="T2" fmla="*/ 1504 w 1553"/>
                <a:gd name="T3" fmla="*/ 85 h 375"/>
                <a:gd name="T4" fmla="*/ 1471 w 1553"/>
                <a:gd name="T5" fmla="*/ 99 h 375"/>
                <a:gd name="T6" fmla="*/ 1422 w 1553"/>
                <a:gd name="T7" fmla="*/ 113 h 375"/>
                <a:gd name="T8" fmla="*/ 1373 w 1553"/>
                <a:gd name="T9" fmla="*/ 127 h 375"/>
                <a:gd name="T10" fmla="*/ 1324 w 1553"/>
                <a:gd name="T11" fmla="*/ 135 h 375"/>
                <a:gd name="T12" fmla="*/ 1259 w 1553"/>
                <a:gd name="T13" fmla="*/ 149 h 375"/>
                <a:gd name="T14" fmla="*/ 1201 w 1553"/>
                <a:gd name="T15" fmla="*/ 156 h 375"/>
                <a:gd name="T16" fmla="*/ 1136 w 1553"/>
                <a:gd name="T17" fmla="*/ 163 h 375"/>
                <a:gd name="T18" fmla="*/ 1062 w 1553"/>
                <a:gd name="T19" fmla="*/ 170 h 375"/>
                <a:gd name="T20" fmla="*/ 989 w 1553"/>
                <a:gd name="T21" fmla="*/ 177 h 375"/>
                <a:gd name="T22" fmla="*/ 924 w 1553"/>
                <a:gd name="T23" fmla="*/ 177 h 375"/>
                <a:gd name="T24" fmla="*/ 842 w 1553"/>
                <a:gd name="T25" fmla="*/ 184 h 375"/>
                <a:gd name="T26" fmla="*/ 768 w 1553"/>
                <a:gd name="T27" fmla="*/ 184 h 375"/>
                <a:gd name="T28" fmla="*/ 703 w 1553"/>
                <a:gd name="T29" fmla="*/ 184 h 375"/>
                <a:gd name="T30" fmla="*/ 621 w 1553"/>
                <a:gd name="T31" fmla="*/ 177 h 375"/>
                <a:gd name="T32" fmla="*/ 547 w 1553"/>
                <a:gd name="T33" fmla="*/ 177 h 375"/>
                <a:gd name="T34" fmla="*/ 482 w 1553"/>
                <a:gd name="T35" fmla="*/ 170 h 375"/>
                <a:gd name="T36" fmla="*/ 409 w 1553"/>
                <a:gd name="T37" fmla="*/ 163 h 375"/>
                <a:gd name="T38" fmla="*/ 351 w 1553"/>
                <a:gd name="T39" fmla="*/ 149 h 375"/>
                <a:gd name="T40" fmla="*/ 294 w 1553"/>
                <a:gd name="T41" fmla="*/ 142 h 375"/>
                <a:gd name="T42" fmla="*/ 229 w 1553"/>
                <a:gd name="T43" fmla="*/ 127 h 375"/>
                <a:gd name="T44" fmla="*/ 188 w 1553"/>
                <a:gd name="T45" fmla="*/ 120 h 375"/>
                <a:gd name="T46" fmla="*/ 139 w 1553"/>
                <a:gd name="T47" fmla="*/ 106 h 375"/>
                <a:gd name="T48" fmla="*/ 98 w 1553"/>
                <a:gd name="T49" fmla="*/ 92 h 375"/>
                <a:gd name="T50" fmla="*/ 65 w 1553"/>
                <a:gd name="T51" fmla="*/ 78 h 375"/>
                <a:gd name="T52" fmla="*/ 41 w 1553"/>
                <a:gd name="T53" fmla="*/ 64 h 375"/>
                <a:gd name="T54" fmla="*/ 16 w 1553"/>
                <a:gd name="T55" fmla="*/ 43 h 375"/>
                <a:gd name="T56" fmla="*/ 8 w 1553"/>
                <a:gd name="T57" fmla="*/ 28 h 375"/>
                <a:gd name="T58" fmla="*/ 0 w 1553"/>
                <a:gd name="T59" fmla="*/ 14 h 375"/>
                <a:gd name="T60" fmla="*/ 0 w 1553"/>
                <a:gd name="T61" fmla="*/ 191 h 375"/>
                <a:gd name="T62" fmla="*/ 0 w 1553"/>
                <a:gd name="T63" fmla="*/ 205 h 375"/>
                <a:gd name="T64" fmla="*/ 16 w 1553"/>
                <a:gd name="T65" fmla="*/ 227 h 375"/>
                <a:gd name="T66" fmla="*/ 32 w 1553"/>
                <a:gd name="T67" fmla="*/ 241 h 375"/>
                <a:gd name="T68" fmla="*/ 49 w 1553"/>
                <a:gd name="T69" fmla="*/ 255 h 375"/>
                <a:gd name="T70" fmla="*/ 82 w 1553"/>
                <a:gd name="T71" fmla="*/ 276 h 375"/>
                <a:gd name="T72" fmla="*/ 122 w 1553"/>
                <a:gd name="T73" fmla="*/ 290 h 375"/>
                <a:gd name="T74" fmla="*/ 155 w 1553"/>
                <a:gd name="T75" fmla="*/ 304 h 375"/>
                <a:gd name="T76" fmla="*/ 212 w 1553"/>
                <a:gd name="T77" fmla="*/ 319 h 375"/>
                <a:gd name="T78" fmla="*/ 261 w 1553"/>
                <a:gd name="T79" fmla="*/ 326 h 375"/>
                <a:gd name="T80" fmla="*/ 319 w 1553"/>
                <a:gd name="T81" fmla="*/ 340 h 375"/>
                <a:gd name="T82" fmla="*/ 384 w 1553"/>
                <a:gd name="T83" fmla="*/ 347 h 375"/>
                <a:gd name="T84" fmla="*/ 449 w 1553"/>
                <a:gd name="T85" fmla="*/ 354 h 375"/>
                <a:gd name="T86" fmla="*/ 515 w 1553"/>
                <a:gd name="T87" fmla="*/ 361 h 375"/>
                <a:gd name="T88" fmla="*/ 588 w 1553"/>
                <a:gd name="T89" fmla="*/ 368 h 375"/>
                <a:gd name="T90" fmla="*/ 662 w 1553"/>
                <a:gd name="T91" fmla="*/ 368 h 375"/>
                <a:gd name="T92" fmla="*/ 727 w 1553"/>
                <a:gd name="T93" fmla="*/ 375 h 375"/>
                <a:gd name="T94" fmla="*/ 809 w 1553"/>
                <a:gd name="T95" fmla="*/ 375 h 375"/>
                <a:gd name="T96" fmla="*/ 883 w 1553"/>
                <a:gd name="T97" fmla="*/ 375 h 375"/>
                <a:gd name="T98" fmla="*/ 948 w 1553"/>
                <a:gd name="T99" fmla="*/ 368 h 375"/>
                <a:gd name="T100" fmla="*/ 1030 w 1553"/>
                <a:gd name="T101" fmla="*/ 368 h 375"/>
                <a:gd name="T102" fmla="*/ 1095 w 1553"/>
                <a:gd name="T103" fmla="*/ 361 h 375"/>
                <a:gd name="T104" fmla="*/ 1161 w 1553"/>
                <a:gd name="T105" fmla="*/ 354 h 375"/>
                <a:gd name="T106" fmla="*/ 1234 w 1553"/>
                <a:gd name="T107" fmla="*/ 347 h 375"/>
                <a:gd name="T108" fmla="*/ 1291 w 1553"/>
                <a:gd name="T109" fmla="*/ 333 h 375"/>
                <a:gd name="T110" fmla="*/ 1349 w 1553"/>
                <a:gd name="T111" fmla="*/ 326 h 375"/>
                <a:gd name="T112" fmla="*/ 1406 w 1553"/>
                <a:gd name="T113" fmla="*/ 311 h 375"/>
                <a:gd name="T114" fmla="*/ 1447 w 1553"/>
                <a:gd name="T115" fmla="*/ 297 h 375"/>
                <a:gd name="T116" fmla="*/ 1488 w 1553"/>
                <a:gd name="T117" fmla="*/ 283 h 375"/>
                <a:gd name="T118" fmla="*/ 1528 w 1553"/>
                <a:gd name="T119" fmla="*/ 269 h 375"/>
                <a:gd name="T120" fmla="*/ 1553 w 1553"/>
                <a:gd name="T121" fmla="*/ 255 h 37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553"/>
                <a:gd name="T184" fmla="*/ 0 h 375"/>
                <a:gd name="T185" fmla="*/ 1553 w 1553"/>
                <a:gd name="T186" fmla="*/ 375 h 37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553" h="375">
                  <a:moveTo>
                    <a:pt x="1553" y="64"/>
                  </a:moveTo>
                  <a:lnTo>
                    <a:pt x="1537" y="71"/>
                  </a:lnTo>
                  <a:lnTo>
                    <a:pt x="1528" y="78"/>
                  </a:lnTo>
                  <a:lnTo>
                    <a:pt x="1504" y="85"/>
                  </a:lnTo>
                  <a:lnTo>
                    <a:pt x="1488" y="92"/>
                  </a:lnTo>
                  <a:lnTo>
                    <a:pt x="1471" y="99"/>
                  </a:lnTo>
                  <a:lnTo>
                    <a:pt x="1447" y="106"/>
                  </a:lnTo>
                  <a:lnTo>
                    <a:pt x="1422" y="113"/>
                  </a:lnTo>
                  <a:lnTo>
                    <a:pt x="1406" y="120"/>
                  </a:lnTo>
                  <a:lnTo>
                    <a:pt x="1373" y="127"/>
                  </a:lnTo>
                  <a:lnTo>
                    <a:pt x="1349" y="135"/>
                  </a:lnTo>
                  <a:lnTo>
                    <a:pt x="1324" y="135"/>
                  </a:lnTo>
                  <a:lnTo>
                    <a:pt x="1291" y="142"/>
                  </a:lnTo>
                  <a:lnTo>
                    <a:pt x="1259" y="149"/>
                  </a:lnTo>
                  <a:lnTo>
                    <a:pt x="1234" y="156"/>
                  </a:lnTo>
                  <a:lnTo>
                    <a:pt x="1201" y="156"/>
                  </a:lnTo>
                  <a:lnTo>
                    <a:pt x="1161" y="163"/>
                  </a:lnTo>
                  <a:lnTo>
                    <a:pt x="1136" y="163"/>
                  </a:lnTo>
                  <a:lnTo>
                    <a:pt x="1095" y="170"/>
                  </a:lnTo>
                  <a:lnTo>
                    <a:pt x="1062" y="170"/>
                  </a:lnTo>
                  <a:lnTo>
                    <a:pt x="1030" y="177"/>
                  </a:lnTo>
                  <a:lnTo>
                    <a:pt x="989" y="177"/>
                  </a:lnTo>
                  <a:lnTo>
                    <a:pt x="948" y="177"/>
                  </a:lnTo>
                  <a:lnTo>
                    <a:pt x="924" y="177"/>
                  </a:lnTo>
                  <a:lnTo>
                    <a:pt x="883" y="184"/>
                  </a:lnTo>
                  <a:lnTo>
                    <a:pt x="842" y="184"/>
                  </a:lnTo>
                  <a:lnTo>
                    <a:pt x="809" y="184"/>
                  </a:lnTo>
                  <a:lnTo>
                    <a:pt x="768" y="184"/>
                  </a:lnTo>
                  <a:lnTo>
                    <a:pt x="727" y="184"/>
                  </a:lnTo>
                  <a:lnTo>
                    <a:pt x="703" y="184"/>
                  </a:lnTo>
                  <a:lnTo>
                    <a:pt x="662" y="177"/>
                  </a:lnTo>
                  <a:lnTo>
                    <a:pt x="621" y="177"/>
                  </a:lnTo>
                  <a:lnTo>
                    <a:pt x="588" y="177"/>
                  </a:lnTo>
                  <a:lnTo>
                    <a:pt x="547" y="177"/>
                  </a:lnTo>
                  <a:lnTo>
                    <a:pt x="515" y="170"/>
                  </a:lnTo>
                  <a:lnTo>
                    <a:pt x="482" y="170"/>
                  </a:lnTo>
                  <a:lnTo>
                    <a:pt x="449" y="163"/>
                  </a:lnTo>
                  <a:lnTo>
                    <a:pt x="409" y="163"/>
                  </a:lnTo>
                  <a:lnTo>
                    <a:pt x="384" y="156"/>
                  </a:lnTo>
                  <a:lnTo>
                    <a:pt x="351" y="149"/>
                  </a:lnTo>
                  <a:lnTo>
                    <a:pt x="319" y="149"/>
                  </a:lnTo>
                  <a:lnTo>
                    <a:pt x="294" y="142"/>
                  </a:lnTo>
                  <a:lnTo>
                    <a:pt x="261" y="135"/>
                  </a:lnTo>
                  <a:lnTo>
                    <a:pt x="229" y="127"/>
                  </a:lnTo>
                  <a:lnTo>
                    <a:pt x="212" y="127"/>
                  </a:lnTo>
                  <a:lnTo>
                    <a:pt x="188" y="120"/>
                  </a:lnTo>
                  <a:lnTo>
                    <a:pt x="155" y="113"/>
                  </a:lnTo>
                  <a:lnTo>
                    <a:pt x="139" y="106"/>
                  </a:lnTo>
                  <a:lnTo>
                    <a:pt x="122" y="99"/>
                  </a:lnTo>
                  <a:lnTo>
                    <a:pt x="98" y="92"/>
                  </a:lnTo>
                  <a:lnTo>
                    <a:pt x="82" y="85"/>
                  </a:lnTo>
                  <a:lnTo>
                    <a:pt x="65" y="78"/>
                  </a:lnTo>
                  <a:lnTo>
                    <a:pt x="49" y="64"/>
                  </a:lnTo>
                  <a:lnTo>
                    <a:pt x="41" y="64"/>
                  </a:lnTo>
                  <a:lnTo>
                    <a:pt x="32" y="50"/>
                  </a:lnTo>
                  <a:lnTo>
                    <a:pt x="16" y="43"/>
                  </a:lnTo>
                  <a:lnTo>
                    <a:pt x="16" y="35"/>
                  </a:lnTo>
                  <a:lnTo>
                    <a:pt x="8" y="28"/>
                  </a:lnTo>
                  <a:lnTo>
                    <a:pt x="0" y="14"/>
                  </a:lnTo>
                  <a:lnTo>
                    <a:pt x="0" y="0"/>
                  </a:lnTo>
                  <a:lnTo>
                    <a:pt x="0" y="191"/>
                  </a:lnTo>
                  <a:lnTo>
                    <a:pt x="0" y="205"/>
                  </a:lnTo>
                  <a:lnTo>
                    <a:pt x="8" y="219"/>
                  </a:lnTo>
                  <a:lnTo>
                    <a:pt x="16" y="227"/>
                  </a:lnTo>
                  <a:lnTo>
                    <a:pt x="16" y="234"/>
                  </a:lnTo>
                  <a:lnTo>
                    <a:pt x="32" y="241"/>
                  </a:lnTo>
                  <a:lnTo>
                    <a:pt x="41" y="255"/>
                  </a:lnTo>
                  <a:lnTo>
                    <a:pt x="49" y="255"/>
                  </a:lnTo>
                  <a:lnTo>
                    <a:pt x="65" y="269"/>
                  </a:lnTo>
                  <a:lnTo>
                    <a:pt x="82" y="276"/>
                  </a:lnTo>
                  <a:lnTo>
                    <a:pt x="98" y="283"/>
                  </a:lnTo>
                  <a:lnTo>
                    <a:pt x="122" y="290"/>
                  </a:lnTo>
                  <a:lnTo>
                    <a:pt x="139" y="297"/>
                  </a:lnTo>
                  <a:lnTo>
                    <a:pt x="155" y="304"/>
                  </a:lnTo>
                  <a:lnTo>
                    <a:pt x="188" y="311"/>
                  </a:lnTo>
                  <a:lnTo>
                    <a:pt x="212" y="319"/>
                  </a:lnTo>
                  <a:lnTo>
                    <a:pt x="229" y="319"/>
                  </a:lnTo>
                  <a:lnTo>
                    <a:pt x="261" y="326"/>
                  </a:lnTo>
                  <a:lnTo>
                    <a:pt x="294" y="333"/>
                  </a:lnTo>
                  <a:lnTo>
                    <a:pt x="319" y="340"/>
                  </a:lnTo>
                  <a:lnTo>
                    <a:pt x="351" y="340"/>
                  </a:lnTo>
                  <a:lnTo>
                    <a:pt x="384" y="347"/>
                  </a:lnTo>
                  <a:lnTo>
                    <a:pt x="409" y="354"/>
                  </a:lnTo>
                  <a:lnTo>
                    <a:pt x="449" y="354"/>
                  </a:lnTo>
                  <a:lnTo>
                    <a:pt x="482" y="361"/>
                  </a:lnTo>
                  <a:lnTo>
                    <a:pt x="515" y="361"/>
                  </a:lnTo>
                  <a:lnTo>
                    <a:pt x="547" y="368"/>
                  </a:lnTo>
                  <a:lnTo>
                    <a:pt x="588" y="368"/>
                  </a:lnTo>
                  <a:lnTo>
                    <a:pt x="621" y="368"/>
                  </a:lnTo>
                  <a:lnTo>
                    <a:pt x="662" y="368"/>
                  </a:lnTo>
                  <a:lnTo>
                    <a:pt x="703" y="375"/>
                  </a:lnTo>
                  <a:lnTo>
                    <a:pt x="727" y="375"/>
                  </a:lnTo>
                  <a:lnTo>
                    <a:pt x="768" y="375"/>
                  </a:lnTo>
                  <a:lnTo>
                    <a:pt x="809" y="375"/>
                  </a:lnTo>
                  <a:lnTo>
                    <a:pt x="842" y="375"/>
                  </a:lnTo>
                  <a:lnTo>
                    <a:pt x="883" y="375"/>
                  </a:lnTo>
                  <a:lnTo>
                    <a:pt x="924" y="368"/>
                  </a:lnTo>
                  <a:lnTo>
                    <a:pt x="948" y="368"/>
                  </a:lnTo>
                  <a:lnTo>
                    <a:pt x="989" y="368"/>
                  </a:lnTo>
                  <a:lnTo>
                    <a:pt x="1030" y="368"/>
                  </a:lnTo>
                  <a:lnTo>
                    <a:pt x="1062" y="361"/>
                  </a:lnTo>
                  <a:lnTo>
                    <a:pt x="1095" y="361"/>
                  </a:lnTo>
                  <a:lnTo>
                    <a:pt x="1136" y="354"/>
                  </a:lnTo>
                  <a:lnTo>
                    <a:pt x="1161" y="354"/>
                  </a:lnTo>
                  <a:lnTo>
                    <a:pt x="1201" y="347"/>
                  </a:lnTo>
                  <a:lnTo>
                    <a:pt x="1234" y="347"/>
                  </a:lnTo>
                  <a:lnTo>
                    <a:pt x="1259" y="340"/>
                  </a:lnTo>
                  <a:lnTo>
                    <a:pt x="1291" y="333"/>
                  </a:lnTo>
                  <a:lnTo>
                    <a:pt x="1324" y="326"/>
                  </a:lnTo>
                  <a:lnTo>
                    <a:pt x="1349" y="326"/>
                  </a:lnTo>
                  <a:lnTo>
                    <a:pt x="1373" y="319"/>
                  </a:lnTo>
                  <a:lnTo>
                    <a:pt x="1406" y="311"/>
                  </a:lnTo>
                  <a:lnTo>
                    <a:pt x="1422" y="304"/>
                  </a:lnTo>
                  <a:lnTo>
                    <a:pt x="1447" y="297"/>
                  </a:lnTo>
                  <a:lnTo>
                    <a:pt x="1471" y="290"/>
                  </a:lnTo>
                  <a:lnTo>
                    <a:pt x="1488" y="283"/>
                  </a:lnTo>
                  <a:lnTo>
                    <a:pt x="1504" y="276"/>
                  </a:lnTo>
                  <a:lnTo>
                    <a:pt x="1528" y="269"/>
                  </a:lnTo>
                  <a:lnTo>
                    <a:pt x="1537" y="262"/>
                  </a:lnTo>
                  <a:lnTo>
                    <a:pt x="1553" y="255"/>
                  </a:lnTo>
                  <a:lnTo>
                    <a:pt x="1553" y="64"/>
                  </a:lnTo>
                  <a:close/>
                </a:path>
              </a:pathLst>
            </a:custGeom>
            <a:solidFill>
              <a:srgbClr val="4D4D80"/>
            </a:solidFill>
            <a:ln w="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72" name="Freeform 17"/>
            <p:cNvSpPr>
              <a:spLocks/>
            </p:cNvSpPr>
            <p:nvPr/>
          </p:nvSpPr>
          <p:spPr bwMode="auto">
            <a:xfrm>
              <a:off x="1133" y="1793"/>
              <a:ext cx="1553" cy="361"/>
            </a:xfrm>
            <a:custGeom>
              <a:avLst/>
              <a:gdLst>
                <a:gd name="T0" fmla="*/ 1537 w 1553"/>
                <a:gd name="T1" fmla="*/ 248 h 361"/>
                <a:gd name="T2" fmla="*/ 1504 w 1553"/>
                <a:gd name="T3" fmla="*/ 262 h 361"/>
                <a:gd name="T4" fmla="*/ 1471 w 1553"/>
                <a:gd name="T5" fmla="*/ 276 h 361"/>
                <a:gd name="T6" fmla="*/ 1430 w 1553"/>
                <a:gd name="T7" fmla="*/ 290 h 361"/>
                <a:gd name="T8" fmla="*/ 1373 w 1553"/>
                <a:gd name="T9" fmla="*/ 304 h 361"/>
                <a:gd name="T10" fmla="*/ 1324 w 1553"/>
                <a:gd name="T11" fmla="*/ 312 h 361"/>
                <a:gd name="T12" fmla="*/ 1267 w 1553"/>
                <a:gd name="T13" fmla="*/ 326 h 361"/>
                <a:gd name="T14" fmla="*/ 1210 w 1553"/>
                <a:gd name="T15" fmla="*/ 333 h 361"/>
                <a:gd name="T16" fmla="*/ 1136 w 1553"/>
                <a:gd name="T17" fmla="*/ 340 h 361"/>
                <a:gd name="T18" fmla="*/ 1071 w 1553"/>
                <a:gd name="T19" fmla="*/ 347 h 361"/>
                <a:gd name="T20" fmla="*/ 1005 w 1553"/>
                <a:gd name="T21" fmla="*/ 354 h 361"/>
                <a:gd name="T22" fmla="*/ 940 w 1553"/>
                <a:gd name="T23" fmla="*/ 354 h 361"/>
                <a:gd name="T24" fmla="*/ 858 w 1553"/>
                <a:gd name="T25" fmla="*/ 361 h 361"/>
                <a:gd name="T26" fmla="*/ 785 w 1553"/>
                <a:gd name="T27" fmla="*/ 361 h 361"/>
                <a:gd name="T28" fmla="*/ 719 w 1553"/>
                <a:gd name="T29" fmla="*/ 361 h 361"/>
                <a:gd name="T30" fmla="*/ 646 w 1553"/>
                <a:gd name="T31" fmla="*/ 354 h 361"/>
                <a:gd name="T32" fmla="*/ 564 w 1553"/>
                <a:gd name="T33" fmla="*/ 354 h 361"/>
                <a:gd name="T34" fmla="*/ 498 w 1553"/>
                <a:gd name="T35" fmla="*/ 347 h 361"/>
                <a:gd name="T36" fmla="*/ 433 w 1553"/>
                <a:gd name="T37" fmla="*/ 340 h 361"/>
                <a:gd name="T38" fmla="*/ 376 w 1553"/>
                <a:gd name="T39" fmla="*/ 333 h 361"/>
                <a:gd name="T40" fmla="*/ 302 w 1553"/>
                <a:gd name="T41" fmla="*/ 319 h 361"/>
                <a:gd name="T42" fmla="*/ 253 w 1553"/>
                <a:gd name="T43" fmla="*/ 312 h 361"/>
                <a:gd name="T44" fmla="*/ 204 w 1553"/>
                <a:gd name="T45" fmla="*/ 297 h 361"/>
                <a:gd name="T46" fmla="*/ 155 w 1553"/>
                <a:gd name="T47" fmla="*/ 290 h 361"/>
                <a:gd name="T48" fmla="*/ 114 w 1553"/>
                <a:gd name="T49" fmla="*/ 269 h 361"/>
                <a:gd name="T50" fmla="*/ 82 w 1553"/>
                <a:gd name="T51" fmla="*/ 255 h 361"/>
                <a:gd name="T52" fmla="*/ 49 w 1553"/>
                <a:gd name="T53" fmla="*/ 241 h 361"/>
                <a:gd name="T54" fmla="*/ 32 w 1553"/>
                <a:gd name="T55" fmla="*/ 227 h 361"/>
                <a:gd name="T56" fmla="*/ 8 w 1553"/>
                <a:gd name="T57" fmla="*/ 212 h 361"/>
                <a:gd name="T58" fmla="*/ 0 w 1553"/>
                <a:gd name="T59" fmla="*/ 191 h 361"/>
                <a:gd name="T60" fmla="*/ 0 w 1553"/>
                <a:gd name="T61" fmla="*/ 177 h 361"/>
                <a:gd name="T62" fmla="*/ 0 w 1553"/>
                <a:gd name="T63" fmla="*/ 163 h 361"/>
                <a:gd name="T64" fmla="*/ 16 w 1553"/>
                <a:gd name="T65" fmla="*/ 142 h 361"/>
                <a:gd name="T66" fmla="*/ 32 w 1553"/>
                <a:gd name="T67" fmla="*/ 128 h 361"/>
                <a:gd name="T68" fmla="*/ 49 w 1553"/>
                <a:gd name="T69" fmla="*/ 113 h 361"/>
                <a:gd name="T70" fmla="*/ 82 w 1553"/>
                <a:gd name="T71" fmla="*/ 99 h 361"/>
                <a:gd name="T72" fmla="*/ 122 w 1553"/>
                <a:gd name="T73" fmla="*/ 85 h 361"/>
                <a:gd name="T74" fmla="*/ 155 w 1553"/>
                <a:gd name="T75" fmla="*/ 71 h 361"/>
                <a:gd name="T76" fmla="*/ 204 w 1553"/>
                <a:gd name="T77" fmla="*/ 57 h 361"/>
                <a:gd name="T78" fmla="*/ 253 w 1553"/>
                <a:gd name="T79" fmla="*/ 50 h 361"/>
                <a:gd name="T80" fmla="*/ 319 w 1553"/>
                <a:gd name="T81" fmla="*/ 36 h 361"/>
                <a:gd name="T82" fmla="*/ 376 w 1553"/>
                <a:gd name="T83" fmla="*/ 28 h 361"/>
                <a:gd name="T84" fmla="*/ 433 w 1553"/>
                <a:gd name="T85" fmla="*/ 21 h 361"/>
                <a:gd name="T86" fmla="*/ 498 w 1553"/>
                <a:gd name="T87" fmla="*/ 14 h 361"/>
                <a:gd name="T88" fmla="*/ 580 w 1553"/>
                <a:gd name="T89" fmla="*/ 7 h 361"/>
                <a:gd name="T90" fmla="*/ 646 w 1553"/>
                <a:gd name="T91" fmla="*/ 0 h 361"/>
                <a:gd name="T92" fmla="*/ 719 w 1553"/>
                <a:gd name="T93" fmla="*/ 0 h 361"/>
                <a:gd name="T94" fmla="*/ 785 w 1553"/>
                <a:gd name="T95" fmla="*/ 0 h 361"/>
                <a:gd name="T96" fmla="*/ 866 w 1553"/>
                <a:gd name="T97" fmla="*/ 0 h 361"/>
                <a:gd name="T98" fmla="*/ 940 w 1553"/>
                <a:gd name="T99" fmla="*/ 0 h 361"/>
                <a:gd name="T100" fmla="*/ 1553 w 1553"/>
                <a:gd name="T101" fmla="*/ 241 h 36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553"/>
                <a:gd name="T154" fmla="*/ 0 h 361"/>
                <a:gd name="T155" fmla="*/ 1553 w 1553"/>
                <a:gd name="T156" fmla="*/ 361 h 361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553" h="361">
                  <a:moveTo>
                    <a:pt x="1553" y="241"/>
                  </a:moveTo>
                  <a:lnTo>
                    <a:pt x="1537" y="248"/>
                  </a:lnTo>
                  <a:lnTo>
                    <a:pt x="1528" y="255"/>
                  </a:lnTo>
                  <a:lnTo>
                    <a:pt x="1504" y="262"/>
                  </a:lnTo>
                  <a:lnTo>
                    <a:pt x="1488" y="269"/>
                  </a:lnTo>
                  <a:lnTo>
                    <a:pt x="1471" y="276"/>
                  </a:lnTo>
                  <a:lnTo>
                    <a:pt x="1447" y="283"/>
                  </a:lnTo>
                  <a:lnTo>
                    <a:pt x="1430" y="290"/>
                  </a:lnTo>
                  <a:lnTo>
                    <a:pt x="1406" y="297"/>
                  </a:lnTo>
                  <a:lnTo>
                    <a:pt x="1373" y="304"/>
                  </a:lnTo>
                  <a:lnTo>
                    <a:pt x="1357" y="312"/>
                  </a:lnTo>
                  <a:lnTo>
                    <a:pt x="1324" y="312"/>
                  </a:lnTo>
                  <a:lnTo>
                    <a:pt x="1291" y="319"/>
                  </a:lnTo>
                  <a:lnTo>
                    <a:pt x="1267" y="326"/>
                  </a:lnTo>
                  <a:lnTo>
                    <a:pt x="1234" y="333"/>
                  </a:lnTo>
                  <a:lnTo>
                    <a:pt x="1210" y="333"/>
                  </a:lnTo>
                  <a:lnTo>
                    <a:pt x="1177" y="340"/>
                  </a:lnTo>
                  <a:lnTo>
                    <a:pt x="1136" y="340"/>
                  </a:lnTo>
                  <a:lnTo>
                    <a:pt x="1112" y="347"/>
                  </a:lnTo>
                  <a:lnTo>
                    <a:pt x="1071" y="347"/>
                  </a:lnTo>
                  <a:lnTo>
                    <a:pt x="1030" y="354"/>
                  </a:lnTo>
                  <a:lnTo>
                    <a:pt x="1005" y="354"/>
                  </a:lnTo>
                  <a:lnTo>
                    <a:pt x="964" y="354"/>
                  </a:lnTo>
                  <a:lnTo>
                    <a:pt x="940" y="354"/>
                  </a:lnTo>
                  <a:lnTo>
                    <a:pt x="899" y="361"/>
                  </a:lnTo>
                  <a:lnTo>
                    <a:pt x="858" y="361"/>
                  </a:lnTo>
                  <a:lnTo>
                    <a:pt x="825" y="361"/>
                  </a:lnTo>
                  <a:lnTo>
                    <a:pt x="785" y="361"/>
                  </a:lnTo>
                  <a:lnTo>
                    <a:pt x="744" y="361"/>
                  </a:lnTo>
                  <a:lnTo>
                    <a:pt x="719" y="361"/>
                  </a:lnTo>
                  <a:lnTo>
                    <a:pt x="670" y="354"/>
                  </a:lnTo>
                  <a:lnTo>
                    <a:pt x="646" y="354"/>
                  </a:lnTo>
                  <a:lnTo>
                    <a:pt x="605" y="354"/>
                  </a:lnTo>
                  <a:lnTo>
                    <a:pt x="564" y="354"/>
                  </a:lnTo>
                  <a:lnTo>
                    <a:pt x="539" y="347"/>
                  </a:lnTo>
                  <a:lnTo>
                    <a:pt x="498" y="347"/>
                  </a:lnTo>
                  <a:lnTo>
                    <a:pt x="458" y="340"/>
                  </a:lnTo>
                  <a:lnTo>
                    <a:pt x="433" y="340"/>
                  </a:lnTo>
                  <a:lnTo>
                    <a:pt x="400" y="333"/>
                  </a:lnTo>
                  <a:lnTo>
                    <a:pt x="376" y="333"/>
                  </a:lnTo>
                  <a:lnTo>
                    <a:pt x="343" y="326"/>
                  </a:lnTo>
                  <a:lnTo>
                    <a:pt x="302" y="319"/>
                  </a:lnTo>
                  <a:lnTo>
                    <a:pt x="286" y="319"/>
                  </a:lnTo>
                  <a:lnTo>
                    <a:pt x="253" y="312"/>
                  </a:lnTo>
                  <a:lnTo>
                    <a:pt x="220" y="304"/>
                  </a:lnTo>
                  <a:lnTo>
                    <a:pt x="204" y="297"/>
                  </a:lnTo>
                  <a:lnTo>
                    <a:pt x="180" y="290"/>
                  </a:lnTo>
                  <a:lnTo>
                    <a:pt x="155" y="290"/>
                  </a:lnTo>
                  <a:lnTo>
                    <a:pt x="139" y="283"/>
                  </a:lnTo>
                  <a:lnTo>
                    <a:pt x="114" y="269"/>
                  </a:lnTo>
                  <a:lnTo>
                    <a:pt x="98" y="269"/>
                  </a:lnTo>
                  <a:lnTo>
                    <a:pt x="82" y="255"/>
                  </a:lnTo>
                  <a:lnTo>
                    <a:pt x="65" y="248"/>
                  </a:lnTo>
                  <a:lnTo>
                    <a:pt x="49" y="241"/>
                  </a:lnTo>
                  <a:lnTo>
                    <a:pt x="41" y="234"/>
                  </a:lnTo>
                  <a:lnTo>
                    <a:pt x="32" y="227"/>
                  </a:lnTo>
                  <a:lnTo>
                    <a:pt x="16" y="220"/>
                  </a:lnTo>
                  <a:lnTo>
                    <a:pt x="8" y="212"/>
                  </a:lnTo>
                  <a:lnTo>
                    <a:pt x="8" y="205"/>
                  </a:lnTo>
                  <a:lnTo>
                    <a:pt x="0" y="191"/>
                  </a:lnTo>
                  <a:lnTo>
                    <a:pt x="0" y="184"/>
                  </a:lnTo>
                  <a:lnTo>
                    <a:pt x="0" y="177"/>
                  </a:lnTo>
                  <a:lnTo>
                    <a:pt x="0" y="170"/>
                  </a:lnTo>
                  <a:lnTo>
                    <a:pt x="0" y="163"/>
                  </a:lnTo>
                  <a:lnTo>
                    <a:pt x="8" y="156"/>
                  </a:lnTo>
                  <a:lnTo>
                    <a:pt x="16" y="142"/>
                  </a:lnTo>
                  <a:lnTo>
                    <a:pt x="32" y="128"/>
                  </a:lnTo>
                  <a:lnTo>
                    <a:pt x="41" y="120"/>
                  </a:lnTo>
                  <a:lnTo>
                    <a:pt x="49" y="113"/>
                  </a:lnTo>
                  <a:lnTo>
                    <a:pt x="65" y="106"/>
                  </a:lnTo>
                  <a:lnTo>
                    <a:pt x="82" y="99"/>
                  </a:lnTo>
                  <a:lnTo>
                    <a:pt x="98" y="92"/>
                  </a:lnTo>
                  <a:lnTo>
                    <a:pt x="122" y="85"/>
                  </a:lnTo>
                  <a:lnTo>
                    <a:pt x="139" y="78"/>
                  </a:lnTo>
                  <a:lnTo>
                    <a:pt x="155" y="71"/>
                  </a:lnTo>
                  <a:lnTo>
                    <a:pt x="188" y="64"/>
                  </a:lnTo>
                  <a:lnTo>
                    <a:pt x="204" y="57"/>
                  </a:lnTo>
                  <a:lnTo>
                    <a:pt x="229" y="50"/>
                  </a:lnTo>
                  <a:lnTo>
                    <a:pt x="253" y="50"/>
                  </a:lnTo>
                  <a:lnTo>
                    <a:pt x="286" y="43"/>
                  </a:lnTo>
                  <a:lnTo>
                    <a:pt x="319" y="36"/>
                  </a:lnTo>
                  <a:lnTo>
                    <a:pt x="343" y="28"/>
                  </a:lnTo>
                  <a:lnTo>
                    <a:pt x="376" y="28"/>
                  </a:lnTo>
                  <a:lnTo>
                    <a:pt x="409" y="21"/>
                  </a:lnTo>
                  <a:lnTo>
                    <a:pt x="433" y="21"/>
                  </a:lnTo>
                  <a:lnTo>
                    <a:pt x="474" y="14"/>
                  </a:lnTo>
                  <a:lnTo>
                    <a:pt x="498" y="14"/>
                  </a:lnTo>
                  <a:lnTo>
                    <a:pt x="539" y="7"/>
                  </a:lnTo>
                  <a:lnTo>
                    <a:pt x="580" y="7"/>
                  </a:lnTo>
                  <a:lnTo>
                    <a:pt x="605" y="7"/>
                  </a:lnTo>
                  <a:lnTo>
                    <a:pt x="646" y="0"/>
                  </a:lnTo>
                  <a:lnTo>
                    <a:pt x="686" y="0"/>
                  </a:lnTo>
                  <a:lnTo>
                    <a:pt x="719" y="0"/>
                  </a:lnTo>
                  <a:lnTo>
                    <a:pt x="760" y="0"/>
                  </a:lnTo>
                  <a:lnTo>
                    <a:pt x="785" y="0"/>
                  </a:lnTo>
                  <a:lnTo>
                    <a:pt x="825" y="0"/>
                  </a:lnTo>
                  <a:lnTo>
                    <a:pt x="866" y="0"/>
                  </a:lnTo>
                  <a:lnTo>
                    <a:pt x="899" y="0"/>
                  </a:lnTo>
                  <a:lnTo>
                    <a:pt x="940" y="0"/>
                  </a:lnTo>
                  <a:lnTo>
                    <a:pt x="801" y="177"/>
                  </a:lnTo>
                  <a:lnTo>
                    <a:pt x="1553" y="241"/>
                  </a:lnTo>
                  <a:close/>
                </a:path>
              </a:pathLst>
            </a:custGeom>
            <a:solidFill>
              <a:srgbClr val="9999FF"/>
            </a:solidFill>
            <a:ln w="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73" name="Freeform 18"/>
            <p:cNvSpPr>
              <a:spLocks/>
            </p:cNvSpPr>
            <p:nvPr/>
          </p:nvSpPr>
          <p:spPr bwMode="auto">
            <a:xfrm>
              <a:off x="1239" y="2253"/>
              <a:ext cx="90" cy="262"/>
            </a:xfrm>
            <a:custGeom>
              <a:avLst/>
              <a:gdLst>
                <a:gd name="T0" fmla="*/ 90 w 11"/>
                <a:gd name="T1" fmla="*/ 262 h 37"/>
                <a:gd name="T2" fmla="*/ 41 w 11"/>
                <a:gd name="T3" fmla="*/ 262 h 37"/>
                <a:gd name="T4" fmla="*/ 0 w 11"/>
                <a:gd name="T5" fmla="*/ 0 h 37"/>
                <a:gd name="T6" fmla="*/ 0 60000 65536"/>
                <a:gd name="T7" fmla="*/ 0 60000 65536"/>
                <a:gd name="T8" fmla="*/ 0 60000 65536"/>
                <a:gd name="T9" fmla="*/ 0 w 11"/>
                <a:gd name="T10" fmla="*/ 0 h 37"/>
                <a:gd name="T11" fmla="*/ 11 w 11"/>
                <a:gd name="T12" fmla="*/ 37 h 3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37">
                  <a:moveTo>
                    <a:pt x="11" y="37"/>
                  </a:moveTo>
                  <a:lnTo>
                    <a:pt x="5" y="37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74" name="Rectangle 19"/>
            <p:cNvSpPr>
              <a:spLocks noChangeArrowheads="1"/>
            </p:cNvSpPr>
            <p:nvPr/>
          </p:nvSpPr>
          <p:spPr bwMode="auto">
            <a:xfrm>
              <a:off x="3062" y="1517"/>
              <a:ext cx="206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27,7%</a:t>
              </a:r>
              <a:endParaRPr lang="ru-RU" sz="1400"/>
            </a:p>
          </p:txBody>
        </p:sp>
        <p:sp>
          <p:nvSpPr>
            <p:cNvPr id="6175" name="Rectangle 20"/>
            <p:cNvSpPr>
              <a:spLocks noChangeArrowheads="1"/>
            </p:cNvSpPr>
            <p:nvPr/>
          </p:nvSpPr>
          <p:spPr bwMode="auto">
            <a:xfrm>
              <a:off x="2302" y="1404"/>
              <a:ext cx="166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0,1%</a:t>
              </a:r>
              <a:endParaRPr lang="ru-RU" sz="1400"/>
            </a:p>
          </p:txBody>
        </p:sp>
        <p:sp>
          <p:nvSpPr>
            <p:cNvPr id="6176" name="Rectangle 21"/>
            <p:cNvSpPr>
              <a:spLocks noChangeArrowheads="1"/>
            </p:cNvSpPr>
            <p:nvPr/>
          </p:nvSpPr>
          <p:spPr bwMode="auto">
            <a:xfrm>
              <a:off x="1345" y="2451"/>
              <a:ext cx="206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72,2%</a:t>
              </a:r>
              <a:endParaRPr lang="ru-RU" sz="1400"/>
            </a:p>
          </p:txBody>
        </p:sp>
        <p:sp>
          <p:nvSpPr>
            <p:cNvPr id="6177" name="Rectangle 22"/>
            <p:cNvSpPr>
              <a:spLocks noChangeArrowheads="1"/>
            </p:cNvSpPr>
            <p:nvPr/>
          </p:nvSpPr>
          <p:spPr bwMode="auto">
            <a:xfrm>
              <a:off x="3593" y="1312"/>
              <a:ext cx="1472" cy="1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78" name="Rectangle 23"/>
            <p:cNvSpPr>
              <a:spLocks noChangeArrowheads="1"/>
            </p:cNvSpPr>
            <p:nvPr/>
          </p:nvSpPr>
          <p:spPr bwMode="auto">
            <a:xfrm>
              <a:off x="3399" y="1399"/>
              <a:ext cx="74" cy="64"/>
            </a:xfrm>
            <a:prstGeom prst="rect">
              <a:avLst/>
            </a:prstGeom>
            <a:solidFill>
              <a:srgbClr val="33CCCC"/>
            </a:solidFill>
            <a:ln w="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79" name="Rectangle 24"/>
            <p:cNvSpPr>
              <a:spLocks noChangeArrowheads="1"/>
            </p:cNvSpPr>
            <p:nvPr/>
          </p:nvSpPr>
          <p:spPr bwMode="auto">
            <a:xfrm>
              <a:off x="3547" y="1399"/>
              <a:ext cx="621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Сдельная форма</a:t>
              </a:r>
              <a:endParaRPr lang="ru-RU" sz="1400"/>
            </a:p>
          </p:txBody>
        </p:sp>
        <p:sp>
          <p:nvSpPr>
            <p:cNvPr id="6180" name="Rectangle 25"/>
            <p:cNvSpPr>
              <a:spLocks noChangeArrowheads="1"/>
            </p:cNvSpPr>
            <p:nvPr/>
          </p:nvSpPr>
          <p:spPr bwMode="auto">
            <a:xfrm>
              <a:off x="3573" y="1515"/>
              <a:ext cx="517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оплаты труда </a:t>
              </a:r>
              <a:endParaRPr lang="ru-RU" sz="1400"/>
            </a:p>
          </p:txBody>
        </p:sp>
        <p:sp>
          <p:nvSpPr>
            <p:cNvPr id="6181" name="Rectangle 26"/>
            <p:cNvSpPr>
              <a:spLocks noChangeArrowheads="1"/>
            </p:cNvSpPr>
            <p:nvPr/>
          </p:nvSpPr>
          <p:spPr bwMode="auto">
            <a:xfrm>
              <a:off x="3399" y="1776"/>
              <a:ext cx="74" cy="64"/>
            </a:xfrm>
            <a:prstGeom prst="rect">
              <a:avLst/>
            </a:prstGeom>
            <a:solidFill>
              <a:srgbClr val="9999FF"/>
            </a:solidFill>
            <a:ln w="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82" name="Rectangle 27"/>
            <p:cNvSpPr>
              <a:spLocks noChangeArrowheads="1"/>
            </p:cNvSpPr>
            <p:nvPr/>
          </p:nvSpPr>
          <p:spPr bwMode="auto">
            <a:xfrm>
              <a:off x="3544" y="1776"/>
              <a:ext cx="754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Повременная форма</a:t>
              </a:r>
              <a:endParaRPr lang="ru-RU" sz="1400"/>
            </a:p>
          </p:txBody>
        </p:sp>
        <p:sp>
          <p:nvSpPr>
            <p:cNvPr id="6183" name="Rectangle 28"/>
            <p:cNvSpPr>
              <a:spLocks noChangeArrowheads="1"/>
            </p:cNvSpPr>
            <p:nvPr/>
          </p:nvSpPr>
          <p:spPr bwMode="auto">
            <a:xfrm>
              <a:off x="3544" y="1892"/>
              <a:ext cx="497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оплаты труда</a:t>
              </a:r>
              <a:endParaRPr lang="ru-RU" sz="1400"/>
            </a:p>
          </p:txBody>
        </p:sp>
        <p:sp>
          <p:nvSpPr>
            <p:cNvPr id="6184" name="Rectangle 29"/>
            <p:cNvSpPr>
              <a:spLocks noChangeArrowheads="1"/>
            </p:cNvSpPr>
            <p:nvPr/>
          </p:nvSpPr>
          <p:spPr bwMode="auto">
            <a:xfrm>
              <a:off x="3399" y="2153"/>
              <a:ext cx="74" cy="64"/>
            </a:xfrm>
            <a:prstGeom prst="rect">
              <a:avLst/>
            </a:prstGeom>
            <a:solidFill>
              <a:srgbClr val="FF0000"/>
            </a:solidFill>
            <a:ln w="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85" name="Rectangle 30"/>
            <p:cNvSpPr>
              <a:spLocks noChangeArrowheads="1"/>
            </p:cNvSpPr>
            <p:nvPr/>
          </p:nvSpPr>
          <p:spPr bwMode="auto">
            <a:xfrm>
              <a:off x="3544" y="2153"/>
              <a:ext cx="716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Контрактная форма</a:t>
              </a:r>
              <a:endParaRPr lang="ru-RU" sz="1400"/>
            </a:p>
          </p:txBody>
        </p:sp>
        <p:sp>
          <p:nvSpPr>
            <p:cNvPr id="6186" name="Rectangle 31"/>
            <p:cNvSpPr>
              <a:spLocks noChangeArrowheads="1"/>
            </p:cNvSpPr>
            <p:nvPr/>
          </p:nvSpPr>
          <p:spPr bwMode="auto">
            <a:xfrm>
              <a:off x="3544" y="2269"/>
              <a:ext cx="497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оплаты труда</a:t>
              </a:r>
              <a:endParaRPr lang="ru-RU" sz="1400"/>
            </a:p>
          </p:txBody>
        </p:sp>
      </p:grp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428625"/>
            <a:ext cx="8229600" cy="11430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Удельный вес работающих в соответствии с действующими формами оплаты труда на ПАО «НКМЗ» в 2012 году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Group 35"/>
          <p:cNvGraphicFramePr>
            <a:graphicFrameLocks noGrp="1"/>
          </p:cNvGraphicFramePr>
          <p:nvPr/>
        </p:nvGraphicFramePr>
        <p:xfrm>
          <a:off x="468313" y="5589588"/>
          <a:ext cx="8208962" cy="952500"/>
        </p:xfrm>
        <a:graphic>
          <a:graphicData uri="http://schemas.openxmlformats.org/drawingml/2006/table">
            <a:tbl>
              <a:tblPr/>
              <a:tblGrid>
                <a:gridCol w="2101850"/>
                <a:gridCol w="1450975"/>
                <a:gridCol w="2063750"/>
                <a:gridCol w="2592387"/>
              </a:tblGrid>
              <a:tr h="9525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</a:t>
                      </a:r>
                      <a:r>
                        <a:rPr kumimoji="0" lang="uk-UA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ДДМА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DSEA</a:t>
                      </a: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Автор: Смирнова И.В.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Научный руководитель: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к.э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.н.,доц., Дарченко Н.Д.</a:t>
                      </a: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Магистерская выпускная работа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Краматорск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24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декабря</a:t>
                      </a: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2014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160" name="Рисунок 4"/>
          <p:cNvPicPr>
            <a:picLocks noChangeAspect="1" noChangeArrowheads="1"/>
          </p:cNvPicPr>
          <p:nvPr/>
        </p:nvPicPr>
        <p:blipFill>
          <a:blip r:embed="rId3"/>
          <a:srcRect b="47580"/>
          <a:stretch>
            <a:fillRect/>
          </a:stretch>
        </p:blipFill>
        <p:spPr bwMode="auto">
          <a:xfrm>
            <a:off x="2857500" y="5643563"/>
            <a:ext cx="8858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1" name="Рисунок 5" descr="gerbddmab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5643563"/>
            <a:ext cx="857250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214313"/>
            <a:ext cx="8229600" cy="846137"/>
          </a:xfrm>
        </p:spPr>
        <p:txBody>
          <a:bodyPr/>
          <a:lstStyle/>
          <a:p>
            <a:pPr eaLnBrk="1" hangingPunct="1">
              <a:defRPr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Анализ составляющих ФОТ на ПАО «НКМЗ»</a:t>
            </a:r>
            <a:endParaRPr lang="ru-RU" sz="16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4" name="Group 35"/>
          <p:cNvGraphicFramePr>
            <a:graphicFrameLocks noGrp="1"/>
          </p:cNvGraphicFramePr>
          <p:nvPr/>
        </p:nvGraphicFramePr>
        <p:xfrm>
          <a:off x="468313" y="5589588"/>
          <a:ext cx="8208962" cy="952500"/>
        </p:xfrm>
        <a:graphic>
          <a:graphicData uri="http://schemas.openxmlformats.org/drawingml/2006/table">
            <a:tbl>
              <a:tblPr/>
              <a:tblGrid>
                <a:gridCol w="2101850"/>
                <a:gridCol w="1450975"/>
                <a:gridCol w="2063750"/>
                <a:gridCol w="2592387"/>
              </a:tblGrid>
              <a:tr h="9525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</a:t>
                      </a:r>
                      <a:r>
                        <a:rPr kumimoji="0" lang="uk-UA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ДДМА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DSEA</a:t>
                      </a: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Автор: Смирнова И.В.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Научный руководитель: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к.э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.н.,доц., Дарченко Н.Д.</a:t>
                      </a: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Магистерская выпускная работа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Краматорск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24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декабря</a:t>
                      </a: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2014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7183" name="Рисунок 6"/>
          <p:cNvPicPr>
            <a:picLocks noChangeAspect="1" noChangeArrowheads="1"/>
          </p:cNvPicPr>
          <p:nvPr/>
        </p:nvPicPr>
        <p:blipFill>
          <a:blip r:embed="rId3"/>
          <a:srcRect b="47580"/>
          <a:stretch>
            <a:fillRect/>
          </a:stretch>
        </p:blipFill>
        <p:spPr bwMode="auto">
          <a:xfrm>
            <a:off x="2857500" y="5643563"/>
            <a:ext cx="8858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4" name="Рисунок 7" descr="gerbddmab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5643563"/>
            <a:ext cx="857250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357313" y="928688"/>
          <a:ext cx="6858000" cy="4508501"/>
        </p:xfrm>
        <a:graphic>
          <a:graphicData uri="http://schemas.openxmlformats.org/drawingml/2006/table">
            <a:tbl>
              <a:tblPr/>
              <a:tblGrid>
                <a:gridCol w="3084512"/>
                <a:gridCol w="911225"/>
                <a:gridCol w="1041400"/>
                <a:gridCol w="909638"/>
                <a:gridCol w="911225"/>
              </a:tblGrid>
              <a:tr h="2286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Составляющие ФОТ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2011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2012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2012/2011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73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Абс. откл.,         </a:t>
                      </a:r>
                      <a:r>
                        <a:rPr kumimoji="0" 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+/</a:t>
                      </a: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–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Отн. откл., %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Основная заработная плата, т. грн.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323206,4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335533,4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+12327,0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+3,8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Уд. вес основной заработной платы в ФОТ, %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50,2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49,8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-0,4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-0,8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Дополнительная заработная плата, т. грн.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221856,1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230441,8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+8585,7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+3,9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Уд. вес дополнительной заработной платы в ФОТ, %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34,5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34,2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-0,3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-0,9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Иные поощрительные и компенсационные выплаты,  т. грн.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98626,3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107488,7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+8862,4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+9,0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78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Уд. вес иных поощрительных и компенсационных выплат в ФОТ, %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15,3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16,0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+0,7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+4,6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Всего ФОТ, т. грн.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643688,8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673463,9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+29775,1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+4,6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57292" marR="5729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         Динамика фонда оплаты труда ПАО «НКМЗ»</a:t>
            </a:r>
          </a:p>
        </p:txBody>
      </p:sp>
      <p:graphicFrame>
        <p:nvGraphicFramePr>
          <p:cNvPr id="4" name="Group 35"/>
          <p:cNvGraphicFramePr>
            <a:graphicFrameLocks noGrp="1"/>
          </p:cNvGraphicFramePr>
          <p:nvPr/>
        </p:nvGraphicFramePr>
        <p:xfrm>
          <a:off x="468313" y="5589588"/>
          <a:ext cx="8208962" cy="952500"/>
        </p:xfrm>
        <a:graphic>
          <a:graphicData uri="http://schemas.openxmlformats.org/drawingml/2006/table">
            <a:tbl>
              <a:tblPr/>
              <a:tblGrid>
                <a:gridCol w="2101850"/>
                <a:gridCol w="1450975"/>
                <a:gridCol w="2063750"/>
                <a:gridCol w="2592387"/>
              </a:tblGrid>
              <a:tr h="9525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</a:t>
                      </a:r>
                      <a:r>
                        <a:rPr kumimoji="0" lang="uk-UA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ДДМА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DSEA</a:t>
                      </a: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Автор: Смирнова И.В.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Научный руководитель: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к.э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.н.,доц., Дарченко Н.Д.</a:t>
                      </a: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Магистерская выпускная работа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Краматорск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24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декабря</a:t>
                      </a: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2014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207" name="Рисунок 4"/>
          <p:cNvPicPr>
            <a:picLocks noChangeAspect="1" noChangeArrowheads="1"/>
          </p:cNvPicPr>
          <p:nvPr/>
        </p:nvPicPr>
        <p:blipFill>
          <a:blip r:embed="rId3"/>
          <a:srcRect b="47580"/>
          <a:stretch>
            <a:fillRect/>
          </a:stretch>
        </p:blipFill>
        <p:spPr bwMode="auto">
          <a:xfrm>
            <a:off x="2857500" y="5643563"/>
            <a:ext cx="8858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8" name="Рисунок 5" descr="gerbddmab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5643563"/>
            <a:ext cx="857250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209" name="Group 4"/>
          <p:cNvGrpSpPr>
            <a:grpSpLocks noChangeAspect="1"/>
          </p:cNvGrpSpPr>
          <p:nvPr/>
        </p:nvGrpSpPr>
        <p:grpSpPr bwMode="auto">
          <a:xfrm>
            <a:off x="-357188" y="928688"/>
            <a:ext cx="11358563" cy="6286500"/>
            <a:chOff x="-681" y="-255"/>
            <a:chExt cx="10521" cy="6417"/>
          </a:xfrm>
        </p:grpSpPr>
        <p:sp>
          <p:nvSpPr>
            <p:cNvPr id="8210" name="AutoShape 5"/>
            <p:cNvSpPr>
              <a:spLocks noChangeAspect="1" noChangeArrowheads="1"/>
            </p:cNvSpPr>
            <p:nvPr/>
          </p:nvSpPr>
          <p:spPr bwMode="auto">
            <a:xfrm>
              <a:off x="-681" y="-255"/>
              <a:ext cx="10521" cy="64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sz="1400"/>
            </a:p>
          </p:txBody>
        </p:sp>
        <p:sp>
          <p:nvSpPr>
            <p:cNvPr id="8211" name="Rectangle 6"/>
            <p:cNvSpPr>
              <a:spLocks noChangeArrowheads="1"/>
            </p:cNvSpPr>
            <p:nvPr/>
          </p:nvSpPr>
          <p:spPr bwMode="auto">
            <a:xfrm>
              <a:off x="68" y="-255"/>
              <a:ext cx="8311" cy="5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2" name="Freeform 7"/>
            <p:cNvSpPr>
              <a:spLocks/>
            </p:cNvSpPr>
            <p:nvPr/>
          </p:nvSpPr>
          <p:spPr bwMode="auto">
            <a:xfrm>
              <a:off x="1597" y="3513"/>
              <a:ext cx="3793" cy="307"/>
            </a:xfrm>
            <a:custGeom>
              <a:avLst/>
              <a:gdLst>
                <a:gd name="T0" fmla="*/ 0 w 3793"/>
                <a:gd name="T1" fmla="*/ 307 h 307"/>
                <a:gd name="T2" fmla="*/ 450 w 3793"/>
                <a:gd name="T3" fmla="*/ 0 h 307"/>
                <a:gd name="T4" fmla="*/ 3793 w 3793"/>
                <a:gd name="T5" fmla="*/ 0 h 307"/>
                <a:gd name="T6" fmla="*/ 3343 w 3793"/>
                <a:gd name="T7" fmla="*/ 307 h 307"/>
                <a:gd name="T8" fmla="*/ 0 w 3793"/>
                <a:gd name="T9" fmla="*/ 307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793"/>
                <a:gd name="T16" fmla="*/ 0 h 307"/>
                <a:gd name="T17" fmla="*/ 3793 w 3793"/>
                <a:gd name="T18" fmla="*/ 307 h 30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793" h="307">
                  <a:moveTo>
                    <a:pt x="0" y="307"/>
                  </a:moveTo>
                  <a:lnTo>
                    <a:pt x="450" y="0"/>
                  </a:lnTo>
                  <a:lnTo>
                    <a:pt x="3793" y="0"/>
                  </a:lnTo>
                  <a:lnTo>
                    <a:pt x="3343" y="307"/>
                  </a:lnTo>
                  <a:lnTo>
                    <a:pt x="0" y="307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3" name="Freeform 8"/>
            <p:cNvSpPr>
              <a:spLocks/>
            </p:cNvSpPr>
            <p:nvPr/>
          </p:nvSpPr>
          <p:spPr bwMode="auto">
            <a:xfrm>
              <a:off x="1597" y="384"/>
              <a:ext cx="450" cy="3436"/>
            </a:xfrm>
            <a:custGeom>
              <a:avLst/>
              <a:gdLst>
                <a:gd name="T0" fmla="*/ 0 w 450"/>
                <a:gd name="T1" fmla="*/ 3436 h 3436"/>
                <a:gd name="T2" fmla="*/ 0 w 450"/>
                <a:gd name="T3" fmla="*/ 306 h 3436"/>
                <a:gd name="T4" fmla="*/ 450 w 450"/>
                <a:gd name="T5" fmla="*/ 0 h 3436"/>
                <a:gd name="T6" fmla="*/ 450 w 450"/>
                <a:gd name="T7" fmla="*/ 3129 h 3436"/>
                <a:gd name="T8" fmla="*/ 0 w 450"/>
                <a:gd name="T9" fmla="*/ 3436 h 34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0"/>
                <a:gd name="T16" fmla="*/ 0 h 3436"/>
                <a:gd name="T17" fmla="*/ 450 w 450"/>
                <a:gd name="T18" fmla="*/ 3436 h 34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0" h="3436">
                  <a:moveTo>
                    <a:pt x="0" y="3436"/>
                  </a:moveTo>
                  <a:lnTo>
                    <a:pt x="0" y="306"/>
                  </a:lnTo>
                  <a:lnTo>
                    <a:pt x="450" y="0"/>
                  </a:lnTo>
                  <a:lnTo>
                    <a:pt x="450" y="3129"/>
                  </a:lnTo>
                  <a:lnTo>
                    <a:pt x="0" y="3436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4" name="Rectangle 9"/>
            <p:cNvSpPr>
              <a:spLocks noChangeArrowheads="1"/>
            </p:cNvSpPr>
            <p:nvPr/>
          </p:nvSpPr>
          <p:spPr bwMode="auto">
            <a:xfrm>
              <a:off x="2047" y="384"/>
              <a:ext cx="3343" cy="3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5" name="Freeform 10"/>
            <p:cNvSpPr>
              <a:spLocks/>
            </p:cNvSpPr>
            <p:nvPr/>
          </p:nvSpPr>
          <p:spPr bwMode="auto">
            <a:xfrm>
              <a:off x="1597" y="3513"/>
              <a:ext cx="3793" cy="307"/>
            </a:xfrm>
            <a:custGeom>
              <a:avLst/>
              <a:gdLst>
                <a:gd name="T0" fmla="*/ 0 w 278"/>
                <a:gd name="T1" fmla="*/ 307 h 25"/>
                <a:gd name="T2" fmla="*/ 450 w 278"/>
                <a:gd name="T3" fmla="*/ 0 h 25"/>
                <a:gd name="T4" fmla="*/ 3793 w 278"/>
                <a:gd name="T5" fmla="*/ 0 h 25"/>
                <a:gd name="T6" fmla="*/ 0 60000 65536"/>
                <a:gd name="T7" fmla="*/ 0 60000 65536"/>
                <a:gd name="T8" fmla="*/ 0 60000 65536"/>
                <a:gd name="T9" fmla="*/ 0 w 278"/>
                <a:gd name="T10" fmla="*/ 0 h 25"/>
                <a:gd name="T11" fmla="*/ 278 w 278"/>
                <a:gd name="T12" fmla="*/ 25 h 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8" h="25">
                  <a:moveTo>
                    <a:pt x="0" y="25"/>
                  </a:moveTo>
                  <a:lnTo>
                    <a:pt x="33" y="0"/>
                  </a:lnTo>
                  <a:lnTo>
                    <a:pt x="278" y="0"/>
                  </a:lnTo>
                </a:path>
              </a:pathLst>
            </a:custGeom>
            <a:noFill/>
            <a:ln w="0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6" name="Freeform 11"/>
            <p:cNvSpPr>
              <a:spLocks/>
            </p:cNvSpPr>
            <p:nvPr/>
          </p:nvSpPr>
          <p:spPr bwMode="auto">
            <a:xfrm>
              <a:off x="1597" y="3059"/>
              <a:ext cx="3793" cy="319"/>
            </a:xfrm>
            <a:custGeom>
              <a:avLst/>
              <a:gdLst>
                <a:gd name="T0" fmla="*/ 0 w 278"/>
                <a:gd name="T1" fmla="*/ 319 h 26"/>
                <a:gd name="T2" fmla="*/ 450 w 278"/>
                <a:gd name="T3" fmla="*/ 0 h 26"/>
                <a:gd name="T4" fmla="*/ 3793 w 278"/>
                <a:gd name="T5" fmla="*/ 0 h 26"/>
                <a:gd name="T6" fmla="*/ 0 60000 65536"/>
                <a:gd name="T7" fmla="*/ 0 60000 65536"/>
                <a:gd name="T8" fmla="*/ 0 60000 65536"/>
                <a:gd name="T9" fmla="*/ 0 w 278"/>
                <a:gd name="T10" fmla="*/ 0 h 26"/>
                <a:gd name="T11" fmla="*/ 278 w 27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8" h="26">
                  <a:moveTo>
                    <a:pt x="0" y="26"/>
                  </a:moveTo>
                  <a:lnTo>
                    <a:pt x="33" y="0"/>
                  </a:lnTo>
                  <a:lnTo>
                    <a:pt x="278" y="0"/>
                  </a:lnTo>
                </a:path>
              </a:pathLst>
            </a:custGeom>
            <a:noFill/>
            <a:ln w="0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7" name="Freeform 12"/>
            <p:cNvSpPr>
              <a:spLocks/>
            </p:cNvSpPr>
            <p:nvPr/>
          </p:nvSpPr>
          <p:spPr bwMode="auto">
            <a:xfrm>
              <a:off x="1597" y="2617"/>
              <a:ext cx="3793" cy="307"/>
            </a:xfrm>
            <a:custGeom>
              <a:avLst/>
              <a:gdLst>
                <a:gd name="T0" fmla="*/ 0 w 278"/>
                <a:gd name="T1" fmla="*/ 307 h 25"/>
                <a:gd name="T2" fmla="*/ 450 w 278"/>
                <a:gd name="T3" fmla="*/ 0 h 25"/>
                <a:gd name="T4" fmla="*/ 3793 w 278"/>
                <a:gd name="T5" fmla="*/ 0 h 25"/>
                <a:gd name="T6" fmla="*/ 0 60000 65536"/>
                <a:gd name="T7" fmla="*/ 0 60000 65536"/>
                <a:gd name="T8" fmla="*/ 0 60000 65536"/>
                <a:gd name="T9" fmla="*/ 0 w 278"/>
                <a:gd name="T10" fmla="*/ 0 h 25"/>
                <a:gd name="T11" fmla="*/ 278 w 278"/>
                <a:gd name="T12" fmla="*/ 25 h 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8" h="25">
                  <a:moveTo>
                    <a:pt x="0" y="25"/>
                  </a:moveTo>
                  <a:lnTo>
                    <a:pt x="33" y="0"/>
                  </a:lnTo>
                  <a:lnTo>
                    <a:pt x="278" y="0"/>
                  </a:lnTo>
                </a:path>
              </a:pathLst>
            </a:custGeom>
            <a:noFill/>
            <a:ln w="0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8" name="Freeform 13"/>
            <p:cNvSpPr>
              <a:spLocks/>
            </p:cNvSpPr>
            <p:nvPr/>
          </p:nvSpPr>
          <p:spPr bwMode="auto">
            <a:xfrm>
              <a:off x="1597" y="2175"/>
              <a:ext cx="3793" cy="307"/>
            </a:xfrm>
            <a:custGeom>
              <a:avLst/>
              <a:gdLst>
                <a:gd name="T0" fmla="*/ 0 w 278"/>
                <a:gd name="T1" fmla="*/ 307 h 25"/>
                <a:gd name="T2" fmla="*/ 450 w 278"/>
                <a:gd name="T3" fmla="*/ 0 h 25"/>
                <a:gd name="T4" fmla="*/ 3793 w 278"/>
                <a:gd name="T5" fmla="*/ 0 h 25"/>
                <a:gd name="T6" fmla="*/ 0 60000 65536"/>
                <a:gd name="T7" fmla="*/ 0 60000 65536"/>
                <a:gd name="T8" fmla="*/ 0 60000 65536"/>
                <a:gd name="T9" fmla="*/ 0 w 278"/>
                <a:gd name="T10" fmla="*/ 0 h 25"/>
                <a:gd name="T11" fmla="*/ 278 w 278"/>
                <a:gd name="T12" fmla="*/ 25 h 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8" h="25">
                  <a:moveTo>
                    <a:pt x="0" y="25"/>
                  </a:moveTo>
                  <a:lnTo>
                    <a:pt x="33" y="0"/>
                  </a:lnTo>
                  <a:lnTo>
                    <a:pt x="278" y="0"/>
                  </a:lnTo>
                </a:path>
              </a:pathLst>
            </a:custGeom>
            <a:noFill/>
            <a:ln w="0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9" name="Freeform 14"/>
            <p:cNvSpPr>
              <a:spLocks/>
            </p:cNvSpPr>
            <p:nvPr/>
          </p:nvSpPr>
          <p:spPr bwMode="auto">
            <a:xfrm>
              <a:off x="1597" y="1721"/>
              <a:ext cx="3793" cy="307"/>
            </a:xfrm>
            <a:custGeom>
              <a:avLst/>
              <a:gdLst>
                <a:gd name="T0" fmla="*/ 0 w 278"/>
                <a:gd name="T1" fmla="*/ 307 h 25"/>
                <a:gd name="T2" fmla="*/ 450 w 278"/>
                <a:gd name="T3" fmla="*/ 0 h 25"/>
                <a:gd name="T4" fmla="*/ 3793 w 278"/>
                <a:gd name="T5" fmla="*/ 0 h 25"/>
                <a:gd name="T6" fmla="*/ 0 60000 65536"/>
                <a:gd name="T7" fmla="*/ 0 60000 65536"/>
                <a:gd name="T8" fmla="*/ 0 60000 65536"/>
                <a:gd name="T9" fmla="*/ 0 w 278"/>
                <a:gd name="T10" fmla="*/ 0 h 25"/>
                <a:gd name="T11" fmla="*/ 278 w 278"/>
                <a:gd name="T12" fmla="*/ 25 h 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8" h="25">
                  <a:moveTo>
                    <a:pt x="0" y="25"/>
                  </a:moveTo>
                  <a:lnTo>
                    <a:pt x="33" y="0"/>
                  </a:lnTo>
                  <a:lnTo>
                    <a:pt x="278" y="0"/>
                  </a:lnTo>
                </a:path>
              </a:pathLst>
            </a:custGeom>
            <a:noFill/>
            <a:ln w="0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20" name="Freeform 15"/>
            <p:cNvSpPr>
              <a:spLocks/>
            </p:cNvSpPr>
            <p:nvPr/>
          </p:nvSpPr>
          <p:spPr bwMode="auto">
            <a:xfrm>
              <a:off x="1597" y="1279"/>
              <a:ext cx="3793" cy="307"/>
            </a:xfrm>
            <a:custGeom>
              <a:avLst/>
              <a:gdLst>
                <a:gd name="T0" fmla="*/ 0 w 278"/>
                <a:gd name="T1" fmla="*/ 307 h 25"/>
                <a:gd name="T2" fmla="*/ 450 w 278"/>
                <a:gd name="T3" fmla="*/ 0 h 25"/>
                <a:gd name="T4" fmla="*/ 3793 w 278"/>
                <a:gd name="T5" fmla="*/ 0 h 25"/>
                <a:gd name="T6" fmla="*/ 0 60000 65536"/>
                <a:gd name="T7" fmla="*/ 0 60000 65536"/>
                <a:gd name="T8" fmla="*/ 0 60000 65536"/>
                <a:gd name="T9" fmla="*/ 0 w 278"/>
                <a:gd name="T10" fmla="*/ 0 h 25"/>
                <a:gd name="T11" fmla="*/ 278 w 278"/>
                <a:gd name="T12" fmla="*/ 25 h 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8" h="25">
                  <a:moveTo>
                    <a:pt x="0" y="25"/>
                  </a:moveTo>
                  <a:lnTo>
                    <a:pt x="33" y="0"/>
                  </a:lnTo>
                  <a:lnTo>
                    <a:pt x="278" y="0"/>
                  </a:lnTo>
                </a:path>
              </a:pathLst>
            </a:custGeom>
            <a:noFill/>
            <a:ln w="0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21" name="Freeform 16"/>
            <p:cNvSpPr>
              <a:spLocks/>
            </p:cNvSpPr>
            <p:nvPr/>
          </p:nvSpPr>
          <p:spPr bwMode="auto">
            <a:xfrm>
              <a:off x="1597" y="825"/>
              <a:ext cx="3793" cy="319"/>
            </a:xfrm>
            <a:custGeom>
              <a:avLst/>
              <a:gdLst>
                <a:gd name="T0" fmla="*/ 0 w 278"/>
                <a:gd name="T1" fmla="*/ 319 h 26"/>
                <a:gd name="T2" fmla="*/ 450 w 278"/>
                <a:gd name="T3" fmla="*/ 0 h 26"/>
                <a:gd name="T4" fmla="*/ 3793 w 278"/>
                <a:gd name="T5" fmla="*/ 0 h 26"/>
                <a:gd name="T6" fmla="*/ 0 60000 65536"/>
                <a:gd name="T7" fmla="*/ 0 60000 65536"/>
                <a:gd name="T8" fmla="*/ 0 60000 65536"/>
                <a:gd name="T9" fmla="*/ 0 w 278"/>
                <a:gd name="T10" fmla="*/ 0 h 26"/>
                <a:gd name="T11" fmla="*/ 278 w 27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8" h="26">
                  <a:moveTo>
                    <a:pt x="0" y="26"/>
                  </a:moveTo>
                  <a:lnTo>
                    <a:pt x="33" y="0"/>
                  </a:lnTo>
                  <a:lnTo>
                    <a:pt x="278" y="0"/>
                  </a:lnTo>
                </a:path>
              </a:pathLst>
            </a:custGeom>
            <a:noFill/>
            <a:ln w="0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22" name="Freeform 17"/>
            <p:cNvSpPr>
              <a:spLocks/>
            </p:cNvSpPr>
            <p:nvPr/>
          </p:nvSpPr>
          <p:spPr bwMode="auto">
            <a:xfrm>
              <a:off x="1597" y="384"/>
              <a:ext cx="3793" cy="306"/>
            </a:xfrm>
            <a:custGeom>
              <a:avLst/>
              <a:gdLst>
                <a:gd name="T0" fmla="*/ 0 w 278"/>
                <a:gd name="T1" fmla="*/ 306 h 25"/>
                <a:gd name="T2" fmla="*/ 450 w 278"/>
                <a:gd name="T3" fmla="*/ 0 h 25"/>
                <a:gd name="T4" fmla="*/ 3793 w 278"/>
                <a:gd name="T5" fmla="*/ 0 h 25"/>
                <a:gd name="T6" fmla="*/ 0 60000 65536"/>
                <a:gd name="T7" fmla="*/ 0 60000 65536"/>
                <a:gd name="T8" fmla="*/ 0 60000 65536"/>
                <a:gd name="T9" fmla="*/ 0 w 278"/>
                <a:gd name="T10" fmla="*/ 0 h 25"/>
                <a:gd name="T11" fmla="*/ 278 w 278"/>
                <a:gd name="T12" fmla="*/ 25 h 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8" h="25">
                  <a:moveTo>
                    <a:pt x="0" y="25"/>
                  </a:moveTo>
                  <a:lnTo>
                    <a:pt x="33" y="0"/>
                  </a:lnTo>
                  <a:lnTo>
                    <a:pt x="278" y="0"/>
                  </a:lnTo>
                </a:path>
              </a:pathLst>
            </a:custGeom>
            <a:noFill/>
            <a:ln w="0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23" name="Freeform 18"/>
            <p:cNvSpPr>
              <a:spLocks/>
            </p:cNvSpPr>
            <p:nvPr/>
          </p:nvSpPr>
          <p:spPr bwMode="auto">
            <a:xfrm>
              <a:off x="1597" y="3513"/>
              <a:ext cx="3793" cy="307"/>
            </a:xfrm>
            <a:custGeom>
              <a:avLst/>
              <a:gdLst>
                <a:gd name="T0" fmla="*/ 3793 w 3793"/>
                <a:gd name="T1" fmla="*/ 0 h 307"/>
                <a:gd name="T2" fmla="*/ 3343 w 3793"/>
                <a:gd name="T3" fmla="*/ 307 h 307"/>
                <a:gd name="T4" fmla="*/ 0 w 3793"/>
                <a:gd name="T5" fmla="*/ 307 h 307"/>
                <a:gd name="T6" fmla="*/ 450 w 3793"/>
                <a:gd name="T7" fmla="*/ 0 h 307"/>
                <a:gd name="T8" fmla="*/ 3793 w 3793"/>
                <a:gd name="T9" fmla="*/ 0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793"/>
                <a:gd name="T16" fmla="*/ 0 h 307"/>
                <a:gd name="T17" fmla="*/ 3793 w 3793"/>
                <a:gd name="T18" fmla="*/ 307 h 30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793" h="307">
                  <a:moveTo>
                    <a:pt x="3793" y="0"/>
                  </a:moveTo>
                  <a:lnTo>
                    <a:pt x="3343" y="307"/>
                  </a:lnTo>
                  <a:lnTo>
                    <a:pt x="0" y="307"/>
                  </a:lnTo>
                  <a:lnTo>
                    <a:pt x="450" y="0"/>
                  </a:lnTo>
                  <a:lnTo>
                    <a:pt x="3793" y="0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24" name="Freeform 19"/>
            <p:cNvSpPr>
              <a:spLocks/>
            </p:cNvSpPr>
            <p:nvPr/>
          </p:nvSpPr>
          <p:spPr bwMode="auto">
            <a:xfrm>
              <a:off x="1597" y="384"/>
              <a:ext cx="450" cy="3436"/>
            </a:xfrm>
            <a:custGeom>
              <a:avLst/>
              <a:gdLst>
                <a:gd name="T0" fmla="*/ 0 w 450"/>
                <a:gd name="T1" fmla="*/ 3436 h 3436"/>
                <a:gd name="T2" fmla="*/ 0 w 450"/>
                <a:gd name="T3" fmla="*/ 306 h 3436"/>
                <a:gd name="T4" fmla="*/ 450 w 450"/>
                <a:gd name="T5" fmla="*/ 0 h 3436"/>
                <a:gd name="T6" fmla="*/ 450 w 450"/>
                <a:gd name="T7" fmla="*/ 3129 h 3436"/>
                <a:gd name="T8" fmla="*/ 0 w 450"/>
                <a:gd name="T9" fmla="*/ 3436 h 34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0"/>
                <a:gd name="T16" fmla="*/ 0 h 3436"/>
                <a:gd name="T17" fmla="*/ 450 w 450"/>
                <a:gd name="T18" fmla="*/ 3436 h 34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0" h="3436">
                  <a:moveTo>
                    <a:pt x="0" y="3436"/>
                  </a:moveTo>
                  <a:lnTo>
                    <a:pt x="0" y="306"/>
                  </a:lnTo>
                  <a:lnTo>
                    <a:pt x="450" y="0"/>
                  </a:lnTo>
                  <a:lnTo>
                    <a:pt x="450" y="3129"/>
                  </a:lnTo>
                  <a:lnTo>
                    <a:pt x="0" y="3436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25" name="Rectangle 20"/>
            <p:cNvSpPr>
              <a:spLocks noChangeArrowheads="1"/>
            </p:cNvSpPr>
            <p:nvPr/>
          </p:nvSpPr>
          <p:spPr bwMode="auto">
            <a:xfrm>
              <a:off x="2047" y="384"/>
              <a:ext cx="3343" cy="3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26" name="Freeform 21"/>
            <p:cNvSpPr>
              <a:spLocks/>
            </p:cNvSpPr>
            <p:nvPr/>
          </p:nvSpPr>
          <p:spPr bwMode="auto">
            <a:xfrm>
              <a:off x="3030" y="2138"/>
              <a:ext cx="245" cy="1608"/>
            </a:xfrm>
            <a:custGeom>
              <a:avLst/>
              <a:gdLst>
                <a:gd name="T0" fmla="*/ 0 w 245"/>
                <a:gd name="T1" fmla="*/ 1608 h 1608"/>
                <a:gd name="T2" fmla="*/ 0 w 245"/>
                <a:gd name="T3" fmla="*/ 160 h 1608"/>
                <a:gd name="T4" fmla="*/ 245 w 245"/>
                <a:gd name="T5" fmla="*/ 0 h 1608"/>
                <a:gd name="T6" fmla="*/ 245 w 245"/>
                <a:gd name="T7" fmla="*/ 1449 h 1608"/>
                <a:gd name="T8" fmla="*/ 0 w 245"/>
                <a:gd name="T9" fmla="*/ 1608 h 16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5"/>
                <a:gd name="T16" fmla="*/ 0 h 1608"/>
                <a:gd name="T17" fmla="*/ 245 w 245"/>
                <a:gd name="T18" fmla="*/ 1608 h 16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5" h="1608">
                  <a:moveTo>
                    <a:pt x="0" y="1608"/>
                  </a:moveTo>
                  <a:lnTo>
                    <a:pt x="0" y="160"/>
                  </a:lnTo>
                  <a:lnTo>
                    <a:pt x="245" y="0"/>
                  </a:lnTo>
                  <a:lnTo>
                    <a:pt x="245" y="1449"/>
                  </a:lnTo>
                  <a:lnTo>
                    <a:pt x="0" y="1608"/>
                  </a:lnTo>
                  <a:close/>
                </a:path>
              </a:pathLst>
            </a:custGeom>
            <a:solidFill>
              <a:srgbClr val="668080"/>
            </a:solidFill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27" name="Rectangle 22"/>
            <p:cNvSpPr>
              <a:spLocks noChangeArrowheads="1"/>
            </p:cNvSpPr>
            <p:nvPr/>
          </p:nvSpPr>
          <p:spPr bwMode="auto">
            <a:xfrm>
              <a:off x="2047" y="2298"/>
              <a:ext cx="983" cy="1448"/>
            </a:xfrm>
            <a:prstGeom prst="rect">
              <a:avLst/>
            </a:prstGeom>
            <a:solidFill>
              <a:srgbClr val="CCFFFF"/>
            </a:solidFill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sz="1400"/>
            </a:p>
          </p:txBody>
        </p:sp>
        <p:sp>
          <p:nvSpPr>
            <p:cNvPr id="8228" name="Freeform 23"/>
            <p:cNvSpPr>
              <a:spLocks/>
            </p:cNvSpPr>
            <p:nvPr/>
          </p:nvSpPr>
          <p:spPr bwMode="auto">
            <a:xfrm>
              <a:off x="3030" y="1144"/>
              <a:ext cx="245" cy="1154"/>
            </a:xfrm>
            <a:custGeom>
              <a:avLst/>
              <a:gdLst>
                <a:gd name="T0" fmla="*/ 0 w 245"/>
                <a:gd name="T1" fmla="*/ 1154 h 1154"/>
                <a:gd name="T2" fmla="*/ 0 w 245"/>
                <a:gd name="T3" fmla="*/ 172 h 1154"/>
                <a:gd name="T4" fmla="*/ 245 w 245"/>
                <a:gd name="T5" fmla="*/ 0 h 1154"/>
                <a:gd name="T6" fmla="*/ 245 w 245"/>
                <a:gd name="T7" fmla="*/ 994 h 1154"/>
                <a:gd name="T8" fmla="*/ 0 w 245"/>
                <a:gd name="T9" fmla="*/ 1154 h 11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5"/>
                <a:gd name="T16" fmla="*/ 0 h 1154"/>
                <a:gd name="T17" fmla="*/ 245 w 245"/>
                <a:gd name="T18" fmla="*/ 1154 h 11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5" h="1154">
                  <a:moveTo>
                    <a:pt x="0" y="1154"/>
                  </a:moveTo>
                  <a:lnTo>
                    <a:pt x="0" y="172"/>
                  </a:lnTo>
                  <a:lnTo>
                    <a:pt x="245" y="0"/>
                  </a:lnTo>
                  <a:lnTo>
                    <a:pt x="245" y="994"/>
                  </a:lnTo>
                  <a:lnTo>
                    <a:pt x="0" y="1154"/>
                  </a:lnTo>
                  <a:close/>
                </a:path>
              </a:pathLst>
            </a:custGeom>
            <a:solidFill>
              <a:srgbClr val="80664D"/>
            </a:solidFill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29" name="Rectangle 24"/>
            <p:cNvSpPr>
              <a:spLocks noChangeArrowheads="1"/>
            </p:cNvSpPr>
            <p:nvPr/>
          </p:nvSpPr>
          <p:spPr bwMode="auto">
            <a:xfrm>
              <a:off x="2047" y="1316"/>
              <a:ext cx="983" cy="982"/>
            </a:xfrm>
            <a:prstGeom prst="rect">
              <a:avLst/>
            </a:prstGeom>
            <a:solidFill>
              <a:srgbClr val="FFCC99"/>
            </a:solidFill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sz="1400"/>
            </a:p>
          </p:txBody>
        </p:sp>
        <p:sp>
          <p:nvSpPr>
            <p:cNvPr id="8230" name="Freeform 25"/>
            <p:cNvSpPr>
              <a:spLocks/>
            </p:cNvSpPr>
            <p:nvPr/>
          </p:nvSpPr>
          <p:spPr bwMode="auto">
            <a:xfrm>
              <a:off x="3030" y="703"/>
              <a:ext cx="245" cy="613"/>
            </a:xfrm>
            <a:custGeom>
              <a:avLst/>
              <a:gdLst>
                <a:gd name="T0" fmla="*/ 0 w 245"/>
                <a:gd name="T1" fmla="*/ 613 h 613"/>
                <a:gd name="T2" fmla="*/ 0 w 245"/>
                <a:gd name="T3" fmla="*/ 171 h 613"/>
                <a:gd name="T4" fmla="*/ 245 w 245"/>
                <a:gd name="T5" fmla="*/ 0 h 613"/>
                <a:gd name="T6" fmla="*/ 245 w 245"/>
                <a:gd name="T7" fmla="*/ 441 h 613"/>
                <a:gd name="T8" fmla="*/ 0 w 245"/>
                <a:gd name="T9" fmla="*/ 613 h 6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5"/>
                <a:gd name="T16" fmla="*/ 0 h 613"/>
                <a:gd name="T17" fmla="*/ 245 w 245"/>
                <a:gd name="T18" fmla="*/ 613 h 6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5" h="613">
                  <a:moveTo>
                    <a:pt x="0" y="613"/>
                  </a:moveTo>
                  <a:lnTo>
                    <a:pt x="0" y="171"/>
                  </a:lnTo>
                  <a:lnTo>
                    <a:pt x="245" y="0"/>
                  </a:lnTo>
                  <a:lnTo>
                    <a:pt x="245" y="441"/>
                  </a:lnTo>
                  <a:lnTo>
                    <a:pt x="0" y="613"/>
                  </a:lnTo>
                  <a:close/>
                </a:path>
              </a:pathLst>
            </a:custGeom>
            <a:solidFill>
              <a:srgbClr val="666680"/>
            </a:solidFill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31" name="Rectangle 26"/>
            <p:cNvSpPr>
              <a:spLocks noChangeArrowheads="1"/>
            </p:cNvSpPr>
            <p:nvPr/>
          </p:nvSpPr>
          <p:spPr bwMode="auto">
            <a:xfrm>
              <a:off x="2047" y="874"/>
              <a:ext cx="983" cy="442"/>
            </a:xfrm>
            <a:prstGeom prst="rect">
              <a:avLst/>
            </a:prstGeom>
            <a:solidFill>
              <a:srgbClr val="CCCCFF"/>
            </a:solidFill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32" name="Freeform 27"/>
            <p:cNvSpPr>
              <a:spLocks/>
            </p:cNvSpPr>
            <p:nvPr/>
          </p:nvSpPr>
          <p:spPr bwMode="auto">
            <a:xfrm>
              <a:off x="2047" y="703"/>
              <a:ext cx="1228" cy="171"/>
            </a:xfrm>
            <a:custGeom>
              <a:avLst/>
              <a:gdLst>
                <a:gd name="T0" fmla="*/ 983 w 1228"/>
                <a:gd name="T1" fmla="*/ 171 h 171"/>
                <a:gd name="T2" fmla="*/ 1228 w 1228"/>
                <a:gd name="T3" fmla="*/ 0 h 171"/>
                <a:gd name="T4" fmla="*/ 232 w 1228"/>
                <a:gd name="T5" fmla="*/ 0 h 171"/>
                <a:gd name="T6" fmla="*/ 0 w 1228"/>
                <a:gd name="T7" fmla="*/ 171 h 171"/>
                <a:gd name="T8" fmla="*/ 983 w 1228"/>
                <a:gd name="T9" fmla="*/ 171 h 1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28"/>
                <a:gd name="T16" fmla="*/ 0 h 171"/>
                <a:gd name="T17" fmla="*/ 1228 w 1228"/>
                <a:gd name="T18" fmla="*/ 171 h 1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28" h="171">
                  <a:moveTo>
                    <a:pt x="983" y="171"/>
                  </a:moveTo>
                  <a:lnTo>
                    <a:pt x="1228" y="0"/>
                  </a:lnTo>
                  <a:lnTo>
                    <a:pt x="232" y="0"/>
                  </a:lnTo>
                  <a:lnTo>
                    <a:pt x="0" y="171"/>
                  </a:lnTo>
                  <a:lnTo>
                    <a:pt x="983" y="171"/>
                  </a:lnTo>
                  <a:close/>
                </a:path>
              </a:pathLst>
            </a:custGeom>
            <a:solidFill>
              <a:srgbClr val="9999BF"/>
            </a:solidFill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33" name="Rectangle 28"/>
            <p:cNvSpPr>
              <a:spLocks noChangeArrowheads="1"/>
            </p:cNvSpPr>
            <p:nvPr/>
          </p:nvSpPr>
          <p:spPr bwMode="auto">
            <a:xfrm>
              <a:off x="2129" y="2899"/>
              <a:ext cx="690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333333"/>
                  </a:solidFill>
                </a:rPr>
                <a:t>323206,4</a:t>
              </a:r>
              <a:endParaRPr lang="ru-RU" sz="1400"/>
            </a:p>
          </p:txBody>
        </p:sp>
        <p:sp>
          <p:nvSpPr>
            <p:cNvPr id="8234" name="Rectangle 29"/>
            <p:cNvSpPr>
              <a:spLocks noChangeArrowheads="1"/>
            </p:cNvSpPr>
            <p:nvPr/>
          </p:nvSpPr>
          <p:spPr bwMode="auto">
            <a:xfrm>
              <a:off x="2129" y="1819"/>
              <a:ext cx="690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333333"/>
                  </a:solidFill>
                </a:rPr>
                <a:t>221856,1</a:t>
              </a:r>
              <a:endParaRPr lang="ru-RU" sz="1400"/>
            </a:p>
          </p:txBody>
        </p:sp>
        <p:sp>
          <p:nvSpPr>
            <p:cNvPr id="8235" name="Rectangle 30"/>
            <p:cNvSpPr>
              <a:spLocks noChangeArrowheads="1"/>
            </p:cNvSpPr>
            <p:nvPr/>
          </p:nvSpPr>
          <p:spPr bwMode="auto">
            <a:xfrm>
              <a:off x="2183" y="1034"/>
              <a:ext cx="598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333333"/>
                  </a:solidFill>
                </a:rPr>
                <a:t>98626,3</a:t>
              </a:r>
              <a:endParaRPr lang="ru-RU" sz="1400"/>
            </a:p>
          </p:txBody>
        </p:sp>
        <p:sp>
          <p:nvSpPr>
            <p:cNvPr id="8236" name="Freeform 31"/>
            <p:cNvSpPr>
              <a:spLocks/>
            </p:cNvSpPr>
            <p:nvPr/>
          </p:nvSpPr>
          <p:spPr bwMode="auto">
            <a:xfrm>
              <a:off x="4708" y="2089"/>
              <a:ext cx="232" cy="1657"/>
            </a:xfrm>
            <a:custGeom>
              <a:avLst/>
              <a:gdLst>
                <a:gd name="T0" fmla="*/ 0 w 232"/>
                <a:gd name="T1" fmla="*/ 1657 h 1657"/>
                <a:gd name="T2" fmla="*/ 0 w 232"/>
                <a:gd name="T3" fmla="*/ 160 h 1657"/>
                <a:gd name="T4" fmla="*/ 232 w 232"/>
                <a:gd name="T5" fmla="*/ 0 h 1657"/>
                <a:gd name="T6" fmla="*/ 232 w 232"/>
                <a:gd name="T7" fmla="*/ 1498 h 1657"/>
                <a:gd name="T8" fmla="*/ 0 w 232"/>
                <a:gd name="T9" fmla="*/ 1657 h 16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2"/>
                <a:gd name="T16" fmla="*/ 0 h 1657"/>
                <a:gd name="T17" fmla="*/ 232 w 232"/>
                <a:gd name="T18" fmla="*/ 1657 h 16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2" h="1657">
                  <a:moveTo>
                    <a:pt x="0" y="1657"/>
                  </a:moveTo>
                  <a:lnTo>
                    <a:pt x="0" y="160"/>
                  </a:lnTo>
                  <a:lnTo>
                    <a:pt x="232" y="0"/>
                  </a:lnTo>
                  <a:lnTo>
                    <a:pt x="232" y="1498"/>
                  </a:lnTo>
                  <a:lnTo>
                    <a:pt x="0" y="1657"/>
                  </a:lnTo>
                  <a:close/>
                </a:path>
              </a:pathLst>
            </a:custGeom>
            <a:solidFill>
              <a:srgbClr val="668080"/>
            </a:solidFill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37" name="Rectangle 32"/>
            <p:cNvSpPr>
              <a:spLocks noChangeArrowheads="1"/>
            </p:cNvSpPr>
            <p:nvPr/>
          </p:nvSpPr>
          <p:spPr bwMode="auto">
            <a:xfrm>
              <a:off x="3712" y="2249"/>
              <a:ext cx="996" cy="1497"/>
            </a:xfrm>
            <a:prstGeom prst="rect">
              <a:avLst/>
            </a:prstGeom>
            <a:solidFill>
              <a:srgbClr val="CCFFFF"/>
            </a:solidFill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38" name="Freeform 33"/>
            <p:cNvSpPr>
              <a:spLocks/>
            </p:cNvSpPr>
            <p:nvPr/>
          </p:nvSpPr>
          <p:spPr bwMode="auto">
            <a:xfrm>
              <a:off x="4708" y="1059"/>
              <a:ext cx="232" cy="1190"/>
            </a:xfrm>
            <a:custGeom>
              <a:avLst/>
              <a:gdLst>
                <a:gd name="T0" fmla="*/ 0 w 232"/>
                <a:gd name="T1" fmla="*/ 1190 h 1190"/>
                <a:gd name="T2" fmla="*/ 0 w 232"/>
                <a:gd name="T3" fmla="*/ 159 h 1190"/>
                <a:gd name="T4" fmla="*/ 232 w 232"/>
                <a:gd name="T5" fmla="*/ 0 h 1190"/>
                <a:gd name="T6" fmla="*/ 232 w 232"/>
                <a:gd name="T7" fmla="*/ 1030 h 1190"/>
                <a:gd name="T8" fmla="*/ 0 w 232"/>
                <a:gd name="T9" fmla="*/ 1190 h 11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2"/>
                <a:gd name="T16" fmla="*/ 0 h 1190"/>
                <a:gd name="T17" fmla="*/ 232 w 232"/>
                <a:gd name="T18" fmla="*/ 1190 h 11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2" h="1190">
                  <a:moveTo>
                    <a:pt x="0" y="1190"/>
                  </a:moveTo>
                  <a:lnTo>
                    <a:pt x="0" y="159"/>
                  </a:lnTo>
                  <a:lnTo>
                    <a:pt x="232" y="0"/>
                  </a:lnTo>
                  <a:lnTo>
                    <a:pt x="232" y="1030"/>
                  </a:lnTo>
                  <a:lnTo>
                    <a:pt x="0" y="1190"/>
                  </a:lnTo>
                  <a:close/>
                </a:path>
              </a:pathLst>
            </a:custGeom>
            <a:solidFill>
              <a:srgbClr val="80664D"/>
            </a:solidFill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39" name="Rectangle 34"/>
            <p:cNvSpPr>
              <a:spLocks noChangeArrowheads="1"/>
            </p:cNvSpPr>
            <p:nvPr/>
          </p:nvSpPr>
          <p:spPr bwMode="auto">
            <a:xfrm>
              <a:off x="3712" y="1218"/>
              <a:ext cx="996" cy="1031"/>
            </a:xfrm>
            <a:prstGeom prst="rect">
              <a:avLst/>
            </a:prstGeom>
            <a:solidFill>
              <a:srgbClr val="FFCC99"/>
            </a:solidFill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40" name="Freeform 35"/>
            <p:cNvSpPr>
              <a:spLocks/>
            </p:cNvSpPr>
            <p:nvPr/>
          </p:nvSpPr>
          <p:spPr bwMode="auto">
            <a:xfrm>
              <a:off x="4708" y="568"/>
              <a:ext cx="232" cy="650"/>
            </a:xfrm>
            <a:custGeom>
              <a:avLst/>
              <a:gdLst>
                <a:gd name="T0" fmla="*/ 0 w 232"/>
                <a:gd name="T1" fmla="*/ 650 h 650"/>
                <a:gd name="T2" fmla="*/ 0 w 232"/>
                <a:gd name="T3" fmla="*/ 171 h 650"/>
                <a:gd name="T4" fmla="*/ 232 w 232"/>
                <a:gd name="T5" fmla="*/ 0 h 650"/>
                <a:gd name="T6" fmla="*/ 232 w 232"/>
                <a:gd name="T7" fmla="*/ 491 h 650"/>
                <a:gd name="T8" fmla="*/ 0 w 232"/>
                <a:gd name="T9" fmla="*/ 650 h 6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2"/>
                <a:gd name="T16" fmla="*/ 0 h 650"/>
                <a:gd name="T17" fmla="*/ 232 w 232"/>
                <a:gd name="T18" fmla="*/ 650 h 6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2" h="650">
                  <a:moveTo>
                    <a:pt x="0" y="650"/>
                  </a:moveTo>
                  <a:lnTo>
                    <a:pt x="0" y="171"/>
                  </a:lnTo>
                  <a:lnTo>
                    <a:pt x="232" y="0"/>
                  </a:lnTo>
                  <a:lnTo>
                    <a:pt x="232" y="491"/>
                  </a:lnTo>
                  <a:lnTo>
                    <a:pt x="0" y="650"/>
                  </a:lnTo>
                  <a:close/>
                </a:path>
              </a:pathLst>
            </a:custGeom>
            <a:solidFill>
              <a:srgbClr val="666680"/>
            </a:solidFill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41" name="Rectangle 36"/>
            <p:cNvSpPr>
              <a:spLocks noChangeArrowheads="1"/>
            </p:cNvSpPr>
            <p:nvPr/>
          </p:nvSpPr>
          <p:spPr bwMode="auto">
            <a:xfrm>
              <a:off x="3712" y="739"/>
              <a:ext cx="996" cy="479"/>
            </a:xfrm>
            <a:prstGeom prst="rect">
              <a:avLst/>
            </a:prstGeom>
            <a:solidFill>
              <a:srgbClr val="CCCCFF"/>
            </a:solidFill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42" name="Freeform 37"/>
            <p:cNvSpPr>
              <a:spLocks/>
            </p:cNvSpPr>
            <p:nvPr/>
          </p:nvSpPr>
          <p:spPr bwMode="auto">
            <a:xfrm>
              <a:off x="3712" y="568"/>
              <a:ext cx="1228" cy="171"/>
            </a:xfrm>
            <a:custGeom>
              <a:avLst/>
              <a:gdLst>
                <a:gd name="T0" fmla="*/ 996 w 1228"/>
                <a:gd name="T1" fmla="*/ 171 h 171"/>
                <a:gd name="T2" fmla="*/ 1228 w 1228"/>
                <a:gd name="T3" fmla="*/ 0 h 171"/>
                <a:gd name="T4" fmla="*/ 245 w 1228"/>
                <a:gd name="T5" fmla="*/ 0 h 171"/>
                <a:gd name="T6" fmla="*/ 0 w 1228"/>
                <a:gd name="T7" fmla="*/ 171 h 171"/>
                <a:gd name="T8" fmla="*/ 996 w 1228"/>
                <a:gd name="T9" fmla="*/ 171 h 1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28"/>
                <a:gd name="T16" fmla="*/ 0 h 171"/>
                <a:gd name="T17" fmla="*/ 1228 w 1228"/>
                <a:gd name="T18" fmla="*/ 171 h 1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28" h="171">
                  <a:moveTo>
                    <a:pt x="996" y="171"/>
                  </a:moveTo>
                  <a:lnTo>
                    <a:pt x="1228" y="0"/>
                  </a:lnTo>
                  <a:lnTo>
                    <a:pt x="245" y="0"/>
                  </a:lnTo>
                  <a:lnTo>
                    <a:pt x="0" y="171"/>
                  </a:lnTo>
                  <a:lnTo>
                    <a:pt x="996" y="171"/>
                  </a:lnTo>
                  <a:close/>
                </a:path>
              </a:pathLst>
            </a:custGeom>
            <a:solidFill>
              <a:srgbClr val="9999BF"/>
            </a:solidFill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43" name="Rectangle 38"/>
            <p:cNvSpPr>
              <a:spLocks noChangeArrowheads="1"/>
            </p:cNvSpPr>
            <p:nvPr/>
          </p:nvSpPr>
          <p:spPr bwMode="auto">
            <a:xfrm>
              <a:off x="3807" y="2629"/>
              <a:ext cx="690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333333"/>
                  </a:solidFill>
                </a:rPr>
                <a:t>335533,4</a:t>
              </a:r>
              <a:endParaRPr lang="ru-RU" sz="1400"/>
            </a:p>
          </p:txBody>
        </p:sp>
        <p:sp>
          <p:nvSpPr>
            <p:cNvPr id="8244" name="Rectangle 39"/>
            <p:cNvSpPr>
              <a:spLocks noChangeArrowheads="1"/>
            </p:cNvSpPr>
            <p:nvPr/>
          </p:nvSpPr>
          <p:spPr bwMode="auto">
            <a:xfrm>
              <a:off x="3807" y="1562"/>
              <a:ext cx="690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333333"/>
                  </a:solidFill>
                </a:rPr>
                <a:t>230441,8</a:t>
              </a:r>
              <a:endParaRPr lang="ru-RU" sz="1400"/>
            </a:p>
          </p:txBody>
        </p:sp>
        <p:sp>
          <p:nvSpPr>
            <p:cNvPr id="8245" name="Rectangle 40"/>
            <p:cNvSpPr>
              <a:spLocks noChangeArrowheads="1"/>
            </p:cNvSpPr>
            <p:nvPr/>
          </p:nvSpPr>
          <p:spPr bwMode="auto">
            <a:xfrm>
              <a:off x="3807" y="789"/>
              <a:ext cx="690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333333"/>
                  </a:solidFill>
                </a:rPr>
                <a:t>107488,7</a:t>
              </a:r>
              <a:endParaRPr lang="ru-RU" sz="1400"/>
            </a:p>
          </p:txBody>
        </p:sp>
        <p:sp>
          <p:nvSpPr>
            <p:cNvPr id="8246" name="Line 41"/>
            <p:cNvSpPr>
              <a:spLocks noChangeShapeType="1"/>
            </p:cNvSpPr>
            <p:nvPr/>
          </p:nvSpPr>
          <p:spPr bwMode="auto">
            <a:xfrm flipV="1">
              <a:off x="1597" y="690"/>
              <a:ext cx="0" cy="313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47" name="Line 42"/>
            <p:cNvSpPr>
              <a:spLocks noChangeShapeType="1"/>
            </p:cNvSpPr>
            <p:nvPr/>
          </p:nvSpPr>
          <p:spPr bwMode="auto">
            <a:xfrm flipH="1">
              <a:off x="1528" y="3820"/>
              <a:ext cx="69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48" name="Line 43"/>
            <p:cNvSpPr>
              <a:spLocks noChangeShapeType="1"/>
            </p:cNvSpPr>
            <p:nvPr/>
          </p:nvSpPr>
          <p:spPr bwMode="auto">
            <a:xfrm flipH="1">
              <a:off x="1528" y="3378"/>
              <a:ext cx="69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49" name="Line 44"/>
            <p:cNvSpPr>
              <a:spLocks noChangeShapeType="1"/>
            </p:cNvSpPr>
            <p:nvPr/>
          </p:nvSpPr>
          <p:spPr bwMode="auto">
            <a:xfrm flipH="1">
              <a:off x="1528" y="2924"/>
              <a:ext cx="69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50" name="Line 45"/>
            <p:cNvSpPr>
              <a:spLocks noChangeShapeType="1"/>
            </p:cNvSpPr>
            <p:nvPr/>
          </p:nvSpPr>
          <p:spPr bwMode="auto">
            <a:xfrm flipH="1">
              <a:off x="1528" y="2482"/>
              <a:ext cx="69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51" name="Line 46"/>
            <p:cNvSpPr>
              <a:spLocks noChangeShapeType="1"/>
            </p:cNvSpPr>
            <p:nvPr/>
          </p:nvSpPr>
          <p:spPr bwMode="auto">
            <a:xfrm flipH="1">
              <a:off x="1528" y="2028"/>
              <a:ext cx="69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52" name="Line 47"/>
            <p:cNvSpPr>
              <a:spLocks noChangeShapeType="1"/>
            </p:cNvSpPr>
            <p:nvPr/>
          </p:nvSpPr>
          <p:spPr bwMode="auto">
            <a:xfrm flipH="1">
              <a:off x="1528" y="1586"/>
              <a:ext cx="69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53" name="Line 48"/>
            <p:cNvSpPr>
              <a:spLocks noChangeShapeType="1"/>
            </p:cNvSpPr>
            <p:nvPr/>
          </p:nvSpPr>
          <p:spPr bwMode="auto">
            <a:xfrm flipH="1">
              <a:off x="1528" y="1144"/>
              <a:ext cx="69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54" name="Line 49"/>
            <p:cNvSpPr>
              <a:spLocks noChangeShapeType="1"/>
            </p:cNvSpPr>
            <p:nvPr/>
          </p:nvSpPr>
          <p:spPr bwMode="auto">
            <a:xfrm flipH="1">
              <a:off x="1528" y="690"/>
              <a:ext cx="69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55" name="Rectangle 50"/>
            <p:cNvSpPr>
              <a:spLocks noChangeArrowheads="1"/>
            </p:cNvSpPr>
            <p:nvPr/>
          </p:nvSpPr>
          <p:spPr bwMode="auto">
            <a:xfrm>
              <a:off x="1406" y="3722"/>
              <a:ext cx="92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0</a:t>
              </a:r>
              <a:endParaRPr lang="ru-RU" sz="1400"/>
            </a:p>
          </p:txBody>
        </p:sp>
        <p:sp>
          <p:nvSpPr>
            <p:cNvPr id="8256" name="Rectangle 51"/>
            <p:cNvSpPr>
              <a:spLocks noChangeArrowheads="1"/>
            </p:cNvSpPr>
            <p:nvPr/>
          </p:nvSpPr>
          <p:spPr bwMode="auto">
            <a:xfrm>
              <a:off x="928" y="3280"/>
              <a:ext cx="552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100000</a:t>
              </a:r>
              <a:endParaRPr lang="ru-RU" sz="1400"/>
            </a:p>
          </p:txBody>
        </p:sp>
        <p:sp>
          <p:nvSpPr>
            <p:cNvPr id="8257" name="Rectangle 52"/>
            <p:cNvSpPr>
              <a:spLocks noChangeArrowheads="1"/>
            </p:cNvSpPr>
            <p:nvPr/>
          </p:nvSpPr>
          <p:spPr bwMode="auto">
            <a:xfrm>
              <a:off x="928" y="2826"/>
              <a:ext cx="552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200000</a:t>
              </a:r>
              <a:endParaRPr lang="ru-RU" sz="1400"/>
            </a:p>
          </p:txBody>
        </p:sp>
        <p:sp>
          <p:nvSpPr>
            <p:cNvPr id="8258" name="Rectangle 53"/>
            <p:cNvSpPr>
              <a:spLocks noChangeArrowheads="1"/>
            </p:cNvSpPr>
            <p:nvPr/>
          </p:nvSpPr>
          <p:spPr bwMode="auto">
            <a:xfrm>
              <a:off x="928" y="2384"/>
              <a:ext cx="552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300000</a:t>
              </a:r>
              <a:endParaRPr lang="ru-RU" sz="1400"/>
            </a:p>
          </p:txBody>
        </p:sp>
        <p:sp>
          <p:nvSpPr>
            <p:cNvPr id="8259" name="Rectangle 54"/>
            <p:cNvSpPr>
              <a:spLocks noChangeArrowheads="1"/>
            </p:cNvSpPr>
            <p:nvPr/>
          </p:nvSpPr>
          <p:spPr bwMode="auto">
            <a:xfrm>
              <a:off x="928" y="1930"/>
              <a:ext cx="552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400000</a:t>
              </a:r>
              <a:endParaRPr lang="ru-RU" sz="1400"/>
            </a:p>
          </p:txBody>
        </p:sp>
        <p:sp>
          <p:nvSpPr>
            <p:cNvPr id="8260" name="Rectangle 55"/>
            <p:cNvSpPr>
              <a:spLocks noChangeArrowheads="1"/>
            </p:cNvSpPr>
            <p:nvPr/>
          </p:nvSpPr>
          <p:spPr bwMode="auto">
            <a:xfrm>
              <a:off x="928" y="1488"/>
              <a:ext cx="552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500000</a:t>
              </a:r>
              <a:endParaRPr lang="ru-RU" sz="1400"/>
            </a:p>
          </p:txBody>
        </p:sp>
        <p:sp>
          <p:nvSpPr>
            <p:cNvPr id="8261" name="Rectangle 56"/>
            <p:cNvSpPr>
              <a:spLocks noChangeArrowheads="1"/>
            </p:cNvSpPr>
            <p:nvPr/>
          </p:nvSpPr>
          <p:spPr bwMode="auto">
            <a:xfrm>
              <a:off x="928" y="1046"/>
              <a:ext cx="552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600000</a:t>
              </a:r>
              <a:endParaRPr lang="ru-RU" sz="1400"/>
            </a:p>
          </p:txBody>
        </p:sp>
        <p:sp>
          <p:nvSpPr>
            <p:cNvPr id="8262" name="Rectangle 57"/>
            <p:cNvSpPr>
              <a:spLocks noChangeArrowheads="1"/>
            </p:cNvSpPr>
            <p:nvPr/>
          </p:nvSpPr>
          <p:spPr bwMode="auto">
            <a:xfrm>
              <a:off x="928" y="592"/>
              <a:ext cx="552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700000</a:t>
              </a:r>
              <a:endParaRPr lang="ru-RU" sz="1400"/>
            </a:p>
          </p:txBody>
        </p:sp>
        <p:sp>
          <p:nvSpPr>
            <p:cNvPr id="8263" name="Rectangle 58"/>
            <p:cNvSpPr>
              <a:spLocks noChangeArrowheads="1"/>
            </p:cNvSpPr>
            <p:nvPr/>
          </p:nvSpPr>
          <p:spPr bwMode="auto">
            <a:xfrm>
              <a:off x="259" y="2138"/>
              <a:ext cx="477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333333"/>
                  </a:solidFill>
                </a:rPr>
                <a:t>т. грн.</a:t>
              </a:r>
              <a:endParaRPr lang="ru-RU" sz="1400"/>
            </a:p>
          </p:txBody>
        </p:sp>
        <p:sp>
          <p:nvSpPr>
            <p:cNvPr id="8264" name="Line 59"/>
            <p:cNvSpPr>
              <a:spLocks noChangeShapeType="1"/>
            </p:cNvSpPr>
            <p:nvPr/>
          </p:nvSpPr>
          <p:spPr bwMode="auto">
            <a:xfrm>
              <a:off x="1597" y="3820"/>
              <a:ext cx="3343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65" name="Line 60"/>
            <p:cNvSpPr>
              <a:spLocks noChangeShapeType="1"/>
            </p:cNvSpPr>
            <p:nvPr/>
          </p:nvSpPr>
          <p:spPr bwMode="auto">
            <a:xfrm>
              <a:off x="1597" y="3820"/>
              <a:ext cx="0" cy="61"/>
            </a:xfrm>
            <a:prstGeom prst="line">
              <a:avLst/>
            </a:prstGeom>
            <a:noFill/>
            <a:ln w="0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66" name="Line 61"/>
            <p:cNvSpPr>
              <a:spLocks noChangeShapeType="1"/>
            </p:cNvSpPr>
            <p:nvPr/>
          </p:nvSpPr>
          <p:spPr bwMode="auto">
            <a:xfrm>
              <a:off x="3262" y="3820"/>
              <a:ext cx="0" cy="61"/>
            </a:xfrm>
            <a:prstGeom prst="line">
              <a:avLst/>
            </a:prstGeom>
            <a:noFill/>
            <a:ln w="0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67" name="Line 62"/>
            <p:cNvSpPr>
              <a:spLocks noChangeShapeType="1"/>
            </p:cNvSpPr>
            <p:nvPr/>
          </p:nvSpPr>
          <p:spPr bwMode="auto">
            <a:xfrm>
              <a:off x="4940" y="3820"/>
              <a:ext cx="0" cy="61"/>
            </a:xfrm>
            <a:prstGeom prst="line">
              <a:avLst/>
            </a:prstGeom>
            <a:noFill/>
            <a:ln w="0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68" name="Rectangle 63"/>
            <p:cNvSpPr>
              <a:spLocks noChangeArrowheads="1"/>
            </p:cNvSpPr>
            <p:nvPr/>
          </p:nvSpPr>
          <p:spPr bwMode="auto">
            <a:xfrm>
              <a:off x="2211" y="3943"/>
              <a:ext cx="359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333333"/>
                  </a:solidFill>
                </a:rPr>
                <a:t>201</a:t>
              </a:r>
              <a:r>
                <a:rPr lang="ru-RU" sz="1400" b="1">
                  <a:solidFill>
                    <a:srgbClr val="333333"/>
                  </a:solidFill>
                </a:rPr>
                <a:t>1</a:t>
              </a:r>
              <a:endParaRPr lang="ru-RU" sz="1400"/>
            </a:p>
          </p:txBody>
        </p:sp>
        <p:sp>
          <p:nvSpPr>
            <p:cNvPr id="8269" name="Rectangle 64"/>
            <p:cNvSpPr>
              <a:spLocks noChangeArrowheads="1"/>
            </p:cNvSpPr>
            <p:nvPr/>
          </p:nvSpPr>
          <p:spPr bwMode="auto">
            <a:xfrm>
              <a:off x="3889" y="3943"/>
              <a:ext cx="368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333333"/>
                  </a:solidFill>
                </a:rPr>
                <a:t>201</a:t>
              </a:r>
              <a:r>
                <a:rPr lang="ru-RU" sz="1400" b="1">
                  <a:solidFill>
                    <a:srgbClr val="333333"/>
                  </a:solidFill>
                </a:rPr>
                <a:t>2</a:t>
              </a:r>
              <a:endParaRPr lang="ru-RU" sz="1400"/>
            </a:p>
          </p:txBody>
        </p:sp>
        <p:sp>
          <p:nvSpPr>
            <p:cNvPr id="8270" name="Rectangle 65"/>
            <p:cNvSpPr>
              <a:spLocks noChangeArrowheads="1"/>
            </p:cNvSpPr>
            <p:nvPr/>
          </p:nvSpPr>
          <p:spPr bwMode="auto">
            <a:xfrm>
              <a:off x="5554" y="973"/>
              <a:ext cx="2784" cy="24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71" name="Rectangle 66"/>
            <p:cNvSpPr>
              <a:spLocks noChangeArrowheads="1"/>
            </p:cNvSpPr>
            <p:nvPr/>
          </p:nvSpPr>
          <p:spPr bwMode="auto">
            <a:xfrm>
              <a:off x="5636" y="1108"/>
              <a:ext cx="123" cy="110"/>
            </a:xfrm>
            <a:prstGeom prst="rect">
              <a:avLst/>
            </a:prstGeom>
            <a:solidFill>
              <a:srgbClr val="CCCCFF"/>
            </a:solidFill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72" name="Rectangle 67"/>
            <p:cNvSpPr>
              <a:spLocks noChangeArrowheads="1"/>
            </p:cNvSpPr>
            <p:nvPr/>
          </p:nvSpPr>
          <p:spPr bwMode="auto">
            <a:xfrm>
              <a:off x="5827" y="1059"/>
              <a:ext cx="1999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333333"/>
                  </a:solidFill>
                </a:rPr>
                <a:t>Иные</a:t>
              </a:r>
              <a:r>
                <a:rPr lang="en-US" sz="900" b="1">
                  <a:solidFill>
                    <a:srgbClr val="333333"/>
                  </a:solidFill>
                </a:rPr>
                <a:t> </a:t>
              </a:r>
              <a:r>
                <a:rPr lang="en-US" sz="1400" b="1">
                  <a:solidFill>
                    <a:srgbClr val="333333"/>
                  </a:solidFill>
                </a:rPr>
                <a:t>поощрительные и</a:t>
              </a:r>
              <a:endParaRPr lang="ru-RU" sz="1400"/>
            </a:p>
          </p:txBody>
        </p:sp>
        <p:sp>
          <p:nvSpPr>
            <p:cNvPr id="8273" name="Rectangle 68"/>
            <p:cNvSpPr>
              <a:spLocks noChangeArrowheads="1"/>
            </p:cNvSpPr>
            <p:nvPr/>
          </p:nvSpPr>
          <p:spPr bwMode="auto">
            <a:xfrm>
              <a:off x="5827" y="1279"/>
              <a:ext cx="2048" cy="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333333"/>
                  </a:solidFill>
                </a:rPr>
                <a:t>компенсационные</a:t>
              </a:r>
              <a:endParaRPr lang="ru-RU" sz="1400"/>
            </a:p>
          </p:txBody>
        </p:sp>
        <p:sp>
          <p:nvSpPr>
            <p:cNvPr id="8274" name="Rectangle 69"/>
            <p:cNvSpPr>
              <a:spLocks noChangeArrowheads="1"/>
            </p:cNvSpPr>
            <p:nvPr/>
          </p:nvSpPr>
          <p:spPr bwMode="auto">
            <a:xfrm>
              <a:off x="5827" y="1500"/>
              <a:ext cx="1030" cy="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333333"/>
                  </a:solidFill>
                </a:rPr>
                <a:t>выплаты</a:t>
              </a:r>
              <a:endParaRPr lang="ru-RU" sz="1400"/>
            </a:p>
          </p:txBody>
        </p:sp>
        <p:sp>
          <p:nvSpPr>
            <p:cNvPr id="8275" name="Rectangle 70"/>
            <p:cNvSpPr>
              <a:spLocks noChangeArrowheads="1"/>
            </p:cNvSpPr>
            <p:nvPr/>
          </p:nvSpPr>
          <p:spPr bwMode="auto">
            <a:xfrm>
              <a:off x="5636" y="1905"/>
              <a:ext cx="123" cy="111"/>
            </a:xfrm>
            <a:prstGeom prst="rect">
              <a:avLst/>
            </a:prstGeom>
            <a:solidFill>
              <a:srgbClr val="FFCC99"/>
            </a:solidFill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76" name="Rectangle 71"/>
            <p:cNvSpPr>
              <a:spLocks noChangeArrowheads="1"/>
            </p:cNvSpPr>
            <p:nvPr/>
          </p:nvSpPr>
          <p:spPr bwMode="auto">
            <a:xfrm>
              <a:off x="5827" y="1856"/>
              <a:ext cx="1400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333333"/>
                  </a:solidFill>
                </a:rPr>
                <a:t>Дополнительная</a:t>
              </a:r>
              <a:endParaRPr lang="ru-RU" sz="1400"/>
            </a:p>
          </p:txBody>
        </p:sp>
        <p:sp>
          <p:nvSpPr>
            <p:cNvPr id="8277" name="Rectangle 72"/>
            <p:cNvSpPr>
              <a:spLocks noChangeArrowheads="1"/>
            </p:cNvSpPr>
            <p:nvPr/>
          </p:nvSpPr>
          <p:spPr bwMode="auto">
            <a:xfrm>
              <a:off x="5827" y="2077"/>
              <a:ext cx="1438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333333"/>
                  </a:solidFill>
                </a:rPr>
                <a:t>заработная</a:t>
              </a:r>
              <a:r>
                <a:rPr lang="en-US" sz="900" b="1">
                  <a:solidFill>
                    <a:srgbClr val="333333"/>
                  </a:solidFill>
                </a:rPr>
                <a:t> </a:t>
              </a:r>
              <a:r>
                <a:rPr lang="en-US" sz="1400" b="1">
                  <a:solidFill>
                    <a:srgbClr val="333333"/>
                  </a:solidFill>
                </a:rPr>
                <a:t>плата</a:t>
              </a:r>
              <a:endParaRPr lang="ru-RU" sz="1400"/>
            </a:p>
          </p:txBody>
        </p:sp>
        <p:sp>
          <p:nvSpPr>
            <p:cNvPr id="8278" name="Rectangle 73"/>
            <p:cNvSpPr>
              <a:spLocks noChangeArrowheads="1"/>
            </p:cNvSpPr>
            <p:nvPr/>
          </p:nvSpPr>
          <p:spPr bwMode="auto">
            <a:xfrm>
              <a:off x="5636" y="2715"/>
              <a:ext cx="123" cy="111"/>
            </a:xfrm>
            <a:prstGeom prst="rect">
              <a:avLst/>
            </a:prstGeom>
            <a:solidFill>
              <a:srgbClr val="CCFFFF"/>
            </a:solidFill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79" name="Rectangle 74"/>
            <p:cNvSpPr>
              <a:spLocks noChangeArrowheads="1"/>
            </p:cNvSpPr>
            <p:nvPr/>
          </p:nvSpPr>
          <p:spPr bwMode="auto">
            <a:xfrm>
              <a:off x="5827" y="2666"/>
              <a:ext cx="1798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333333"/>
                  </a:solidFill>
                </a:rPr>
                <a:t>Основная заработная</a:t>
              </a:r>
              <a:endParaRPr lang="ru-RU" sz="1400"/>
            </a:p>
          </p:txBody>
        </p:sp>
        <p:sp>
          <p:nvSpPr>
            <p:cNvPr id="8280" name="Rectangle 75"/>
            <p:cNvSpPr>
              <a:spLocks noChangeArrowheads="1"/>
            </p:cNvSpPr>
            <p:nvPr/>
          </p:nvSpPr>
          <p:spPr bwMode="auto">
            <a:xfrm>
              <a:off x="5827" y="2887"/>
              <a:ext cx="472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333333"/>
                  </a:solidFill>
                </a:rPr>
                <a:t>плата</a:t>
              </a:r>
              <a:endParaRPr lang="ru-RU" sz="1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229600" cy="582594"/>
          </a:xfrm>
        </p:spPr>
        <p:txBody>
          <a:bodyPr/>
          <a:lstStyle/>
          <a:p>
            <a:pPr eaLnBrk="1" hangingPunct="1">
              <a:defRPr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Структура составляющих ФОТ на ПАО «НКМЗ» в 2011 и 2012 гг.</a:t>
            </a:r>
          </a:p>
        </p:txBody>
      </p:sp>
      <p:graphicFrame>
        <p:nvGraphicFramePr>
          <p:cNvPr id="4" name="Group 35"/>
          <p:cNvGraphicFramePr>
            <a:graphicFrameLocks noGrp="1"/>
          </p:cNvGraphicFramePr>
          <p:nvPr/>
        </p:nvGraphicFramePr>
        <p:xfrm>
          <a:off x="468313" y="5589588"/>
          <a:ext cx="8208962" cy="952500"/>
        </p:xfrm>
        <a:graphic>
          <a:graphicData uri="http://schemas.openxmlformats.org/drawingml/2006/table">
            <a:tbl>
              <a:tblPr/>
              <a:tblGrid>
                <a:gridCol w="2101850"/>
                <a:gridCol w="1450975"/>
                <a:gridCol w="2063750"/>
                <a:gridCol w="2592387"/>
              </a:tblGrid>
              <a:tr h="9525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</a:t>
                      </a:r>
                      <a:r>
                        <a:rPr kumimoji="0" lang="uk-UA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ДДМА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DSEA</a:t>
                      </a: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Автор: Смирнова И.В.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Научный руководитель: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к.э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.н.,доц., Дарченко Н.Д.</a:t>
                      </a: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Магистерская выпускная работа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Краматорск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24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декабря</a:t>
                      </a: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2014 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231" name="Рисунок 4"/>
          <p:cNvPicPr>
            <a:picLocks noChangeAspect="1" noChangeArrowheads="1"/>
          </p:cNvPicPr>
          <p:nvPr/>
        </p:nvPicPr>
        <p:blipFill>
          <a:blip r:embed="rId3"/>
          <a:srcRect b="47580"/>
          <a:stretch>
            <a:fillRect/>
          </a:stretch>
        </p:blipFill>
        <p:spPr bwMode="auto">
          <a:xfrm>
            <a:off x="2857500" y="5643563"/>
            <a:ext cx="8858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2" name="Рисунок 5" descr="gerbddmab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5643563"/>
            <a:ext cx="857250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233" name="Group 7"/>
          <p:cNvGrpSpPr>
            <a:grpSpLocks noChangeAspect="1"/>
          </p:cNvGrpSpPr>
          <p:nvPr/>
        </p:nvGrpSpPr>
        <p:grpSpPr bwMode="auto">
          <a:xfrm>
            <a:off x="-1000164" y="0"/>
            <a:ext cx="9462367" cy="4929188"/>
            <a:chOff x="0" y="675"/>
            <a:chExt cx="4389" cy="2286"/>
          </a:xfrm>
        </p:grpSpPr>
        <p:sp>
          <p:nvSpPr>
            <p:cNvPr id="9262" name="AutoShape 6"/>
            <p:cNvSpPr>
              <a:spLocks noChangeAspect="1" noChangeArrowheads="1" noTextEdit="1"/>
            </p:cNvSpPr>
            <p:nvPr/>
          </p:nvSpPr>
          <p:spPr bwMode="auto">
            <a:xfrm>
              <a:off x="0" y="675"/>
              <a:ext cx="3720" cy="2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63" name="Rectangle 8"/>
            <p:cNvSpPr>
              <a:spLocks noChangeArrowheads="1"/>
            </p:cNvSpPr>
            <p:nvPr/>
          </p:nvSpPr>
          <p:spPr bwMode="auto">
            <a:xfrm>
              <a:off x="30" y="702"/>
              <a:ext cx="3660" cy="2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64" name="Freeform 9"/>
            <p:cNvSpPr>
              <a:spLocks/>
            </p:cNvSpPr>
            <p:nvPr/>
          </p:nvSpPr>
          <p:spPr bwMode="auto">
            <a:xfrm>
              <a:off x="757" y="1485"/>
              <a:ext cx="613" cy="263"/>
            </a:xfrm>
            <a:custGeom>
              <a:avLst/>
              <a:gdLst>
                <a:gd name="T0" fmla="*/ 613 w 613"/>
                <a:gd name="T1" fmla="*/ 86 h 263"/>
                <a:gd name="T2" fmla="*/ 0 w 613"/>
                <a:gd name="T3" fmla="*/ 0 h 263"/>
                <a:gd name="T4" fmla="*/ 0 w 613"/>
                <a:gd name="T5" fmla="*/ 177 h 263"/>
                <a:gd name="T6" fmla="*/ 613 w 613"/>
                <a:gd name="T7" fmla="*/ 263 h 263"/>
                <a:gd name="T8" fmla="*/ 613 w 613"/>
                <a:gd name="T9" fmla="*/ 86 h 2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3"/>
                <a:gd name="T16" fmla="*/ 0 h 263"/>
                <a:gd name="T17" fmla="*/ 613 w 613"/>
                <a:gd name="T18" fmla="*/ 263 h 2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3" h="263">
                  <a:moveTo>
                    <a:pt x="613" y="86"/>
                  </a:moveTo>
                  <a:lnTo>
                    <a:pt x="0" y="0"/>
                  </a:lnTo>
                  <a:lnTo>
                    <a:pt x="0" y="177"/>
                  </a:lnTo>
                  <a:lnTo>
                    <a:pt x="613" y="263"/>
                  </a:lnTo>
                  <a:lnTo>
                    <a:pt x="613" y="86"/>
                  </a:lnTo>
                  <a:close/>
                </a:path>
              </a:pathLst>
            </a:custGeom>
            <a:solidFill>
              <a:srgbClr val="80664D"/>
            </a:solidFill>
            <a:ln w="6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65" name="Freeform 10"/>
            <p:cNvSpPr>
              <a:spLocks/>
            </p:cNvSpPr>
            <p:nvPr/>
          </p:nvSpPr>
          <p:spPr bwMode="auto">
            <a:xfrm>
              <a:off x="1370" y="1501"/>
              <a:ext cx="649" cy="247"/>
            </a:xfrm>
            <a:custGeom>
              <a:avLst/>
              <a:gdLst>
                <a:gd name="T0" fmla="*/ 0 w 649"/>
                <a:gd name="T1" fmla="*/ 70 h 247"/>
                <a:gd name="T2" fmla="*/ 649 w 649"/>
                <a:gd name="T3" fmla="*/ 0 h 247"/>
                <a:gd name="T4" fmla="*/ 649 w 649"/>
                <a:gd name="T5" fmla="*/ 177 h 247"/>
                <a:gd name="T6" fmla="*/ 0 w 649"/>
                <a:gd name="T7" fmla="*/ 247 h 247"/>
                <a:gd name="T8" fmla="*/ 0 w 649"/>
                <a:gd name="T9" fmla="*/ 70 h 2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49"/>
                <a:gd name="T16" fmla="*/ 0 h 247"/>
                <a:gd name="T17" fmla="*/ 649 w 649"/>
                <a:gd name="T18" fmla="*/ 247 h 2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49" h="247">
                  <a:moveTo>
                    <a:pt x="0" y="70"/>
                  </a:moveTo>
                  <a:lnTo>
                    <a:pt x="649" y="0"/>
                  </a:lnTo>
                  <a:lnTo>
                    <a:pt x="649" y="177"/>
                  </a:lnTo>
                  <a:lnTo>
                    <a:pt x="0" y="247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80664D"/>
            </a:solidFill>
            <a:ln w="6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66" name="Freeform 11"/>
            <p:cNvSpPr>
              <a:spLocks/>
            </p:cNvSpPr>
            <p:nvPr/>
          </p:nvSpPr>
          <p:spPr bwMode="auto">
            <a:xfrm>
              <a:off x="757" y="1405"/>
              <a:ext cx="1268" cy="166"/>
            </a:xfrm>
            <a:custGeom>
              <a:avLst/>
              <a:gdLst>
                <a:gd name="T0" fmla="*/ 12 w 1268"/>
                <a:gd name="T1" fmla="*/ 75 h 166"/>
                <a:gd name="T2" fmla="*/ 42 w 1268"/>
                <a:gd name="T3" fmla="*/ 64 h 166"/>
                <a:gd name="T4" fmla="*/ 72 w 1268"/>
                <a:gd name="T5" fmla="*/ 53 h 166"/>
                <a:gd name="T6" fmla="*/ 108 w 1268"/>
                <a:gd name="T7" fmla="*/ 48 h 166"/>
                <a:gd name="T8" fmla="*/ 144 w 1268"/>
                <a:gd name="T9" fmla="*/ 37 h 166"/>
                <a:gd name="T10" fmla="*/ 181 w 1268"/>
                <a:gd name="T11" fmla="*/ 32 h 166"/>
                <a:gd name="T12" fmla="*/ 223 w 1268"/>
                <a:gd name="T13" fmla="*/ 27 h 166"/>
                <a:gd name="T14" fmla="*/ 265 w 1268"/>
                <a:gd name="T15" fmla="*/ 21 h 166"/>
                <a:gd name="T16" fmla="*/ 301 w 1268"/>
                <a:gd name="T17" fmla="*/ 16 h 166"/>
                <a:gd name="T18" fmla="*/ 343 w 1268"/>
                <a:gd name="T19" fmla="*/ 11 h 166"/>
                <a:gd name="T20" fmla="*/ 391 w 1268"/>
                <a:gd name="T21" fmla="*/ 5 h 166"/>
                <a:gd name="T22" fmla="*/ 439 w 1268"/>
                <a:gd name="T23" fmla="*/ 5 h 166"/>
                <a:gd name="T24" fmla="*/ 487 w 1268"/>
                <a:gd name="T25" fmla="*/ 0 h 166"/>
                <a:gd name="T26" fmla="*/ 541 w 1268"/>
                <a:gd name="T27" fmla="*/ 0 h 166"/>
                <a:gd name="T28" fmla="*/ 589 w 1268"/>
                <a:gd name="T29" fmla="*/ 0 h 166"/>
                <a:gd name="T30" fmla="*/ 637 w 1268"/>
                <a:gd name="T31" fmla="*/ 0 h 166"/>
                <a:gd name="T32" fmla="*/ 691 w 1268"/>
                <a:gd name="T33" fmla="*/ 0 h 166"/>
                <a:gd name="T34" fmla="*/ 739 w 1268"/>
                <a:gd name="T35" fmla="*/ 0 h 166"/>
                <a:gd name="T36" fmla="*/ 788 w 1268"/>
                <a:gd name="T37" fmla="*/ 5 h 166"/>
                <a:gd name="T38" fmla="*/ 836 w 1268"/>
                <a:gd name="T39" fmla="*/ 5 h 166"/>
                <a:gd name="T40" fmla="*/ 884 w 1268"/>
                <a:gd name="T41" fmla="*/ 11 h 166"/>
                <a:gd name="T42" fmla="*/ 932 w 1268"/>
                <a:gd name="T43" fmla="*/ 16 h 166"/>
                <a:gd name="T44" fmla="*/ 974 w 1268"/>
                <a:gd name="T45" fmla="*/ 21 h 166"/>
                <a:gd name="T46" fmla="*/ 1016 w 1268"/>
                <a:gd name="T47" fmla="*/ 27 h 166"/>
                <a:gd name="T48" fmla="*/ 1046 w 1268"/>
                <a:gd name="T49" fmla="*/ 32 h 166"/>
                <a:gd name="T50" fmla="*/ 1088 w 1268"/>
                <a:gd name="T51" fmla="*/ 37 h 166"/>
                <a:gd name="T52" fmla="*/ 1124 w 1268"/>
                <a:gd name="T53" fmla="*/ 48 h 166"/>
                <a:gd name="T54" fmla="*/ 1154 w 1268"/>
                <a:gd name="T55" fmla="*/ 53 h 166"/>
                <a:gd name="T56" fmla="*/ 1190 w 1268"/>
                <a:gd name="T57" fmla="*/ 64 h 166"/>
                <a:gd name="T58" fmla="*/ 1214 w 1268"/>
                <a:gd name="T59" fmla="*/ 75 h 166"/>
                <a:gd name="T60" fmla="*/ 1244 w 1268"/>
                <a:gd name="T61" fmla="*/ 86 h 166"/>
                <a:gd name="T62" fmla="*/ 1268 w 1268"/>
                <a:gd name="T63" fmla="*/ 96 h 166"/>
                <a:gd name="T64" fmla="*/ 0 w 1268"/>
                <a:gd name="T65" fmla="*/ 80 h 1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268"/>
                <a:gd name="T100" fmla="*/ 0 h 166"/>
                <a:gd name="T101" fmla="*/ 1268 w 1268"/>
                <a:gd name="T102" fmla="*/ 166 h 16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268" h="166">
                  <a:moveTo>
                    <a:pt x="0" y="80"/>
                  </a:moveTo>
                  <a:lnTo>
                    <a:pt x="12" y="75"/>
                  </a:lnTo>
                  <a:lnTo>
                    <a:pt x="24" y="70"/>
                  </a:lnTo>
                  <a:lnTo>
                    <a:pt x="42" y="64"/>
                  </a:lnTo>
                  <a:lnTo>
                    <a:pt x="54" y="59"/>
                  </a:lnTo>
                  <a:lnTo>
                    <a:pt x="72" y="53"/>
                  </a:lnTo>
                  <a:lnTo>
                    <a:pt x="90" y="53"/>
                  </a:lnTo>
                  <a:lnTo>
                    <a:pt x="108" y="48"/>
                  </a:lnTo>
                  <a:lnTo>
                    <a:pt x="126" y="43"/>
                  </a:lnTo>
                  <a:lnTo>
                    <a:pt x="144" y="37"/>
                  </a:lnTo>
                  <a:lnTo>
                    <a:pt x="163" y="37"/>
                  </a:lnTo>
                  <a:lnTo>
                    <a:pt x="181" y="32"/>
                  </a:lnTo>
                  <a:lnTo>
                    <a:pt x="205" y="27"/>
                  </a:lnTo>
                  <a:lnTo>
                    <a:pt x="223" y="27"/>
                  </a:lnTo>
                  <a:lnTo>
                    <a:pt x="247" y="21"/>
                  </a:lnTo>
                  <a:lnTo>
                    <a:pt x="265" y="21"/>
                  </a:lnTo>
                  <a:lnTo>
                    <a:pt x="277" y="16"/>
                  </a:lnTo>
                  <a:lnTo>
                    <a:pt x="301" y="16"/>
                  </a:lnTo>
                  <a:lnTo>
                    <a:pt x="325" y="11"/>
                  </a:lnTo>
                  <a:lnTo>
                    <a:pt x="343" y="11"/>
                  </a:lnTo>
                  <a:lnTo>
                    <a:pt x="367" y="11"/>
                  </a:lnTo>
                  <a:lnTo>
                    <a:pt x="391" y="5"/>
                  </a:lnTo>
                  <a:lnTo>
                    <a:pt x="415" y="5"/>
                  </a:lnTo>
                  <a:lnTo>
                    <a:pt x="439" y="5"/>
                  </a:lnTo>
                  <a:lnTo>
                    <a:pt x="463" y="0"/>
                  </a:lnTo>
                  <a:lnTo>
                    <a:pt x="487" y="0"/>
                  </a:lnTo>
                  <a:lnTo>
                    <a:pt x="517" y="0"/>
                  </a:lnTo>
                  <a:lnTo>
                    <a:pt x="541" y="0"/>
                  </a:lnTo>
                  <a:lnTo>
                    <a:pt x="565" y="0"/>
                  </a:lnTo>
                  <a:lnTo>
                    <a:pt x="589" y="0"/>
                  </a:lnTo>
                  <a:lnTo>
                    <a:pt x="613" y="0"/>
                  </a:lnTo>
                  <a:lnTo>
                    <a:pt x="637" y="0"/>
                  </a:lnTo>
                  <a:lnTo>
                    <a:pt x="667" y="0"/>
                  </a:lnTo>
                  <a:lnTo>
                    <a:pt x="691" y="0"/>
                  </a:lnTo>
                  <a:lnTo>
                    <a:pt x="715" y="0"/>
                  </a:lnTo>
                  <a:lnTo>
                    <a:pt x="739" y="0"/>
                  </a:lnTo>
                  <a:lnTo>
                    <a:pt x="763" y="0"/>
                  </a:lnTo>
                  <a:lnTo>
                    <a:pt x="788" y="5"/>
                  </a:lnTo>
                  <a:lnTo>
                    <a:pt x="812" y="5"/>
                  </a:lnTo>
                  <a:lnTo>
                    <a:pt x="836" y="5"/>
                  </a:lnTo>
                  <a:lnTo>
                    <a:pt x="860" y="11"/>
                  </a:lnTo>
                  <a:lnTo>
                    <a:pt x="884" y="11"/>
                  </a:lnTo>
                  <a:lnTo>
                    <a:pt x="908" y="11"/>
                  </a:lnTo>
                  <a:lnTo>
                    <a:pt x="932" y="16"/>
                  </a:lnTo>
                  <a:lnTo>
                    <a:pt x="950" y="16"/>
                  </a:lnTo>
                  <a:lnTo>
                    <a:pt x="974" y="21"/>
                  </a:lnTo>
                  <a:lnTo>
                    <a:pt x="998" y="21"/>
                  </a:lnTo>
                  <a:lnTo>
                    <a:pt x="1016" y="27"/>
                  </a:lnTo>
                  <a:lnTo>
                    <a:pt x="1028" y="27"/>
                  </a:lnTo>
                  <a:lnTo>
                    <a:pt x="1046" y="32"/>
                  </a:lnTo>
                  <a:lnTo>
                    <a:pt x="1064" y="37"/>
                  </a:lnTo>
                  <a:lnTo>
                    <a:pt x="1088" y="37"/>
                  </a:lnTo>
                  <a:lnTo>
                    <a:pt x="1106" y="43"/>
                  </a:lnTo>
                  <a:lnTo>
                    <a:pt x="1124" y="48"/>
                  </a:lnTo>
                  <a:lnTo>
                    <a:pt x="1142" y="53"/>
                  </a:lnTo>
                  <a:lnTo>
                    <a:pt x="1154" y="53"/>
                  </a:lnTo>
                  <a:lnTo>
                    <a:pt x="1172" y="59"/>
                  </a:lnTo>
                  <a:lnTo>
                    <a:pt x="1190" y="64"/>
                  </a:lnTo>
                  <a:lnTo>
                    <a:pt x="1202" y="70"/>
                  </a:lnTo>
                  <a:lnTo>
                    <a:pt x="1214" y="75"/>
                  </a:lnTo>
                  <a:lnTo>
                    <a:pt x="1232" y="80"/>
                  </a:lnTo>
                  <a:lnTo>
                    <a:pt x="1244" y="86"/>
                  </a:lnTo>
                  <a:lnTo>
                    <a:pt x="1256" y="91"/>
                  </a:lnTo>
                  <a:lnTo>
                    <a:pt x="1268" y="96"/>
                  </a:lnTo>
                  <a:lnTo>
                    <a:pt x="613" y="166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FFCC99"/>
            </a:solidFill>
            <a:ln w="6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67" name="Freeform 12"/>
            <p:cNvSpPr>
              <a:spLocks/>
            </p:cNvSpPr>
            <p:nvPr/>
          </p:nvSpPr>
          <p:spPr bwMode="auto">
            <a:xfrm>
              <a:off x="1406" y="1233"/>
              <a:ext cx="66" cy="172"/>
            </a:xfrm>
            <a:custGeom>
              <a:avLst/>
              <a:gdLst>
                <a:gd name="T0" fmla="*/ 66 w 11"/>
                <a:gd name="T1" fmla="*/ 0 h 32"/>
                <a:gd name="T2" fmla="*/ 66 w 11"/>
                <a:gd name="T3" fmla="*/ 38 h 32"/>
                <a:gd name="T4" fmla="*/ 0 w 11"/>
                <a:gd name="T5" fmla="*/ 172 h 32"/>
                <a:gd name="T6" fmla="*/ 0 60000 65536"/>
                <a:gd name="T7" fmla="*/ 0 60000 65536"/>
                <a:gd name="T8" fmla="*/ 0 60000 65536"/>
                <a:gd name="T9" fmla="*/ 0 w 11"/>
                <a:gd name="T10" fmla="*/ 0 h 32"/>
                <a:gd name="T11" fmla="*/ 11 w 11"/>
                <a:gd name="T12" fmla="*/ 32 h 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32">
                  <a:moveTo>
                    <a:pt x="11" y="0"/>
                  </a:moveTo>
                  <a:lnTo>
                    <a:pt x="11" y="7"/>
                  </a:lnTo>
                  <a:lnTo>
                    <a:pt x="0" y="3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68" name="Freeform 13"/>
            <p:cNvSpPr>
              <a:spLocks/>
            </p:cNvSpPr>
            <p:nvPr/>
          </p:nvSpPr>
          <p:spPr bwMode="auto">
            <a:xfrm>
              <a:off x="2164" y="1614"/>
              <a:ext cx="96" cy="258"/>
            </a:xfrm>
            <a:custGeom>
              <a:avLst/>
              <a:gdLst>
                <a:gd name="T0" fmla="*/ 96 w 96"/>
                <a:gd name="T1" fmla="*/ 0 h 258"/>
                <a:gd name="T2" fmla="*/ 96 w 96"/>
                <a:gd name="T3" fmla="*/ 5 h 258"/>
                <a:gd name="T4" fmla="*/ 90 w 96"/>
                <a:gd name="T5" fmla="*/ 11 h 258"/>
                <a:gd name="T6" fmla="*/ 90 w 96"/>
                <a:gd name="T7" fmla="*/ 16 h 258"/>
                <a:gd name="T8" fmla="*/ 90 w 96"/>
                <a:gd name="T9" fmla="*/ 22 h 258"/>
                <a:gd name="T10" fmla="*/ 84 w 96"/>
                <a:gd name="T11" fmla="*/ 27 h 258"/>
                <a:gd name="T12" fmla="*/ 78 w 96"/>
                <a:gd name="T13" fmla="*/ 32 h 258"/>
                <a:gd name="T14" fmla="*/ 72 w 96"/>
                <a:gd name="T15" fmla="*/ 38 h 258"/>
                <a:gd name="T16" fmla="*/ 66 w 96"/>
                <a:gd name="T17" fmla="*/ 43 h 258"/>
                <a:gd name="T18" fmla="*/ 60 w 96"/>
                <a:gd name="T19" fmla="*/ 48 h 258"/>
                <a:gd name="T20" fmla="*/ 54 w 96"/>
                <a:gd name="T21" fmla="*/ 54 h 258"/>
                <a:gd name="T22" fmla="*/ 42 w 96"/>
                <a:gd name="T23" fmla="*/ 59 h 258"/>
                <a:gd name="T24" fmla="*/ 30 w 96"/>
                <a:gd name="T25" fmla="*/ 64 h 258"/>
                <a:gd name="T26" fmla="*/ 24 w 96"/>
                <a:gd name="T27" fmla="*/ 70 h 258"/>
                <a:gd name="T28" fmla="*/ 12 w 96"/>
                <a:gd name="T29" fmla="*/ 75 h 258"/>
                <a:gd name="T30" fmla="*/ 0 w 96"/>
                <a:gd name="T31" fmla="*/ 81 h 258"/>
                <a:gd name="T32" fmla="*/ 0 w 96"/>
                <a:gd name="T33" fmla="*/ 258 h 258"/>
                <a:gd name="T34" fmla="*/ 12 w 96"/>
                <a:gd name="T35" fmla="*/ 252 h 258"/>
                <a:gd name="T36" fmla="*/ 24 w 96"/>
                <a:gd name="T37" fmla="*/ 247 h 258"/>
                <a:gd name="T38" fmla="*/ 30 w 96"/>
                <a:gd name="T39" fmla="*/ 242 h 258"/>
                <a:gd name="T40" fmla="*/ 42 w 96"/>
                <a:gd name="T41" fmla="*/ 236 h 258"/>
                <a:gd name="T42" fmla="*/ 54 w 96"/>
                <a:gd name="T43" fmla="*/ 231 h 258"/>
                <a:gd name="T44" fmla="*/ 60 w 96"/>
                <a:gd name="T45" fmla="*/ 225 h 258"/>
                <a:gd name="T46" fmla="*/ 66 w 96"/>
                <a:gd name="T47" fmla="*/ 220 h 258"/>
                <a:gd name="T48" fmla="*/ 72 w 96"/>
                <a:gd name="T49" fmla="*/ 215 h 258"/>
                <a:gd name="T50" fmla="*/ 78 w 96"/>
                <a:gd name="T51" fmla="*/ 209 h 258"/>
                <a:gd name="T52" fmla="*/ 84 w 96"/>
                <a:gd name="T53" fmla="*/ 204 h 258"/>
                <a:gd name="T54" fmla="*/ 90 w 96"/>
                <a:gd name="T55" fmla="*/ 199 h 258"/>
                <a:gd name="T56" fmla="*/ 90 w 96"/>
                <a:gd name="T57" fmla="*/ 193 h 258"/>
                <a:gd name="T58" fmla="*/ 90 w 96"/>
                <a:gd name="T59" fmla="*/ 188 h 258"/>
                <a:gd name="T60" fmla="*/ 96 w 96"/>
                <a:gd name="T61" fmla="*/ 183 h 258"/>
                <a:gd name="T62" fmla="*/ 96 w 96"/>
                <a:gd name="T63" fmla="*/ 177 h 258"/>
                <a:gd name="T64" fmla="*/ 96 w 96"/>
                <a:gd name="T65" fmla="*/ 0 h 25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6"/>
                <a:gd name="T100" fmla="*/ 0 h 258"/>
                <a:gd name="T101" fmla="*/ 96 w 96"/>
                <a:gd name="T102" fmla="*/ 258 h 25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6" h="258">
                  <a:moveTo>
                    <a:pt x="96" y="0"/>
                  </a:moveTo>
                  <a:lnTo>
                    <a:pt x="96" y="5"/>
                  </a:lnTo>
                  <a:lnTo>
                    <a:pt x="90" y="11"/>
                  </a:lnTo>
                  <a:lnTo>
                    <a:pt x="90" y="16"/>
                  </a:lnTo>
                  <a:lnTo>
                    <a:pt x="90" y="22"/>
                  </a:lnTo>
                  <a:lnTo>
                    <a:pt x="84" y="27"/>
                  </a:lnTo>
                  <a:lnTo>
                    <a:pt x="78" y="32"/>
                  </a:lnTo>
                  <a:lnTo>
                    <a:pt x="72" y="38"/>
                  </a:lnTo>
                  <a:lnTo>
                    <a:pt x="66" y="43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42" y="59"/>
                  </a:lnTo>
                  <a:lnTo>
                    <a:pt x="30" y="64"/>
                  </a:lnTo>
                  <a:lnTo>
                    <a:pt x="24" y="70"/>
                  </a:lnTo>
                  <a:lnTo>
                    <a:pt x="12" y="75"/>
                  </a:lnTo>
                  <a:lnTo>
                    <a:pt x="0" y="81"/>
                  </a:lnTo>
                  <a:lnTo>
                    <a:pt x="0" y="258"/>
                  </a:lnTo>
                  <a:lnTo>
                    <a:pt x="12" y="252"/>
                  </a:lnTo>
                  <a:lnTo>
                    <a:pt x="24" y="247"/>
                  </a:lnTo>
                  <a:lnTo>
                    <a:pt x="30" y="242"/>
                  </a:lnTo>
                  <a:lnTo>
                    <a:pt x="42" y="236"/>
                  </a:lnTo>
                  <a:lnTo>
                    <a:pt x="54" y="231"/>
                  </a:lnTo>
                  <a:lnTo>
                    <a:pt x="60" y="225"/>
                  </a:lnTo>
                  <a:lnTo>
                    <a:pt x="66" y="220"/>
                  </a:lnTo>
                  <a:lnTo>
                    <a:pt x="72" y="215"/>
                  </a:lnTo>
                  <a:lnTo>
                    <a:pt x="78" y="209"/>
                  </a:lnTo>
                  <a:lnTo>
                    <a:pt x="84" y="204"/>
                  </a:lnTo>
                  <a:lnTo>
                    <a:pt x="90" y="199"/>
                  </a:lnTo>
                  <a:lnTo>
                    <a:pt x="90" y="193"/>
                  </a:lnTo>
                  <a:lnTo>
                    <a:pt x="90" y="188"/>
                  </a:lnTo>
                  <a:lnTo>
                    <a:pt x="96" y="183"/>
                  </a:lnTo>
                  <a:lnTo>
                    <a:pt x="96" y="177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666680"/>
            </a:solidFill>
            <a:ln w="6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69" name="Freeform 14"/>
            <p:cNvSpPr>
              <a:spLocks/>
            </p:cNvSpPr>
            <p:nvPr/>
          </p:nvSpPr>
          <p:spPr bwMode="auto">
            <a:xfrm>
              <a:off x="1539" y="1614"/>
              <a:ext cx="619" cy="258"/>
            </a:xfrm>
            <a:custGeom>
              <a:avLst/>
              <a:gdLst>
                <a:gd name="T0" fmla="*/ 0 w 619"/>
                <a:gd name="T1" fmla="*/ 0 h 258"/>
                <a:gd name="T2" fmla="*/ 619 w 619"/>
                <a:gd name="T3" fmla="*/ 81 h 258"/>
                <a:gd name="T4" fmla="*/ 619 w 619"/>
                <a:gd name="T5" fmla="*/ 258 h 258"/>
                <a:gd name="T6" fmla="*/ 0 w 619"/>
                <a:gd name="T7" fmla="*/ 177 h 258"/>
                <a:gd name="T8" fmla="*/ 0 w 619"/>
                <a:gd name="T9" fmla="*/ 0 h 2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9"/>
                <a:gd name="T16" fmla="*/ 0 h 258"/>
                <a:gd name="T17" fmla="*/ 619 w 619"/>
                <a:gd name="T18" fmla="*/ 258 h 2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9" h="258">
                  <a:moveTo>
                    <a:pt x="0" y="0"/>
                  </a:moveTo>
                  <a:lnTo>
                    <a:pt x="619" y="81"/>
                  </a:lnTo>
                  <a:lnTo>
                    <a:pt x="619" y="258"/>
                  </a:lnTo>
                  <a:lnTo>
                    <a:pt x="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80"/>
            </a:solidFill>
            <a:ln w="6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70" name="Freeform 15"/>
            <p:cNvSpPr>
              <a:spLocks/>
            </p:cNvSpPr>
            <p:nvPr/>
          </p:nvSpPr>
          <p:spPr bwMode="auto">
            <a:xfrm>
              <a:off x="1539" y="1544"/>
              <a:ext cx="721" cy="151"/>
            </a:xfrm>
            <a:custGeom>
              <a:avLst/>
              <a:gdLst>
                <a:gd name="T0" fmla="*/ 655 w 721"/>
                <a:gd name="T1" fmla="*/ 0 h 151"/>
                <a:gd name="T2" fmla="*/ 661 w 721"/>
                <a:gd name="T3" fmla="*/ 6 h 151"/>
                <a:gd name="T4" fmla="*/ 673 w 721"/>
                <a:gd name="T5" fmla="*/ 11 h 151"/>
                <a:gd name="T6" fmla="*/ 679 w 721"/>
                <a:gd name="T7" fmla="*/ 16 h 151"/>
                <a:gd name="T8" fmla="*/ 685 w 721"/>
                <a:gd name="T9" fmla="*/ 16 h 151"/>
                <a:gd name="T10" fmla="*/ 691 w 721"/>
                <a:gd name="T11" fmla="*/ 22 h 151"/>
                <a:gd name="T12" fmla="*/ 697 w 721"/>
                <a:gd name="T13" fmla="*/ 27 h 151"/>
                <a:gd name="T14" fmla="*/ 703 w 721"/>
                <a:gd name="T15" fmla="*/ 33 h 151"/>
                <a:gd name="T16" fmla="*/ 709 w 721"/>
                <a:gd name="T17" fmla="*/ 38 h 151"/>
                <a:gd name="T18" fmla="*/ 715 w 721"/>
                <a:gd name="T19" fmla="*/ 43 h 151"/>
                <a:gd name="T20" fmla="*/ 715 w 721"/>
                <a:gd name="T21" fmla="*/ 49 h 151"/>
                <a:gd name="T22" fmla="*/ 715 w 721"/>
                <a:gd name="T23" fmla="*/ 54 h 151"/>
                <a:gd name="T24" fmla="*/ 721 w 721"/>
                <a:gd name="T25" fmla="*/ 59 h 151"/>
                <a:gd name="T26" fmla="*/ 721 w 721"/>
                <a:gd name="T27" fmla="*/ 65 h 151"/>
                <a:gd name="T28" fmla="*/ 721 w 721"/>
                <a:gd name="T29" fmla="*/ 70 h 151"/>
                <a:gd name="T30" fmla="*/ 721 w 721"/>
                <a:gd name="T31" fmla="*/ 75 h 151"/>
                <a:gd name="T32" fmla="*/ 715 w 721"/>
                <a:gd name="T33" fmla="*/ 81 h 151"/>
                <a:gd name="T34" fmla="*/ 715 w 721"/>
                <a:gd name="T35" fmla="*/ 86 h 151"/>
                <a:gd name="T36" fmla="*/ 715 w 721"/>
                <a:gd name="T37" fmla="*/ 92 h 151"/>
                <a:gd name="T38" fmla="*/ 709 w 721"/>
                <a:gd name="T39" fmla="*/ 97 h 151"/>
                <a:gd name="T40" fmla="*/ 703 w 721"/>
                <a:gd name="T41" fmla="*/ 102 h 151"/>
                <a:gd name="T42" fmla="*/ 697 w 721"/>
                <a:gd name="T43" fmla="*/ 108 h 151"/>
                <a:gd name="T44" fmla="*/ 697 w 721"/>
                <a:gd name="T45" fmla="*/ 113 h 151"/>
                <a:gd name="T46" fmla="*/ 691 w 721"/>
                <a:gd name="T47" fmla="*/ 118 h 151"/>
                <a:gd name="T48" fmla="*/ 679 w 721"/>
                <a:gd name="T49" fmla="*/ 124 h 151"/>
                <a:gd name="T50" fmla="*/ 673 w 721"/>
                <a:gd name="T51" fmla="*/ 129 h 151"/>
                <a:gd name="T52" fmla="*/ 661 w 721"/>
                <a:gd name="T53" fmla="*/ 134 h 151"/>
                <a:gd name="T54" fmla="*/ 655 w 721"/>
                <a:gd name="T55" fmla="*/ 140 h 151"/>
                <a:gd name="T56" fmla="*/ 649 w 721"/>
                <a:gd name="T57" fmla="*/ 140 h 151"/>
                <a:gd name="T58" fmla="*/ 637 w 721"/>
                <a:gd name="T59" fmla="*/ 145 h 151"/>
                <a:gd name="T60" fmla="*/ 625 w 721"/>
                <a:gd name="T61" fmla="*/ 151 h 151"/>
                <a:gd name="T62" fmla="*/ 0 w 721"/>
                <a:gd name="T63" fmla="*/ 70 h 151"/>
                <a:gd name="T64" fmla="*/ 655 w 721"/>
                <a:gd name="T65" fmla="*/ 0 h 15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21"/>
                <a:gd name="T100" fmla="*/ 0 h 151"/>
                <a:gd name="T101" fmla="*/ 721 w 721"/>
                <a:gd name="T102" fmla="*/ 151 h 15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21" h="151">
                  <a:moveTo>
                    <a:pt x="655" y="0"/>
                  </a:moveTo>
                  <a:lnTo>
                    <a:pt x="661" y="6"/>
                  </a:lnTo>
                  <a:lnTo>
                    <a:pt x="673" y="11"/>
                  </a:lnTo>
                  <a:lnTo>
                    <a:pt x="679" y="16"/>
                  </a:lnTo>
                  <a:lnTo>
                    <a:pt x="685" y="16"/>
                  </a:lnTo>
                  <a:lnTo>
                    <a:pt x="691" y="22"/>
                  </a:lnTo>
                  <a:lnTo>
                    <a:pt x="697" y="27"/>
                  </a:lnTo>
                  <a:lnTo>
                    <a:pt x="703" y="33"/>
                  </a:lnTo>
                  <a:lnTo>
                    <a:pt x="709" y="38"/>
                  </a:lnTo>
                  <a:lnTo>
                    <a:pt x="715" y="43"/>
                  </a:lnTo>
                  <a:lnTo>
                    <a:pt x="715" y="49"/>
                  </a:lnTo>
                  <a:lnTo>
                    <a:pt x="715" y="54"/>
                  </a:lnTo>
                  <a:lnTo>
                    <a:pt x="721" y="59"/>
                  </a:lnTo>
                  <a:lnTo>
                    <a:pt x="721" y="65"/>
                  </a:lnTo>
                  <a:lnTo>
                    <a:pt x="721" y="70"/>
                  </a:lnTo>
                  <a:lnTo>
                    <a:pt x="721" y="75"/>
                  </a:lnTo>
                  <a:lnTo>
                    <a:pt x="715" y="81"/>
                  </a:lnTo>
                  <a:lnTo>
                    <a:pt x="715" y="86"/>
                  </a:lnTo>
                  <a:lnTo>
                    <a:pt x="715" y="92"/>
                  </a:lnTo>
                  <a:lnTo>
                    <a:pt x="709" y="97"/>
                  </a:lnTo>
                  <a:lnTo>
                    <a:pt x="703" y="102"/>
                  </a:lnTo>
                  <a:lnTo>
                    <a:pt x="697" y="108"/>
                  </a:lnTo>
                  <a:lnTo>
                    <a:pt x="697" y="113"/>
                  </a:lnTo>
                  <a:lnTo>
                    <a:pt x="691" y="118"/>
                  </a:lnTo>
                  <a:lnTo>
                    <a:pt x="679" y="124"/>
                  </a:lnTo>
                  <a:lnTo>
                    <a:pt x="673" y="129"/>
                  </a:lnTo>
                  <a:lnTo>
                    <a:pt x="661" y="134"/>
                  </a:lnTo>
                  <a:lnTo>
                    <a:pt x="655" y="140"/>
                  </a:lnTo>
                  <a:lnTo>
                    <a:pt x="649" y="140"/>
                  </a:lnTo>
                  <a:lnTo>
                    <a:pt x="637" y="145"/>
                  </a:lnTo>
                  <a:lnTo>
                    <a:pt x="625" y="151"/>
                  </a:lnTo>
                  <a:lnTo>
                    <a:pt x="0" y="70"/>
                  </a:lnTo>
                  <a:lnTo>
                    <a:pt x="655" y="0"/>
                  </a:lnTo>
                  <a:close/>
                </a:path>
              </a:pathLst>
            </a:custGeom>
            <a:solidFill>
              <a:srgbClr val="CCCCFF"/>
            </a:solidFill>
            <a:ln w="6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71" name="Freeform 16"/>
            <p:cNvSpPr>
              <a:spLocks/>
            </p:cNvSpPr>
            <p:nvPr/>
          </p:nvSpPr>
          <p:spPr bwMode="auto">
            <a:xfrm>
              <a:off x="2260" y="1797"/>
              <a:ext cx="48" cy="284"/>
            </a:xfrm>
            <a:custGeom>
              <a:avLst/>
              <a:gdLst>
                <a:gd name="T0" fmla="*/ 48 w 8"/>
                <a:gd name="T1" fmla="*/ 284 h 53"/>
                <a:gd name="T2" fmla="*/ 6 w 8"/>
                <a:gd name="T3" fmla="*/ 284 h 53"/>
                <a:gd name="T4" fmla="*/ 0 w 8"/>
                <a:gd name="T5" fmla="*/ 0 h 53"/>
                <a:gd name="T6" fmla="*/ 0 60000 65536"/>
                <a:gd name="T7" fmla="*/ 0 60000 65536"/>
                <a:gd name="T8" fmla="*/ 0 60000 65536"/>
                <a:gd name="T9" fmla="*/ 0 w 8"/>
                <a:gd name="T10" fmla="*/ 0 h 53"/>
                <a:gd name="T11" fmla="*/ 8 w 8"/>
                <a:gd name="T12" fmla="*/ 53 h 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53">
                  <a:moveTo>
                    <a:pt x="8" y="53"/>
                  </a:moveTo>
                  <a:lnTo>
                    <a:pt x="1" y="53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72" name="Freeform 17"/>
            <p:cNvSpPr>
              <a:spLocks/>
            </p:cNvSpPr>
            <p:nvPr/>
          </p:nvSpPr>
          <p:spPr bwMode="auto">
            <a:xfrm>
              <a:off x="553" y="1652"/>
              <a:ext cx="1340" cy="343"/>
            </a:xfrm>
            <a:custGeom>
              <a:avLst/>
              <a:gdLst>
                <a:gd name="T0" fmla="*/ 1310 w 1340"/>
                <a:gd name="T1" fmla="*/ 91 h 343"/>
                <a:gd name="T2" fmla="*/ 1268 w 1340"/>
                <a:gd name="T3" fmla="*/ 107 h 343"/>
                <a:gd name="T4" fmla="*/ 1214 w 1340"/>
                <a:gd name="T5" fmla="*/ 118 h 343"/>
                <a:gd name="T6" fmla="*/ 1160 w 1340"/>
                <a:gd name="T7" fmla="*/ 128 h 343"/>
                <a:gd name="T8" fmla="*/ 1100 w 1340"/>
                <a:gd name="T9" fmla="*/ 139 h 343"/>
                <a:gd name="T10" fmla="*/ 1034 w 1340"/>
                <a:gd name="T11" fmla="*/ 150 h 343"/>
                <a:gd name="T12" fmla="*/ 961 w 1340"/>
                <a:gd name="T13" fmla="*/ 155 h 343"/>
                <a:gd name="T14" fmla="*/ 889 w 1340"/>
                <a:gd name="T15" fmla="*/ 161 h 343"/>
                <a:gd name="T16" fmla="*/ 817 w 1340"/>
                <a:gd name="T17" fmla="*/ 161 h 343"/>
                <a:gd name="T18" fmla="*/ 739 w 1340"/>
                <a:gd name="T19" fmla="*/ 166 h 343"/>
                <a:gd name="T20" fmla="*/ 667 w 1340"/>
                <a:gd name="T21" fmla="*/ 166 h 343"/>
                <a:gd name="T22" fmla="*/ 589 w 1340"/>
                <a:gd name="T23" fmla="*/ 161 h 343"/>
                <a:gd name="T24" fmla="*/ 517 w 1340"/>
                <a:gd name="T25" fmla="*/ 161 h 343"/>
                <a:gd name="T26" fmla="*/ 445 w 1340"/>
                <a:gd name="T27" fmla="*/ 150 h 343"/>
                <a:gd name="T28" fmla="*/ 379 w 1340"/>
                <a:gd name="T29" fmla="*/ 145 h 343"/>
                <a:gd name="T30" fmla="*/ 312 w 1340"/>
                <a:gd name="T31" fmla="*/ 134 h 343"/>
                <a:gd name="T32" fmla="*/ 252 w 1340"/>
                <a:gd name="T33" fmla="*/ 123 h 343"/>
                <a:gd name="T34" fmla="*/ 198 w 1340"/>
                <a:gd name="T35" fmla="*/ 112 h 343"/>
                <a:gd name="T36" fmla="*/ 150 w 1340"/>
                <a:gd name="T37" fmla="*/ 102 h 343"/>
                <a:gd name="T38" fmla="*/ 108 w 1340"/>
                <a:gd name="T39" fmla="*/ 86 h 343"/>
                <a:gd name="T40" fmla="*/ 72 w 1340"/>
                <a:gd name="T41" fmla="*/ 69 h 343"/>
                <a:gd name="T42" fmla="*/ 42 w 1340"/>
                <a:gd name="T43" fmla="*/ 53 h 343"/>
                <a:gd name="T44" fmla="*/ 18 w 1340"/>
                <a:gd name="T45" fmla="*/ 37 h 343"/>
                <a:gd name="T46" fmla="*/ 6 w 1340"/>
                <a:gd name="T47" fmla="*/ 21 h 343"/>
                <a:gd name="T48" fmla="*/ 0 w 1340"/>
                <a:gd name="T49" fmla="*/ 5 h 343"/>
                <a:gd name="T50" fmla="*/ 0 w 1340"/>
                <a:gd name="T51" fmla="*/ 182 h 343"/>
                <a:gd name="T52" fmla="*/ 6 w 1340"/>
                <a:gd name="T53" fmla="*/ 198 h 343"/>
                <a:gd name="T54" fmla="*/ 18 w 1340"/>
                <a:gd name="T55" fmla="*/ 214 h 343"/>
                <a:gd name="T56" fmla="*/ 42 w 1340"/>
                <a:gd name="T57" fmla="*/ 230 h 343"/>
                <a:gd name="T58" fmla="*/ 72 w 1340"/>
                <a:gd name="T59" fmla="*/ 247 h 343"/>
                <a:gd name="T60" fmla="*/ 108 w 1340"/>
                <a:gd name="T61" fmla="*/ 263 h 343"/>
                <a:gd name="T62" fmla="*/ 150 w 1340"/>
                <a:gd name="T63" fmla="*/ 279 h 343"/>
                <a:gd name="T64" fmla="*/ 198 w 1340"/>
                <a:gd name="T65" fmla="*/ 289 h 343"/>
                <a:gd name="T66" fmla="*/ 252 w 1340"/>
                <a:gd name="T67" fmla="*/ 300 h 343"/>
                <a:gd name="T68" fmla="*/ 312 w 1340"/>
                <a:gd name="T69" fmla="*/ 311 h 343"/>
                <a:gd name="T70" fmla="*/ 379 w 1340"/>
                <a:gd name="T71" fmla="*/ 322 h 343"/>
                <a:gd name="T72" fmla="*/ 445 w 1340"/>
                <a:gd name="T73" fmla="*/ 327 h 343"/>
                <a:gd name="T74" fmla="*/ 517 w 1340"/>
                <a:gd name="T75" fmla="*/ 338 h 343"/>
                <a:gd name="T76" fmla="*/ 589 w 1340"/>
                <a:gd name="T77" fmla="*/ 338 h 343"/>
                <a:gd name="T78" fmla="*/ 667 w 1340"/>
                <a:gd name="T79" fmla="*/ 343 h 343"/>
                <a:gd name="T80" fmla="*/ 739 w 1340"/>
                <a:gd name="T81" fmla="*/ 343 h 343"/>
                <a:gd name="T82" fmla="*/ 817 w 1340"/>
                <a:gd name="T83" fmla="*/ 338 h 343"/>
                <a:gd name="T84" fmla="*/ 889 w 1340"/>
                <a:gd name="T85" fmla="*/ 338 h 343"/>
                <a:gd name="T86" fmla="*/ 961 w 1340"/>
                <a:gd name="T87" fmla="*/ 332 h 343"/>
                <a:gd name="T88" fmla="*/ 1034 w 1340"/>
                <a:gd name="T89" fmla="*/ 327 h 343"/>
                <a:gd name="T90" fmla="*/ 1100 w 1340"/>
                <a:gd name="T91" fmla="*/ 316 h 343"/>
                <a:gd name="T92" fmla="*/ 1160 w 1340"/>
                <a:gd name="T93" fmla="*/ 306 h 343"/>
                <a:gd name="T94" fmla="*/ 1214 w 1340"/>
                <a:gd name="T95" fmla="*/ 295 h 343"/>
                <a:gd name="T96" fmla="*/ 1268 w 1340"/>
                <a:gd name="T97" fmla="*/ 284 h 343"/>
                <a:gd name="T98" fmla="*/ 1310 w 1340"/>
                <a:gd name="T99" fmla="*/ 268 h 343"/>
                <a:gd name="T100" fmla="*/ 1340 w 1340"/>
                <a:gd name="T101" fmla="*/ 80 h 34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340"/>
                <a:gd name="T154" fmla="*/ 0 h 343"/>
                <a:gd name="T155" fmla="*/ 1340 w 1340"/>
                <a:gd name="T156" fmla="*/ 343 h 34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340" h="343">
                  <a:moveTo>
                    <a:pt x="1340" y="80"/>
                  </a:moveTo>
                  <a:lnTo>
                    <a:pt x="1328" y="86"/>
                  </a:lnTo>
                  <a:lnTo>
                    <a:pt x="1310" y="91"/>
                  </a:lnTo>
                  <a:lnTo>
                    <a:pt x="1298" y="96"/>
                  </a:lnTo>
                  <a:lnTo>
                    <a:pt x="1280" y="102"/>
                  </a:lnTo>
                  <a:lnTo>
                    <a:pt x="1268" y="107"/>
                  </a:lnTo>
                  <a:lnTo>
                    <a:pt x="1250" y="107"/>
                  </a:lnTo>
                  <a:lnTo>
                    <a:pt x="1232" y="112"/>
                  </a:lnTo>
                  <a:lnTo>
                    <a:pt x="1214" y="118"/>
                  </a:lnTo>
                  <a:lnTo>
                    <a:pt x="1196" y="123"/>
                  </a:lnTo>
                  <a:lnTo>
                    <a:pt x="1178" y="123"/>
                  </a:lnTo>
                  <a:lnTo>
                    <a:pt x="1160" y="128"/>
                  </a:lnTo>
                  <a:lnTo>
                    <a:pt x="1136" y="134"/>
                  </a:lnTo>
                  <a:lnTo>
                    <a:pt x="1118" y="134"/>
                  </a:lnTo>
                  <a:lnTo>
                    <a:pt x="1100" y="139"/>
                  </a:lnTo>
                  <a:lnTo>
                    <a:pt x="1076" y="145"/>
                  </a:lnTo>
                  <a:lnTo>
                    <a:pt x="1052" y="145"/>
                  </a:lnTo>
                  <a:lnTo>
                    <a:pt x="1034" y="150"/>
                  </a:lnTo>
                  <a:lnTo>
                    <a:pt x="1010" y="150"/>
                  </a:lnTo>
                  <a:lnTo>
                    <a:pt x="986" y="150"/>
                  </a:lnTo>
                  <a:lnTo>
                    <a:pt x="961" y="155"/>
                  </a:lnTo>
                  <a:lnTo>
                    <a:pt x="937" y="155"/>
                  </a:lnTo>
                  <a:lnTo>
                    <a:pt x="913" y="161"/>
                  </a:lnTo>
                  <a:lnTo>
                    <a:pt x="889" y="161"/>
                  </a:lnTo>
                  <a:lnTo>
                    <a:pt x="865" y="161"/>
                  </a:lnTo>
                  <a:lnTo>
                    <a:pt x="841" y="161"/>
                  </a:lnTo>
                  <a:lnTo>
                    <a:pt x="817" y="161"/>
                  </a:lnTo>
                  <a:lnTo>
                    <a:pt x="793" y="166"/>
                  </a:lnTo>
                  <a:lnTo>
                    <a:pt x="769" y="166"/>
                  </a:lnTo>
                  <a:lnTo>
                    <a:pt x="739" y="166"/>
                  </a:lnTo>
                  <a:lnTo>
                    <a:pt x="715" y="166"/>
                  </a:lnTo>
                  <a:lnTo>
                    <a:pt x="691" y="166"/>
                  </a:lnTo>
                  <a:lnTo>
                    <a:pt x="667" y="166"/>
                  </a:lnTo>
                  <a:lnTo>
                    <a:pt x="643" y="166"/>
                  </a:lnTo>
                  <a:lnTo>
                    <a:pt x="619" y="161"/>
                  </a:lnTo>
                  <a:lnTo>
                    <a:pt x="589" y="161"/>
                  </a:lnTo>
                  <a:lnTo>
                    <a:pt x="565" y="161"/>
                  </a:lnTo>
                  <a:lnTo>
                    <a:pt x="541" y="161"/>
                  </a:lnTo>
                  <a:lnTo>
                    <a:pt x="517" y="161"/>
                  </a:lnTo>
                  <a:lnTo>
                    <a:pt x="493" y="155"/>
                  </a:lnTo>
                  <a:lnTo>
                    <a:pt x="469" y="155"/>
                  </a:lnTo>
                  <a:lnTo>
                    <a:pt x="445" y="150"/>
                  </a:lnTo>
                  <a:lnTo>
                    <a:pt x="427" y="150"/>
                  </a:lnTo>
                  <a:lnTo>
                    <a:pt x="403" y="150"/>
                  </a:lnTo>
                  <a:lnTo>
                    <a:pt x="379" y="145"/>
                  </a:lnTo>
                  <a:lnTo>
                    <a:pt x="354" y="145"/>
                  </a:lnTo>
                  <a:lnTo>
                    <a:pt x="336" y="139"/>
                  </a:lnTo>
                  <a:lnTo>
                    <a:pt x="312" y="134"/>
                  </a:lnTo>
                  <a:lnTo>
                    <a:pt x="294" y="134"/>
                  </a:lnTo>
                  <a:lnTo>
                    <a:pt x="276" y="128"/>
                  </a:lnTo>
                  <a:lnTo>
                    <a:pt x="252" y="123"/>
                  </a:lnTo>
                  <a:lnTo>
                    <a:pt x="234" y="123"/>
                  </a:lnTo>
                  <a:lnTo>
                    <a:pt x="216" y="118"/>
                  </a:lnTo>
                  <a:lnTo>
                    <a:pt x="198" y="112"/>
                  </a:lnTo>
                  <a:lnTo>
                    <a:pt x="180" y="107"/>
                  </a:lnTo>
                  <a:lnTo>
                    <a:pt x="168" y="107"/>
                  </a:lnTo>
                  <a:lnTo>
                    <a:pt x="150" y="102"/>
                  </a:lnTo>
                  <a:lnTo>
                    <a:pt x="138" y="96"/>
                  </a:lnTo>
                  <a:lnTo>
                    <a:pt x="120" y="91"/>
                  </a:lnTo>
                  <a:lnTo>
                    <a:pt x="108" y="86"/>
                  </a:lnTo>
                  <a:lnTo>
                    <a:pt x="96" y="80"/>
                  </a:lnTo>
                  <a:lnTo>
                    <a:pt x="84" y="75"/>
                  </a:lnTo>
                  <a:lnTo>
                    <a:pt x="72" y="69"/>
                  </a:lnTo>
                  <a:lnTo>
                    <a:pt x="60" y="64"/>
                  </a:lnTo>
                  <a:lnTo>
                    <a:pt x="48" y="59"/>
                  </a:lnTo>
                  <a:lnTo>
                    <a:pt x="42" y="53"/>
                  </a:lnTo>
                  <a:lnTo>
                    <a:pt x="36" y="48"/>
                  </a:lnTo>
                  <a:lnTo>
                    <a:pt x="24" y="43"/>
                  </a:lnTo>
                  <a:lnTo>
                    <a:pt x="18" y="37"/>
                  </a:lnTo>
                  <a:lnTo>
                    <a:pt x="12" y="32"/>
                  </a:lnTo>
                  <a:lnTo>
                    <a:pt x="12" y="26"/>
                  </a:lnTo>
                  <a:lnTo>
                    <a:pt x="6" y="21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177"/>
                  </a:lnTo>
                  <a:lnTo>
                    <a:pt x="0" y="182"/>
                  </a:lnTo>
                  <a:lnTo>
                    <a:pt x="0" y="187"/>
                  </a:lnTo>
                  <a:lnTo>
                    <a:pt x="0" y="193"/>
                  </a:lnTo>
                  <a:lnTo>
                    <a:pt x="6" y="198"/>
                  </a:lnTo>
                  <a:lnTo>
                    <a:pt x="12" y="204"/>
                  </a:lnTo>
                  <a:lnTo>
                    <a:pt x="12" y="209"/>
                  </a:lnTo>
                  <a:lnTo>
                    <a:pt x="18" y="214"/>
                  </a:lnTo>
                  <a:lnTo>
                    <a:pt x="24" y="220"/>
                  </a:lnTo>
                  <a:lnTo>
                    <a:pt x="36" y="225"/>
                  </a:lnTo>
                  <a:lnTo>
                    <a:pt x="42" y="230"/>
                  </a:lnTo>
                  <a:lnTo>
                    <a:pt x="48" y="236"/>
                  </a:lnTo>
                  <a:lnTo>
                    <a:pt x="60" y="241"/>
                  </a:lnTo>
                  <a:lnTo>
                    <a:pt x="72" y="247"/>
                  </a:lnTo>
                  <a:lnTo>
                    <a:pt x="84" y="252"/>
                  </a:lnTo>
                  <a:lnTo>
                    <a:pt x="96" y="257"/>
                  </a:lnTo>
                  <a:lnTo>
                    <a:pt x="108" y="263"/>
                  </a:lnTo>
                  <a:lnTo>
                    <a:pt x="120" y="268"/>
                  </a:lnTo>
                  <a:lnTo>
                    <a:pt x="138" y="273"/>
                  </a:lnTo>
                  <a:lnTo>
                    <a:pt x="150" y="279"/>
                  </a:lnTo>
                  <a:lnTo>
                    <a:pt x="168" y="284"/>
                  </a:lnTo>
                  <a:lnTo>
                    <a:pt x="180" y="284"/>
                  </a:lnTo>
                  <a:lnTo>
                    <a:pt x="198" y="289"/>
                  </a:lnTo>
                  <a:lnTo>
                    <a:pt x="216" y="295"/>
                  </a:lnTo>
                  <a:lnTo>
                    <a:pt x="234" y="300"/>
                  </a:lnTo>
                  <a:lnTo>
                    <a:pt x="252" y="300"/>
                  </a:lnTo>
                  <a:lnTo>
                    <a:pt x="276" y="306"/>
                  </a:lnTo>
                  <a:lnTo>
                    <a:pt x="294" y="311"/>
                  </a:lnTo>
                  <a:lnTo>
                    <a:pt x="312" y="311"/>
                  </a:lnTo>
                  <a:lnTo>
                    <a:pt x="336" y="316"/>
                  </a:lnTo>
                  <a:lnTo>
                    <a:pt x="354" y="322"/>
                  </a:lnTo>
                  <a:lnTo>
                    <a:pt x="379" y="322"/>
                  </a:lnTo>
                  <a:lnTo>
                    <a:pt x="403" y="327"/>
                  </a:lnTo>
                  <a:lnTo>
                    <a:pt x="427" y="327"/>
                  </a:lnTo>
                  <a:lnTo>
                    <a:pt x="445" y="327"/>
                  </a:lnTo>
                  <a:lnTo>
                    <a:pt x="469" y="332"/>
                  </a:lnTo>
                  <a:lnTo>
                    <a:pt x="493" y="332"/>
                  </a:lnTo>
                  <a:lnTo>
                    <a:pt x="517" y="338"/>
                  </a:lnTo>
                  <a:lnTo>
                    <a:pt x="541" y="338"/>
                  </a:lnTo>
                  <a:lnTo>
                    <a:pt x="565" y="338"/>
                  </a:lnTo>
                  <a:lnTo>
                    <a:pt x="589" y="338"/>
                  </a:lnTo>
                  <a:lnTo>
                    <a:pt x="619" y="338"/>
                  </a:lnTo>
                  <a:lnTo>
                    <a:pt x="643" y="343"/>
                  </a:lnTo>
                  <a:lnTo>
                    <a:pt x="667" y="343"/>
                  </a:lnTo>
                  <a:lnTo>
                    <a:pt x="691" y="343"/>
                  </a:lnTo>
                  <a:lnTo>
                    <a:pt x="715" y="343"/>
                  </a:lnTo>
                  <a:lnTo>
                    <a:pt x="739" y="343"/>
                  </a:lnTo>
                  <a:lnTo>
                    <a:pt x="769" y="343"/>
                  </a:lnTo>
                  <a:lnTo>
                    <a:pt x="793" y="343"/>
                  </a:lnTo>
                  <a:lnTo>
                    <a:pt x="817" y="338"/>
                  </a:lnTo>
                  <a:lnTo>
                    <a:pt x="841" y="338"/>
                  </a:lnTo>
                  <a:lnTo>
                    <a:pt x="865" y="338"/>
                  </a:lnTo>
                  <a:lnTo>
                    <a:pt x="889" y="338"/>
                  </a:lnTo>
                  <a:lnTo>
                    <a:pt x="913" y="338"/>
                  </a:lnTo>
                  <a:lnTo>
                    <a:pt x="937" y="332"/>
                  </a:lnTo>
                  <a:lnTo>
                    <a:pt x="961" y="332"/>
                  </a:lnTo>
                  <a:lnTo>
                    <a:pt x="986" y="327"/>
                  </a:lnTo>
                  <a:lnTo>
                    <a:pt x="1010" y="327"/>
                  </a:lnTo>
                  <a:lnTo>
                    <a:pt x="1034" y="327"/>
                  </a:lnTo>
                  <a:lnTo>
                    <a:pt x="1052" y="322"/>
                  </a:lnTo>
                  <a:lnTo>
                    <a:pt x="1076" y="322"/>
                  </a:lnTo>
                  <a:lnTo>
                    <a:pt x="1100" y="316"/>
                  </a:lnTo>
                  <a:lnTo>
                    <a:pt x="1118" y="311"/>
                  </a:lnTo>
                  <a:lnTo>
                    <a:pt x="1136" y="311"/>
                  </a:lnTo>
                  <a:lnTo>
                    <a:pt x="1160" y="306"/>
                  </a:lnTo>
                  <a:lnTo>
                    <a:pt x="1178" y="300"/>
                  </a:lnTo>
                  <a:lnTo>
                    <a:pt x="1196" y="300"/>
                  </a:lnTo>
                  <a:lnTo>
                    <a:pt x="1214" y="295"/>
                  </a:lnTo>
                  <a:lnTo>
                    <a:pt x="1232" y="289"/>
                  </a:lnTo>
                  <a:lnTo>
                    <a:pt x="1250" y="284"/>
                  </a:lnTo>
                  <a:lnTo>
                    <a:pt x="1268" y="284"/>
                  </a:lnTo>
                  <a:lnTo>
                    <a:pt x="1280" y="279"/>
                  </a:lnTo>
                  <a:lnTo>
                    <a:pt x="1298" y="273"/>
                  </a:lnTo>
                  <a:lnTo>
                    <a:pt x="1310" y="268"/>
                  </a:lnTo>
                  <a:lnTo>
                    <a:pt x="1328" y="263"/>
                  </a:lnTo>
                  <a:lnTo>
                    <a:pt x="1340" y="257"/>
                  </a:lnTo>
                  <a:lnTo>
                    <a:pt x="1340" y="80"/>
                  </a:lnTo>
                  <a:close/>
                </a:path>
              </a:pathLst>
            </a:custGeom>
            <a:solidFill>
              <a:srgbClr val="668080"/>
            </a:solidFill>
            <a:ln w="6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73" name="Freeform 18"/>
            <p:cNvSpPr>
              <a:spLocks/>
            </p:cNvSpPr>
            <p:nvPr/>
          </p:nvSpPr>
          <p:spPr bwMode="auto">
            <a:xfrm>
              <a:off x="553" y="1566"/>
              <a:ext cx="1340" cy="252"/>
            </a:xfrm>
            <a:custGeom>
              <a:avLst/>
              <a:gdLst>
                <a:gd name="T0" fmla="*/ 1328 w 1340"/>
                <a:gd name="T1" fmla="*/ 172 h 252"/>
                <a:gd name="T2" fmla="*/ 1298 w 1340"/>
                <a:gd name="T3" fmla="*/ 182 h 252"/>
                <a:gd name="T4" fmla="*/ 1268 w 1340"/>
                <a:gd name="T5" fmla="*/ 193 h 252"/>
                <a:gd name="T6" fmla="*/ 1232 w 1340"/>
                <a:gd name="T7" fmla="*/ 198 h 252"/>
                <a:gd name="T8" fmla="*/ 1196 w 1340"/>
                <a:gd name="T9" fmla="*/ 209 h 252"/>
                <a:gd name="T10" fmla="*/ 1166 w 1340"/>
                <a:gd name="T11" fmla="*/ 214 h 252"/>
                <a:gd name="T12" fmla="*/ 1130 w 1340"/>
                <a:gd name="T13" fmla="*/ 220 h 252"/>
                <a:gd name="T14" fmla="*/ 1088 w 1340"/>
                <a:gd name="T15" fmla="*/ 225 h 252"/>
                <a:gd name="T16" fmla="*/ 1046 w 1340"/>
                <a:gd name="T17" fmla="*/ 231 h 252"/>
                <a:gd name="T18" fmla="*/ 998 w 1340"/>
                <a:gd name="T19" fmla="*/ 236 h 252"/>
                <a:gd name="T20" fmla="*/ 949 w 1340"/>
                <a:gd name="T21" fmla="*/ 241 h 252"/>
                <a:gd name="T22" fmla="*/ 901 w 1340"/>
                <a:gd name="T23" fmla="*/ 247 h 252"/>
                <a:gd name="T24" fmla="*/ 853 w 1340"/>
                <a:gd name="T25" fmla="*/ 247 h 252"/>
                <a:gd name="T26" fmla="*/ 805 w 1340"/>
                <a:gd name="T27" fmla="*/ 252 h 252"/>
                <a:gd name="T28" fmla="*/ 769 w 1340"/>
                <a:gd name="T29" fmla="*/ 252 h 252"/>
                <a:gd name="T30" fmla="*/ 715 w 1340"/>
                <a:gd name="T31" fmla="*/ 252 h 252"/>
                <a:gd name="T32" fmla="*/ 667 w 1340"/>
                <a:gd name="T33" fmla="*/ 252 h 252"/>
                <a:gd name="T34" fmla="*/ 619 w 1340"/>
                <a:gd name="T35" fmla="*/ 247 h 252"/>
                <a:gd name="T36" fmla="*/ 565 w 1340"/>
                <a:gd name="T37" fmla="*/ 247 h 252"/>
                <a:gd name="T38" fmla="*/ 517 w 1340"/>
                <a:gd name="T39" fmla="*/ 247 h 252"/>
                <a:gd name="T40" fmla="*/ 469 w 1340"/>
                <a:gd name="T41" fmla="*/ 241 h 252"/>
                <a:gd name="T42" fmla="*/ 427 w 1340"/>
                <a:gd name="T43" fmla="*/ 236 h 252"/>
                <a:gd name="T44" fmla="*/ 379 w 1340"/>
                <a:gd name="T45" fmla="*/ 231 h 252"/>
                <a:gd name="T46" fmla="*/ 348 w 1340"/>
                <a:gd name="T47" fmla="*/ 225 h 252"/>
                <a:gd name="T48" fmla="*/ 306 w 1340"/>
                <a:gd name="T49" fmla="*/ 220 h 252"/>
                <a:gd name="T50" fmla="*/ 264 w 1340"/>
                <a:gd name="T51" fmla="*/ 214 h 252"/>
                <a:gd name="T52" fmla="*/ 228 w 1340"/>
                <a:gd name="T53" fmla="*/ 204 h 252"/>
                <a:gd name="T54" fmla="*/ 192 w 1340"/>
                <a:gd name="T55" fmla="*/ 198 h 252"/>
                <a:gd name="T56" fmla="*/ 156 w 1340"/>
                <a:gd name="T57" fmla="*/ 188 h 252"/>
                <a:gd name="T58" fmla="*/ 126 w 1340"/>
                <a:gd name="T59" fmla="*/ 182 h 252"/>
                <a:gd name="T60" fmla="*/ 102 w 1340"/>
                <a:gd name="T61" fmla="*/ 172 h 252"/>
                <a:gd name="T62" fmla="*/ 78 w 1340"/>
                <a:gd name="T63" fmla="*/ 161 h 252"/>
                <a:gd name="T64" fmla="*/ 54 w 1340"/>
                <a:gd name="T65" fmla="*/ 150 h 252"/>
                <a:gd name="T66" fmla="*/ 42 w 1340"/>
                <a:gd name="T67" fmla="*/ 139 h 252"/>
                <a:gd name="T68" fmla="*/ 24 w 1340"/>
                <a:gd name="T69" fmla="*/ 129 h 252"/>
                <a:gd name="T70" fmla="*/ 12 w 1340"/>
                <a:gd name="T71" fmla="*/ 118 h 252"/>
                <a:gd name="T72" fmla="*/ 6 w 1340"/>
                <a:gd name="T73" fmla="*/ 107 h 252"/>
                <a:gd name="T74" fmla="*/ 0 w 1340"/>
                <a:gd name="T75" fmla="*/ 96 h 252"/>
                <a:gd name="T76" fmla="*/ 0 w 1340"/>
                <a:gd name="T77" fmla="*/ 86 h 252"/>
                <a:gd name="T78" fmla="*/ 0 w 1340"/>
                <a:gd name="T79" fmla="*/ 75 h 252"/>
                <a:gd name="T80" fmla="*/ 6 w 1340"/>
                <a:gd name="T81" fmla="*/ 59 h 252"/>
                <a:gd name="T82" fmla="*/ 12 w 1340"/>
                <a:gd name="T83" fmla="*/ 48 h 252"/>
                <a:gd name="T84" fmla="*/ 24 w 1340"/>
                <a:gd name="T85" fmla="*/ 43 h 252"/>
                <a:gd name="T86" fmla="*/ 36 w 1340"/>
                <a:gd name="T87" fmla="*/ 32 h 252"/>
                <a:gd name="T88" fmla="*/ 54 w 1340"/>
                <a:gd name="T89" fmla="*/ 21 h 252"/>
                <a:gd name="T90" fmla="*/ 78 w 1340"/>
                <a:gd name="T91" fmla="*/ 11 h 252"/>
                <a:gd name="T92" fmla="*/ 102 w 1340"/>
                <a:gd name="T93" fmla="*/ 0 h 252"/>
                <a:gd name="T94" fmla="*/ 1340 w 1340"/>
                <a:gd name="T95" fmla="*/ 166 h 25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340"/>
                <a:gd name="T145" fmla="*/ 0 h 252"/>
                <a:gd name="T146" fmla="*/ 1340 w 1340"/>
                <a:gd name="T147" fmla="*/ 252 h 25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340" h="252">
                  <a:moveTo>
                    <a:pt x="1340" y="166"/>
                  </a:moveTo>
                  <a:lnTo>
                    <a:pt x="1328" y="172"/>
                  </a:lnTo>
                  <a:lnTo>
                    <a:pt x="1310" y="177"/>
                  </a:lnTo>
                  <a:lnTo>
                    <a:pt x="1298" y="182"/>
                  </a:lnTo>
                  <a:lnTo>
                    <a:pt x="1280" y="188"/>
                  </a:lnTo>
                  <a:lnTo>
                    <a:pt x="1268" y="193"/>
                  </a:lnTo>
                  <a:lnTo>
                    <a:pt x="1250" y="193"/>
                  </a:lnTo>
                  <a:lnTo>
                    <a:pt x="1232" y="198"/>
                  </a:lnTo>
                  <a:lnTo>
                    <a:pt x="1214" y="204"/>
                  </a:lnTo>
                  <a:lnTo>
                    <a:pt x="1196" y="209"/>
                  </a:lnTo>
                  <a:lnTo>
                    <a:pt x="1190" y="209"/>
                  </a:lnTo>
                  <a:lnTo>
                    <a:pt x="1166" y="214"/>
                  </a:lnTo>
                  <a:lnTo>
                    <a:pt x="1148" y="220"/>
                  </a:lnTo>
                  <a:lnTo>
                    <a:pt x="1130" y="220"/>
                  </a:lnTo>
                  <a:lnTo>
                    <a:pt x="1106" y="225"/>
                  </a:lnTo>
                  <a:lnTo>
                    <a:pt x="1088" y="225"/>
                  </a:lnTo>
                  <a:lnTo>
                    <a:pt x="1064" y="231"/>
                  </a:lnTo>
                  <a:lnTo>
                    <a:pt x="1046" y="231"/>
                  </a:lnTo>
                  <a:lnTo>
                    <a:pt x="1022" y="236"/>
                  </a:lnTo>
                  <a:lnTo>
                    <a:pt x="998" y="236"/>
                  </a:lnTo>
                  <a:lnTo>
                    <a:pt x="973" y="241"/>
                  </a:lnTo>
                  <a:lnTo>
                    <a:pt x="949" y="241"/>
                  </a:lnTo>
                  <a:lnTo>
                    <a:pt x="925" y="241"/>
                  </a:lnTo>
                  <a:lnTo>
                    <a:pt x="901" y="247"/>
                  </a:lnTo>
                  <a:lnTo>
                    <a:pt x="877" y="247"/>
                  </a:lnTo>
                  <a:lnTo>
                    <a:pt x="853" y="247"/>
                  </a:lnTo>
                  <a:lnTo>
                    <a:pt x="829" y="247"/>
                  </a:lnTo>
                  <a:lnTo>
                    <a:pt x="805" y="252"/>
                  </a:lnTo>
                  <a:lnTo>
                    <a:pt x="793" y="252"/>
                  </a:lnTo>
                  <a:lnTo>
                    <a:pt x="769" y="252"/>
                  </a:lnTo>
                  <a:lnTo>
                    <a:pt x="739" y="252"/>
                  </a:lnTo>
                  <a:lnTo>
                    <a:pt x="715" y="252"/>
                  </a:lnTo>
                  <a:lnTo>
                    <a:pt x="691" y="252"/>
                  </a:lnTo>
                  <a:lnTo>
                    <a:pt x="667" y="252"/>
                  </a:lnTo>
                  <a:lnTo>
                    <a:pt x="643" y="252"/>
                  </a:lnTo>
                  <a:lnTo>
                    <a:pt x="619" y="247"/>
                  </a:lnTo>
                  <a:lnTo>
                    <a:pt x="589" y="247"/>
                  </a:lnTo>
                  <a:lnTo>
                    <a:pt x="565" y="247"/>
                  </a:lnTo>
                  <a:lnTo>
                    <a:pt x="541" y="247"/>
                  </a:lnTo>
                  <a:lnTo>
                    <a:pt x="517" y="247"/>
                  </a:lnTo>
                  <a:lnTo>
                    <a:pt x="493" y="241"/>
                  </a:lnTo>
                  <a:lnTo>
                    <a:pt x="469" y="241"/>
                  </a:lnTo>
                  <a:lnTo>
                    <a:pt x="445" y="236"/>
                  </a:lnTo>
                  <a:lnTo>
                    <a:pt x="427" y="236"/>
                  </a:lnTo>
                  <a:lnTo>
                    <a:pt x="403" y="236"/>
                  </a:lnTo>
                  <a:lnTo>
                    <a:pt x="379" y="231"/>
                  </a:lnTo>
                  <a:lnTo>
                    <a:pt x="354" y="231"/>
                  </a:lnTo>
                  <a:lnTo>
                    <a:pt x="348" y="225"/>
                  </a:lnTo>
                  <a:lnTo>
                    <a:pt x="324" y="225"/>
                  </a:lnTo>
                  <a:lnTo>
                    <a:pt x="306" y="220"/>
                  </a:lnTo>
                  <a:lnTo>
                    <a:pt x="282" y="220"/>
                  </a:lnTo>
                  <a:lnTo>
                    <a:pt x="264" y="214"/>
                  </a:lnTo>
                  <a:lnTo>
                    <a:pt x="246" y="209"/>
                  </a:lnTo>
                  <a:lnTo>
                    <a:pt x="228" y="204"/>
                  </a:lnTo>
                  <a:lnTo>
                    <a:pt x="210" y="204"/>
                  </a:lnTo>
                  <a:lnTo>
                    <a:pt x="192" y="198"/>
                  </a:lnTo>
                  <a:lnTo>
                    <a:pt x="174" y="193"/>
                  </a:lnTo>
                  <a:lnTo>
                    <a:pt x="156" y="188"/>
                  </a:lnTo>
                  <a:lnTo>
                    <a:pt x="144" y="182"/>
                  </a:lnTo>
                  <a:lnTo>
                    <a:pt x="126" y="182"/>
                  </a:lnTo>
                  <a:lnTo>
                    <a:pt x="114" y="177"/>
                  </a:lnTo>
                  <a:lnTo>
                    <a:pt x="102" y="172"/>
                  </a:lnTo>
                  <a:lnTo>
                    <a:pt x="90" y="166"/>
                  </a:lnTo>
                  <a:lnTo>
                    <a:pt x="78" y="161"/>
                  </a:lnTo>
                  <a:lnTo>
                    <a:pt x="66" y="155"/>
                  </a:lnTo>
                  <a:lnTo>
                    <a:pt x="54" y="150"/>
                  </a:lnTo>
                  <a:lnTo>
                    <a:pt x="48" y="145"/>
                  </a:lnTo>
                  <a:lnTo>
                    <a:pt x="42" y="139"/>
                  </a:lnTo>
                  <a:lnTo>
                    <a:pt x="36" y="134"/>
                  </a:lnTo>
                  <a:lnTo>
                    <a:pt x="24" y="129"/>
                  </a:lnTo>
                  <a:lnTo>
                    <a:pt x="18" y="123"/>
                  </a:lnTo>
                  <a:lnTo>
                    <a:pt x="12" y="118"/>
                  </a:lnTo>
                  <a:lnTo>
                    <a:pt x="12" y="112"/>
                  </a:lnTo>
                  <a:lnTo>
                    <a:pt x="6" y="107"/>
                  </a:lnTo>
                  <a:lnTo>
                    <a:pt x="0" y="102"/>
                  </a:lnTo>
                  <a:lnTo>
                    <a:pt x="0" y="96"/>
                  </a:lnTo>
                  <a:lnTo>
                    <a:pt x="0" y="91"/>
                  </a:lnTo>
                  <a:lnTo>
                    <a:pt x="0" y="86"/>
                  </a:lnTo>
                  <a:lnTo>
                    <a:pt x="0" y="80"/>
                  </a:lnTo>
                  <a:lnTo>
                    <a:pt x="0" y="75"/>
                  </a:lnTo>
                  <a:lnTo>
                    <a:pt x="0" y="70"/>
                  </a:lnTo>
                  <a:lnTo>
                    <a:pt x="6" y="59"/>
                  </a:lnTo>
                  <a:lnTo>
                    <a:pt x="12" y="53"/>
                  </a:lnTo>
                  <a:lnTo>
                    <a:pt x="12" y="48"/>
                  </a:lnTo>
                  <a:lnTo>
                    <a:pt x="18" y="48"/>
                  </a:lnTo>
                  <a:lnTo>
                    <a:pt x="24" y="43"/>
                  </a:lnTo>
                  <a:lnTo>
                    <a:pt x="30" y="37"/>
                  </a:lnTo>
                  <a:lnTo>
                    <a:pt x="36" y="32"/>
                  </a:lnTo>
                  <a:lnTo>
                    <a:pt x="48" y="27"/>
                  </a:lnTo>
                  <a:lnTo>
                    <a:pt x="54" y="21"/>
                  </a:lnTo>
                  <a:lnTo>
                    <a:pt x="66" y="16"/>
                  </a:lnTo>
                  <a:lnTo>
                    <a:pt x="78" y="11"/>
                  </a:lnTo>
                  <a:lnTo>
                    <a:pt x="90" y="5"/>
                  </a:lnTo>
                  <a:lnTo>
                    <a:pt x="102" y="0"/>
                  </a:lnTo>
                  <a:lnTo>
                    <a:pt x="715" y="86"/>
                  </a:lnTo>
                  <a:lnTo>
                    <a:pt x="1340" y="166"/>
                  </a:lnTo>
                  <a:close/>
                </a:path>
              </a:pathLst>
            </a:custGeom>
            <a:solidFill>
              <a:srgbClr val="CCFFFF"/>
            </a:solidFill>
            <a:ln w="6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74" name="Freeform 19"/>
            <p:cNvSpPr>
              <a:spLocks/>
            </p:cNvSpPr>
            <p:nvPr/>
          </p:nvSpPr>
          <p:spPr bwMode="auto">
            <a:xfrm>
              <a:off x="907" y="1974"/>
              <a:ext cx="199" cy="193"/>
            </a:xfrm>
            <a:custGeom>
              <a:avLst/>
              <a:gdLst>
                <a:gd name="T0" fmla="*/ 199 w 33"/>
                <a:gd name="T1" fmla="*/ 193 h 36"/>
                <a:gd name="T2" fmla="*/ 157 w 33"/>
                <a:gd name="T3" fmla="*/ 193 h 36"/>
                <a:gd name="T4" fmla="*/ 0 w 33"/>
                <a:gd name="T5" fmla="*/ 0 h 36"/>
                <a:gd name="T6" fmla="*/ 0 60000 65536"/>
                <a:gd name="T7" fmla="*/ 0 60000 65536"/>
                <a:gd name="T8" fmla="*/ 0 60000 65536"/>
                <a:gd name="T9" fmla="*/ 0 w 33"/>
                <a:gd name="T10" fmla="*/ 0 h 36"/>
                <a:gd name="T11" fmla="*/ 33 w 33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" h="36">
                  <a:moveTo>
                    <a:pt x="33" y="36"/>
                  </a:moveTo>
                  <a:lnTo>
                    <a:pt x="26" y="36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75" name="Rectangle 20"/>
            <p:cNvSpPr>
              <a:spLocks noChangeArrowheads="1"/>
            </p:cNvSpPr>
            <p:nvPr/>
          </p:nvSpPr>
          <p:spPr bwMode="auto">
            <a:xfrm>
              <a:off x="1118" y="2124"/>
              <a:ext cx="236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50,2%</a:t>
              </a:r>
              <a:endParaRPr lang="ru-RU" sz="1400"/>
            </a:p>
          </p:txBody>
        </p:sp>
        <p:sp>
          <p:nvSpPr>
            <p:cNvPr id="9276" name="Rectangle 21"/>
            <p:cNvSpPr>
              <a:spLocks noChangeArrowheads="1"/>
            </p:cNvSpPr>
            <p:nvPr/>
          </p:nvSpPr>
          <p:spPr bwMode="auto">
            <a:xfrm>
              <a:off x="1370" y="1131"/>
              <a:ext cx="236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34,5%</a:t>
              </a:r>
              <a:endParaRPr lang="ru-RU" sz="1400"/>
            </a:p>
          </p:txBody>
        </p:sp>
        <p:sp>
          <p:nvSpPr>
            <p:cNvPr id="9277" name="Rectangle 22"/>
            <p:cNvSpPr>
              <a:spLocks noChangeArrowheads="1"/>
            </p:cNvSpPr>
            <p:nvPr/>
          </p:nvSpPr>
          <p:spPr bwMode="auto">
            <a:xfrm>
              <a:off x="2320" y="2038"/>
              <a:ext cx="236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15,3%</a:t>
              </a:r>
              <a:endParaRPr lang="ru-RU" sz="1400"/>
            </a:p>
          </p:txBody>
        </p:sp>
        <p:sp>
          <p:nvSpPr>
            <p:cNvPr id="9278" name="Rectangle 23"/>
            <p:cNvSpPr>
              <a:spLocks noChangeArrowheads="1"/>
            </p:cNvSpPr>
            <p:nvPr/>
          </p:nvSpPr>
          <p:spPr bwMode="auto">
            <a:xfrm>
              <a:off x="3015" y="973"/>
              <a:ext cx="1226" cy="1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79" name="Rectangle 24"/>
            <p:cNvSpPr>
              <a:spLocks noChangeArrowheads="1"/>
            </p:cNvSpPr>
            <p:nvPr/>
          </p:nvSpPr>
          <p:spPr bwMode="auto">
            <a:xfrm>
              <a:off x="3247" y="1205"/>
              <a:ext cx="54" cy="48"/>
            </a:xfrm>
            <a:prstGeom prst="rect">
              <a:avLst/>
            </a:prstGeom>
            <a:solidFill>
              <a:srgbClr val="CCFFFF"/>
            </a:solidFill>
            <a:ln w="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80" name="Rectangle 25"/>
            <p:cNvSpPr>
              <a:spLocks noChangeArrowheads="1"/>
            </p:cNvSpPr>
            <p:nvPr/>
          </p:nvSpPr>
          <p:spPr bwMode="auto">
            <a:xfrm>
              <a:off x="3347" y="1172"/>
              <a:ext cx="90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 dirty="0">
                  <a:solidFill>
                    <a:srgbClr val="333333"/>
                  </a:solidFill>
                </a:rPr>
                <a:t>Основная заработная</a:t>
              </a:r>
              <a:endParaRPr lang="ru-RU" sz="1400" dirty="0"/>
            </a:p>
          </p:txBody>
        </p:sp>
        <p:sp>
          <p:nvSpPr>
            <p:cNvPr id="9281" name="Rectangle 26"/>
            <p:cNvSpPr>
              <a:spLocks noChangeArrowheads="1"/>
            </p:cNvSpPr>
            <p:nvPr/>
          </p:nvSpPr>
          <p:spPr bwMode="auto">
            <a:xfrm>
              <a:off x="3347" y="1271"/>
              <a:ext cx="236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 dirty="0">
                  <a:solidFill>
                    <a:srgbClr val="333333"/>
                  </a:solidFill>
                </a:rPr>
                <a:t>плата</a:t>
              </a:r>
              <a:endParaRPr lang="ru-RU" sz="1400" dirty="0"/>
            </a:p>
          </p:txBody>
        </p:sp>
        <p:sp>
          <p:nvSpPr>
            <p:cNvPr id="9282" name="Rectangle 27"/>
            <p:cNvSpPr>
              <a:spLocks noChangeArrowheads="1"/>
            </p:cNvSpPr>
            <p:nvPr/>
          </p:nvSpPr>
          <p:spPr bwMode="auto">
            <a:xfrm flipH="1" flipV="1">
              <a:off x="3214" y="1503"/>
              <a:ext cx="66" cy="66"/>
            </a:xfrm>
            <a:prstGeom prst="rect">
              <a:avLst/>
            </a:prstGeom>
            <a:solidFill>
              <a:srgbClr val="FFCC99"/>
            </a:solidFill>
            <a:ln w="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83" name="Rectangle 28"/>
            <p:cNvSpPr>
              <a:spLocks noChangeArrowheads="1"/>
            </p:cNvSpPr>
            <p:nvPr/>
          </p:nvSpPr>
          <p:spPr bwMode="auto">
            <a:xfrm>
              <a:off x="3347" y="1437"/>
              <a:ext cx="701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 dirty="0">
                  <a:solidFill>
                    <a:srgbClr val="333333"/>
                  </a:solidFill>
                </a:rPr>
                <a:t>Дополнительная</a:t>
              </a:r>
              <a:endParaRPr lang="ru-RU" sz="1400" dirty="0"/>
            </a:p>
          </p:txBody>
        </p:sp>
        <p:sp>
          <p:nvSpPr>
            <p:cNvPr id="9284" name="Rectangle 29"/>
            <p:cNvSpPr>
              <a:spLocks noChangeArrowheads="1"/>
            </p:cNvSpPr>
            <p:nvPr/>
          </p:nvSpPr>
          <p:spPr bwMode="auto">
            <a:xfrm>
              <a:off x="3347" y="1536"/>
              <a:ext cx="728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 dirty="0">
                  <a:solidFill>
                    <a:srgbClr val="333333"/>
                  </a:solidFill>
                </a:rPr>
                <a:t>заработная плата</a:t>
              </a:r>
              <a:endParaRPr lang="ru-RU" sz="1400" dirty="0"/>
            </a:p>
          </p:txBody>
        </p:sp>
        <p:sp>
          <p:nvSpPr>
            <p:cNvPr id="9285" name="Rectangle 30"/>
            <p:cNvSpPr>
              <a:spLocks noChangeArrowheads="1"/>
            </p:cNvSpPr>
            <p:nvPr/>
          </p:nvSpPr>
          <p:spPr bwMode="auto">
            <a:xfrm flipH="1" flipV="1">
              <a:off x="3247" y="1801"/>
              <a:ext cx="66" cy="66"/>
            </a:xfrm>
            <a:prstGeom prst="rect">
              <a:avLst/>
            </a:prstGeom>
            <a:solidFill>
              <a:srgbClr val="CCCCFF"/>
            </a:solidFill>
            <a:ln w="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86" name="Rectangle 31"/>
            <p:cNvSpPr>
              <a:spLocks noChangeArrowheads="1"/>
            </p:cNvSpPr>
            <p:nvPr/>
          </p:nvSpPr>
          <p:spPr bwMode="auto">
            <a:xfrm>
              <a:off x="3380" y="1735"/>
              <a:ext cx="1009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 dirty="0">
                  <a:solidFill>
                    <a:srgbClr val="333333"/>
                  </a:solidFill>
                </a:rPr>
                <a:t>Иные поощрительные и</a:t>
              </a:r>
              <a:endParaRPr lang="ru-RU" sz="1400" dirty="0"/>
            </a:p>
          </p:txBody>
        </p:sp>
        <p:sp>
          <p:nvSpPr>
            <p:cNvPr id="9287" name="Rectangle 32"/>
            <p:cNvSpPr>
              <a:spLocks noChangeArrowheads="1"/>
            </p:cNvSpPr>
            <p:nvPr/>
          </p:nvSpPr>
          <p:spPr bwMode="auto">
            <a:xfrm>
              <a:off x="3380" y="1835"/>
              <a:ext cx="76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 dirty="0">
                  <a:solidFill>
                    <a:srgbClr val="333333"/>
                  </a:solidFill>
                </a:rPr>
                <a:t>компенсационные</a:t>
              </a:r>
              <a:endParaRPr lang="ru-RU" sz="1400" dirty="0"/>
            </a:p>
          </p:txBody>
        </p:sp>
        <p:sp>
          <p:nvSpPr>
            <p:cNvPr id="9288" name="Rectangle 33"/>
            <p:cNvSpPr>
              <a:spLocks noChangeArrowheads="1"/>
            </p:cNvSpPr>
            <p:nvPr/>
          </p:nvSpPr>
          <p:spPr bwMode="auto">
            <a:xfrm>
              <a:off x="3380" y="1934"/>
              <a:ext cx="38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 dirty="0">
                  <a:solidFill>
                    <a:srgbClr val="333333"/>
                  </a:solidFill>
                </a:rPr>
                <a:t>выплаты</a:t>
              </a:r>
              <a:endParaRPr lang="ru-RU" sz="1400" dirty="0"/>
            </a:p>
          </p:txBody>
        </p:sp>
      </p:grpSp>
      <p:grpSp>
        <p:nvGrpSpPr>
          <p:cNvPr id="9234" name="Group 37"/>
          <p:cNvGrpSpPr>
            <a:grpSpLocks noChangeAspect="1"/>
          </p:cNvGrpSpPr>
          <p:nvPr/>
        </p:nvGrpSpPr>
        <p:grpSpPr bwMode="auto">
          <a:xfrm>
            <a:off x="2000232" y="1706563"/>
            <a:ext cx="8567737" cy="5151437"/>
            <a:chOff x="2632" y="1556"/>
            <a:chExt cx="3375" cy="2029"/>
          </a:xfrm>
        </p:grpSpPr>
        <p:sp>
          <p:nvSpPr>
            <p:cNvPr id="9235" name="AutoShape 36"/>
            <p:cNvSpPr>
              <a:spLocks noChangeAspect="1" noChangeArrowheads="1" noTextEdit="1"/>
            </p:cNvSpPr>
            <p:nvPr/>
          </p:nvSpPr>
          <p:spPr bwMode="auto">
            <a:xfrm>
              <a:off x="2660" y="1614"/>
              <a:ext cx="3347" cy="19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6" name="Rectangle 38"/>
            <p:cNvSpPr>
              <a:spLocks noChangeArrowheads="1"/>
            </p:cNvSpPr>
            <p:nvPr/>
          </p:nvSpPr>
          <p:spPr bwMode="auto">
            <a:xfrm>
              <a:off x="2632" y="1556"/>
              <a:ext cx="3293" cy="1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7" name="Freeform 39"/>
            <p:cNvSpPr>
              <a:spLocks/>
            </p:cNvSpPr>
            <p:nvPr/>
          </p:nvSpPr>
          <p:spPr bwMode="auto">
            <a:xfrm>
              <a:off x="3259" y="2311"/>
              <a:ext cx="530" cy="233"/>
            </a:xfrm>
            <a:custGeom>
              <a:avLst/>
              <a:gdLst>
                <a:gd name="T0" fmla="*/ 530 w 530"/>
                <a:gd name="T1" fmla="*/ 73 h 233"/>
                <a:gd name="T2" fmla="*/ 0 w 530"/>
                <a:gd name="T3" fmla="*/ 0 h 233"/>
                <a:gd name="T4" fmla="*/ 0 w 530"/>
                <a:gd name="T5" fmla="*/ 161 h 233"/>
                <a:gd name="T6" fmla="*/ 530 w 530"/>
                <a:gd name="T7" fmla="*/ 233 h 233"/>
                <a:gd name="T8" fmla="*/ 530 w 530"/>
                <a:gd name="T9" fmla="*/ 73 h 2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0"/>
                <a:gd name="T16" fmla="*/ 0 h 233"/>
                <a:gd name="T17" fmla="*/ 530 w 530"/>
                <a:gd name="T18" fmla="*/ 233 h 2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0" h="233">
                  <a:moveTo>
                    <a:pt x="530" y="73"/>
                  </a:moveTo>
                  <a:lnTo>
                    <a:pt x="0" y="0"/>
                  </a:lnTo>
                  <a:lnTo>
                    <a:pt x="0" y="161"/>
                  </a:lnTo>
                  <a:lnTo>
                    <a:pt x="530" y="233"/>
                  </a:lnTo>
                  <a:lnTo>
                    <a:pt x="530" y="73"/>
                  </a:lnTo>
                  <a:close/>
                </a:path>
              </a:pathLst>
            </a:custGeom>
            <a:solidFill>
              <a:srgbClr val="80664D"/>
            </a:solidFill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8" name="Freeform 40"/>
            <p:cNvSpPr>
              <a:spLocks/>
            </p:cNvSpPr>
            <p:nvPr/>
          </p:nvSpPr>
          <p:spPr bwMode="auto">
            <a:xfrm>
              <a:off x="3789" y="2316"/>
              <a:ext cx="535" cy="228"/>
            </a:xfrm>
            <a:custGeom>
              <a:avLst/>
              <a:gdLst>
                <a:gd name="T0" fmla="*/ 0 w 535"/>
                <a:gd name="T1" fmla="*/ 68 h 228"/>
                <a:gd name="T2" fmla="*/ 535 w 535"/>
                <a:gd name="T3" fmla="*/ 0 h 228"/>
                <a:gd name="T4" fmla="*/ 535 w 535"/>
                <a:gd name="T5" fmla="*/ 161 h 228"/>
                <a:gd name="T6" fmla="*/ 0 w 535"/>
                <a:gd name="T7" fmla="*/ 228 h 228"/>
                <a:gd name="T8" fmla="*/ 0 w 535"/>
                <a:gd name="T9" fmla="*/ 68 h 2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5"/>
                <a:gd name="T16" fmla="*/ 0 h 228"/>
                <a:gd name="T17" fmla="*/ 535 w 535"/>
                <a:gd name="T18" fmla="*/ 228 h 2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5" h="228">
                  <a:moveTo>
                    <a:pt x="0" y="68"/>
                  </a:moveTo>
                  <a:lnTo>
                    <a:pt x="535" y="0"/>
                  </a:lnTo>
                  <a:lnTo>
                    <a:pt x="535" y="161"/>
                  </a:lnTo>
                  <a:lnTo>
                    <a:pt x="0" y="228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80664D"/>
            </a:solidFill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9" name="Freeform 41"/>
            <p:cNvSpPr>
              <a:spLocks/>
            </p:cNvSpPr>
            <p:nvPr/>
          </p:nvSpPr>
          <p:spPr bwMode="auto">
            <a:xfrm>
              <a:off x="3259" y="2234"/>
              <a:ext cx="1071" cy="150"/>
            </a:xfrm>
            <a:custGeom>
              <a:avLst/>
              <a:gdLst>
                <a:gd name="T0" fmla="*/ 0 w 1071"/>
                <a:gd name="T1" fmla="*/ 77 h 150"/>
                <a:gd name="T2" fmla="*/ 11 w 1071"/>
                <a:gd name="T3" fmla="*/ 72 h 150"/>
                <a:gd name="T4" fmla="*/ 27 w 1071"/>
                <a:gd name="T5" fmla="*/ 67 h 150"/>
                <a:gd name="T6" fmla="*/ 38 w 1071"/>
                <a:gd name="T7" fmla="*/ 62 h 150"/>
                <a:gd name="T8" fmla="*/ 54 w 1071"/>
                <a:gd name="T9" fmla="*/ 56 h 150"/>
                <a:gd name="T10" fmla="*/ 65 w 1071"/>
                <a:gd name="T11" fmla="*/ 51 h 150"/>
                <a:gd name="T12" fmla="*/ 87 w 1071"/>
                <a:gd name="T13" fmla="*/ 46 h 150"/>
                <a:gd name="T14" fmla="*/ 103 w 1071"/>
                <a:gd name="T15" fmla="*/ 41 h 150"/>
                <a:gd name="T16" fmla="*/ 119 w 1071"/>
                <a:gd name="T17" fmla="*/ 41 h 150"/>
                <a:gd name="T18" fmla="*/ 141 w 1071"/>
                <a:gd name="T19" fmla="*/ 36 h 150"/>
                <a:gd name="T20" fmla="*/ 157 w 1071"/>
                <a:gd name="T21" fmla="*/ 31 h 150"/>
                <a:gd name="T22" fmla="*/ 173 w 1071"/>
                <a:gd name="T23" fmla="*/ 25 h 150"/>
                <a:gd name="T24" fmla="*/ 190 w 1071"/>
                <a:gd name="T25" fmla="*/ 25 h 150"/>
                <a:gd name="T26" fmla="*/ 217 w 1071"/>
                <a:gd name="T27" fmla="*/ 20 h 150"/>
                <a:gd name="T28" fmla="*/ 238 w 1071"/>
                <a:gd name="T29" fmla="*/ 15 h 150"/>
                <a:gd name="T30" fmla="*/ 254 w 1071"/>
                <a:gd name="T31" fmla="*/ 15 h 150"/>
                <a:gd name="T32" fmla="*/ 276 w 1071"/>
                <a:gd name="T33" fmla="*/ 10 h 150"/>
                <a:gd name="T34" fmla="*/ 303 w 1071"/>
                <a:gd name="T35" fmla="*/ 10 h 150"/>
                <a:gd name="T36" fmla="*/ 325 w 1071"/>
                <a:gd name="T37" fmla="*/ 5 h 150"/>
                <a:gd name="T38" fmla="*/ 341 w 1071"/>
                <a:gd name="T39" fmla="*/ 5 h 150"/>
                <a:gd name="T40" fmla="*/ 373 w 1071"/>
                <a:gd name="T41" fmla="*/ 5 h 150"/>
                <a:gd name="T42" fmla="*/ 395 w 1071"/>
                <a:gd name="T43" fmla="*/ 0 h 150"/>
                <a:gd name="T44" fmla="*/ 417 w 1071"/>
                <a:gd name="T45" fmla="*/ 0 h 150"/>
                <a:gd name="T46" fmla="*/ 438 w 1071"/>
                <a:gd name="T47" fmla="*/ 0 h 150"/>
                <a:gd name="T48" fmla="*/ 465 w 1071"/>
                <a:gd name="T49" fmla="*/ 0 h 150"/>
                <a:gd name="T50" fmla="*/ 487 w 1071"/>
                <a:gd name="T51" fmla="*/ 0 h 150"/>
                <a:gd name="T52" fmla="*/ 509 w 1071"/>
                <a:gd name="T53" fmla="*/ 0 h 150"/>
                <a:gd name="T54" fmla="*/ 541 w 1071"/>
                <a:gd name="T55" fmla="*/ 0 h 150"/>
                <a:gd name="T56" fmla="*/ 563 w 1071"/>
                <a:gd name="T57" fmla="*/ 0 h 150"/>
                <a:gd name="T58" fmla="*/ 584 w 1071"/>
                <a:gd name="T59" fmla="*/ 0 h 150"/>
                <a:gd name="T60" fmla="*/ 606 w 1071"/>
                <a:gd name="T61" fmla="*/ 0 h 150"/>
                <a:gd name="T62" fmla="*/ 638 w 1071"/>
                <a:gd name="T63" fmla="*/ 0 h 150"/>
                <a:gd name="T64" fmla="*/ 660 w 1071"/>
                <a:gd name="T65" fmla="*/ 0 h 150"/>
                <a:gd name="T66" fmla="*/ 676 w 1071"/>
                <a:gd name="T67" fmla="*/ 5 h 150"/>
                <a:gd name="T68" fmla="*/ 698 w 1071"/>
                <a:gd name="T69" fmla="*/ 5 h 150"/>
                <a:gd name="T70" fmla="*/ 730 w 1071"/>
                <a:gd name="T71" fmla="*/ 5 h 150"/>
                <a:gd name="T72" fmla="*/ 752 w 1071"/>
                <a:gd name="T73" fmla="*/ 10 h 150"/>
                <a:gd name="T74" fmla="*/ 768 w 1071"/>
                <a:gd name="T75" fmla="*/ 10 h 150"/>
                <a:gd name="T76" fmla="*/ 801 w 1071"/>
                <a:gd name="T77" fmla="*/ 15 h 150"/>
                <a:gd name="T78" fmla="*/ 817 w 1071"/>
                <a:gd name="T79" fmla="*/ 15 h 150"/>
                <a:gd name="T80" fmla="*/ 838 w 1071"/>
                <a:gd name="T81" fmla="*/ 20 h 150"/>
                <a:gd name="T82" fmla="*/ 855 w 1071"/>
                <a:gd name="T83" fmla="*/ 20 h 150"/>
                <a:gd name="T84" fmla="*/ 882 w 1071"/>
                <a:gd name="T85" fmla="*/ 25 h 150"/>
                <a:gd name="T86" fmla="*/ 898 w 1071"/>
                <a:gd name="T87" fmla="*/ 31 h 150"/>
                <a:gd name="T88" fmla="*/ 914 w 1071"/>
                <a:gd name="T89" fmla="*/ 31 h 150"/>
                <a:gd name="T90" fmla="*/ 941 w 1071"/>
                <a:gd name="T91" fmla="*/ 36 h 150"/>
                <a:gd name="T92" fmla="*/ 952 w 1071"/>
                <a:gd name="T93" fmla="*/ 41 h 150"/>
                <a:gd name="T94" fmla="*/ 968 w 1071"/>
                <a:gd name="T95" fmla="*/ 46 h 150"/>
                <a:gd name="T96" fmla="*/ 984 w 1071"/>
                <a:gd name="T97" fmla="*/ 46 h 150"/>
                <a:gd name="T98" fmla="*/ 1006 w 1071"/>
                <a:gd name="T99" fmla="*/ 51 h 150"/>
                <a:gd name="T100" fmla="*/ 1017 w 1071"/>
                <a:gd name="T101" fmla="*/ 56 h 150"/>
                <a:gd name="T102" fmla="*/ 1028 w 1071"/>
                <a:gd name="T103" fmla="*/ 62 h 150"/>
                <a:gd name="T104" fmla="*/ 1044 w 1071"/>
                <a:gd name="T105" fmla="*/ 67 h 150"/>
                <a:gd name="T106" fmla="*/ 1060 w 1071"/>
                <a:gd name="T107" fmla="*/ 72 h 150"/>
                <a:gd name="T108" fmla="*/ 1071 w 1071"/>
                <a:gd name="T109" fmla="*/ 77 h 150"/>
                <a:gd name="T110" fmla="*/ 530 w 1071"/>
                <a:gd name="T111" fmla="*/ 150 h 150"/>
                <a:gd name="T112" fmla="*/ 0 w 1071"/>
                <a:gd name="T113" fmla="*/ 77 h 15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71"/>
                <a:gd name="T172" fmla="*/ 0 h 150"/>
                <a:gd name="T173" fmla="*/ 1071 w 1071"/>
                <a:gd name="T174" fmla="*/ 150 h 15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71" h="150">
                  <a:moveTo>
                    <a:pt x="0" y="77"/>
                  </a:moveTo>
                  <a:lnTo>
                    <a:pt x="11" y="72"/>
                  </a:lnTo>
                  <a:lnTo>
                    <a:pt x="27" y="67"/>
                  </a:lnTo>
                  <a:lnTo>
                    <a:pt x="38" y="62"/>
                  </a:lnTo>
                  <a:lnTo>
                    <a:pt x="54" y="56"/>
                  </a:lnTo>
                  <a:lnTo>
                    <a:pt x="65" y="51"/>
                  </a:lnTo>
                  <a:lnTo>
                    <a:pt x="87" y="46"/>
                  </a:lnTo>
                  <a:lnTo>
                    <a:pt x="103" y="41"/>
                  </a:lnTo>
                  <a:lnTo>
                    <a:pt x="119" y="41"/>
                  </a:lnTo>
                  <a:lnTo>
                    <a:pt x="141" y="36"/>
                  </a:lnTo>
                  <a:lnTo>
                    <a:pt x="157" y="31"/>
                  </a:lnTo>
                  <a:lnTo>
                    <a:pt x="173" y="25"/>
                  </a:lnTo>
                  <a:lnTo>
                    <a:pt x="190" y="25"/>
                  </a:lnTo>
                  <a:lnTo>
                    <a:pt x="217" y="20"/>
                  </a:lnTo>
                  <a:lnTo>
                    <a:pt x="238" y="15"/>
                  </a:lnTo>
                  <a:lnTo>
                    <a:pt x="254" y="15"/>
                  </a:lnTo>
                  <a:lnTo>
                    <a:pt x="276" y="10"/>
                  </a:lnTo>
                  <a:lnTo>
                    <a:pt x="303" y="10"/>
                  </a:lnTo>
                  <a:lnTo>
                    <a:pt x="325" y="5"/>
                  </a:lnTo>
                  <a:lnTo>
                    <a:pt x="341" y="5"/>
                  </a:lnTo>
                  <a:lnTo>
                    <a:pt x="373" y="5"/>
                  </a:lnTo>
                  <a:lnTo>
                    <a:pt x="395" y="0"/>
                  </a:lnTo>
                  <a:lnTo>
                    <a:pt x="417" y="0"/>
                  </a:lnTo>
                  <a:lnTo>
                    <a:pt x="438" y="0"/>
                  </a:lnTo>
                  <a:lnTo>
                    <a:pt x="465" y="0"/>
                  </a:lnTo>
                  <a:lnTo>
                    <a:pt x="487" y="0"/>
                  </a:lnTo>
                  <a:lnTo>
                    <a:pt x="509" y="0"/>
                  </a:lnTo>
                  <a:lnTo>
                    <a:pt x="541" y="0"/>
                  </a:lnTo>
                  <a:lnTo>
                    <a:pt x="563" y="0"/>
                  </a:lnTo>
                  <a:lnTo>
                    <a:pt x="584" y="0"/>
                  </a:lnTo>
                  <a:lnTo>
                    <a:pt x="606" y="0"/>
                  </a:lnTo>
                  <a:lnTo>
                    <a:pt x="638" y="0"/>
                  </a:lnTo>
                  <a:lnTo>
                    <a:pt x="660" y="0"/>
                  </a:lnTo>
                  <a:lnTo>
                    <a:pt x="676" y="5"/>
                  </a:lnTo>
                  <a:lnTo>
                    <a:pt x="698" y="5"/>
                  </a:lnTo>
                  <a:lnTo>
                    <a:pt x="730" y="5"/>
                  </a:lnTo>
                  <a:lnTo>
                    <a:pt x="752" y="10"/>
                  </a:lnTo>
                  <a:lnTo>
                    <a:pt x="768" y="10"/>
                  </a:lnTo>
                  <a:lnTo>
                    <a:pt x="801" y="15"/>
                  </a:lnTo>
                  <a:lnTo>
                    <a:pt x="817" y="15"/>
                  </a:lnTo>
                  <a:lnTo>
                    <a:pt x="838" y="20"/>
                  </a:lnTo>
                  <a:lnTo>
                    <a:pt x="855" y="20"/>
                  </a:lnTo>
                  <a:lnTo>
                    <a:pt x="882" y="25"/>
                  </a:lnTo>
                  <a:lnTo>
                    <a:pt x="898" y="31"/>
                  </a:lnTo>
                  <a:lnTo>
                    <a:pt x="914" y="31"/>
                  </a:lnTo>
                  <a:lnTo>
                    <a:pt x="941" y="36"/>
                  </a:lnTo>
                  <a:lnTo>
                    <a:pt x="952" y="41"/>
                  </a:lnTo>
                  <a:lnTo>
                    <a:pt x="968" y="46"/>
                  </a:lnTo>
                  <a:lnTo>
                    <a:pt x="984" y="46"/>
                  </a:lnTo>
                  <a:lnTo>
                    <a:pt x="1006" y="51"/>
                  </a:lnTo>
                  <a:lnTo>
                    <a:pt x="1017" y="56"/>
                  </a:lnTo>
                  <a:lnTo>
                    <a:pt x="1028" y="62"/>
                  </a:lnTo>
                  <a:lnTo>
                    <a:pt x="1044" y="67"/>
                  </a:lnTo>
                  <a:lnTo>
                    <a:pt x="1060" y="72"/>
                  </a:lnTo>
                  <a:lnTo>
                    <a:pt x="1071" y="77"/>
                  </a:lnTo>
                  <a:lnTo>
                    <a:pt x="530" y="15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CC99"/>
            </a:solidFill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0" name="Freeform 42"/>
            <p:cNvSpPr>
              <a:spLocks/>
            </p:cNvSpPr>
            <p:nvPr/>
          </p:nvSpPr>
          <p:spPr bwMode="auto">
            <a:xfrm>
              <a:off x="3789" y="2089"/>
              <a:ext cx="49" cy="145"/>
            </a:xfrm>
            <a:custGeom>
              <a:avLst/>
              <a:gdLst>
                <a:gd name="T0" fmla="*/ 49 w 9"/>
                <a:gd name="T1" fmla="*/ 0 h 28"/>
                <a:gd name="T2" fmla="*/ 11 w 9"/>
                <a:gd name="T3" fmla="*/ 0 h 28"/>
                <a:gd name="T4" fmla="*/ 0 w 9"/>
                <a:gd name="T5" fmla="*/ 145 h 28"/>
                <a:gd name="T6" fmla="*/ 0 60000 65536"/>
                <a:gd name="T7" fmla="*/ 0 60000 65536"/>
                <a:gd name="T8" fmla="*/ 0 60000 65536"/>
                <a:gd name="T9" fmla="*/ 0 w 9"/>
                <a:gd name="T10" fmla="*/ 0 h 28"/>
                <a:gd name="T11" fmla="*/ 9 w 9"/>
                <a:gd name="T12" fmla="*/ 28 h 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28">
                  <a:moveTo>
                    <a:pt x="9" y="0"/>
                  </a:moveTo>
                  <a:lnTo>
                    <a:pt x="2" y="0"/>
                  </a:lnTo>
                  <a:lnTo>
                    <a:pt x="0" y="28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1" name="Freeform 43"/>
            <p:cNvSpPr>
              <a:spLocks/>
            </p:cNvSpPr>
            <p:nvPr/>
          </p:nvSpPr>
          <p:spPr bwMode="auto">
            <a:xfrm>
              <a:off x="4470" y="2420"/>
              <a:ext cx="82" cy="233"/>
            </a:xfrm>
            <a:custGeom>
              <a:avLst/>
              <a:gdLst>
                <a:gd name="T0" fmla="*/ 82 w 82"/>
                <a:gd name="T1" fmla="*/ 0 h 233"/>
                <a:gd name="T2" fmla="*/ 82 w 82"/>
                <a:gd name="T3" fmla="*/ 5 h 233"/>
                <a:gd name="T4" fmla="*/ 76 w 82"/>
                <a:gd name="T5" fmla="*/ 10 h 233"/>
                <a:gd name="T6" fmla="*/ 76 w 82"/>
                <a:gd name="T7" fmla="*/ 15 h 233"/>
                <a:gd name="T8" fmla="*/ 76 w 82"/>
                <a:gd name="T9" fmla="*/ 20 h 233"/>
                <a:gd name="T10" fmla="*/ 71 w 82"/>
                <a:gd name="T11" fmla="*/ 26 h 233"/>
                <a:gd name="T12" fmla="*/ 65 w 82"/>
                <a:gd name="T13" fmla="*/ 31 h 233"/>
                <a:gd name="T14" fmla="*/ 60 w 82"/>
                <a:gd name="T15" fmla="*/ 36 h 233"/>
                <a:gd name="T16" fmla="*/ 55 w 82"/>
                <a:gd name="T17" fmla="*/ 41 h 233"/>
                <a:gd name="T18" fmla="*/ 49 w 82"/>
                <a:gd name="T19" fmla="*/ 46 h 233"/>
                <a:gd name="T20" fmla="*/ 44 w 82"/>
                <a:gd name="T21" fmla="*/ 52 h 233"/>
                <a:gd name="T22" fmla="*/ 38 w 82"/>
                <a:gd name="T23" fmla="*/ 57 h 233"/>
                <a:gd name="T24" fmla="*/ 28 w 82"/>
                <a:gd name="T25" fmla="*/ 62 h 233"/>
                <a:gd name="T26" fmla="*/ 17 w 82"/>
                <a:gd name="T27" fmla="*/ 62 h 233"/>
                <a:gd name="T28" fmla="*/ 11 w 82"/>
                <a:gd name="T29" fmla="*/ 67 h 233"/>
                <a:gd name="T30" fmla="*/ 0 w 82"/>
                <a:gd name="T31" fmla="*/ 72 h 233"/>
                <a:gd name="T32" fmla="*/ 0 w 82"/>
                <a:gd name="T33" fmla="*/ 233 h 233"/>
                <a:gd name="T34" fmla="*/ 11 w 82"/>
                <a:gd name="T35" fmla="*/ 227 h 233"/>
                <a:gd name="T36" fmla="*/ 17 w 82"/>
                <a:gd name="T37" fmla="*/ 222 h 233"/>
                <a:gd name="T38" fmla="*/ 28 w 82"/>
                <a:gd name="T39" fmla="*/ 222 h 233"/>
                <a:gd name="T40" fmla="*/ 38 w 82"/>
                <a:gd name="T41" fmla="*/ 217 h 233"/>
                <a:gd name="T42" fmla="*/ 44 w 82"/>
                <a:gd name="T43" fmla="*/ 212 h 233"/>
                <a:gd name="T44" fmla="*/ 49 w 82"/>
                <a:gd name="T45" fmla="*/ 207 h 233"/>
                <a:gd name="T46" fmla="*/ 55 w 82"/>
                <a:gd name="T47" fmla="*/ 202 h 233"/>
                <a:gd name="T48" fmla="*/ 60 w 82"/>
                <a:gd name="T49" fmla="*/ 196 h 233"/>
                <a:gd name="T50" fmla="*/ 65 w 82"/>
                <a:gd name="T51" fmla="*/ 191 h 233"/>
                <a:gd name="T52" fmla="*/ 71 w 82"/>
                <a:gd name="T53" fmla="*/ 186 h 233"/>
                <a:gd name="T54" fmla="*/ 76 w 82"/>
                <a:gd name="T55" fmla="*/ 181 h 233"/>
                <a:gd name="T56" fmla="*/ 76 w 82"/>
                <a:gd name="T57" fmla="*/ 176 h 233"/>
                <a:gd name="T58" fmla="*/ 76 w 82"/>
                <a:gd name="T59" fmla="*/ 170 h 233"/>
                <a:gd name="T60" fmla="*/ 82 w 82"/>
                <a:gd name="T61" fmla="*/ 165 h 233"/>
                <a:gd name="T62" fmla="*/ 82 w 82"/>
                <a:gd name="T63" fmla="*/ 160 h 233"/>
                <a:gd name="T64" fmla="*/ 82 w 82"/>
                <a:gd name="T65" fmla="*/ 0 h 23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2"/>
                <a:gd name="T100" fmla="*/ 0 h 233"/>
                <a:gd name="T101" fmla="*/ 82 w 82"/>
                <a:gd name="T102" fmla="*/ 233 h 23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2" h="233">
                  <a:moveTo>
                    <a:pt x="82" y="0"/>
                  </a:moveTo>
                  <a:lnTo>
                    <a:pt x="82" y="5"/>
                  </a:lnTo>
                  <a:lnTo>
                    <a:pt x="76" y="10"/>
                  </a:lnTo>
                  <a:lnTo>
                    <a:pt x="76" y="15"/>
                  </a:lnTo>
                  <a:lnTo>
                    <a:pt x="76" y="20"/>
                  </a:lnTo>
                  <a:lnTo>
                    <a:pt x="71" y="26"/>
                  </a:lnTo>
                  <a:lnTo>
                    <a:pt x="65" y="31"/>
                  </a:lnTo>
                  <a:lnTo>
                    <a:pt x="60" y="36"/>
                  </a:lnTo>
                  <a:lnTo>
                    <a:pt x="55" y="41"/>
                  </a:lnTo>
                  <a:lnTo>
                    <a:pt x="49" y="46"/>
                  </a:lnTo>
                  <a:lnTo>
                    <a:pt x="44" y="52"/>
                  </a:lnTo>
                  <a:lnTo>
                    <a:pt x="38" y="57"/>
                  </a:lnTo>
                  <a:lnTo>
                    <a:pt x="28" y="62"/>
                  </a:lnTo>
                  <a:lnTo>
                    <a:pt x="17" y="62"/>
                  </a:lnTo>
                  <a:lnTo>
                    <a:pt x="11" y="67"/>
                  </a:lnTo>
                  <a:lnTo>
                    <a:pt x="0" y="72"/>
                  </a:lnTo>
                  <a:lnTo>
                    <a:pt x="0" y="233"/>
                  </a:lnTo>
                  <a:lnTo>
                    <a:pt x="11" y="227"/>
                  </a:lnTo>
                  <a:lnTo>
                    <a:pt x="17" y="222"/>
                  </a:lnTo>
                  <a:lnTo>
                    <a:pt x="28" y="222"/>
                  </a:lnTo>
                  <a:lnTo>
                    <a:pt x="38" y="217"/>
                  </a:lnTo>
                  <a:lnTo>
                    <a:pt x="44" y="212"/>
                  </a:lnTo>
                  <a:lnTo>
                    <a:pt x="49" y="207"/>
                  </a:lnTo>
                  <a:lnTo>
                    <a:pt x="55" y="202"/>
                  </a:lnTo>
                  <a:lnTo>
                    <a:pt x="60" y="196"/>
                  </a:lnTo>
                  <a:lnTo>
                    <a:pt x="65" y="191"/>
                  </a:lnTo>
                  <a:lnTo>
                    <a:pt x="71" y="186"/>
                  </a:lnTo>
                  <a:lnTo>
                    <a:pt x="76" y="181"/>
                  </a:lnTo>
                  <a:lnTo>
                    <a:pt x="76" y="176"/>
                  </a:lnTo>
                  <a:lnTo>
                    <a:pt x="76" y="170"/>
                  </a:lnTo>
                  <a:lnTo>
                    <a:pt x="82" y="165"/>
                  </a:lnTo>
                  <a:lnTo>
                    <a:pt x="82" y="16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666680"/>
            </a:solidFill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2" name="Freeform 44"/>
            <p:cNvSpPr>
              <a:spLocks/>
            </p:cNvSpPr>
            <p:nvPr/>
          </p:nvSpPr>
          <p:spPr bwMode="auto">
            <a:xfrm>
              <a:off x="3941" y="2420"/>
              <a:ext cx="524" cy="233"/>
            </a:xfrm>
            <a:custGeom>
              <a:avLst/>
              <a:gdLst>
                <a:gd name="T0" fmla="*/ 0 w 524"/>
                <a:gd name="T1" fmla="*/ 0 h 233"/>
                <a:gd name="T2" fmla="*/ 524 w 524"/>
                <a:gd name="T3" fmla="*/ 72 h 233"/>
                <a:gd name="T4" fmla="*/ 524 w 524"/>
                <a:gd name="T5" fmla="*/ 233 h 233"/>
                <a:gd name="T6" fmla="*/ 0 w 524"/>
                <a:gd name="T7" fmla="*/ 160 h 233"/>
                <a:gd name="T8" fmla="*/ 0 w 524"/>
                <a:gd name="T9" fmla="*/ 0 h 2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24"/>
                <a:gd name="T16" fmla="*/ 0 h 233"/>
                <a:gd name="T17" fmla="*/ 524 w 524"/>
                <a:gd name="T18" fmla="*/ 233 h 2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24" h="233">
                  <a:moveTo>
                    <a:pt x="0" y="0"/>
                  </a:moveTo>
                  <a:lnTo>
                    <a:pt x="524" y="72"/>
                  </a:lnTo>
                  <a:lnTo>
                    <a:pt x="524" y="233"/>
                  </a:lnTo>
                  <a:lnTo>
                    <a:pt x="0" y="1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80"/>
            </a:solidFill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3" name="Freeform 45"/>
            <p:cNvSpPr>
              <a:spLocks/>
            </p:cNvSpPr>
            <p:nvPr/>
          </p:nvSpPr>
          <p:spPr bwMode="auto">
            <a:xfrm>
              <a:off x="3941" y="2347"/>
              <a:ext cx="611" cy="145"/>
            </a:xfrm>
            <a:custGeom>
              <a:avLst/>
              <a:gdLst>
                <a:gd name="T0" fmla="*/ 540 w 611"/>
                <a:gd name="T1" fmla="*/ 0 h 145"/>
                <a:gd name="T2" fmla="*/ 546 w 611"/>
                <a:gd name="T3" fmla="*/ 6 h 145"/>
                <a:gd name="T4" fmla="*/ 557 w 611"/>
                <a:gd name="T5" fmla="*/ 11 h 145"/>
                <a:gd name="T6" fmla="*/ 567 w 611"/>
                <a:gd name="T7" fmla="*/ 16 h 145"/>
                <a:gd name="T8" fmla="*/ 578 w 611"/>
                <a:gd name="T9" fmla="*/ 21 h 145"/>
                <a:gd name="T10" fmla="*/ 584 w 611"/>
                <a:gd name="T11" fmla="*/ 26 h 145"/>
                <a:gd name="T12" fmla="*/ 589 w 611"/>
                <a:gd name="T13" fmla="*/ 31 h 145"/>
                <a:gd name="T14" fmla="*/ 594 w 611"/>
                <a:gd name="T15" fmla="*/ 37 h 145"/>
                <a:gd name="T16" fmla="*/ 600 w 611"/>
                <a:gd name="T17" fmla="*/ 42 h 145"/>
                <a:gd name="T18" fmla="*/ 600 w 611"/>
                <a:gd name="T19" fmla="*/ 47 h 145"/>
                <a:gd name="T20" fmla="*/ 605 w 611"/>
                <a:gd name="T21" fmla="*/ 52 h 145"/>
                <a:gd name="T22" fmla="*/ 605 w 611"/>
                <a:gd name="T23" fmla="*/ 62 h 145"/>
                <a:gd name="T24" fmla="*/ 611 w 611"/>
                <a:gd name="T25" fmla="*/ 68 h 145"/>
                <a:gd name="T26" fmla="*/ 611 w 611"/>
                <a:gd name="T27" fmla="*/ 73 h 145"/>
                <a:gd name="T28" fmla="*/ 611 w 611"/>
                <a:gd name="T29" fmla="*/ 78 h 145"/>
                <a:gd name="T30" fmla="*/ 605 w 611"/>
                <a:gd name="T31" fmla="*/ 83 h 145"/>
                <a:gd name="T32" fmla="*/ 605 w 611"/>
                <a:gd name="T33" fmla="*/ 88 h 145"/>
                <a:gd name="T34" fmla="*/ 600 w 611"/>
                <a:gd name="T35" fmla="*/ 93 h 145"/>
                <a:gd name="T36" fmla="*/ 600 w 611"/>
                <a:gd name="T37" fmla="*/ 99 h 145"/>
                <a:gd name="T38" fmla="*/ 594 w 611"/>
                <a:gd name="T39" fmla="*/ 104 h 145"/>
                <a:gd name="T40" fmla="*/ 589 w 611"/>
                <a:gd name="T41" fmla="*/ 109 h 145"/>
                <a:gd name="T42" fmla="*/ 584 w 611"/>
                <a:gd name="T43" fmla="*/ 114 h 145"/>
                <a:gd name="T44" fmla="*/ 578 w 611"/>
                <a:gd name="T45" fmla="*/ 119 h 145"/>
                <a:gd name="T46" fmla="*/ 567 w 611"/>
                <a:gd name="T47" fmla="*/ 125 h 145"/>
                <a:gd name="T48" fmla="*/ 557 w 611"/>
                <a:gd name="T49" fmla="*/ 135 h 145"/>
                <a:gd name="T50" fmla="*/ 546 w 611"/>
                <a:gd name="T51" fmla="*/ 135 h 145"/>
                <a:gd name="T52" fmla="*/ 540 w 611"/>
                <a:gd name="T53" fmla="*/ 140 h 145"/>
                <a:gd name="T54" fmla="*/ 529 w 611"/>
                <a:gd name="T55" fmla="*/ 145 h 145"/>
                <a:gd name="T56" fmla="*/ 0 w 611"/>
                <a:gd name="T57" fmla="*/ 73 h 145"/>
                <a:gd name="T58" fmla="*/ 540 w 611"/>
                <a:gd name="T59" fmla="*/ 0 h 14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611"/>
                <a:gd name="T91" fmla="*/ 0 h 145"/>
                <a:gd name="T92" fmla="*/ 611 w 611"/>
                <a:gd name="T93" fmla="*/ 145 h 145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611" h="145">
                  <a:moveTo>
                    <a:pt x="540" y="0"/>
                  </a:moveTo>
                  <a:lnTo>
                    <a:pt x="546" y="6"/>
                  </a:lnTo>
                  <a:lnTo>
                    <a:pt x="557" y="11"/>
                  </a:lnTo>
                  <a:lnTo>
                    <a:pt x="567" y="16"/>
                  </a:lnTo>
                  <a:lnTo>
                    <a:pt x="578" y="21"/>
                  </a:lnTo>
                  <a:lnTo>
                    <a:pt x="584" y="26"/>
                  </a:lnTo>
                  <a:lnTo>
                    <a:pt x="589" y="31"/>
                  </a:lnTo>
                  <a:lnTo>
                    <a:pt x="594" y="37"/>
                  </a:lnTo>
                  <a:lnTo>
                    <a:pt x="600" y="42"/>
                  </a:lnTo>
                  <a:lnTo>
                    <a:pt x="600" y="47"/>
                  </a:lnTo>
                  <a:lnTo>
                    <a:pt x="605" y="52"/>
                  </a:lnTo>
                  <a:lnTo>
                    <a:pt x="605" y="62"/>
                  </a:lnTo>
                  <a:lnTo>
                    <a:pt x="611" y="68"/>
                  </a:lnTo>
                  <a:lnTo>
                    <a:pt x="611" y="73"/>
                  </a:lnTo>
                  <a:lnTo>
                    <a:pt x="611" y="78"/>
                  </a:lnTo>
                  <a:lnTo>
                    <a:pt x="605" y="83"/>
                  </a:lnTo>
                  <a:lnTo>
                    <a:pt x="605" y="88"/>
                  </a:lnTo>
                  <a:lnTo>
                    <a:pt x="600" y="93"/>
                  </a:lnTo>
                  <a:lnTo>
                    <a:pt x="600" y="99"/>
                  </a:lnTo>
                  <a:lnTo>
                    <a:pt x="594" y="104"/>
                  </a:lnTo>
                  <a:lnTo>
                    <a:pt x="589" y="109"/>
                  </a:lnTo>
                  <a:lnTo>
                    <a:pt x="584" y="114"/>
                  </a:lnTo>
                  <a:lnTo>
                    <a:pt x="578" y="119"/>
                  </a:lnTo>
                  <a:lnTo>
                    <a:pt x="567" y="125"/>
                  </a:lnTo>
                  <a:lnTo>
                    <a:pt x="557" y="135"/>
                  </a:lnTo>
                  <a:lnTo>
                    <a:pt x="546" y="135"/>
                  </a:lnTo>
                  <a:lnTo>
                    <a:pt x="540" y="140"/>
                  </a:lnTo>
                  <a:lnTo>
                    <a:pt x="529" y="145"/>
                  </a:lnTo>
                  <a:lnTo>
                    <a:pt x="0" y="73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CCCCFF"/>
            </a:solidFill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4" name="Freeform 46"/>
            <p:cNvSpPr>
              <a:spLocks/>
            </p:cNvSpPr>
            <p:nvPr/>
          </p:nvSpPr>
          <p:spPr bwMode="auto">
            <a:xfrm>
              <a:off x="4552" y="2585"/>
              <a:ext cx="37" cy="119"/>
            </a:xfrm>
            <a:custGeom>
              <a:avLst/>
              <a:gdLst>
                <a:gd name="T0" fmla="*/ 37 w 7"/>
                <a:gd name="T1" fmla="*/ 119 h 23"/>
                <a:gd name="T2" fmla="*/ 0 w 7"/>
                <a:gd name="T3" fmla="*/ 119 h 23"/>
                <a:gd name="T4" fmla="*/ 0 w 7"/>
                <a:gd name="T5" fmla="*/ 0 h 23"/>
                <a:gd name="T6" fmla="*/ 0 60000 65536"/>
                <a:gd name="T7" fmla="*/ 0 60000 65536"/>
                <a:gd name="T8" fmla="*/ 0 60000 65536"/>
                <a:gd name="T9" fmla="*/ 0 w 7"/>
                <a:gd name="T10" fmla="*/ 0 h 23"/>
                <a:gd name="T11" fmla="*/ 7 w 7"/>
                <a:gd name="T12" fmla="*/ 23 h 2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23">
                  <a:moveTo>
                    <a:pt x="7" y="23"/>
                  </a:moveTo>
                  <a:lnTo>
                    <a:pt x="0" y="23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5" name="Freeform 47"/>
            <p:cNvSpPr>
              <a:spLocks/>
            </p:cNvSpPr>
            <p:nvPr/>
          </p:nvSpPr>
          <p:spPr bwMode="auto">
            <a:xfrm>
              <a:off x="3108" y="2451"/>
              <a:ext cx="1135" cy="310"/>
            </a:xfrm>
            <a:custGeom>
              <a:avLst/>
              <a:gdLst>
                <a:gd name="T0" fmla="*/ 1103 w 1135"/>
                <a:gd name="T1" fmla="*/ 83 h 310"/>
                <a:gd name="T2" fmla="*/ 1065 w 1135"/>
                <a:gd name="T3" fmla="*/ 98 h 310"/>
                <a:gd name="T4" fmla="*/ 1016 w 1135"/>
                <a:gd name="T5" fmla="*/ 108 h 310"/>
                <a:gd name="T6" fmla="*/ 957 w 1135"/>
                <a:gd name="T7" fmla="*/ 124 h 310"/>
                <a:gd name="T8" fmla="*/ 892 w 1135"/>
                <a:gd name="T9" fmla="*/ 129 h 310"/>
                <a:gd name="T10" fmla="*/ 827 w 1135"/>
                <a:gd name="T11" fmla="*/ 139 h 310"/>
                <a:gd name="T12" fmla="*/ 762 w 1135"/>
                <a:gd name="T13" fmla="*/ 145 h 310"/>
                <a:gd name="T14" fmla="*/ 692 w 1135"/>
                <a:gd name="T15" fmla="*/ 145 h 310"/>
                <a:gd name="T16" fmla="*/ 616 w 1135"/>
                <a:gd name="T17" fmla="*/ 150 h 310"/>
                <a:gd name="T18" fmla="*/ 541 w 1135"/>
                <a:gd name="T19" fmla="*/ 150 h 310"/>
                <a:gd name="T20" fmla="*/ 470 w 1135"/>
                <a:gd name="T21" fmla="*/ 145 h 310"/>
                <a:gd name="T22" fmla="*/ 400 w 1135"/>
                <a:gd name="T23" fmla="*/ 139 h 310"/>
                <a:gd name="T24" fmla="*/ 341 w 1135"/>
                <a:gd name="T25" fmla="*/ 134 h 310"/>
                <a:gd name="T26" fmla="*/ 276 w 1135"/>
                <a:gd name="T27" fmla="*/ 124 h 310"/>
                <a:gd name="T28" fmla="*/ 216 w 1135"/>
                <a:gd name="T29" fmla="*/ 114 h 310"/>
                <a:gd name="T30" fmla="*/ 162 w 1135"/>
                <a:gd name="T31" fmla="*/ 103 h 310"/>
                <a:gd name="T32" fmla="*/ 113 w 1135"/>
                <a:gd name="T33" fmla="*/ 88 h 310"/>
                <a:gd name="T34" fmla="*/ 81 w 1135"/>
                <a:gd name="T35" fmla="*/ 72 h 310"/>
                <a:gd name="T36" fmla="*/ 49 w 1135"/>
                <a:gd name="T37" fmla="*/ 57 h 310"/>
                <a:gd name="T38" fmla="*/ 22 w 1135"/>
                <a:gd name="T39" fmla="*/ 41 h 310"/>
                <a:gd name="T40" fmla="*/ 5 w 1135"/>
                <a:gd name="T41" fmla="*/ 21 h 310"/>
                <a:gd name="T42" fmla="*/ 0 w 1135"/>
                <a:gd name="T43" fmla="*/ 5 h 310"/>
                <a:gd name="T44" fmla="*/ 0 w 1135"/>
                <a:gd name="T45" fmla="*/ 165 h 310"/>
                <a:gd name="T46" fmla="*/ 5 w 1135"/>
                <a:gd name="T47" fmla="*/ 181 h 310"/>
                <a:gd name="T48" fmla="*/ 22 w 1135"/>
                <a:gd name="T49" fmla="*/ 202 h 310"/>
                <a:gd name="T50" fmla="*/ 49 w 1135"/>
                <a:gd name="T51" fmla="*/ 217 h 310"/>
                <a:gd name="T52" fmla="*/ 81 w 1135"/>
                <a:gd name="T53" fmla="*/ 233 h 310"/>
                <a:gd name="T54" fmla="*/ 113 w 1135"/>
                <a:gd name="T55" fmla="*/ 248 h 310"/>
                <a:gd name="T56" fmla="*/ 162 w 1135"/>
                <a:gd name="T57" fmla="*/ 264 h 310"/>
                <a:gd name="T58" fmla="*/ 216 w 1135"/>
                <a:gd name="T59" fmla="*/ 274 h 310"/>
                <a:gd name="T60" fmla="*/ 276 w 1135"/>
                <a:gd name="T61" fmla="*/ 284 h 310"/>
                <a:gd name="T62" fmla="*/ 341 w 1135"/>
                <a:gd name="T63" fmla="*/ 295 h 310"/>
                <a:gd name="T64" fmla="*/ 400 w 1135"/>
                <a:gd name="T65" fmla="*/ 300 h 310"/>
                <a:gd name="T66" fmla="*/ 470 w 1135"/>
                <a:gd name="T67" fmla="*/ 305 h 310"/>
                <a:gd name="T68" fmla="*/ 541 w 1135"/>
                <a:gd name="T69" fmla="*/ 310 h 310"/>
                <a:gd name="T70" fmla="*/ 616 w 1135"/>
                <a:gd name="T71" fmla="*/ 310 h 310"/>
                <a:gd name="T72" fmla="*/ 692 w 1135"/>
                <a:gd name="T73" fmla="*/ 305 h 310"/>
                <a:gd name="T74" fmla="*/ 762 w 1135"/>
                <a:gd name="T75" fmla="*/ 305 h 310"/>
                <a:gd name="T76" fmla="*/ 827 w 1135"/>
                <a:gd name="T77" fmla="*/ 300 h 310"/>
                <a:gd name="T78" fmla="*/ 892 w 1135"/>
                <a:gd name="T79" fmla="*/ 290 h 310"/>
                <a:gd name="T80" fmla="*/ 957 w 1135"/>
                <a:gd name="T81" fmla="*/ 284 h 310"/>
                <a:gd name="T82" fmla="*/ 1016 w 1135"/>
                <a:gd name="T83" fmla="*/ 269 h 310"/>
                <a:gd name="T84" fmla="*/ 1065 w 1135"/>
                <a:gd name="T85" fmla="*/ 258 h 310"/>
                <a:gd name="T86" fmla="*/ 1103 w 1135"/>
                <a:gd name="T87" fmla="*/ 243 h 310"/>
                <a:gd name="T88" fmla="*/ 1135 w 1135"/>
                <a:gd name="T89" fmla="*/ 72 h 31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135"/>
                <a:gd name="T136" fmla="*/ 0 h 310"/>
                <a:gd name="T137" fmla="*/ 1135 w 1135"/>
                <a:gd name="T138" fmla="*/ 310 h 31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135" h="310">
                  <a:moveTo>
                    <a:pt x="1135" y="72"/>
                  </a:moveTo>
                  <a:lnTo>
                    <a:pt x="1125" y="77"/>
                  </a:lnTo>
                  <a:lnTo>
                    <a:pt x="1103" y="83"/>
                  </a:lnTo>
                  <a:lnTo>
                    <a:pt x="1092" y="88"/>
                  </a:lnTo>
                  <a:lnTo>
                    <a:pt x="1081" y="93"/>
                  </a:lnTo>
                  <a:lnTo>
                    <a:pt x="1065" y="98"/>
                  </a:lnTo>
                  <a:lnTo>
                    <a:pt x="1043" y="103"/>
                  </a:lnTo>
                  <a:lnTo>
                    <a:pt x="1027" y="108"/>
                  </a:lnTo>
                  <a:lnTo>
                    <a:pt x="1016" y="108"/>
                  </a:lnTo>
                  <a:lnTo>
                    <a:pt x="1000" y="114"/>
                  </a:lnTo>
                  <a:lnTo>
                    <a:pt x="973" y="119"/>
                  </a:lnTo>
                  <a:lnTo>
                    <a:pt x="957" y="124"/>
                  </a:lnTo>
                  <a:lnTo>
                    <a:pt x="941" y="124"/>
                  </a:lnTo>
                  <a:lnTo>
                    <a:pt x="914" y="129"/>
                  </a:lnTo>
                  <a:lnTo>
                    <a:pt x="892" y="129"/>
                  </a:lnTo>
                  <a:lnTo>
                    <a:pt x="876" y="134"/>
                  </a:lnTo>
                  <a:lnTo>
                    <a:pt x="854" y="134"/>
                  </a:lnTo>
                  <a:lnTo>
                    <a:pt x="827" y="139"/>
                  </a:lnTo>
                  <a:lnTo>
                    <a:pt x="806" y="139"/>
                  </a:lnTo>
                  <a:lnTo>
                    <a:pt x="784" y="139"/>
                  </a:lnTo>
                  <a:lnTo>
                    <a:pt x="762" y="145"/>
                  </a:lnTo>
                  <a:lnTo>
                    <a:pt x="735" y="145"/>
                  </a:lnTo>
                  <a:lnTo>
                    <a:pt x="714" y="145"/>
                  </a:lnTo>
                  <a:lnTo>
                    <a:pt x="692" y="145"/>
                  </a:lnTo>
                  <a:lnTo>
                    <a:pt x="660" y="150"/>
                  </a:lnTo>
                  <a:lnTo>
                    <a:pt x="638" y="150"/>
                  </a:lnTo>
                  <a:lnTo>
                    <a:pt x="616" y="150"/>
                  </a:lnTo>
                  <a:lnTo>
                    <a:pt x="595" y="150"/>
                  </a:lnTo>
                  <a:lnTo>
                    <a:pt x="562" y="150"/>
                  </a:lnTo>
                  <a:lnTo>
                    <a:pt x="541" y="150"/>
                  </a:lnTo>
                  <a:lnTo>
                    <a:pt x="524" y="145"/>
                  </a:lnTo>
                  <a:lnTo>
                    <a:pt x="503" y="145"/>
                  </a:lnTo>
                  <a:lnTo>
                    <a:pt x="470" y="145"/>
                  </a:lnTo>
                  <a:lnTo>
                    <a:pt x="449" y="145"/>
                  </a:lnTo>
                  <a:lnTo>
                    <a:pt x="427" y="139"/>
                  </a:lnTo>
                  <a:lnTo>
                    <a:pt x="400" y="139"/>
                  </a:lnTo>
                  <a:lnTo>
                    <a:pt x="378" y="139"/>
                  </a:lnTo>
                  <a:lnTo>
                    <a:pt x="357" y="134"/>
                  </a:lnTo>
                  <a:lnTo>
                    <a:pt x="341" y="134"/>
                  </a:lnTo>
                  <a:lnTo>
                    <a:pt x="313" y="129"/>
                  </a:lnTo>
                  <a:lnTo>
                    <a:pt x="292" y="129"/>
                  </a:lnTo>
                  <a:lnTo>
                    <a:pt x="276" y="124"/>
                  </a:lnTo>
                  <a:lnTo>
                    <a:pt x="259" y="124"/>
                  </a:lnTo>
                  <a:lnTo>
                    <a:pt x="232" y="119"/>
                  </a:lnTo>
                  <a:lnTo>
                    <a:pt x="216" y="114"/>
                  </a:lnTo>
                  <a:lnTo>
                    <a:pt x="200" y="108"/>
                  </a:lnTo>
                  <a:lnTo>
                    <a:pt x="178" y="103"/>
                  </a:lnTo>
                  <a:lnTo>
                    <a:pt x="162" y="103"/>
                  </a:lnTo>
                  <a:lnTo>
                    <a:pt x="146" y="98"/>
                  </a:lnTo>
                  <a:lnTo>
                    <a:pt x="135" y="93"/>
                  </a:lnTo>
                  <a:lnTo>
                    <a:pt x="113" y="88"/>
                  </a:lnTo>
                  <a:lnTo>
                    <a:pt x="103" y="83"/>
                  </a:lnTo>
                  <a:lnTo>
                    <a:pt x="92" y="77"/>
                  </a:lnTo>
                  <a:lnTo>
                    <a:pt x="81" y="72"/>
                  </a:lnTo>
                  <a:lnTo>
                    <a:pt x="65" y="67"/>
                  </a:lnTo>
                  <a:lnTo>
                    <a:pt x="54" y="62"/>
                  </a:lnTo>
                  <a:lnTo>
                    <a:pt x="49" y="57"/>
                  </a:lnTo>
                  <a:lnTo>
                    <a:pt x="38" y="52"/>
                  </a:lnTo>
                  <a:lnTo>
                    <a:pt x="27" y="46"/>
                  </a:lnTo>
                  <a:lnTo>
                    <a:pt x="22" y="41"/>
                  </a:lnTo>
                  <a:lnTo>
                    <a:pt x="16" y="36"/>
                  </a:lnTo>
                  <a:lnTo>
                    <a:pt x="11" y="26"/>
                  </a:lnTo>
                  <a:lnTo>
                    <a:pt x="5" y="21"/>
                  </a:lnTo>
                  <a:lnTo>
                    <a:pt x="5" y="15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160"/>
                  </a:lnTo>
                  <a:lnTo>
                    <a:pt x="0" y="165"/>
                  </a:lnTo>
                  <a:lnTo>
                    <a:pt x="0" y="171"/>
                  </a:lnTo>
                  <a:lnTo>
                    <a:pt x="5" y="176"/>
                  </a:lnTo>
                  <a:lnTo>
                    <a:pt x="5" y="181"/>
                  </a:lnTo>
                  <a:lnTo>
                    <a:pt x="11" y="186"/>
                  </a:lnTo>
                  <a:lnTo>
                    <a:pt x="16" y="196"/>
                  </a:lnTo>
                  <a:lnTo>
                    <a:pt x="22" y="202"/>
                  </a:lnTo>
                  <a:lnTo>
                    <a:pt x="27" y="207"/>
                  </a:lnTo>
                  <a:lnTo>
                    <a:pt x="38" y="212"/>
                  </a:lnTo>
                  <a:lnTo>
                    <a:pt x="49" y="217"/>
                  </a:lnTo>
                  <a:lnTo>
                    <a:pt x="54" y="222"/>
                  </a:lnTo>
                  <a:lnTo>
                    <a:pt x="65" y="227"/>
                  </a:lnTo>
                  <a:lnTo>
                    <a:pt x="81" y="233"/>
                  </a:lnTo>
                  <a:lnTo>
                    <a:pt x="92" y="238"/>
                  </a:lnTo>
                  <a:lnTo>
                    <a:pt x="103" y="243"/>
                  </a:lnTo>
                  <a:lnTo>
                    <a:pt x="113" y="248"/>
                  </a:lnTo>
                  <a:lnTo>
                    <a:pt x="135" y="253"/>
                  </a:lnTo>
                  <a:lnTo>
                    <a:pt x="146" y="258"/>
                  </a:lnTo>
                  <a:lnTo>
                    <a:pt x="162" y="264"/>
                  </a:lnTo>
                  <a:lnTo>
                    <a:pt x="178" y="264"/>
                  </a:lnTo>
                  <a:lnTo>
                    <a:pt x="200" y="269"/>
                  </a:lnTo>
                  <a:lnTo>
                    <a:pt x="216" y="274"/>
                  </a:lnTo>
                  <a:lnTo>
                    <a:pt x="232" y="279"/>
                  </a:lnTo>
                  <a:lnTo>
                    <a:pt x="259" y="284"/>
                  </a:lnTo>
                  <a:lnTo>
                    <a:pt x="276" y="284"/>
                  </a:lnTo>
                  <a:lnTo>
                    <a:pt x="292" y="290"/>
                  </a:lnTo>
                  <a:lnTo>
                    <a:pt x="313" y="290"/>
                  </a:lnTo>
                  <a:lnTo>
                    <a:pt x="341" y="295"/>
                  </a:lnTo>
                  <a:lnTo>
                    <a:pt x="357" y="295"/>
                  </a:lnTo>
                  <a:lnTo>
                    <a:pt x="378" y="300"/>
                  </a:lnTo>
                  <a:lnTo>
                    <a:pt x="400" y="300"/>
                  </a:lnTo>
                  <a:lnTo>
                    <a:pt x="427" y="300"/>
                  </a:lnTo>
                  <a:lnTo>
                    <a:pt x="449" y="305"/>
                  </a:lnTo>
                  <a:lnTo>
                    <a:pt x="470" y="305"/>
                  </a:lnTo>
                  <a:lnTo>
                    <a:pt x="503" y="305"/>
                  </a:lnTo>
                  <a:lnTo>
                    <a:pt x="524" y="305"/>
                  </a:lnTo>
                  <a:lnTo>
                    <a:pt x="541" y="310"/>
                  </a:lnTo>
                  <a:lnTo>
                    <a:pt x="562" y="310"/>
                  </a:lnTo>
                  <a:lnTo>
                    <a:pt x="595" y="310"/>
                  </a:lnTo>
                  <a:lnTo>
                    <a:pt x="616" y="310"/>
                  </a:lnTo>
                  <a:lnTo>
                    <a:pt x="638" y="310"/>
                  </a:lnTo>
                  <a:lnTo>
                    <a:pt x="660" y="310"/>
                  </a:lnTo>
                  <a:lnTo>
                    <a:pt x="692" y="305"/>
                  </a:lnTo>
                  <a:lnTo>
                    <a:pt x="714" y="305"/>
                  </a:lnTo>
                  <a:lnTo>
                    <a:pt x="735" y="305"/>
                  </a:lnTo>
                  <a:lnTo>
                    <a:pt x="762" y="305"/>
                  </a:lnTo>
                  <a:lnTo>
                    <a:pt x="784" y="300"/>
                  </a:lnTo>
                  <a:lnTo>
                    <a:pt x="806" y="300"/>
                  </a:lnTo>
                  <a:lnTo>
                    <a:pt x="827" y="300"/>
                  </a:lnTo>
                  <a:lnTo>
                    <a:pt x="854" y="295"/>
                  </a:lnTo>
                  <a:lnTo>
                    <a:pt x="876" y="295"/>
                  </a:lnTo>
                  <a:lnTo>
                    <a:pt x="892" y="290"/>
                  </a:lnTo>
                  <a:lnTo>
                    <a:pt x="914" y="290"/>
                  </a:lnTo>
                  <a:lnTo>
                    <a:pt x="941" y="284"/>
                  </a:lnTo>
                  <a:lnTo>
                    <a:pt x="957" y="284"/>
                  </a:lnTo>
                  <a:lnTo>
                    <a:pt x="973" y="279"/>
                  </a:lnTo>
                  <a:lnTo>
                    <a:pt x="1000" y="274"/>
                  </a:lnTo>
                  <a:lnTo>
                    <a:pt x="1016" y="269"/>
                  </a:lnTo>
                  <a:lnTo>
                    <a:pt x="1027" y="269"/>
                  </a:lnTo>
                  <a:lnTo>
                    <a:pt x="1043" y="264"/>
                  </a:lnTo>
                  <a:lnTo>
                    <a:pt x="1065" y="258"/>
                  </a:lnTo>
                  <a:lnTo>
                    <a:pt x="1081" y="253"/>
                  </a:lnTo>
                  <a:lnTo>
                    <a:pt x="1092" y="248"/>
                  </a:lnTo>
                  <a:lnTo>
                    <a:pt x="1103" y="243"/>
                  </a:lnTo>
                  <a:lnTo>
                    <a:pt x="1125" y="238"/>
                  </a:lnTo>
                  <a:lnTo>
                    <a:pt x="1135" y="233"/>
                  </a:lnTo>
                  <a:lnTo>
                    <a:pt x="1135" y="72"/>
                  </a:lnTo>
                  <a:close/>
                </a:path>
              </a:pathLst>
            </a:custGeom>
            <a:solidFill>
              <a:srgbClr val="668080"/>
            </a:solidFill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6" name="Freeform 48"/>
            <p:cNvSpPr>
              <a:spLocks/>
            </p:cNvSpPr>
            <p:nvPr/>
          </p:nvSpPr>
          <p:spPr bwMode="auto">
            <a:xfrm>
              <a:off x="3108" y="2378"/>
              <a:ext cx="1135" cy="223"/>
            </a:xfrm>
            <a:custGeom>
              <a:avLst/>
              <a:gdLst>
                <a:gd name="T0" fmla="*/ 1125 w 1135"/>
                <a:gd name="T1" fmla="*/ 150 h 223"/>
                <a:gd name="T2" fmla="*/ 1092 w 1135"/>
                <a:gd name="T3" fmla="*/ 161 h 223"/>
                <a:gd name="T4" fmla="*/ 1065 w 1135"/>
                <a:gd name="T5" fmla="*/ 171 h 223"/>
                <a:gd name="T6" fmla="*/ 1027 w 1135"/>
                <a:gd name="T7" fmla="*/ 181 h 223"/>
                <a:gd name="T8" fmla="*/ 989 w 1135"/>
                <a:gd name="T9" fmla="*/ 187 h 223"/>
                <a:gd name="T10" fmla="*/ 957 w 1135"/>
                <a:gd name="T11" fmla="*/ 197 h 223"/>
                <a:gd name="T12" fmla="*/ 914 w 1135"/>
                <a:gd name="T13" fmla="*/ 202 h 223"/>
                <a:gd name="T14" fmla="*/ 876 w 1135"/>
                <a:gd name="T15" fmla="*/ 207 h 223"/>
                <a:gd name="T16" fmla="*/ 827 w 1135"/>
                <a:gd name="T17" fmla="*/ 212 h 223"/>
                <a:gd name="T18" fmla="*/ 773 w 1135"/>
                <a:gd name="T19" fmla="*/ 218 h 223"/>
                <a:gd name="T20" fmla="*/ 735 w 1135"/>
                <a:gd name="T21" fmla="*/ 218 h 223"/>
                <a:gd name="T22" fmla="*/ 681 w 1135"/>
                <a:gd name="T23" fmla="*/ 223 h 223"/>
                <a:gd name="T24" fmla="*/ 638 w 1135"/>
                <a:gd name="T25" fmla="*/ 223 h 223"/>
                <a:gd name="T26" fmla="*/ 584 w 1135"/>
                <a:gd name="T27" fmla="*/ 223 h 223"/>
                <a:gd name="T28" fmla="*/ 535 w 1135"/>
                <a:gd name="T29" fmla="*/ 223 h 223"/>
                <a:gd name="T30" fmla="*/ 492 w 1135"/>
                <a:gd name="T31" fmla="*/ 218 h 223"/>
                <a:gd name="T32" fmla="*/ 438 w 1135"/>
                <a:gd name="T33" fmla="*/ 218 h 223"/>
                <a:gd name="T34" fmla="*/ 400 w 1135"/>
                <a:gd name="T35" fmla="*/ 212 h 223"/>
                <a:gd name="T36" fmla="*/ 351 w 1135"/>
                <a:gd name="T37" fmla="*/ 207 h 223"/>
                <a:gd name="T38" fmla="*/ 303 w 1135"/>
                <a:gd name="T39" fmla="*/ 202 h 223"/>
                <a:gd name="T40" fmla="*/ 265 w 1135"/>
                <a:gd name="T41" fmla="*/ 197 h 223"/>
                <a:gd name="T42" fmla="*/ 222 w 1135"/>
                <a:gd name="T43" fmla="*/ 187 h 223"/>
                <a:gd name="T44" fmla="*/ 195 w 1135"/>
                <a:gd name="T45" fmla="*/ 181 h 223"/>
                <a:gd name="T46" fmla="*/ 157 w 1135"/>
                <a:gd name="T47" fmla="*/ 171 h 223"/>
                <a:gd name="T48" fmla="*/ 130 w 1135"/>
                <a:gd name="T49" fmla="*/ 166 h 223"/>
                <a:gd name="T50" fmla="*/ 97 w 1135"/>
                <a:gd name="T51" fmla="*/ 156 h 223"/>
                <a:gd name="T52" fmla="*/ 70 w 1135"/>
                <a:gd name="T53" fmla="*/ 140 h 223"/>
                <a:gd name="T54" fmla="*/ 49 w 1135"/>
                <a:gd name="T55" fmla="*/ 135 h 223"/>
                <a:gd name="T56" fmla="*/ 32 w 1135"/>
                <a:gd name="T57" fmla="*/ 119 h 223"/>
                <a:gd name="T58" fmla="*/ 22 w 1135"/>
                <a:gd name="T59" fmla="*/ 109 h 223"/>
                <a:gd name="T60" fmla="*/ 5 w 1135"/>
                <a:gd name="T61" fmla="*/ 99 h 223"/>
                <a:gd name="T62" fmla="*/ 0 w 1135"/>
                <a:gd name="T63" fmla="*/ 83 h 223"/>
                <a:gd name="T64" fmla="*/ 0 w 1135"/>
                <a:gd name="T65" fmla="*/ 73 h 223"/>
                <a:gd name="T66" fmla="*/ 0 w 1135"/>
                <a:gd name="T67" fmla="*/ 62 h 223"/>
                <a:gd name="T68" fmla="*/ 5 w 1135"/>
                <a:gd name="T69" fmla="*/ 52 h 223"/>
                <a:gd name="T70" fmla="*/ 16 w 1135"/>
                <a:gd name="T71" fmla="*/ 37 h 223"/>
                <a:gd name="T72" fmla="*/ 27 w 1135"/>
                <a:gd name="T73" fmla="*/ 26 h 223"/>
                <a:gd name="T74" fmla="*/ 43 w 1135"/>
                <a:gd name="T75" fmla="*/ 16 h 223"/>
                <a:gd name="T76" fmla="*/ 65 w 1135"/>
                <a:gd name="T77" fmla="*/ 6 h 223"/>
                <a:gd name="T78" fmla="*/ 605 w 1135"/>
                <a:gd name="T79" fmla="*/ 73 h 22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135"/>
                <a:gd name="T121" fmla="*/ 0 h 223"/>
                <a:gd name="T122" fmla="*/ 1135 w 1135"/>
                <a:gd name="T123" fmla="*/ 223 h 223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135" h="223">
                  <a:moveTo>
                    <a:pt x="1135" y="145"/>
                  </a:moveTo>
                  <a:lnTo>
                    <a:pt x="1125" y="150"/>
                  </a:lnTo>
                  <a:lnTo>
                    <a:pt x="1103" y="156"/>
                  </a:lnTo>
                  <a:lnTo>
                    <a:pt x="1092" y="161"/>
                  </a:lnTo>
                  <a:lnTo>
                    <a:pt x="1081" y="166"/>
                  </a:lnTo>
                  <a:lnTo>
                    <a:pt x="1065" y="171"/>
                  </a:lnTo>
                  <a:lnTo>
                    <a:pt x="1043" y="176"/>
                  </a:lnTo>
                  <a:lnTo>
                    <a:pt x="1027" y="181"/>
                  </a:lnTo>
                  <a:lnTo>
                    <a:pt x="1016" y="181"/>
                  </a:lnTo>
                  <a:lnTo>
                    <a:pt x="989" y="187"/>
                  </a:lnTo>
                  <a:lnTo>
                    <a:pt x="973" y="192"/>
                  </a:lnTo>
                  <a:lnTo>
                    <a:pt x="957" y="197"/>
                  </a:lnTo>
                  <a:lnTo>
                    <a:pt x="930" y="197"/>
                  </a:lnTo>
                  <a:lnTo>
                    <a:pt x="914" y="202"/>
                  </a:lnTo>
                  <a:lnTo>
                    <a:pt x="892" y="202"/>
                  </a:lnTo>
                  <a:lnTo>
                    <a:pt x="876" y="207"/>
                  </a:lnTo>
                  <a:lnTo>
                    <a:pt x="843" y="207"/>
                  </a:lnTo>
                  <a:lnTo>
                    <a:pt x="827" y="212"/>
                  </a:lnTo>
                  <a:lnTo>
                    <a:pt x="806" y="212"/>
                  </a:lnTo>
                  <a:lnTo>
                    <a:pt x="773" y="218"/>
                  </a:lnTo>
                  <a:lnTo>
                    <a:pt x="751" y="218"/>
                  </a:lnTo>
                  <a:lnTo>
                    <a:pt x="735" y="218"/>
                  </a:lnTo>
                  <a:lnTo>
                    <a:pt x="714" y="218"/>
                  </a:lnTo>
                  <a:lnTo>
                    <a:pt x="681" y="223"/>
                  </a:lnTo>
                  <a:lnTo>
                    <a:pt x="660" y="223"/>
                  </a:lnTo>
                  <a:lnTo>
                    <a:pt x="638" y="223"/>
                  </a:lnTo>
                  <a:lnTo>
                    <a:pt x="605" y="223"/>
                  </a:lnTo>
                  <a:lnTo>
                    <a:pt x="584" y="223"/>
                  </a:lnTo>
                  <a:lnTo>
                    <a:pt x="562" y="223"/>
                  </a:lnTo>
                  <a:lnTo>
                    <a:pt x="535" y="223"/>
                  </a:lnTo>
                  <a:lnTo>
                    <a:pt x="514" y="218"/>
                  </a:lnTo>
                  <a:lnTo>
                    <a:pt x="492" y="218"/>
                  </a:lnTo>
                  <a:lnTo>
                    <a:pt x="470" y="218"/>
                  </a:lnTo>
                  <a:lnTo>
                    <a:pt x="438" y="218"/>
                  </a:lnTo>
                  <a:lnTo>
                    <a:pt x="416" y="212"/>
                  </a:lnTo>
                  <a:lnTo>
                    <a:pt x="400" y="212"/>
                  </a:lnTo>
                  <a:lnTo>
                    <a:pt x="368" y="207"/>
                  </a:lnTo>
                  <a:lnTo>
                    <a:pt x="351" y="207"/>
                  </a:lnTo>
                  <a:lnTo>
                    <a:pt x="330" y="207"/>
                  </a:lnTo>
                  <a:lnTo>
                    <a:pt x="303" y="202"/>
                  </a:lnTo>
                  <a:lnTo>
                    <a:pt x="286" y="197"/>
                  </a:lnTo>
                  <a:lnTo>
                    <a:pt x="265" y="197"/>
                  </a:lnTo>
                  <a:lnTo>
                    <a:pt x="249" y="192"/>
                  </a:lnTo>
                  <a:lnTo>
                    <a:pt x="222" y="187"/>
                  </a:lnTo>
                  <a:lnTo>
                    <a:pt x="205" y="187"/>
                  </a:lnTo>
                  <a:lnTo>
                    <a:pt x="195" y="181"/>
                  </a:lnTo>
                  <a:lnTo>
                    <a:pt x="167" y="176"/>
                  </a:lnTo>
                  <a:lnTo>
                    <a:pt x="157" y="171"/>
                  </a:lnTo>
                  <a:lnTo>
                    <a:pt x="140" y="166"/>
                  </a:lnTo>
                  <a:lnTo>
                    <a:pt x="130" y="166"/>
                  </a:lnTo>
                  <a:lnTo>
                    <a:pt x="108" y="156"/>
                  </a:lnTo>
                  <a:lnTo>
                    <a:pt x="97" y="156"/>
                  </a:lnTo>
                  <a:lnTo>
                    <a:pt x="86" y="150"/>
                  </a:lnTo>
                  <a:lnTo>
                    <a:pt x="70" y="140"/>
                  </a:lnTo>
                  <a:lnTo>
                    <a:pt x="59" y="135"/>
                  </a:lnTo>
                  <a:lnTo>
                    <a:pt x="49" y="135"/>
                  </a:lnTo>
                  <a:lnTo>
                    <a:pt x="38" y="125"/>
                  </a:lnTo>
                  <a:lnTo>
                    <a:pt x="32" y="119"/>
                  </a:lnTo>
                  <a:lnTo>
                    <a:pt x="27" y="114"/>
                  </a:lnTo>
                  <a:lnTo>
                    <a:pt x="22" y="109"/>
                  </a:lnTo>
                  <a:lnTo>
                    <a:pt x="11" y="104"/>
                  </a:lnTo>
                  <a:lnTo>
                    <a:pt x="5" y="99"/>
                  </a:lnTo>
                  <a:lnTo>
                    <a:pt x="5" y="94"/>
                  </a:lnTo>
                  <a:lnTo>
                    <a:pt x="0" y="83"/>
                  </a:lnTo>
                  <a:lnTo>
                    <a:pt x="0" y="78"/>
                  </a:lnTo>
                  <a:lnTo>
                    <a:pt x="0" y="73"/>
                  </a:lnTo>
                  <a:lnTo>
                    <a:pt x="0" y="68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5" y="52"/>
                  </a:lnTo>
                  <a:lnTo>
                    <a:pt x="11" y="42"/>
                  </a:lnTo>
                  <a:lnTo>
                    <a:pt x="16" y="37"/>
                  </a:lnTo>
                  <a:lnTo>
                    <a:pt x="22" y="31"/>
                  </a:lnTo>
                  <a:lnTo>
                    <a:pt x="27" y="26"/>
                  </a:lnTo>
                  <a:lnTo>
                    <a:pt x="38" y="21"/>
                  </a:lnTo>
                  <a:lnTo>
                    <a:pt x="43" y="16"/>
                  </a:lnTo>
                  <a:lnTo>
                    <a:pt x="49" y="11"/>
                  </a:lnTo>
                  <a:lnTo>
                    <a:pt x="65" y="6"/>
                  </a:lnTo>
                  <a:lnTo>
                    <a:pt x="76" y="0"/>
                  </a:lnTo>
                  <a:lnTo>
                    <a:pt x="605" y="73"/>
                  </a:lnTo>
                  <a:lnTo>
                    <a:pt x="1135" y="145"/>
                  </a:lnTo>
                  <a:close/>
                </a:path>
              </a:pathLst>
            </a:custGeom>
            <a:solidFill>
              <a:srgbClr val="CCFFFF"/>
            </a:solidFill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7" name="Freeform 49"/>
            <p:cNvSpPr>
              <a:spLocks/>
            </p:cNvSpPr>
            <p:nvPr/>
          </p:nvSpPr>
          <p:spPr bwMode="auto">
            <a:xfrm>
              <a:off x="3416" y="2741"/>
              <a:ext cx="179" cy="206"/>
            </a:xfrm>
            <a:custGeom>
              <a:avLst/>
              <a:gdLst>
                <a:gd name="T0" fmla="*/ 179 w 33"/>
                <a:gd name="T1" fmla="*/ 206 h 40"/>
                <a:gd name="T2" fmla="*/ 141 w 33"/>
                <a:gd name="T3" fmla="*/ 206 h 40"/>
                <a:gd name="T4" fmla="*/ 0 w 33"/>
                <a:gd name="T5" fmla="*/ 0 h 40"/>
                <a:gd name="T6" fmla="*/ 0 60000 65536"/>
                <a:gd name="T7" fmla="*/ 0 60000 65536"/>
                <a:gd name="T8" fmla="*/ 0 60000 65536"/>
                <a:gd name="T9" fmla="*/ 0 w 33"/>
                <a:gd name="T10" fmla="*/ 0 h 40"/>
                <a:gd name="T11" fmla="*/ 33 w 33"/>
                <a:gd name="T12" fmla="*/ 40 h 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" h="40">
                  <a:moveTo>
                    <a:pt x="33" y="40"/>
                  </a:moveTo>
                  <a:lnTo>
                    <a:pt x="26" y="4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8" name="Rectangle 50"/>
            <p:cNvSpPr>
              <a:spLocks noChangeArrowheads="1"/>
            </p:cNvSpPr>
            <p:nvPr/>
          </p:nvSpPr>
          <p:spPr bwMode="auto">
            <a:xfrm>
              <a:off x="3605" y="2901"/>
              <a:ext cx="200" cy="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49,8%</a:t>
              </a:r>
              <a:endParaRPr lang="ru-RU" sz="1400"/>
            </a:p>
          </p:txBody>
        </p:sp>
        <p:sp>
          <p:nvSpPr>
            <p:cNvPr id="9249" name="Rectangle 51"/>
            <p:cNvSpPr>
              <a:spLocks noChangeArrowheads="1"/>
            </p:cNvSpPr>
            <p:nvPr/>
          </p:nvSpPr>
          <p:spPr bwMode="auto">
            <a:xfrm>
              <a:off x="3849" y="2042"/>
              <a:ext cx="200" cy="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34,2%</a:t>
              </a:r>
              <a:endParaRPr lang="ru-RU" sz="1400"/>
            </a:p>
          </p:txBody>
        </p:sp>
        <p:sp>
          <p:nvSpPr>
            <p:cNvPr id="9250" name="Rectangle 52"/>
            <p:cNvSpPr>
              <a:spLocks noChangeArrowheads="1"/>
            </p:cNvSpPr>
            <p:nvPr/>
          </p:nvSpPr>
          <p:spPr bwMode="auto">
            <a:xfrm>
              <a:off x="4600" y="2658"/>
              <a:ext cx="200" cy="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400" b="1">
                  <a:solidFill>
                    <a:srgbClr val="333333"/>
                  </a:solidFill>
                </a:rPr>
                <a:t>16,0%</a:t>
              </a:r>
              <a:endParaRPr lang="ru-RU" sz="1400"/>
            </a:p>
          </p:txBody>
        </p:sp>
        <p:sp>
          <p:nvSpPr>
            <p:cNvPr id="9251" name="Rectangle 53"/>
            <p:cNvSpPr>
              <a:spLocks noChangeArrowheads="1"/>
            </p:cNvSpPr>
            <p:nvPr/>
          </p:nvSpPr>
          <p:spPr bwMode="auto">
            <a:xfrm>
              <a:off x="4708" y="1706"/>
              <a:ext cx="1125" cy="9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428625"/>
            <a:ext cx="8229600" cy="11430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Данные по фонду оплаты труда, уровню заработной платы и численности персонала ПАО «НКМЗ» за 2012-2013 гг.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Group 35"/>
          <p:cNvGraphicFramePr>
            <a:graphicFrameLocks noGrp="1"/>
          </p:cNvGraphicFramePr>
          <p:nvPr/>
        </p:nvGraphicFramePr>
        <p:xfrm>
          <a:off x="468313" y="5589588"/>
          <a:ext cx="8208962" cy="952500"/>
        </p:xfrm>
        <a:graphic>
          <a:graphicData uri="http://schemas.openxmlformats.org/drawingml/2006/table">
            <a:tbl>
              <a:tblPr/>
              <a:tblGrid>
                <a:gridCol w="2101850"/>
                <a:gridCol w="1450975"/>
                <a:gridCol w="2063750"/>
                <a:gridCol w="2592387"/>
              </a:tblGrid>
              <a:tr h="9525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</a:t>
                      </a:r>
                      <a:r>
                        <a:rPr kumimoji="0" lang="uk-UA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ДДМА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DSEA</a:t>
                      </a: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Автор: Смирнова И.В.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Научный руководитель: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к.э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.н.,доц., Дарченко Н.Д.</a:t>
                      </a: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Магистерская</a:t>
                      </a:r>
                      <a:r>
                        <a:rPr kumimoji="0" lang="uk-UA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выпускная</a:t>
                      </a:r>
                      <a:r>
                        <a:rPr kumimoji="0" lang="uk-UA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работа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kumimoji="0" lang="ru-RU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Краматорск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24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декабря</a:t>
                      </a:r>
                      <a:r>
                        <a:rPr kumimoji="0" lang="ru-RU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2014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kumimoji="0" lang="uk-UA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255" name="Рисунок 4"/>
          <p:cNvPicPr>
            <a:picLocks noChangeAspect="1" noChangeArrowheads="1"/>
          </p:cNvPicPr>
          <p:nvPr/>
        </p:nvPicPr>
        <p:blipFill>
          <a:blip r:embed="rId3"/>
          <a:srcRect b="47580"/>
          <a:stretch>
            <a:fillRect/>
          </a:stretch>
        </p:blipFill>
        <p:spPr bwMode="auto">
          <a:xfrm>
            <a:off x="2857500" y="5643563"/>
            <a:ext cx="8858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6" name="Рисунок 5" descr="gerbddmab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5643563"/>
            <a:ext cx="857250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14348" y="1357298"/>
          <a:ext cx="7929618" cy="3143272"/>
        </p:xfrm>
        <a:graphic>
          <a:graphicData uri="http://schemas.openxmlformats.org/drawingml/2006/table">
            <a:tbl>
              <a:tblPr/>
              <a:tblGrid>
                <a:gridCol w="1222708"/>
                <a:gridCol w="938607"/>
                <a:gridCol w="936809"/>
                <a:gridCol w="935012"/>
                <a:gridCol w="933214"/>
                <a:gridCol w="854097"/>
                <a:gridCol w="852299"/>
                <a:gridCol w="1256872"/>
              </a:tblGrid>
              <a:tr h="106342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Категории персонала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ФОТ, т.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грн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Среднесписочная численность, чел.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Среднемесячная зарплата, грн.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Абсолютное отклонение ФОТ, т. грн.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84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2012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2013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2012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2013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2012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2013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22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Всего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673463,9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694232,8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12790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11997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4387,86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4822,27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+20768,9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91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В том числе ППП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647334,3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674578,6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12143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11365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4442,4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4946,3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+27244,3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Данные для расчета производительности </a:t>
            </a:r>
            <a:b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промышленно-производственного персонала</a:t>
            </a:r>
            <a:endParaRPr lang="ru-RU" sz="16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3" name="Group 35"/>
          <p:cNvGraphicFramePr>
            <a:graphicFrameLocks noGrp="1"/>
          </p:cNvGraphicFramePr>
          <p:nvPr/>
        </p:nvGraphicFramePr>
        <p:xfrm>
          <a:off x="468313" y="5589588"/>
          <a:ext cx="8208962" cy="952500"/>
        </p:xfrm>
        <a:graphic>
          <a:graphicData uri="http://schemas.openxmlformats.org/drawingml/2006/table">
            <a:tbl>
              <a:tblPr/>
              <a:tblGrid>
                <a:gridCol w="2101850"/>
                <a:gridCol w="1450975"/>
                <a:gridCol w="2063750"/>
                <a:gridCol w="2592387"/>
              </a:tblGrid>
              <a:tr h="9525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</a:t>
                      </a:r>
                      <a:r>
                        <a:rPr kumimoji="0" lang="uk-UA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ДДМА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DSEA</a:t>
                      </a: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Автор: Смирнова И.В.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Научный руководитель: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к.э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.н.,доц., Дарченко Н.Д.</a:t>
                      </a: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Магистерская</a:t>
                      </a:r>
                      <a:r>
                        <a:rPr kumimoji="0" lang="uk-UA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выпускная</a:t>
                      </a:r>
                      <a:r>
                        <a:rPr kumimoji="0" lang="uk-UA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работа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kumimoji="0" lang="ru-RU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Краматорск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24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декабря</a:t>
                      </a:r>
                      <a:r>
                        <a:rPr kumimoji="0" lang="ru-RU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2014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kumimoji="0" lang="uk-UA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Рисунок 4"/>
          <p:cNvPicPr>
            <a:picLocks noChangeAspect="1" noChangeArrowheads="1"/>
          </p:cNvPicPr>
          <p:nvPr/>
        </p:nvPicPr>
        <p:blipFill>
          <a:blip r:embed="rId3"/>
          <a:srcRect b="47580"/>
          <a:stretch>
            <a:fillRect/>
          </a:stretch>
        </p:blipFill>
        <p:spPr bwMode="auto">
          <a:xfrm>
            <a:off x="2857500" y="5643563"/>
            <a:ext cx="8858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5" descr="gerbddmab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5643563"/>
            <a:ext cx="857250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285852" y="1714488"/>
          <a:ext cx="7072362" cy="2571767"/>
        </p:xfrm>
        <a:graphic>
          <a:graphicData uri="http://schemas.openxmlformats.org/drawingml/2006/table">
            <a:tbl>
              <a:tblPr/>
              <a:tblGrid>
                <a:gridCol w="3325694"/>
                <a:gridCol w="1046526"/>
                <a:gridCol w="1047265"/>
                <a:gridCol w="841948"/>
                <a:gridCol w="810929"/>
              </a:tblGrid>
              <a:tr h="36739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Показатели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2012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2013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Отклонение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47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Абс., грн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Отн.,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3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Товарная продукция, тыс.грн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3000037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2403565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-596472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-19,9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3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Численность ППП, чел.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12143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11365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spc="3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-778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-6,4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4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Среднегодовая выработка а одного работника</a:t>
                      </a:r>
                      <a:r>
                        <a:rPr lang="ru-RU" sz="1600">
                          <a:latin typeface="Times New Roman"/>
                          <a:ea typeface="Calibri"/>
                        </a:rPr>
                        <a:t>, </a:t>
                      </a: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тыс.грн</a:t>
                      </a:r>
                      <a:r>
                        <a:rPr lang="ru-RU" sz="1600">
                          <a:latin typeface="Times New Roman"/>
                          <a:ea typeface="Calibri"/>
                        </a:rPr>
                        <a:t>. </a:t>
                      </a: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/чел</a:t>
                      </a:r>
                      <a:r>
                        <a:rPr lang="ru-RU" sz="1600">
                          <a:latin typeface="Times New Roman"/>
                          <a:ea typeface="Calibri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247,1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211,5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-35,6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</a:rPr>
                        <a:t>-14,4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       Анализ динамики производительности труда и заработной платы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Group 35"/>
          <p:cNvGraphicFramePr>
            <a:graphicFrameLocks noGrp="1"/>
          </p:cNvGraphicFramePr>
          <p:nvPr/>
        </p:nvGraphicFramePr>
        <p:xfrm>
          <a:off x="468313" y="5589588"/>
          <a:ext cx="8208962" cy="952500"/>
        </p:xfrm>
        <a:graphic>
          <a:graphicData uri="http://schemas.openxmlformats.org/drawingml/2006/table">
            <a:tbl>
              <a:tblPr/>
              <a:tblGrid>
                <a:gridCol w="2101850"/>
                <a:gridCol w="1450975"/>
                <a:gridCol w="2063750"/>
                <a:gridCol w="2592387"/>
              </a:tblGrid>
              <a:tr h="9525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</a:t>
                      </a:r>
                      <a:r>
                        <a:rPr kumimoji="0" lang="uk-UA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ДДМА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DSEA</a:t>
                      </a: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Автор: Смирнова И.В.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Научный руководитель: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к.э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.н.,доц., Дарченко Н.Д.</a:t>
                      </a: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Магистерская</a:t>
                      </a:r>
                      <a:r>
                        <a:rPr kumimoji="0" lang="uk-UA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выпускная</a:t>
                      </a:r>
                      <a:r>
                        <a:rPr kumimoji="0" lang="uk-UA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работа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kumimoji="0" lang="ru-RU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Краматорск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24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декабря</a:t>
                      </a:r>
                      <a:r>
                        <a:rPr kumimoji="0" lang="ru-RU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2014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kumimoji="0" lang="uk-UA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3"/>
          <a:srcRect b="47580"/>
          <a:stretch>
            <a:fillRect/>
          </a:stretch>
        </p:blipFill>
        <p:spPr bwMode="auto">
          <a:xfrm>
            <a:off x="2857500" y="5643563"/>
            <a:ext cx="8858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gerbddmab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5643563"/>
            <a:ext cx="857250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000100" y="1214422"/>
          <a:ext cx="7572428" cy="2846848"/>
        </p:xfrm>
        <a:graphic>
          <a:graphicData uri="http://schemas.openxmlformats.org/drawingml/2006/table">
            <a:tbl>
              <a:tblPr/>
              <a:tblGrid>
                <a:gridCol w="4133974"/>
                <a:gridCol w="1271176"/>
                <a:gridCol w="1156208"/>
                <a:gridCol w="1011070"/>
              </a:tblGrid>
              <a:tr h="4490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Показатели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2012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2013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Откл.,грн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2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Товарная продукция, тыс.грн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3000037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2403565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-596472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Среднесписочная численность ППП, чел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12143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11365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spc="3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-778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3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Фонд оплаты труда ППП, тыс.грн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647334,3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690768,5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+43434,2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5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Среднемесячная заработная плата 1-го работника, грн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4442,4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5065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+662,6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0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Выработка годовая на 1-го работника, тыс.грн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247,06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211,49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-35,57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             </a:t>
            </a:r>
            <a:b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                Анализ использования фонда заработной платы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>
              <a:solidFill>
                <a:schemeClr val="tx1"/>
              </a:solidFill>
            </a:endParaRPr>
          </a:p>
        </p:txBody>
      </p:sp>
      <p:graphicFrame>
        <p:nvGraphicFramePr>
          <p:cNvPr id="5" name="Group 35"/>
          <p:cNvGraphicFramePr>
            <a:graphicFrameLocks noGrp="1"/>
          </p:cNvGraphicFramePr>
          <p:nvPr/>
        </p:nvGraphicFramePr>
        <p:xfrm>
          <a:off x="468313" y="5589588"/>
          <a:ext cx="8208962" cy="952500"/>
        </p:xfrm>
        <a:graphic>
          <a:graphicData uri="http://schemas.openxmlformats.org/drawingml/2006/table">
            <a:tbl>
              <a:tblPr/>
              <a:tblGrid>
                <a:gridCol w="2101850"/>
                <a:gridCol w="1450975"/>
                <a:gridCol w="2063750"/>
                <a:gridCol w="2592387"/>
              </a:tblGrid>
              <a:tr h="9525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</a:t>
                      </a:r>
                      <a:r>
                        <a:rPr kumimoji="0" lang="uk-UA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ДДМА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DSEA</a:t>
                      </a: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Автор: Смирнова И.В.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Научный руководитель: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к.э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.н.,доц., Дарченко Н.Д.</a:t>
                      </a: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Магистерская</a:t>
                      </a:r>
                      <a:r>
                        <a:rPr kumimoji="0" lang="uk-UA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выпускная</a:t>
                      </a:r>
                      <a:r>
                        <a:rPr kumimoji="0" lang="uk-UA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работа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kumimoji="0" lang="ru-RU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Краматорск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24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декабря</a:t>
                      </a:r>
                      <a:r>
                        <a:rPr kumimoji="0" lang="ru-RU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2014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kumimoji="0" lang="uk-UA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 noChangeArrowheads="1"/>
          </p:cNvPicPr>
          <p:nvPr/>
        </p:nvPicPr>
        <p:blipFill>
          <a:blip r:embed="rId3"/>
          <a:srcRect b="47580"/>
          <a:stretch>
            <a:fillRect/>
          </a:stretch>
        </p:blipFill>
        <p:spPr bwMode="auto">
          <a:xfrm>
            <a:off x="2857500" y="5643563"/>
            <a:ext cx="8858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gerbddmab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5643563"/>
            <a:ext cx="857250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500166" y="1285860"/>
          <a:ext cx="7072361" cy="2810857"/>
        </p:xfrm>
        <a:graphic>
          <a:graphicData uri="http://schemas.openxmlformats.org/drawingml/2006/table">
            <a:tbl>
              <a:tblPr/>
              <a:tblGrid>
                <a:gridCol w="3955941"/>
                <a:gridCol w="1152122"/>
                <a:gridCol w="1047921"/>
                <a:gridCol w="916377"/>
              </a:tblGrid>
              <a:tr h="3492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Показатели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2012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2013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Абс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., </a:t>
                      </a:r>
                      <a:r>
                        <a:rPr lang="ru-RU" sz="1600" dirty="0" err="1" smtClean="0">
                          <a:latin typeface="Times New Roman"/>
                          <a:ea typeface="Times New Roman"/>
                        </a:rPr>
                        <a:t>грн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Товарная продукция, тыс.грн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3000037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2403565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-596472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Среднесписочная численность ППП, чел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12143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11365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spc="3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-778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Фонд оплаты труда ППП, тыс.грн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647334,3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674578,6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+27244,3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Производительность труда,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тыс.грн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/чел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247,06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211,49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-35,57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2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Величина, обратная производительности труда, 1/грн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4,0481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4,7289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0,6808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0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Среднемесячная заработная плата 1-го рабочего, грн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4442,4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4946,3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+503,9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Соотношение фонда оплаты труда и объемов производства на ПАО «НКМЗ» за 2012-2013 гг.</a:t>
            </a:r>
            <a:b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sz="1600" b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4" name="Group 35"/>
          <p:cNvGraphicFramePr>
            <a:graphicFrameLocks noGrp="1"/>
          </p:cNvGraphicFramePr>
          <p:nvPr/>
        </p:nvGraphicFramePr>
        <p:xfrm>
          <a:off x="468313" y="5589588"/>
          <a:ext cx="8208962" cy="952500"/>
        </p:xfrm>
        <a:graphic>
          <a:graphicData uri="http://schemas.openxmlformats.org/drawingml/2006/table">
            <a:tbl>
              <a:tblPr/>
              <a:tblGrid>
                <a:gridCol w="2101850"/>
                <a:gridCol w="1450975"/>
                <a:gridCol w="2063750"/>
                <a:gridCol w="2592387"/>
              </a:tblGrid>
              <a:tr h="9525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</a:t>
                      </a:r>
                      <a:r>
                        <a:rPr kumimoji="0" lang="uk-UA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ДДМА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DSEA</a:t>
                      </a: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Автор: Смирнова И.В.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Научный руководитель: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к.э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.н.,доц., Дарченко Н.Д.</a:t>
                      </a: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Магистерская</a:t>
                      </a:r>
                      <a:r>
                        <a:rPr kumimoji="0" lang="uk-UA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выпускная</a:t>
                      </a:r>
                      <a:r>
                        <a:rPr kumimoji="0" lang="uk-UA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работа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kumimoji="0" lang="ru-RU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Краматорск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24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декабря</a:t>
                      </a:r>
                      <a:r>
                        <a:rPr kumimoji="0" lang="ru-RU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2014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kumimoji="0" lang="uk-UA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3"/>
          <a:srcRect b="47580"/>
          <a:stretch>
            <a:fillRect/>
          </a:stretch>
        </p:blipFill>
        <p:spPr bwMode="auto">
          <a:xfrm>
            <a:off x="2857500" y="5643563"/>
            <a:ext cx="8858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gerbddmab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5643563"/>
            <a:ext cx="857250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928662" y="1285860"/>
          <a:ext cx="7643866" cy="3634099"/>
        </p:xfrm>
        <a:graphic>
          <a:graphicData uri="http://schemas.openxmlformats.org/drawingml/2006/table">
            <a:tbl>
              <a:tblPr/>
              <a:tblGrid>
                <a:gridCol w="5468789"/>
                <a:gridCol w="1022520"/>
                <a:gridCol w="1152557"/>
              </a:tblGrid>
              <a:tr h="2747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</a:rPr>
                        <a:t>Показатели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2012 г.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2013 г.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95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Оплата труда с отчислениями на социальные нужды (В</a:t>
                      </a:r>
                      <a:r>
                        <a:rPr lang="ru-RU" sz="1600" baseline="-25000">
                          <a:latin typeface="Times New Roman"/>
                          <a:ea typeface="Calibri"/>
                        </a:rPr>
                        <a:t>зп</a:t>
                      </a:r>
                      <a:r>
                        <a:rPr lang="ru-RU" sz="1600">
                          <a:latin typeface="Times New Roman"/>
                          <a:ea typeface="Calibri"/>
                        </a:rPr>
                        <a:t>), тыс.грн.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926012,9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954570,1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95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Товарная продукция в сопоставимых оптовых ценах (</a:t>
                      </a:r>
                      <a:r>
                        <a:rPr lang="en-US" sz="1600">
                          <a:latin typeface="Times New Roman"/>
                          <a:ea typeface="Calibri"/>
                        </a:rPr>
                        <a:t>V</a:t>
                      </a:r>
                      <a:r>
                        <a:rPr lang="ru-RU" sz="1600" baseline="-25000">
                          <a:latin typeface="Times New Roman"/>
                          <a:ea typeface="Calibri"/>
                        </a:rPr>
                        <a:t>т</a:t>
                      </a:r>
                      <a:r>
                        <a:rPr lang="ru-RU" sz="1600">
                          <a:latin typeface="Times New Roman"/>
                          <a:ea typeface="Calibri"/>
                        </a:rPr>
                        <a:t>), тыс.грн.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3000037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2403565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Индекс товарной продукции (</a:t>
                      </a:r>
                      <a:r>
                        <a:rPr lang="en-US" sz="1600">
                          <a:latin typeface="Times New Roman"/>
                          <a:ea typeface="Calibri"/>
                        </a:rPr>
                        <a:t>I</a:t>
                      </a:r>
                      <a:r>
                        <a:rPr lang="en-US" sz="1600" baseline="-25000">
                          <a:latin typeface="Times New Roman"/>
                          <a:ea typeface="Calibri"/>
                        </a:rPr>
                        <a:t>o</a:t>
                      </a:r>
                      <a:r>
                        <a:rPr lang="ru-RU" sz="1600">
                          <a:latin typeface="Times New Roman"/>
                          <a:ea typeface="Calibri"/>
                        </a:rPr>
                        <a:t>), ед.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-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0,8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Индекс оплаты труда (</a:t>
                      </a:r>
                      <a:r>
                        <a:rPr lang="en-US" sz="1600">
                          <a:latin typeface="Times New Roman"/>
                          <a:ea typeface="Calibri"/>
                        </a:rPr>
                        <a:t>I</a:t>
                      </a:r>
                      <a:r>
                        <a:rPr lang="ru-RU" sz="1600" baseline="-25000">
                          <a:latin typeface="Times New Roman"/>
                          <a:ea typeface="Calibri"/>
                        </a:rPr>
                        <a:t>зп</a:t>
                      </a:r>
                      <a:r>
                        <a:rPr lang="ru-RU" sz="1600">
                          <a:latin typeface="Times New Roman"/>
                          <a:ea typeface="Calibri"/>
                        </a:rPr>
                        <a:t>), ед.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-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1,03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Зарплатоемкость продукции (ЗП</a:t>
                      </a:r>
                      <a:r>
                        <a:rPr lang="ru-RU" sz="1600" baseline="-25000">
                          <a:latin typeface="Times New Roman"/>
                          <a:ea typeface="Calibri"/>
                        </a:rPr>
                        <a:t>е</a:t>
                      </a:r>
                      <a:r>
                        <a:rPr lang="ru-RU" sz="1600">
                          <a:latin typeface="Times New Roman"/>
                          <a:ea typeface="Calibri"/>
                        </a:rPr>
                        <a:t>), доли ед.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0,309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0,397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Индекс зарплатоемкости продукции (</a:t>
                      </a:r>
                      <a:r>
                        <a:rPr lang="en-US" sz="1600">
                          <a:latin typeface="Times New Roman"/>
                          <a:ea typeface="Calibri"/>
                        </a:rPr>
                        <a:t>I</a:t>
                      </a:r>
                      <a:r>
                        <a:rPr lang="ru-RU" sz="1600" baseline="-25000">
                          <a:latin typeface="Times New Roman"/>
                          <a:ea typeface="Calibri"/>
                        </a:rPr>
                        <a:t>з</a:t>
                      </a:r>
                      <a:r>
                        <a:rPr lang="ru-RU" sz="1600">
                          <a:latin typeface="Times New Roman"/>
                          <a:ea typeface="Calibri"/>
                        </a:rPr>
                        <a:t>), ед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-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1,28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Рекомендуемая оплата труда, тыс.грн.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948237,2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95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</a:rPr>
                        <a:t> - с учетом финансовых возможностей 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</a:rPr>
                        <a:t>предприятия</a:t>
                      </a:r>
                      <a:endParaRPr lang="ru-RU" sz="16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-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948237,2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</a:rPr>
                        <a:t> - с учетом индекса объемов 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</a:rPr>
                        <a:t>производства</a:t>
                      </a:r>
                      <a:endParaRPr lang="ru-RU" sz="16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-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</a:rPr>
                        <a:t>741901,6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b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Анализ динамики производительности труда и заработной платы </a:t>
            </a:r>
            <a:b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(рекомендуемый уровень)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Group 35"/>
          <p:cNvGraphicFramePr>
            <a:graphicFrameLocks noGrp="1"/>
          </p:cNvGraphicFramePr>
          <p:nvPr/>
        </p:nvGraphicFramePr>
        <p:xfrm>
          <a:off x="468313" y="5589588"/>
          <a:ext cx="8208962" cy="952500"/>
        </p:xfrm>
        <a:graphic>
          <a:graphicData uri="http://schemas.openxmlformats.org/drawingml/2006/table">
            <a:tbl>
              <a:tblPr/>
              <a:tblGrid>
                <a:gridCol w="2101850"/>
                <a:gridCol w="1450975"/>
                <a:gridCol w="2063750"/>
                <a:gridCol w="2592387"/>
              </a:tblGrid>
              <a:tr h="9525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</a:t>
                      </a:r>
                      <a:r>
                        <a:rPr kumimoji="0" lang="uk-UA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ДДМА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DSEA</a:t>
                      </a: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Автор: Смирнова И.В.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Научный руководитель: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к.э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.н.,доц., Дарченко Н.Д.</a:t>
                      </a: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Магистерская</a:t>
                      </a:r>
                      <a:r>
                        <a:rPr kumimoji="0" lang="uk-UA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выпускная</a:t>
                      </a:r>
                      <a:r>
                        <a:rPr kumimoji="0" lang="uk-UA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работа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kumimoji="0" lang="ru-RU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Краматорск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24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декабря</a:t>
                      </a:r>
                      <a:r>
                        <a:rPr kumimoji="0" lang="ru-RU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2014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kumimoji="0" lang="uk-UA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3"/>
          <a:srcRect b="47580"/>
          <a:stretch>
            <a:fillRect/>
          </a:stretch>
        </p:blipFill>
        <p:spPr bwMode="auto">
          <a:xfrm>
            <a:off x="2857500" y="5643563"/>
            <a:ext cx="8858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gerbddmab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5643563"/>
            <a:ext cx="857250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071538" y="1214422"/>
          <a:ext cx="7286676" cy="3186180"/>
        </p:xfrm>
        <a:graphic>
          <a:graphicData uri="http://schemas.openxmlformats.org/drawingml/2006/table">
            <a:tbl>
              <a:tblPr/>
              <a:tblGrid>
                <a:gridCol w="3899975"/>
                <a:gridCol w="1199223"/>
                <a:gridCol w="1090762"/>
                <a:gridCol w="1096716"/>
              </a:tblGrid>
              <a:tr h="7500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Показатели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2012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2013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рекоменд.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Откл.,грн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Товарная продукция, тыс.грн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3000037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2403565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-596472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Среднесписочная численность ППП, чел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12143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11365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spc="3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-778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Фонд оплаты труда ППП, тыс.грн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647334,3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662870,3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+15536,0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00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Среднемесячная заработная плата 1-го работника, грн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4442,4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4860,5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+418,1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Выработка годовая на 1-го работника, тыс.грн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247,06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211,49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-35,57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1571612"/>
            <a:ext cx="8229600" cy="1143000"/>
          </a:xfrm>
        </p:spPr>
        <p:txBody>
          <a:bodyPr/>
          <a:lstStyle/>
          <a:p>
            <a:pPr eaLnBrk="1" hangingPunct="1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Group 35"/>
          <p:cNvGraphicFramePr>
            <a:graphicFrameLocks noGrp="1"/>
          </p:cNvGraphicFramePr>
          <p:nvPr/>
        </p:nvGraphicFramePr>
        <p:xfrm>
          <a:off x="468313" y="5589588"/>
          <a:ext cx="8208962" cy="952500"/>
        </p:xfrm>
        <a:graphic>
          <a:graphicData uri="http://schemas.openxmlformats.org/drawingml/2006/table">
            <a:tbl>
              <a:tblPr/>
              <a:tblGrid>
                <a:gridCol w="2101850"/>
                <a:gridCol w="1450975"/>
                <a:gridCol w="2063750"/>
                <a:gridCol w="2592387"/>
              </a:tblGrid>
              <a:tr h="9525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</a:t>
                      </a:r>
                      <a:r>
                        <a:rPr kumimoji="0" lang="uk-UA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ДДМА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DSEA</a:t>
                      </a: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Автор: Смирнова И.В.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Научный руководитель: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к.э</a:t>
                      </a:r>
                      <a:r>
                        <a:rPr kumimoji="0" lang="uk-UA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.н.,доц., Дарченко Н.Д.</a:t>
                      </a:r>
                      <a:endParaRPr kumimoji="0" lang="uk-UA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Магистерская</a:t>
                      </a:r>
                      <a:r>
                        <a:rPr kumimoji="0" lang="uk-UA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выпускная</a:t>
                      </a:r>
                      <a:r>
                        <a:rPr kumimoji="0" lang="uk-UA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работа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kumimoji="0" lang="ru-RU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Краматорск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24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декабря</a:t>
                      </a:r>
                      <a:r>
                        <a:rPr kumimoji="0" lang="ru-RU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2014 </a:t>
                      </a:r>
                      <a:r>
                        <a:rPr kumimoji="0" lang="uk-UA" sz="1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kumimoji="0" lang="uk-UA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3"/>
          <a:srcRect b="47580"/>
          <a:stretch>
            <a:fillRect/>
          </a:stretch>
        </p:blipFill>
        <p:spPr bwMode="auto">
          <a:xfrm>
            <a:off x="2857500" y="5643563"/>
            <a:ext cx="8858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gerbddmab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5643563"/>
            <a:ext cx="857250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600" b="1" kern="0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1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600" b="1" i="1" kern="0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1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600" b="1" i="1" kern="0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1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600" b="1" i="1" kern="0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1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600" b="1" i="1" kern="0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1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200" b="1" i="1" kern="0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1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200" b="1" i="1" kern="0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1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1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1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Благодарю</a:t>
            </a:r>
            <a:r>
              <a:rPr kumimoji="0" lang="ru-RU" sz="3200" b="1" u="none" strike="noStrike" kern="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за внимание!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3200" b="1" i="1" kern="0" baseline="0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1" u="none" strike="noStrike" kern="0" cap="none" spc="0" normalizeH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3200" b="1" i="1" kern="0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700" b="1" kern="0" baseline="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Адрес: </a:t>
            </a:r>
            <a:r>
              <a:rPr lang="ru-RU" sz="1600" kern="0" baseline="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ул.</a:t>
            </a:r>
            <a:r>
              <a:rPr lang="ru-RU" sz="1600" kern="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 Юбилейная, 35/5</a:t>
            </a:r>
          </a:p>
          <a:p>
            <a:pPr>
              <a:lnSpc>
                <a:spcPct val="150000"/>
              </a:lnSpc>
              <a:defRPr/>
            </a:pPr>
            <a:r>
              <a:rPr kumimoji="0" lang="en-US" sz="1700" b="1" u="none" strike="noStrike" kern="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E-mail</a:t>
            </a:r>
            <a:r>
              <a:rPr kumimoji="0" lang="en-US" sz="1700" b="1" u="none" strike="noStrike" kern="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kumimoji="0" lang="en-US" sz="1600" u="none" strike="noStrike" kern="0" cap="none" spc="0" normalizeH="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iren1601@mail.ru</a:t>
            </a:r>
            <a:r>
              <a:rPr kumimoji="0" lang="ru-RU" sz="1600" u="none" strike="noStrike" kern="0" cap="none" spc="0" normalizeH="0" noProof="0" dirty="0" smtClean="0">
                <a:ln>
                  <a:noFill/>
                </a:ln>
                <a:solidFill>
                  <a:schemeClr val="accent4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r>
              <a:rPr kumimoji="0" lang="ru-RU" sz="1600" b="1" u="none" strike="noStrike" kern="0" cap="none" spc="0" normalizeH="0" noProof="0" dirty="0" smtClean="0">
                <a:ln>
                  <a:noFill/>
                </a:ln>
                <a:solidFill>
                  <a:schemeClr val="accent4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	            </a:t>
            </a:r>
            <a:r>
              <a:rPr lang="ru-RU" sz="1700" b="1" kern="0" dirty="0" smtClean="0">
                <a:solidFill>
                  <a:schemeClr val="accent6">
                    <a:lumMod val="75000"/>
                  </a:schemeClr>
                </a:solidFill>
              </a:rPr>
              <a:t>Телефон</a:t>
            </a:r>
            <a:r>
              <a:rPr lang="ru-RU" sz="1700" b="1" kern="0" dirty="0" smtClean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ru-RU" sz="1600" b="1" kern="0" dirty="0" smtClean="0">
                <a:solidFill>
                  <a:schemeClr val="accent4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kern="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0508118772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u="none" strike="noStrike" kern="0" cap="none" spc="0" normalizeH="0" baseline="0" noProof="0" dirty="0" smtClean="0">
              <a:ln>
                <a:noFill/>
              </a:ln>
              <a:solidFill>
                <a:schemeClr val="accent4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10863</TotalTime>
  <Words>1485</Words>
  <Application>Microsoft Office PowerPoint</Application>
  <PresentationFormat>Экран (4:3)</PresentationFormat>
  <Paragraphs>576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Diseño predeterminado</vt:lpstr>
      <vt:lpstr> Смирнова Ирина Владимировна  Усовершенствование мотивационного механизма  ПАО  «НКМЗ» на основе исследования эффективности  действующей системы оплаты труда</vt:lpstr>
      <vt:lpstr> Разработка направлений усовершенствования мотивационного механизма по результатам            исследования действующей системы оплаты труда и    эффективности использования средств на оплату труда ПАО «НКМЗ».</vt:lpstr>
      <vt:lpstr> Изучены и проанализированы теоретико-методические аспекты исследования состояния оплаты труда и эффективности использования трудовых ресурсов предприятия в современных условиях;  </vt:lpstr>
      <vt:lpstr>     Основные технико-экономические показатели деятельности ПАО «НКМЗ»       за 2011-2013 гг.  </vt:lpstr>
      <vt:lpstr>Сравнительный анализ среднемесячной заработной платы  </vt:lpstr>
      <vt:lpstr>           Динамика среднемесячной зарплаты по Украине</vt:lpstr>
      <vt:lpstr> Удельный вес работающих в соответствии с действующими формами оплаты труда на ПАО «НКМЗ» в 2012 году </vt:lpstr>
      <vt:lpstr>Анализ составляющих ФОТ на ПАО «НКМЗ»</vt:lpstr>
      <vt:lpstr>         Динамика фонда оплаты труда ПАО «НКМЗ»</vt:lpstr>
      <vt:lpstr>Структура составляющих ФОТ на ПАО «НКМЗ» в 2011 и 2012 гг.</vt:lpstr>
      <vt:lpstr> Данные по фонду оплаты труда, уровню заработной платы и численности персонала ПАО «НКМЗ» за 2012-2013 гг. </vt:lpstr>
      <vt:lpstr>Данные для расчета производительности  промышленно-производственного персонала</vt:lpstr>
      <vt:lpstr>        Анализ динамики производительности труда и заработной платы </vt:lpstr>
      <vt:lpstr>                               Анализ использования фонда заработной платы </vt:lpstr>
      <vt:lpstr>Соотношение фонда оплаты труда и объемов производства на ПАО «НКМЗ» за 2012-2013 гг. </vt:lpstr>
      <vt:lpstr>    Анализ динамики производительности труда и заработной платы  (рекомендуемый уровень) </vt:lpstr>
      <vt:lpstr>  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дом</cp:lastModifiedBy>
  <cp:revision>917</cp:revision>
  <dcterms:created xsi:type="dcterms:W3CDTF">2010-05-23T14:28:12Z</dcterms:created>
  <dcterms:modified xsi:type="dcterms:W3CDTF">2014-12-23T19:45:20Z</dcterms:modified>
</cp:coreProperties>
</file>