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78" r:id="rId3"/>
    <p:sldId id="279" r:id="rId4"/>
    <p:sldId id="257" r:id="rId5"/>
    <p:sldId id="258" r:id="rId6"/>
    <p:sldId id="259" r:id="rId7"/>
    <p:sldId id="260" r:id="rId8"/>
    <p:sldId id="264" r:id="rId9"/>
    <p:sldId id="265" r:id="rId10"/>
    <p:sldId id="266" r:id="rId11"/>
    <p:sldId id="267" r:id="rId12"/>
    <p:sldId id="269" r:id="rId13"/>
    <p:sldId id="270" r:id="rId14"/>
    <p:sldId id="268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4.xlsx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rgbClr val="FFFF66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FF6600"/>
              </a:solidFill>
            </c:spPr>
          </c:dPt>
          <c:dPt>
            <c:idx val="3"/>
            <c:spPr>
              <a:solidFill>
                <a:srgbClr val="FF9900"/>
              </a:solidFill>
            </c:spPr>
          </c:dPt>
          <c:dLbls>
            <c:dLbl>
              <c:idx val="0"/>
              <c:layout>
                <c:manualLayout>
                  <c:x val="-0.2100665077801129"/>
                  <c:y val="9.5557903598104565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Всего материальные затраты; 30,44%</a:t>
                    </a:r>
                  </a:p>
                </c:rich>
              </c:tx>
              <c:showVal val="1"/>
              <c:showCatName val="1"/>
            </c:dLbl>
            <c:dLbl>
              <c:idx val="1"/>
              <c:layout>
                <c:manualLayout>
                  <c:x val="-7.7174818923928495E-2"/>
                  <c:y val="-0.3236963950934717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Всего затраты на изготовление; 35,68%</a:t>
                    </a:r>
                  </a:p>
                </c:rich>
              </c:tx>
              <c:showVal val="1"/>
              <c:showCatName val="1"/>
            </c:dLbl>
            <c:dLbl>
              <c:idx val="2"/>
              <c:layout>
                <c:manualLayout>
                  <c:x val="1.146945377403733E-2"/>
                  <c:y val="0.34003973544457677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Всего затраты, </a:t>
                    </a:r>
                  </a:p>
                  <a:p>
                    <a:r>
                      <a:rPr lang="ru-RU" sz="1400" dirty="0"/>
                      <a:t>погашаемые из прибыли; 13,64%</a:t>
                    </a:r>
                  </a:p>
                </c:rich>
              </c:tx>
              <c:showVal val="1"/>
              <c:showCatName val="1"/>
            </c:dLbl>
            <c:dLbl>
              <c:idx val="3"/>
              <c:layout>
                <c:manualLayout>
                  <c:x val="0.17280252340024438"/>
                  <c:y val="0.13700860451937591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Чистая прибыль; 20,25%</a:t>
                    </a:r>
                  </a:p>
                </c:rich>
              </c:tx>
              <c:showVal val="1"/>
              <c:showCatName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Лист1!$A$2:$A$5</c:f>
              <c:strCache>
                <c:ptCount val="4"/>
                <c:pt idx="0">
                  <c:v>Всего материальные затраты</c:v>
                </c:pt>
                <c:pt idx="1">
                  <c:v>Всего затраты на изготовление</c:v>
                </c:pt>
                <c:pt idx="2">
                  <c:v>Всего затраты, погашаемые из прибыли</c:v>
                </c:pt>
                <c:pt idx="3">
                  <c:v>Чистая прибыль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30.439999999999987</c:v>
                </c:pt>
                <c:pt idx="1">
                  <c:v>35.68</c:v>
                </c:pt>
                <c:pt idx="2">
                  <c:v>13.639999999999999</c:v>
                </c:pt>
                <c:pt idx="3">
                  <c:v>20.25</c:v>
                </c:pt>
              </c:numCache>
            </c:numRef>
          </c:val>
        </c:ser>
        <c:dLbls>
          <c:showVal val="1"/>
          <c:showCatName val="1"/>
        </c:dLbls>
      </c:pie3D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4239035337974097E-2"/>
          <c:y val="8.1345538521465713E-2"/>
          <c:w val="0.82186009357525969"/>
          <c:h val="0.7713489700713206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chemeClr val="tx2">
                  <a:lumMod val="20000"/>
                  <a:lumOff val="80000"/>
                </a:schemeClr>
              </a:solidFill>
            </c:spPr>
          </c:dPt>
          <c:dPt>
            <c:idx val="1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2"/>
            <c:spPr>
              <a:solidFill>
                <a:schemeClr val="tx2">
                  <a:lumMod val="75000"/>
                </a:schemeClr>
              </a:solidFill>
            </c:spPr>
          </c:dPt>
          <c:dPt>
            <c:idx val="3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-0.21880556927775857"/>
                  <c:y val="0.1050030361509522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Всего материальные затраты; 30,44%</a:t>
                    </a:r>
                  </a:p>
                </c:rich>
              </c:tx>
              <c:showVal val="1"/>
              <c:showCatName val="1"/>
            </c:dLbl>
            <c:dLbl>
              <c:idx val="1"/>
              <c:layout>
                <c:manualLayout>
                  <c:x val="-0.14278162729658767"/>
                  <c:y val="-0.3487523473791718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Всего затраты на изготовление; 33,33%</a:t>
                    </a:r>
                  </a:p>
                </c:rich>
              </c:tx>
              <c:showVal val="1"/>
              <c:showCatName val="1"/>
            </c:dLbl>
            <c:dLbl>
              <c:idx val="2"/>
              <c:layout>
                <c:manualLayout>
                  <c:x val="9.5578781450310936E-3"/>
                  <c:y val="0.28468814530275155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bg1"/>
                        </a:solidFill>
                      </a:defRPr>
                    </a:pPr>
                    <a:r>
                      <a:rPr lang="ru-RU" sz="1400">
                        <a:solidFill>
                          <a:sysClr val="windowText" lastClr="000000"/>
                        </a:solidFill>
                      </a:rPr>
                      <a:t>Всего затраты,</a:t>
                    </a:r>
                  </a:p>
                  <a:p>
                    <a:pPr>
                      <a:defRPr sz="1400" b="1">
                        <a:solidFill>
                          <a:schemeClr val="bg1"/>
                        </a:solidFill>
                      </a:defRPr>
                    </a:pPr>
                    <a:r>
                      <a:rPr lang="ru-RU" sz="1400">
                        <a:solidFill>
                          <a:sysClr val="windowText" lastClr="000000"/>
                        </a:solidFill>
                      </a:rPr>
                      <a:t> погашаемые из прибыли; 11,71%</a:t>
                    </a:r>
                  </a:p>
                </c:rich>
              </c:tx>
              <c:spPr/>
              <c:showVal val="1"/>
              <c:showCatName val="1"/>
            </c:dLbl>
            <c:dLbl>
              <c:idx val="3"/>
              <c:layout>
                <c:manualLayout>
                  <c:x val="0.15612825896762941"/>
                  <c:y val="0.12901305746823491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bg1"/>
                        </a:solidFill>
                      </a:defRPr>
                    </a:pPr>
                    <a:r>
                      <a:rPr lang="ru-RU" sz="1400">
                        <a:solidFill>
                          <a:schemeClr val="bg1"/>
                        </a:solidFill>
                      </a:rPr>
                      <a:t>Чистая прибыль; 24,52%</a:t>
                    </a:r>
                  </a:p>
                </c:rich>
              </c:tx>
              <c:spPr/>
              <c:showVal val="1"/>
              <c:showCatName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Лист1!$A$2:$A$5</c:f>
              <c:strCache>
                <c:ptCount val="4"/>
                <c:pt idx="0">
                  <c:v>Всего материальные затраты</c:v>
                </c:pt>
                <c:pt idx="1">
                  <c:v>Всего затраты на изготовление</c:v>
                </c:pt>
                <c:pt idx="2">
                  <c:v>Всего затраты, погашаемые из прибыли</c:v>
                </c:pt>
                <c:pt idx="3">
                  <c:v>Чистая прибыль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30.439999999999987</c:v>
                </c:pt>
                <c:pt idx="1">
                  <c:v>33.33</c:v>
                </c:pt>
                <c:pt idx="2">
                  <c:v>11.71</c:v>
                </c:pt>
                <c:pt idx="3">
                  <c:v>24.52</c:v>
                </c:pt>
              </c:numCache>
            </c:numRef>
          </c:val>
        </c:ser>
        <c:dLbls>
          <c:showVal val="1"/>
          <c:showCatName val="1"/>
        </c:dLbls>
      </c:pie3D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5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9.4192122419332724E-2"/>
          <c:y val="2.5166614173228349E-2"/>
          <c:w val="0.82519809811549671"/>
          <c:h val="0.757666771653545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>
                <c:manualLayout>
                  <c:x val="-0.21715050634592831"/>
                  <c:y val="9.5969883699489736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/>
                      <a:t>Всего материальные затраты; 30,44%</a:t>
                    </a:r>
                  </a:p>
                </c:rich>
              </c:tx>
              <c:showVal val="1"/>
              <c:showCatName val="1"/>
            </c:dLbl>
            <c:dLbl>
              <c:idx val="1"/>
              <c:layout>
                <c:manualLayout>
                  <c:x val="-0.21431171085416739"/>
                  <c:y val="-0.3179899908384514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/>
                      <a:t>Всего затраты на изготовление; 20,02%</a:t>
                    </a:r>
                  </a:p>
                </c:rich>
              </c:tx>
              <c:showVal val="1"/>
              <c:showCatName val="1"/>
            </c:dLbl>
            <c:dLbl>
              <c:idx val="2"/>
              <c:layout>
                <c:manualLayout>
                  <c:x val="-0.26438578192785017"/>
                  <c:y val="4.4596182269457715E-3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Всего затраты, </a:t>
                    </a:r>
                  </a:p>
                  <a:p>
                    <a:r>
                      <a:rPr lang="ru-RU" sz="1400"/>
                      <a:t>погашаемые из прибыли; 0,79%</a:t>
                    </a:r>
                  </a:p>
                </c:rich>
              </c:tx>
              <c:showVal val="1"/>
              <c:showCatName val="1"/>
            </c:dLbl>
            <c:dLbl>
              <c:idx val="3"/>
              <c:layout>
                <c:manualLayout>
                  <c:x val="0.26442509588734325"/>
                  <c:y val="1.3021177756260332E-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Чистая прибыль; 48,75%</a:t>
                    </a:r>
                  </a:p>
                </c:rich>
              </c:tx>
              <c:showVal val="1"/>
              <c:showCatName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Лист1!$A$2:$A$5</c:f>
              <c:strCache>
                <c:ptCount val="4"/>
                <c:pt idx="0">
                  <c:v>Всего материальные затраты</c:v>
                </c:pt>
                <c:pt idx="1">
                  <c:v>Всего затраты на изготовление</c:v>
                </c:pt>
                <c:pt idx="2">
                  <c:v>Всего затраты, погашаемые из прибыли</c:v>
                </c:pt>
                <c:pt idx="3">
                  <c:v>Чистая прибыль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30.439999999999987</c:v>
                </c:pt>
                <c:pt idx="1">
                  <c:v>20.02</c:v>
                </c:pt>
                <c:pt idx="2">
                  <c:v>0.79</c:v>
                </c:pt>
                <c:pt idx="3">
                  <c:v>48.75</c:v>
                </c:pt>
              </c:numCache>
            </c:numRef>
          </c:val>
        </c:ser>
        <c:dLbls>
          <c:showVal val="1"/>
          <c:showCatName val="1"/>
        </c:dLbls>
      </c:pie3D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hPercent val="62"/>
      <c:depthPercent val="100"/>
      <c:rAngAx val="1"/>
    </c:view3D>
    <c:floor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5822784810126825"/>
          <c:y val="3.6000000000000011E-2"/>
          <c:w val="0.64767932489452218"/>
          <c:h val="0.8280000000000006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вариант А</c:v>
                </c:pt>
              </c:strCache>
            </c:strRef>
          </c:tx>
          <c:spPr>
            <a:solidFill>
              <a:srgbClr val="9999FF"/>
            </a:solidFill>
            <a:ln w="12696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8064A2">
                  <a:lumMod val="60000"/>
                  <a:lumOff val="40000"/>
                </a:srgbClr>
              </a:solidFill>
              <a:ln w="12696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9.0706518828003648E-3"/>
                  <c:y val="-9.125475285171103E-2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ru-RU"/>
                </a:p>
              </c:txPr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val>
            <c:numRef>
              <c:f>Лист1!$B$2</c:f>
              <c:numCache>
                <c:formatCode>General</c:formatCode>
                <c:ptCount val="1"/>
                <c:pt idx="0">
                  <c:v>2494957.5499999998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вариант Б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  <a:ln w="12696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6.8027210884353834E-3"/>
                  <c:y val="-7.0975918884664105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val>
            <c:numRef>
              <c:f>Лист1!$C$2</c:f>
              <c:numCache>
                <c:formatCode>General</c:formatCode>
                <c:ptCount val="1"/>
                <c:pt idx="0">
                  <c:v>3191306.68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вариант В</c:v>
                </c:pt>
              </c:strCache>
            </c:strRef>
          </c:tx>
          <c:spPr>
            <a:solidFill>
              <a:srgbClr val="C00000"/>
            </a:solidFill>
            <a:ln w="12696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3.6281179138322052E-2"/>
                  <c:y val="-8.1115335868187574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val>
            <c:numRef>
              <c:f>Лист1!$D$2</c:f>
              <c:numCache>
                <c:formatCode>General</c:formatCode>
                <c:ptCount val="1"/>
                <c:pt idx="0">
                  <c:v>4053899.12</c:v>
                </c:pt>
              </c:numCache>
            </c:numRef>
          </c:val>
        </c:ser>
        <c:shape val="box"/>
        <c:axId val="112222976"/>
        <c:axId val="112224512"/>
        <c:axId val="0"/>
      </c:bar3DChart>
      <c:catAx>
        <c:axId val="112222976"/>
        <c:scaling>
          <c:orientation val="minMax"/>
        </c:scaling>
        <c:delete val="1"/>
        <c:axPos val="b"/>
        <c:numFmt formatCode="General" sourceLinked="1"/>
        <c:tickLblPos val="none"/>
        <c:crossAx val="112224512"/>
        <c:crosses val="autoZero"/>
        <c:auto val="1"/>
        <c:lblAlgn val="ctr"/>
        <c:lblOffset val="100"/>
        <c:tickLblSkip val="1"/>
        <c:tickMarkSkip val="1"/>
      </c:catAx>
      <c:valAx>
        <c:axId val="112224512"/>
        <c:scaling>
          <c:orientation val="minMax"/>
        </c:scaling>
        <c:axPos val="l"/>
        <c:majorGridlines>
          <c:spPr>
            <a:ln w="3174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20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 sz="1200"/>
                  <a:t>грн.</a:t>
                </a:r>
              </a:p>
            </c:rich>
          </c:tx>
          <c:layout>
            <c:manualLayout>
              <c:xMode val="edge"/>
              <c:yMode val="edge"/>
              <c:x val="1.6877637130801686E-2"/>
              <c:y val="9.6000000000000002E-2"/>
            </c:manualLayout>
          </c:layout>
          <c:spPr>
            <a:noFill/>
            <a:ln w="25392">
              <a:noFill/>
            </a:ln>
          </c:spPr>
        </c:title>
        <c:numFmt formatCode="General" sourceLinked="1"/>
        <c:tickLblPos val="nextTo"/>
        <c:spPr>
          <a:ln w="317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12222976"/>
        <c:crosses val="autoZero"/>
        <c:crossBetween val="between"/>
      </c:valAx>
      <c:spPr>
        <a:noFill/>
        <a:ln w="25392">
          <a:noFill/>
        </a:ln>
      </c:spPr>
    </c:plotArea>
    <c:legend>
      <c:legendPos val="r"/>
      <c:layout>
        <c:manualLayout>
          <c:xMode val="edge"/>
          <c:yMode val="edge"/>
          <c:x val="0.82911392405063256"/>
          <c:y val="0.37200000000000188"/>
          <c:w val="0.16244725738396737"/>
          <c:h val="0.25600000000000006"/>
        </c:manualLayout>
      </c:layout>
      <c:spPr>
        <a:solidFill>
          <a:srgbClr val="FFFFFF"/>
        </a:solidFill>
        <a:ln w="3174">
          <a:solidFill>
            <a:srgbClr val="000000"/>
          </a:solidFill>
          <a:prstDash val="solid"/>
        </a:ln>
      </c:spPr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3174">
      <a:solidFill>
        <a:srgbClr val="000000"/>
      </a:solidFill>
      <a:prstDash val="solid"/>
    </a:ln>
  </c:spPr>
  <c:txPr>
    <a:bodyPr/>
    <a:lstStyle/>
    <a:p>
      <a:pPr>
        <a:defRPr sz="8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9308438124338934"/>
          <c:y val="0.14580190229704493"/>
          <c:w val="0.78597785977860002"/>
          <c:h val="0.62333333333333363"/>
        </c:manualLayout>
      </c:layout>
      <c:lineChart>
        <c:grouping val="stacked"/>
        <c:ser>
          <c:idx val="0"/>
          <c:order val="0"/>
          <c:spPr>
            <a:ln w="38098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Лист1!$B$1:$D$1</c:f>
              <c:strCache>
                <c:ptCount val="3"/>
                <c:pt idx="0">
                  <c:v>А</c:v>
                </c:pt>
                <c:pt idx="1">
                  <c:v>Б</c:v>
                </c:pt>
                <c:pt idx="2">
                  <c:v>В</c:v>
                </c:pt>
              </c:strCache>
            </c:strRef>
          </c:cat>
          <c:val>
            <c:numRef>
              <c:f>Лист1!$B$2:$D$2</c:f>
              <c:numCache>
                <c:formatCode>General</c:formatCode>
                <c:ptCount val="3"/>
                <c:pt idx="0">
                  <c:v>2494957.5499999998</c:v>
                </c:pt>
                <c:pt idx="1">
                  <c:v>3191306.68</c:v>
                </c:pt>
                <c:pt idx="2">
                  <c:v>4053899.12</c:v>
                </c:pt>
              </c:numCache>
            </c:numRef>
          </c:val>
        </c:ser>
        <c:marker val="1"/>
        <c:axId val="112236800"/>
        <c:axId val="112238592"/>
      </c:lineChart>
      <c:catAx>
        <c:axId val="112236800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2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12238592"/>
        <c:crosses val="autoZero"/>
        <c:auto val="1"/>
        <c:lblAlgn val="ctr"/>
        <c:lblOffset val="100"/>
        <c:tickMarkSkip val="1"/>
      </c:catAx>
      <c:valAx>
        <c:axId val="11223859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200"/>
                  <a:t>Цена</a:t>
                </a:r>
              </a:p>
            </c:rich>
          </c:tx>
          <c:layout>
            <c:manualLayout>
              <c:xMode val="edge"/>
              <c:yMode val="edge"/>
              <c:x val="1.8450184501845029E-2"/>
              <c:y val="0.32000000000000189"/>
            </c:manualLayout>
          </c:layout>
          <c:spPr>
            <a:noFill/>
            <a:ln w="25399">
              <a:noFill/>
            </a:ln>
          </c:spPr>
        </c:title>
        <c:numFmt formatCode="General" sourceLinked="1"/>
        <c:tickLblPos val="nextTo"/>
        <c:spPr>
          <a:ln w="1269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2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122368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ln w="12699">
            <a:solidFill>
              <a:srgbClr val="000000"/>
            </a:solidFill>
            <a:prstDash val="solid"/>
          </a:ln>
        </c:spPr>
        <c:txPr>
          <a:bodyPr/>
          <a:lstStyle/>
          <a:p>
            <a:pPr rtl="0"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</c:dTable>
      <c:spPr>
        <a:solidFill>
          <a:srgbClr val="FFFFFF"/>
        </a:solidFill>
        <a:ln w="12699">
          <a:solidFill>
            <a:srgbClr val="808080"/>
          </a:solidFill>
          <a:prstDash val="solid"/>
        </a:ln>
      </c:spPr>
    </c:plotArea>
    <c:plotVisOnly val="1"/>
    <c:dispBlanksAs val="zero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2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8174194264784038"/>
          <c:y val="0.16695437711656036"/>
          <c:w val="0.78782287822878672"/>
          <c:h val="0.6145833333333337"/>
        </c:manualLayout>
      </c:layout>
      <c:lineChart>
        <c:grouping val="stacked"/>
        <c:ser>
          <c:idx val="0"/>
          <c:order val="0"/>
          <c:spPr>
            <a:ln w="38098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Лист1!$B$1:$D$1</c:f>
              <c:strCache>
                <c:ptCount val="3"/>
                <c:pt idx="0">
                  <c:v>А</c:v>
                </c:pt>
                <c:pt idx="1">
                  <c:v>Б</c:v>
                </c:pt>
                <c:pt idx="2">
                  <c:v>В</c:v>
                </c:pt>
              </c:strCache>
            </c:strRef>
          </c:cat>
          <c:val>
            <c:numRef>
              <c:f>Лист1!$B$2:$D$2</c:f>
              <c:numCache>
                <c:formatCode>General</c:formatCode>
                <c:ptCount val="3"/>
                <c:pt idx="0">
                  <c:v>2494957.5499999998</c:v>
                </c:pt>
                <c:pt idx="1">
                  <c:v>3191306.68</c:v>
                </c:pt>
                <c:pt idx="2">
                  <c:v>4053899.12</c:v>
                </c:pt>
              </c:numCache>
            </c:numRef>
          </c:val>
        </c:ser>
        <c:marker val="1"/>
        <c:axId val="112546944"/>
        <c:axId val="112548480"/>
      </c:lineChart>
      <c:catAx>
        <c:axId val="112546944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12548480"/>
        <c:crosses val="autoZero"/>
        <c:auto val="1"/>
        <c:lblAlgn val="ctr"/>
        <c:lblOffset val="100"/>
        <c:tickMarkSkip val="1"/>
      </c:catAx>
      <c:valAx>
        <c:axId val="1125484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200"/>
                  <a:t>Цена</a:t>
                </a:r>
              </a:p>
            </c:rich>
          </c:tx>
          <c:layout>
            <c:manualLayout>
              <c:xMode val="edge"/>
              <c:yMode val="edge"/>
              <c:x val="1.8450184501845025E-2"/>
              <c:y val="0.31250000000000167"/>
            </c:manualLayout>
          </c:layout>
          <c:spPr>
            <a:noFill/>
            <a:ln w="25399">
              <a:noFill/>
            </a:ln>
          </c:spPr>
        </c:title>
        <c:numFmt formatCode="General" sourceLinked="1"/>
        <c:tickLblPos val="nextTo"/>
        <c:spPr>
          <a:ln w="1269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1254694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ln w="12699">
            <a:solidFill>
              <a:srgbClr val="000000"/>
            </a:solidFill>
            <a:prstDash val="solid"/>
          </a:ln>
        </c:spPr>
        <c:txPr>
          <a:bodyPr/>
          <a:lstStyle/>
          <a:p>
            <a:pPr rtl="0"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</c:dTable>
      <c:spPr>
        <a:solidFill>
          <a:srgbClr val="FFFFFF"/>
        </a:solidFill>
        <a:ln w="12699">
          <a:solidFill>
            <a:srgbClr val="808080"/>
          </a:solidFill>
          <a:prstDash val="solid"/>
        </a:ln>
      </c:spPr>
    </c:plotArea>
    <c:plotVisOnly val="1"/>
    <c:dispBlanksAs val="zero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0.76404</cdr:x>
      <cdr:y>0.24528</cdr:y>
    </cdr:from>
    <cdr:to>
      <cdr:x>0.78204</cdr:x>
      <cdr:y>0.28103</cdr:y>
    </cdr:to>
    <cdr:sp macro="" textlink="">
      <cdr:nvSpPr>
        <cdr:cNvPr id="2049" name="Oval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857784" y="928694"/>
          <a:ext cx="114444" cy="135357"/>
        </a:xfrm>
        <a:prstGeom xmlns:a="http://schemas.openxmlformats.org/drawingml/2006/main" prst="ellipse">
          <a:avLst/>
        </a:prstGeom>
        <a:solidFill xmlns:a="http://schemas.openxmlformats.org/drawingml/2006/main">
          <a:srgbClr val="FF0000"/>
        </a:solidFill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6B77B-F767-4D01-A469-C82699964FD8}" type="datetimeFigureOut">
              <a:rPr lang="en-PH" smtClean="0"/>
              <a:pPr/>
              <a:t>12/23/2014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8B0A3-ECAD-435F-8F70-D5F6A4CF0E30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xmlns="" val="2476362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000" y="4114800"/>
            <a:ext cx="8229600" cy="685800"/>
          </a:xfrm>
        </p:spPr>
        <p:txBody>
          <a:bodyPr>
            <a:noAutofit/>
          </a:bodyPr>
          <a:lstStyle>
            <a:lvl1pPr algn="l">
              <a:defRPr sz="54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1000" y="4800600"/>
            <a:ext cx="8211953" cy="533400"/>
          </a:xfrm>
        </p:spPr>
        <p:txBody>
          <a:bodyPr>
            <a:noAutofit/>
          </a:bodyPr>
          <a:lstStyle>
            <a:lvl1pPr marL="0" indent="0" algn="l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7400"/>
            <a:ext cx="4040188" cy="4068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57400"/>
            <a:ext cx="4041775" cy="4068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gradFill flip="none" rotWithShape="1">
            <a:gsLst>
              <a:gs pos="0">
                <a:schemeClr val="tx1">
                  <a:lumMod val="50000"/>
                  <a:lumOff val="50000"/>
                  <a:shade val="30000"/>
                  <a:satMod val="115000"/>
                </a:schemeClr>
              </a:gs>
              <a:gs pos="50000">
                <a:schemeClr val="tx1">
                  <a:lumMod val="50000"/>
                  <a:lumOff val="50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lumOff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4429132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Усовершенствование механизма ценообразования согласно исследованию системы эффективности ценообразования на промышленную продукцию ПАО «НКМЗ»</a:t>
            </a:r>
            <a:endParaRPr lang="en-PH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643314"/>
            <a:ext cx="8211953" cy="533400"/>
          </a:xfrm>
        </p:spPr>
        <p:txBody>
          <a:bodyPr/>
          <a:lstStyle/>
          <a:p>
            <a:pPr algn="ctr"/>
            <a:r>
              <a:rPr lang="ru-RU" b="1" dirty="0" smtClean="0"/>
              <a:t>Лубенец Ольга Александровна</a:t>
            </a:r>
            <a:endParaRPr lang="en-PH" b="1" dirty="0"/>
          </a:p>
        </p:txBody>
      </p:sp>
    </p:spTree>
    <p:extLst>
      <p:ext uri="{BB962C8B-B14F-4D97-AF65-F5344CB8AC3E}">
        <p14:creationId xmlns:p14="http://schemas.microsoft.com/office/powerpoint/2010/main" xmlns="" val="147298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Схема формирования цены</a:t>
            </a:r>
            <a:br>
              <a:rPr lang="ru-RU" sz="2500" dirty="0" smtClean="0"/>
            </a:br>
            <a:r>
              <a:rPr lang="ru-RU" sz="2500" dirty="0" smtClean="0"/>
              <a:t>методом «Директ-костинг»</a:t>
            </a:r>
            <a:endParaRPr lang="ru-RU" sz="2500" dirty="0"/>
          </a:p>
        </p:txBody>
      </p:sp>
      <p:sp>
        <p:nvSpPr>
          <p:cNvPr id="24616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4600" name="Group 24"/>
          <p:cNvGrpSpPr>
            <a:grpSpLocks noChangeAspect="1"/>
          </p:cNvGrpSpPr>
          <p:nvPr/>
        </p:nvGrpSpPr>
        <p:grpSpPr bwMode="auto">
          <a:xfrm>
            <a:off x="1428728" y="1857364"/>
            <a:ext cx="6643734" cy="3143272"/>
            <a:chOff x="1234" y="1902"/>
            <a:chExt cx="7250" cy="2560"/>
          </a:xfrm>
        </p:grpSpPr>
        <p:sp>
          <p:nvSpPr>
            <p:cNvPr id="24615" name="AutoShape 39"/>
            <p:cNvSpPr>
              <a:spLocks noChangeAspect="1" noChangeArrowheads="1" noTextEdit="1"/>
            </p:cNvSpPr>
            <p:nvPr/>
          </p:nvSpPr>
          <p:spPr bwMode="auto">
            <a:xfrm>
              <a:off x="1234" y="1902"/>
              <a:ext cx="7250" cy="256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2453" y="3525"/>
              <a:ext cx="1586" cy="81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Коридор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2848812,11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грн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1240" y="2062"/>
              <a:ext cx="1586" cy="6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Max цена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5750000 грн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12" name="Line 36"/>
            <p:cNvSpPr>
              <a:spLocks noChangeShapeType="1"/>
            </p:cNvSpPr>
            <p:nvPr/>
          </p:nvSpPr>
          <p:spPr bwMode="auto">
            <a:xfrm>
              <a:off x="2453" y="1937"/>
              <a:ext cx="1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6892" y="2209"/>
              <a:ext cx="1586" cy="6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Min цена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2901187,89 грн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10" name="Rectangle 34" descr="Широкий диагональный 1"/>
            <p:cNvSpPr>
              <a:spLocks noChangeArrowheads="1"/>
            </p:cNvSpPr>
            <p:nvPr/>
          </p:nvSpPr>
          <p:spPr bwMode="auto">
            <a:xfrm>
              <a:off x="3968" y="1937"/>
              <a:ext cx="2682" cy="814"/>
            </a:xfrm>
            <a:prstGeom prst="rect">
              <a:avLst/>
            </a:prstGeom>
            <a:pattFill prst="wdDnDiag">
              <a:fgClr>
                <a:srgbClr val="FF00FF">
                  <a:alpha val="24001"/>
                </a:srgbClr>
              </a:fgClr>
              <a:bgClr>
                <a:srgbClr val="FFFFFF">
                  <a:alpha val="24001"/>
                </a:srgbClr>
              </a:bgClr>
            </a:pattFill>
            <a:ln w="57150">
              <a:solidFill>
                <a:srgbClr val="FF99CC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Переменные затраты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2383242,26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09" name="Rectangle 33" descr="Широкий диагональный 2"/>
            <p:cNvSpPr>
              <a:spLocks noChangeArrowheads="1"/>
            </p:cNvSpPr>
            <p:nvPr/>
          </p:nvSpPr>
          <p:spPr bwMode="auto">
            <a:xfrm>
              <a:off x="3958" y="2751"/>
              <a:ext cx="2682" cy="772"/>
            </a:xfrm>
            <a:prstGeom prst="rect">
              <a:avLst/>
            </a:prstGeom>
            <a:pattFill prst="wdUpDiag">
              <a:fgClr>
                <a:srgbClr val="00FFFF"/>
              </a:fgClr>
              <a:bgClr>
                <a:srgbClr val="FFFFFF"/>
              </a:bgClr>
            </a:pattFill>
            <a:ln w="57150">
              <a:solidFill>
                <a:srgbClr val="33CCCC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Постоянные затраты</a:t>
              </a:r>
              <a:endPara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217945,63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08" name="Rectangle 32" descr="Светлый вертикальный"/>
            <p:cNvSpPr>
              <a:spLocks noChangeArrowheads="1"/>
            </p:cNvSpPr>
            <p:nvPr/>
          </p:nvSpPr>
          <p:spPr bwMode="auto">
            <a:xfrm>
              <a:off x="3957" y="3525"/>
              <a:ext cx="2683" cy="902"/>
            </a:xfrm>
            <a:prstGeom prst="rect">
              <a:avLst/>
            </a:prstGeom>
            <a:pattFill prst="ltVert">
              <a:fgClr>
                <a:srgbClr val="3366FF">
                  <a:alpha val="50000"/>
                </a:srgbClr>
              </a:fgClr>
              <a:bgClr>
                <a:srgbClr val="FFFFFF">
                  <a:alpha val="50000"/>
                </a:srgbClr>
              </a:bgClr>
            </a:pattFill>
            <a:ln w="57150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Операционная прибыль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2848812,11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07" name="Line 31"/>
            <p:cNvSpPr>
              <a:spLocks noChangeShapeType="1"/>
            </p:cNvSpPr>
            <p:nvPr/>
          </p:nvSpPr>
          <p:spPr bwMode="auto">
            <a:xfrm>
              <a:off x="6666" y="1938"/>
              <a:ext cx="4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06" name="Line 30"/>
            <p:cNvSpPr>
              <a:spLocks noChangeShapeType="1"/>
            </p:cNvSpPr>
            <p:nvPr/>
          </p:nvSpPr>
          <p:spPr bwMode="auto">
            <a:xfrm>
              <a:off x="6666" y="3523"/>
              <a:ext cx="426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05" name="Line 29"/>
            <p:cNvSpPr>
              <a:spLocks noChangeShapeType="1"/>
            </p:cNvSpPr>
            <p:nvPr/>
          </p:nvSpPr>
          <p:spPr bwMode="auto">
            <a:xfrm flipH="1">
              <a:off x="6949" y="1938"/>
              <a:ext cx="1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04" name="Line 28"/>
            <p:cNvSpPr>
              <a:spLocks noChangeShapeType="1"/>
            </p:cNvSpPr>
            <p:nvPr/>
          </p:nvSpPr>
          <p:spPr bwMode="auto">
            <a:xfrm flipH="1">
              <a:off x="1889" y="1938"/>
              <a:ext cx="20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03" name="Line 27"/>
            <p:cNvSpPr>
              <a:spLocks noChangeShapeType="1"/>
            </p:cNvSpPr>
            <p:nvPr/>
          </p:nvSpPr>
          <p:spPr bwMode="auto">
            <a:xfrm flipH="1">
              <a:off x="1991" y="4425"/>
              <a:ext cx="198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02" name="Line 26"/>
            <p:cNvSpPr>
              <a:spLocks noChangeShapeType="1"/>
            </p:cNvSpPr>
            <p:nvPr/>
          </p:nvSpPr>
          <p:spPr bwMode="auto">
            <a:xfrm flipH="1">
              <a:off x="2461" y="3522"/>
              <a:ext cx="151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01" name="Line 25"/>
            <p:cNvSpPr>
              <a:spLocks noChangeShapeType="1"/>
            </p:cNvSpPr>
            <p:nvPr/>
          </p:nvSpPr>
          <p:spPr bwMode="auto">
            <a:xfrm>
              <a:off x="3783" y="3522"/>
              <a:ext cx="1" cy="8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Схема изменения структуры цены в зависимости от модификации системы «Директ-костинг»</a:t>
            </a:r>
            <a:endParaRPr lang="ru-RU" sz="25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727" y="1357297"/>
          <a:ext cx="6786610" cy="4346454"/>
        </p:xfrm>
        <a:graphic>
          <a:graphicData uri="http://schemas.openxmlformats.org/drawingml/2006/table">
            <a:tbl>
              <a:tblPr/>
              <a:tblGrid>
                <a:gridCol w="428629"/>
                <a:gridCol w="3960003"/>
                <a:gridCol w="799326"/>
                <a:gridCol w="799326"/>
                <a:gridCol w="799326"/>
              </a:tblGrid>
              <a:tr h="21431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статей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Вариант А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Вариант Б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Вариант В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13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Сырье и материалы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простой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Д-к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613" marR="256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развитой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Д-к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613" marR="256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развитой 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Д-к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613" marR="256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13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Покупные изделия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13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Возвратные отходы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13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Полуфабрикаты мет. производства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06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Термообработка 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13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Металлоконструкции 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13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Механообработка и сборка 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2613"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Общепроизводственные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расходы, в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т.ч. 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2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условно-переменные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2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условно-постоянные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13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Производственная себестоимость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13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Административные расходы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06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Расходы на сбыт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13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Итого операционных затрат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13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Операционная прибыль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06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Оптовая цена</a:t>
                      </a:r>
                    </a:p>
                  </a:txBody>
                  <a:tcPr marL="25613" marR="25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067">
                <a:tc gridSpan="5"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Цена = маржинальная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себестоимость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+ прибыль</a:t>
                      </a:r>
                    </a:p>
                  </a:txBody>
                  <a:tcPr marL="25613" marR="256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5786446" y="3286124"/>
            <a:ext cx="857256" cy="0"/>
          </a:xfrm>
          <a:prstGeom prst="line">
            <a:avLst/>
          </a:prstGeom>
          <a:noFill/>
          <a:ln w="127000" cmpd="dbl">
            <a:solidFill>
              <a:srgbClr val="8064A2"/>
            </a:solidFill>
            <a:round/>
            <a:headEnd/>
            <a:tailEnd type="stealth" w="med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5786447" y="3786190"/>
            <a:ext cx="1643074" cy="0"/>
          </a:xfrm>
          <a:prstGeom prst="line">
            <a:avLst/>
          </a:prstGeom>
          <a:noFill/>
          <a:ln w="127000" cmpd="dbl">
            <a:solidFill>
              <a:srgbClr val="4BACC6"/>
            </a:solidFill>
            <a:round/>
            <a:headEnd/>
            <a:tailEnd type="stealth" w="med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5786446" y="4714884"/>
            <a:ext cx="2500330" cy="0"/>
          </a:xfrm>
          <a:prstGeom prst="line">
            <a:avLst/>
          </a:prstGeom>
          <a:noFill/>
          <a:ln w="127000" cmpd="dbl">
            <a:solidFill>
              <a:srgbClr val="C0504D"/>
            </a:solidFill>
            <a:round/>
            <a:headEnd/>
            <a:tailEnd type="stealth" w="med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Анализ расчёта цены клети по методу</a:t>
            </a:r>
            <a:br>
              <a:rPr lang="ru-RU" sz="2500" dirty="0" smtClean="0"/>
            </a:br>
            <a:r>
              <a:rPr lang="ru-RU" sz="2500" dirty="0" smtClean="0"/>
              <a:t>простого «</a:t>
            </a:r>
            <a:r>
              <a:rPr lang="ru-RU" sz="2500" dirty="0" err="1" smtClean="0"/>
              <a:t>Директ-костинга</a:t>
            </a:r>
            <a:r>
              <a:rPr lang="ru-RU" sz="2500" dirty="0" smtClean="0"/>
              <a:t>»</a:t>
            </a:r>
            <a:endParaRPr lang="ru-RU" sz="25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357291" y="1499391"/>
          <a:ext cx="6500857" cy="3985296"/>
        </p:xfrm>
        <a:graphic>
          <a:graphicData uri="http://schemas.openxmlformats.org/drawingml/2006/table">
            <a:tbl>
              <a:tblPr/>
              <a:tblGrid>
                <a:gridCol w="3585006"/>
                <a:gridCol w="1564878"/>
                <a:gridCol w="1350973"/>
              </a:tblGrid>
              <a:tr h="226221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статей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Сумма, грн.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Удельный вес, %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1. Сырье и материалы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144464,78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4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90,91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lang="ru-RU" sz="1200" cap="all" dirty="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окупные изделия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1588189,81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3. Возвратные отходы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2234,12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4. Полуфабрикаты мет.производства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15308,89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5. Всего материальные затраты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1750197,60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6. </a:t>
                      </a:r>
                      <a:r>
                        <a:rPr lang="ru-RU" sz="1200" cap="all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ермообработка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528,24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7. Металлоконструкции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106227,65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8. Специальная оснастка ОГС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3667,87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9. Механосборка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384168,98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10. Затраты сервисных центров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4295,70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11. Специальная оснастка ОГТ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17608,65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12. Упаковка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1448,54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13. Всего затраты на изготовление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517945,63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54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14. Маржинальная себестоимость = Себестоимость реализации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2268143,23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15. Прибыль (10%)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226814,32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9,09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2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16. Оптовая цена</a:t>
                      </a:r>
                    </a:p>
                  </a:txBody>
                  <a:tcPr marL="36286" marR="36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2494957,55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</a:p>
                  </a:txBody>
                  <a:tcPr marL="36286" marR="36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Анализ расчёта цены клети по методу</a:t>
            </a:r>
            <a:br>
              <a:rPr lang="ru-RU" sz="2500" dirty="0" smtClean="0"/>
            </a:br>
            <a:r>
              <a:rPr lang="ru-RU" sz="2500" dirty="0" smtClean="0"/>
              <a:t>развитого «</a:t>
            </a:r>
            <a:r>
              <a:rPr lang="ru-RU" sz="2500" dirty="0" err="1" smtClean="0"/>
              <a:t>Директ-костинга</a:t>
            </a:r>
            <a:r>
              <a:rPr lang="ru-RU" sz="2500" dirty="0" smtClean="0"/>
              <a:t>» (вариант Б)</a:t>
            </a:r>
            <a:endParaRPr lang="ru-RU" sz="25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728" y="1500174"/>
          <a:ext cx="6286545" cy="3893914"/>
        </p:xfrm>
        <a:graphic>
          <a:graphicData uri="http://schemas.openxmlformats.org/drawingml/2006/table">
            <a:tbl>
              <a:tblPr/>
              <a:tblGrid>
                <a:gridCol w="3466820"/>
                <a:gridCol w="1513289"/>
                <a:gridCol w="1306436"/>
              </a:tblGrid>
              <a:tr h="3010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статей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Сумма, грн.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Удельный вес, %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1. Сырье и материалы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144464,78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5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90,91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02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lang="ru-RU" sz="1200" cap="all" dirty="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окупные изделия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1588189,81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51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3. Возвратные отходы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2234,12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45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4. Полуфабрикаты мет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 производства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15308,89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988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5. Всего материальные затраты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1750197,60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51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6. </a:t>
                      </a:r>
                      <a:r>
                        <a:rPr lang="ru-RU" sz="1200" cap="all" dirty="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ермообработка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528,24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51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7. Металлоконструкции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106227,65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51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8. Специальная оснастка ОГС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3667,87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51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9. Механосборка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384168,98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51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10. Затраты сервисных центров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4295,70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51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11. Специальная оснастка ОГТ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17608,65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51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12. Упаковка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1448,54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03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13. Общепроизводственные расходы, в т.ч. переменные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633044,66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03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14. Всего затраты на изготовление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1150990,29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03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15. Маржинальная себестоимость = Себестоимость реализации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2901187,89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51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16. Прибыль (10%)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290118,79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9,09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61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17. Оптовая цена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3191306,68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</a:p>
                  </a:txBody>
                  <a:tcPr marL="32254" marR="32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Расчётный уровень снижения условно-переменных затрат</a:t>
            </a:r>
            <a:endParaRPr lang="ru-RU" sz="25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00200" y="1571608"/>
          <a:ext cx="6186510" cy="3714779"/>
        </p:xfrm>
        <a:graphic>
          <a:graphicData uri="http://schemas.openxmlformats.org/drawingml/2006/table">
            <a:tbl>
              <a:tblPr/>
              <a:tblGrid>
                <a:gridCol w="2531205"/>
                <a:gridCol w="2342754"/>
                <a:gridCol w="1312551"/>
              </a:tblGrid>
              <a:tr h="8347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Статья затрат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Планируемый уровень снижения затрат по методу, грн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Результат после снижения, грн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6. Термообработка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1173,86*0,55=645,62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528,24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7. Металлоконструкции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236061,44*0,55=129833,79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106227,65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8. Специальная оснастка ОГС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8150,82*0,55=4482,95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3667,87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9. Механосборка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853708,85*0,55=469539,87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384168,98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10. Затраты сервисных центров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9546,01*0,55=5250,31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4295,70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11. Специальная оснастка ОГТ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39130,34*0,55=21521,69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17608,65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12. Упаковка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3218,97*0,55=1770,43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1448,54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Анализ расчёта цены клети по методу</a:t>
            </a:r>
            <a:br>
              <a:rPr lang="ru-RU" sz="2500" dirty="0" smtClean="0"/>
            </a:br>
            <a:r>
              <a:rPr lang="ru-RU" sz="2500" dirty="0" smtClean="0"/>
              <a:t>развитого «</a:t>
            </a:r>
            <a:r>
              <a:rPr lang="ru-RU" sz="2500" dirty="0" err="1" smtClean="0"/>
              <a:t>Директ-костинга</a:t>
            </a:r>
            <a:r>
              <a:rPr lang="ru-RU" sz="2500" dirty="0" smtClean="0"/>
              <a:t>» (вариант В)</a:t>
            </a:r>
            <a:endParaRPr lang="ru-RU" sz="25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71604" y="1357298"/>
          <a:ext cx="6286544" cy="4335318"/>
        </p:xfrm>
        <a:graphic>
          <a:graphicData uri="http://schemas.openxmlformats.org/drawingml/2006/table">
            <a:tbl>
              <a:tblPr/>
              <a:tblGrid>
                <a:gridCol w="3466819"/>
                <a:gridCol w="1513288"/>
                <a:gridCol w="1306437"/>
              </a:tblGrid>
              <a:tr h="28027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статей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Сумма, грн.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Удельный вес, %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1. Сырье и материалы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144464,78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7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90,91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8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lang="ru-RU" sz="1200" cap="all" dirty="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окупные изделия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1588189,81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1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3. Возвратные отходы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2234,12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121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4. Полуфабрикаты мет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 производства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15308,89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265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5. Всего материальные затраты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1750197,60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1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6. </a:t>
                      </a:r>
                      <a:r>
                        <a:rPr lang="ru-RU" sz="1200" cap="all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ермообработка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528,24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1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7. Металлоконструкции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106227,65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1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8. Специальная оснастка ОГС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3667,87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1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9. Механосборка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384168,98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1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10. Затраты сервисных центров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4295,70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1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11. Специальная оснастка ОГТ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17608,65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1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12. Упаковка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1448,54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27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13. Общепроизводственные расходы, в т.ч. переменные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633044,66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1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14. Административные расходы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738609,50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1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15. Расходы на сбыт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45565,45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27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16. Всего затраты на изготовление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1935165,24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27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17. Маржинальная себестоимость = Себестоимость реализации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3685362,84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1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18. Прибыль (10%)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368536,28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9,09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7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19. Оптовая цена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4053899,12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</a:p>
                  </a:txBody>
                  <a:tcPr marL="30030" marR="300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Сравнительная диаграмма формирования цены</a:t>
            </a:r>
            <a:endParaRPr lang="ru-RU" sz="2500" dirty="0"/>
          </a:p>
        </p:txBody>
      </p:sp>
      <p:graphicFrame>
        <p:nvGraphicFramePr>
          <p:cNvPr id="5" name="Объект 27"/>
          <p:cNvGraphicFramePr/>
          <p:nvPr/>
        </p:nvGraphicFramePr>
        <p:xfrm>
          <a:off x="1428728" y="1643050"/>
          <a:ext cx="6429420" cy="3786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График варьирования цены клети по вариантам модификаций «Директ-костинг»</a:t>
            </a:r>
            <a:endParaRPr lang="ru-RU" sz="2500" dirty="0"/>
          </a:p>
        </p:txBody>
      </p:sp>
      <p:graphicFrame>
        <p:nvGraphicFramePr>
          <p:cNvPr id="5" name="Объект 1"/>
          <p:cNvGraphicFramePr/>
          <p:nvPr/>
        </p:nvGraphicFramePr>
        <p:xfrm>
          <a:off x="1500166" y="1643050"/>
          <a:ext cx="6286544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Определение модификации «Директ-костинг» при цене клети 4000000 грн</a:t>
            </a:r>
            <a:endParaRPr lang="ru-RU" sz="2500" dirty="0"/>
          </a:p>
        </p:txBody>
      </p:sp>
      <p:graphicFrame>
        <p:nvGraphicFramePr>
          <p:cNvPr id="6" name="Объект 2"/>
          <p:cNvGraphicFramePr/>
          <p:nvPr/>
        </p:nvGraphicFramePr>
        <p:xfrm>
          <a:off x="1428728" y="1571612"/>
          <a:ext cx="6357982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Line 1"/>
          <p:cNvSpPr>
            <a:spLocks noChangeShapeType="1"/>
          </p:cNvSpPr>
          <p:nvPr/>
        </p:nvSpPr>
        <p:spPr bwMode="auto">
          <a:xfrm>
            <a:off x="5500694" y="3357562"/>
            <a:ext cx="800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762000"/>
          </a:xfrm>
        </p:spPr>
        <p:txBody>
          <a:bodyPr>
            <a:noAutofit/>
          </a:bodyPr>
          <a:lstStyle/>
          <a:p>
            <a:r>
              <a:rPr lang="ru-RU" sz="2400" dirty="0" smtClean="0"/>
              <a:t>Уровень рентабельности при различных уровнях цены и себестоимости, рассчитанных </a:t>
            </a:r>
            <a:r>
              <a:rPr lang="ru-RU" sz="2400" dirty="0" err="1" smtClean="0"/>
              <a:t>попередельным</a:t>
            </a:r>
            <a:r>
              <a:rPr lang="ru-RU" sz="2400" dirty="0" smtClean="0"/>
              <a:t> методом , % </a:t>
            </a: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71605" y="1643051"/>
          <a:ext cx="6357981" cy="3678564"/>
        </p:xfrm>
        <a:graphic>
          <a:graphicData uri="http://schemas.openxmlformats.org/drawingml/2006/table">
            <a:tbl>
              <a:tblPr/>
              <a:tblGrid>
                <a:gridCol w="877536"/>
                <a:gridCol w="782794"/>
                <a:gridCol w="782794"/>
                <a:gridCol w="782794"/>
                <a:gridCol w="782794"/>
                <a:gridCol w="782794"/>
                <a:gridCol w="782794"/>
                <a:gridCol w="783681"/>
              </a:tblGrid>
              <a:tr h="30459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Цена,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грн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Себестоимость реализации, грн.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11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3741883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3756810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3771737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3764274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3779200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3786662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3801589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3787500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1,219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3910165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4,082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4155500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10,175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4278150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13,203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4400800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16,218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4768750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25,441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5014070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32,414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5136730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36,190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5259380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39,718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5382100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43,263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5750000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53,666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dirty="0" smtClean="0"/>
              <a:t>Целью работы является:</a:t>
            </a:r>
            <a:endParaRPr lang="en-PH" sz="25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357290" y="1500174"/>
            <a:ext cx="6500858" cy="349568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200" dirty="0" smtClean="0"/>
              <a:t>Исследование затратных и рыночных методов ценообразования в практике формирования цен промышленного предприятия и проведение сравнительного анализа методов для выявления наиболее эффективного;</a:t>
            </a:r>
          </a:p>
          <a:p>
            <a:pPr>
              <a:buFont typeface="Wingdings" pitchFamily="2" charset="2"/>
              <a:buChar char="v"/>
            </a:pPr>
            <a:endParaRPr lang="ru-RU" sz="2200" dirty="0" smtClean="0"/>
          </a:p>
          <a:p>
            <a:pPr>
              <a:buFont typeface="Wingdings" pitchFamily="2" charset="2"/>
              <a:buChar char="v"/>
            </a:pPr>
            <a:r>
              <a:rPr lang="ru-RU" sz="2200" dirty="0" smtClean="0"/>
              <a:t>Разработка путей снижения уровня затрат при формировании цены на промышленную продукцию.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6950" y="1357866"/>
            <a:ext cx="4610100" cy="4142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857256"/>
          </a:xfrm>
        </p:spPr>
        <p:txBody>
          <a:bodyPr>
            <a:noAutofit/>
          </a:bodyPr>
          <a:lstStyle/>
          <a:p>
            <a:r>
              <a:rPr lang="ru-RU" sz="2300" dirty="0" smtClean="0"/>
              <a:t>Оптимизация уровня рентабельности на продукцию</a:t>
            </a:r>
            <a:br>
              <a:rPr lang="ru-RU" sz="2300" dirty="0" smtClean="0"/>
            </a:br>
            <a:r>
              <a:rPr lang="ru-RU" sz="2300" dirty="0" smtClean="0"/>
              <a:t>ПАО «НКМЗ» при расчёте цены на клеть </a:t>
            </a:r>
            <a:r>
              <a:rPr lang="ru-RU" sz="2300" dirty="0" err="1" smtClean="0"/>
              <a:t>попередельным</a:t>
            </a:r>
            <a:r>
              <a:rPr lang="ru-RU" sz="2300" dirty="0" smtClean="0"/>
              <a:t> методом</a:t>
            </a:r>
            <a:endParaRPr lang="ru-RU" sz="2300" dirty="0"/>
          </a:p>
        </p:txBody>
      </p:sp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1643042" y="1428736"/>
            <a:ext cx="5224462" cy="4267200"/>
            <a:chOff x="2068" y="7620"/>
            <a:chExt cx="8226" cy="6720"/>
          </a:xfrm>
        </p:grpSpPr>
        <p:cxnSp>
          <p:nvCxnSpPr>
            <p:cNvPr id="34819" name="AutoShape 3"/>
            <p:cNvCxnSpPr>
              <a:cxnSpLocks noChangeShapeType="1"/>
            </p:cNvCxnSpPr>
            <p:nvPr/>
          </p:nvCxnSpPr>
          <p:spPr bwMode="auto">
            <a:xfrm flipV="1">
              <a:off x="3240" y="7801"/>
              <a:ext cx="3169" cy="539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4820" name="Text Box 4"/>
            <p:cNvSpPr txBox="1">
              <a:spLocks noChangeArrowheads="1"/>
            </p:cNvSpPr>
            <p:nvPr/>
          </p:nvSpPr>
          <p:spPr bwMode="auto">
            <a:xfrm>
              <a:off x="2068" y="12945"/>
              <a:ext cx="1172" cy="4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3741883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21" name="Text Box 5"/>
            <p:cNvSpPr txBox="1">
              <a:spLocks noChangeArrowheads="1"/>
            </p:cNvSpPr>
            <p:nvPr/>
          </p:nvSpPr>
          <p:spPr bwMode="auto">
            <a:xfrm>
              <a:off x="4877" y="7620"/>
              <a:ext cx="1277" cy="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3801589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4822" name="AutoShape 6"/>
            <p:cNvCxnSpPr>
              <a:cxnSpLocks noChangeShapeType="1"/>
            </p:cNvCxnSpPr>
            <p:nvPr/>
          </p:nvCxnSpPr>
          <p:spPr bwMode="auto">
            <a:xfrm>
              <a:off x="3604" y="13800"/>
              <a:ext cx="6225" cy="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4823" name="Text Box 7"/>
            <p:cNvSpPr txBox="1">
              <a:spLocks noChangeArrowheads="1"/>
            </p:cNvSpPr>
            <p:nvPr/>
          </p:nvSpPr>
          <p:spPr bwMode="auto">
            <a:xfrm>
              <a:off x="3240" y="13920"/>
              <a:ext cx="1391" cy="4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3787500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24" name="Text Box 8"/>
            <p:cNvSpPr txBox="1">
              <a:spLocks noChangeArrowheads="1"/>
            </p:cNvSpPr>
            <p:nvPr/>
          </p:nvSpPr>
          <p:spPr bwMode="auto">
            <a:xfrm>
              <a:off x="8974" y="13935"/>
              <a:ext cx="1320" cy="4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5750000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25" name="Text Box 9"/>
            <p:cNvSpPr txBox="1">
              <a:spLocks noChangeArrowheads="1"/>
            </p:cNvSpPr>
            <p:nvPr/>
          </p:nvSpPr>
          <p:spPr bwMode="auto">
            <a:xfrm>
              <a:off x="5237" y="13920"/>
              <a:ext cx="2968" cy="4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Цена на продукцию, грн.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1785918" y="2928934"/>
            <a:ext cx="1552575" cy="2667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Себестоимость, грн.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914400" y="2714620"/>
            <a:ext cx="8229600" cy="685800"/>
          </a:xfrm>
        </p:spPr>
        <p:txBody>
          <a:bodyPr/>
          <a:lstStyle/>
          <a:p>
            <a:r>
              <a:rPr lang="ru-RU" i="1" dirty="0" smtClean="0"/>
              <a:t>Благодарю за внимание!</a:t>
            </a:r>
            <a:endParaRPr lang="ru-RU" i="1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071538" y="4572008"/>
            <a:ext cx="7640449" cy="928694"/>
          </a:xfrm>
          <a:ln>
            <a:noFill/>
          </a:ln>
        </p:spPr>
        <p:txBody>
          <a:bodyPr/>
          <a:lstStyle/>
          <a:p>
            <a:pPr marL="3175"/>
            <a:r>
              <a:rPr lang="en-US" b="1" dirty="0" smtClean="0"/>
              <a:t>				</a:t>
            </a:r>
            <a:r>
              <a:rPr lang="ru-RU" b="1" dirty="0" smtClean="0"/>
              <a:t>     Адрес: </a:t>
            </a:r>
            <a:r>
              <a:rPr lang="en-US" b="1" dirty="0" smtClean="0"/>
              <a:t> </a:t>
            </a:r>
            <a:r>
              <a:rPr lang="ru-RU" sz="1700" dirty="0" smtClean="0">
                <a:solidFill>
                  <a:schemeClr val="tx1"/>
                </a:solidFill>
              </a:rPr>
              <a:t>ул.  </a:t>
            </a:r>
            <a:r>
              <a:rPr lang="ru-RU" sz="1700" dirty="0" err="1" smtClean="0">
                <a:solidFill>
                  <a:schemeClr val="tx1"/>
                </a:solidFill>
              </a:rPr>
              <a:t>Н.Курченко</a:t>
            </a:r>
            <a:r>
              <a:rPr lang="ru-RU" sz="1700" dirty="0" smtClean="0">
                <a:solidFill>
                  <a:schemeClr val="tx1"/>
                </a:solidFill>
              </a:rPr>
              <a:t>, 20/5</a:t>
            </a:r>
            <a:endParaRPr lang="ru-RU" dirty="0" smtClean="0"/>
          </a:p>
          <a:p>
            <a:pPr marL="3175"/>
            <a:r>
              <a:rPr lang="en-US" b="1" dirty="0" smtClean="0"/>
              <a:t>E-mail:	</a:t>
            </a:r>
            <a:r>
              <a:rPr lang="ru-RU" b="1" dirty="0" smtClean="0"/>
              <a:t> </a:t>
            </a:r>
            <a:r>
              <a:rPr lang="en-US" sz="1700" dirty="0" smtClean="0">
                <a:solidFill>
                  <a:schemeClr val="tx1"/>
                </a:solidFill>
              </a:rPr>
              <a:t>loa_91@mail.ru</a:t>
            </a:r>
            <a:r>
              <a:rPr lang="en-US" sz="1700" b="1" dirty="0" smtClean="0"/>
              <a:t>	</a:t>
            </a:r>
            <a:r>
              <a:rPr lang="en-US" b="1" dirty="0" smtClean="0"/>
              <a:t>	</a:t>
            </a:r>
            <a:r>
              <a:rPr lang="ru-RU" b="1" dirty="0" smtClean="0"/>
              <a:t>     Телефон: </a:t>
            </a:r>
            <a:r>
              <a:rPr lang="ru-RU" sz="1700" dirty="0" smtClean="0">
                <a:solidFill>
                  <a:schemeClr val="tx1"/>
                </a:solidFill>
              </a:rPr>
              <a:t>0508744499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500" dirty="0" smtClean="0"/>
              <a:t>Для достижения данной цели поставлены и решены следующие основные задачи:</a:t>
            </a:r>
            <a:endParaRPr lang="en-PH" sz="25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357290" y="1219200"/>
            <a:ext cx="6715172" cy="442437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600" dirty="0" smtClean="0"/>
              <a:t>Проанализированы виды и характеристика методов ценообразования;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Рассмотрены схемы ценообразования различными методами;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Исследованы особенности ценообразования с применением затратных, доходных и параметрических методов расчёта цены;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Рассмотрены механизмы формирования цены с использованием методов ценообразования: </a:t>
            </a:r>
            <a:r>
              <a:rPr lang="ru-RU" sz="1600" dirty="0" err="1" smtClean="0"/>
              <a:t>попередельного</a:t>
            </a:r>
            <a:r>
              <a:rPr lang="ru-RU" sz="1600" dirty="0" smtClean="0"/>
              <a:t>, обратного калькулирования и «</a:t>
            </a:r>
            <a:r>
              <a:rPr lang="ru-RU" sz="1600" dirty="0" err="1" smtClean="0"/>
              <a:t>Директ-костинга</a:t>
            </a:r>
            <a:r>
              <a:rPr lang="ru-RU" sz="1600" dirty="0" smtClean="0"/>
              <a:t>»;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Определён наиболее эффективный из методов с помощью критерия максимизации прибыли;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Изучены технико-экономические факторы и намечены теоретические пути снижения уровня затрат на промышленном предприятии;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Дано предложение по применению модификаций системы «Директ-костинг» для расширения возможностей ценообразования;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Проведена оптимизация уровня рентабельности при прогнозировании оптимальной цены на продукцию ПАО «НКМЗ» с применением метода симплексных решёток.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dirty="0" smtClean="0"/>
              <a:t>Структура цены клети, рассчитанная тремя методами</a:t>
            </a:r>
            <a:endParaRPr lang="en-PH" sz="25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285852" y="1000108"/>
          <a:ext cx="6768737" cy="4619482"/>
        </p:xfrm>
        <a:graphic>
          <a:graphicData uri="http://schemas.openxmlformats.org/drawingml/2006/table">
            <a:tbl>
              <a:tblPr/>
              <a:tblGrid>
                <a:gridCol w="2911085"/>
                <a:gridCol w="1285884"/>
                <a:gridCol w="1285884"/>
                <a:gridCol w="1285884"/>
              </a:tblGrid>
              <a:tr h="82154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Статья расходов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Сумма, грн.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64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Попередельный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метод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Метод обратного калькулирования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«Директ-костинг»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1. Сырье и материалы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144464,78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144464,78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144464,78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lang="ru-RU" sz="1200" cap="all" dirty="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окупные изделия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1588189,81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1588189,81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1588189,81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3. Возвратные отходы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2234,12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2234,12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2234,12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4. Полуфабрикаты мет. производства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15308,89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15308,89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15308,89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5. Всего материальные затраты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1750197,60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1750197,60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1750197,60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6. </a:t>
                      </a:r>
                      <a:r>
                        <a:rPr lang="ru-RU" sz="1200" cap="all" dirty="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ермообработка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2134,29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1990,23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1173,86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7. Металлоконструкции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429202,61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400231,43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236061,44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8. Специальная оснастка ОГС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8150,82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8150,82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8150,82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9.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Механосборка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1552197,91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1447424,55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853708,85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10. Затраты сервисных центров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17356,38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16184,82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9546,01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11. Специальная оснастка ОГТ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39130,34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39130,34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39130,34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12. Упаковка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3218,97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3218,97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3218,97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13. Всего затраты на изготовление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2051391,32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1916331,16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1150990,29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14. Себестоимость реализации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3801588,92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3666528,76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2901187,89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74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15. Административные расходы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738609,50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627818,08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16. Расходы на сбыт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45565,45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45565,45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45565,45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17. Всего затраты, погашаемые из прибыли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784174,95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673383,53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45565,45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18. Чистая прибыль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1164236,13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1410087,71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2803246,66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19. Оптовая цена</a:t>
                      </a:r>
                    </a:p>
                  </a:txBody>
                  <a:tcPr marL="24443" marR="244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5750000,00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5750000,00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5750000,00</a:t>
                      </a:r>
                    </a:p>
                  </a:txBody>
                  <a:tcPr marL="24443" marR="244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6927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Структурная диаграмма состава цены, рассчитанной </a:t>
            </a:r>
            <a:r>
              <a:rPr lang="ru-RU" sz="2500" dirty="0" err="1" smtClean="0"/>
              <a:t>попередельным</a:t>
            </a:r>
            <a:r>
              <a:rPr lang="ru-RU" sz="2500" dirty="0" smtClean="0"/>
              <a:t> методом</a:t>
            </a:r>
            <a:endParaRPr lang="ru-RU" sz="2500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285852" y="1357298"/>
          <a:ext cx="6643734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Структурная диаграмма состава цены, рассчитанной</a:t>
            </a:r>
            <a:br>
              <a:rPr lang="ru-RU" sz="2500" dirty="0" smtClean="0"/>
            </a:br>
            <a:r>
              <a:rPr lang="ru-RU" sz="2500" dirty="0" smtClean="0"/>
              <a:t>методом обратного калькулирования</a:t>
            </a:r>
            <a:endParaRPr lang="ru-RU" sz="2500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285852" y="1357298"/>
          <a:ext cx="6643734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Структурная диаграмма состава цены, рассчитанной</a:t>
            </a:r>
            <a:br>
              <a:rPr lang="ru-RU" sz="2500" dirty="0" smtClean="0"/>
            </a:br>
            <a:r>
              <a:rPr lang="ru-RU" sz="2500" dirty="0" smtClean="0"/>
              <a:t>методом  «Директ-костинг»</a:t>
            </a:r>
            <a:endParaRPr lang="ru-RU" sz="2500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214414" y="1500174"/>
          <a:ext cx="6715172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1505" name="Group 1"/>
          <p:cNvGrpSpPr>
            <a:grpSpLocks noChangeAspect="1"/>
          </p:cNvGrpSpPr>
          <p:nvPr/>
        </p:nvGrpSpPr>
        <p:grpSpPr bwMode="auto">
          <a:xfrm>
            <a:off x="1643042" y="1714488"/>
            <a:ext cx="6429420" cy="3286149"/>
            <a:chOff x="1235" y="1902"/>
            <a:chExt cx="7351" cy="2559"/>
          </a:xfrm>
        </p:grpSpPr>
        <p:sp>
          <p:nvSpPr>
            <p:cNvPr id="21520" name="AutoShape 16"/>
            <p:cNvSpPr>
              <a:spLocks noChangeAspect="1" noChangeArrowheads="1" noTextEdit="1"/>
            </p:cNvSpPr>
            <p:nvPr/>
          </p:nvSpPr>
          <p:spPr bwMode="auto">
            <a:xfrm>
              <a:off x="1235" y="1902"/>
              <a:ext cx="7351" cy="2559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9" name="Rectangle 15"/>
            <p:cNvSpPr>
              <a:spLocks noChangeArrowheads="1"/>
            </p:cNvSpPr>
            <p:nvPr/>
          </p:nvSpPr>
          <p:spPr bwMode="auto">
            <a:xfrm>
              <a:off x="2451" y="3615"/>
              <a:ext cx="1587" cy="81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Коридор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1948411,08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грн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/>
          </p:nvSpPr>
          <p:spPr bwMode="auto">
            <a:xfrm>
              <a:off x="1241" y="2201"/>
              <a:ext cx="1586" cy="6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Max цена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5750000 грн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17" name="Line 13"/>
            <p:cNvSpPr>
              <a:spLocks noChangeShapeType="1"/>
            </p:cNvSpPr>
            <p:nvPr/>
          </p:nvSpPr>
          <p:spPr bwMode="auto">
            <a:xfrm>
              <a:off x="2451" y="1939"/>
              <a:ext cx="3" cy="24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6" name="Rectangle 12"/>
            <p:cNvSpPr>
              <a:spLocks noChangeArrowheads="1"/>
            </p:cNvSpPr>
            <p:nvPr/>
          </p:nvSpPr>
          <p:spPr bwMode="auto">
            <a:xfrm>
              <a:off x="6994" y="2372"/>
              <a:ext cx="1586" cy="6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Min цена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3801588,92 грн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15" name="Rectangle 11" descr="Широкий диагональный 1"/>
            <p:cNvSpPr>
              <a:spLocks noChangeArrowheads="1"/>
            </p:cNvSpPr>
            <p:nvPr/>
          </p:nvSpPr>
          <p:spPr bwMode="auto">
            <a:xfrm>
              <a:off x="3968" y="1937"/>
              <a:ext cx="2682" cy="1122"/>
            </a:xfrm>
            <a:prstGeom prst="rect">
              <a:avLst/>
            </a:prstGeom>
            <a:pattFill prst="wdDnDiag">
              <a:fgClr>
                <a:srgbClr val="FF00FF">
                  <a:alpha val="24001"/>
                </a:srgbClr>
              </a:fgClr>
              <a:bgClr>
                <a:srgbClr val="FFFFFF">
                  <a:alpha val="24001"/>
                </a:srgbClr>
              </a:bgClr>
            </a:pattFill>
            <a:ln w="57150">
              <a:solidFill>
                <a:srgbClr val="FF99CC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Переменные затраты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2878462,83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14" name="Rectangle 10" descr="Широкий диагональный 2"/>
            <p:cNvSpPr>
              <a:spLocks noChangeArrowheads="1"/>
            </p:cNvSpPr>
            <p:nvPr/>
          </p:nvSpPr>
          <p:spPr bwMode="auto">
            <a:xfrm>
              <a:off x="3958" y="2667"/>
              <a:ext cx="2682" cy="857"/>
            </a:xfrm>
            <a:prstGeom prst="rect">
              <a:avLst/>
            </a:prstGeom>
            <a:pattFill prst="wdUpDiag">
              <a:fgClr>
                <a:srgbClr val="00FFFF"/>
              </a:fgClr>
              <a:bgClr>
                <a:srgbClr val="FFFFFF"/>
              </a:bgClr>
            </a:pattFill>
            <a:ln w="57150">
              <a:solidFill>
                <a:srgbClr val="33CCCC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Постоянные затраты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923126,09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13" name="Rectangle 9" descr="Светлый вертикальный"/>
            <p:cNvSpPr>
              <a:spLocks noChangeArrowheads="1"/>
            </p:cNvSpPr>
            <p:nvPr/>
          </p:nvSpPr>
          <p:spPr bwMode="auto">
            <a:xfrm>
              <a:off x="3958" y="3524"/>
              <a:ext cx="2682" cy="902"/>
            </a:xfrm>
            <a:prstGeom prst="rect">
              <a:avLst/>
            </a:prstGeom>
            <a:pattFill prst="ltVert">
              <a:fgClr>
                <a:srgbClr val="3366FF">
                  <a:alpha val="50000"/>
                </a:srgbClr>
              </a:fgClr>
              <a:bgClr>
                <a:srgbClr val="FFFFFF">
                  <a:alpha val="50000"/>
                </a:srgbClr>
              </a:bgClr>
            </a:pattFill>
            <a:ln w="57150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Операционная прибыль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1948411,08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12" name="Line 8"/>
            <p:cNvSpPr>
              <a:spLocks noChangeShapeType="1"/>
            </p:cNvSpPr>
            <p:nvPr/>
          </p:nvSpPr>
          <p:spPr bwMode="auto">
            <a:xfrm>
              <a:off x="6666" y="1938"/>
              <a:ext cx="4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1" name="Line 7"/>
            <p:cNvSpPr>
              <a:spLocks noChangeShapeType="1"/>
            </p:cNvSpPr>
            <p:nvPr/>
          </p:nvSpPr>
          <p:spPr bwMode="auto">
            <a:xfrm>
              <a:off x="6650" y="3522"/>
              <a:ext cx="426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0" name="Line 6"/>
            <p:cNvSpPr>
              <a:spLocks noChangeShapeType="1"/>
            </p:cNvSpPr>
            <p:nvPr/>
          </p:nvSpPr>
          <p:spPr bwMode="auto">
            <a:xfrm flipH="1">
              <a:off x="6949" y="1939"/>
              <a:ext cx="1" cy="15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09" name="Line 5"/>
            <p:cNvSpPr>
              <a:spLocks noChangeShapeType="1"/>
            </p:cNvSpPr>
            <p:nvPr/>
          </p:nvSpPr>
          <p:spPr bwMode="auto">
            <a:xfrm flipH="1">
              <a:off x="1889" y="1938"/>
              <a:ext cx="20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08" name="Line 4"/>
            <p:cNvSpPr>
              <a:spLocks noChangeShapeType="1"/>
            </p:cNvSpPr>
            <p:nvPr/>
          </p:nvSpPr>
          <p:spPr bwMode="auto">
            <a:xfrm flipH="1">
              <a:off x="1984" y="4425"/>
              <a:ext cx="19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07" name="Line 3"/>
            <p:cNvSpPr>
              <a:spLocks noChangeShapeType="1"/>
            </p:cNvSpPr>
            <p:nvPr/>
          </p:nvSpPr>
          <p:spPr bwMode="auto">
            <a:xfrm flipH="1">
              <a:off x="2451" y="3524"/>
              <a:ext cx="150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06" name="Line 2"/>
            <p:cNvSpPr>
              <a:spLocks noChangeShapeType="1"/>
            </p:cNvSpPr>
            <p:nvPr/>
          </p:nvSpPr>
          <p:spPr bwMode="auto">
            <a:xfrm>
              <a:off x="3775" y="3526"/>
              <a:ext cx="1" cy="8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1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62000"/>
          </a:xfrm>
        </p:spPr>
        <p:txBody>
          <a:bodyPr>
            <a:normAutofit/>
          </a:bodyPr>
          <a:lstStyle/>
          <a:p>
            <a:r>
              <a:rPr lang="ru-RU" sz="2500" dirty="0" smtClean="0"/>
              <a:t>Схема формирования цены </a:t>
            </a:r>
            <a:r>
              <a:rPr lang="ru-RU" sz="2500" dirty="0" err="1" smtClean="0"/>
              <a:t>попередельным</a:t>
            </a:r>
            <a:r>
              <a:rPr lang="ru-RU" sz="2500" dirty="0" smtClean="0"/>
              <a:t> методом</a:t>
            </a:r>
            <a:endParaRPr lang="ru-RU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92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3576" name="Group 24"/>
          <p:cNvGrpSpPr>
            <a:grpSpLocks noChangeAspect="1"/>
          </p:cNvGrpSpPr>
          <p:nvPr/>
        </p:nvGrpSpPr>
        <p:grpSpPr bwMode="auto">
          <a:xfrm>
            <a:off x="1643042" y="1857364"/>
            <a:ext cx="6500858" cy="3214710"/>
            <a:chOff x="1293" y="1902"/>
            <a:chExt cx="7176" cy="2539"/>
          </a:xfrm>
        </p:grpSpPr>
        <p:sp>
          <p:nvSpPr>
            <p:cNvPr id="23591" name="AutoShape 39"/>
            <p:cNvSpPr>
              <a:spLocks noChangeAspect="1" noChangeArrowheads="1" noTextEdit="1"/>
            </p:cNvSpPr>
            <p:nvPr/>
          </p:nvSpPr>
          <p:spPr bwMode="auto">
            <a:xfrm>
              <a:off x="1293" y="1902"/>
              <a:ext cx="7176" cy="2539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90" name="Rectangle 38"/>
            <p:cNvSpPr>
              <a:spLocks noChangeArrowheads="1"/>
            </p:cNvSpPr>
            <p:nvPr/>
          </p:nvSpPr>
          <p:spPr bwMode="auto">
            <a:xfrm>
              <a:off x="2450" y="3597"/>
              <a:ext cx="1585" cy="8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Коридор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2083471,24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грн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89" name="Rectangle 37"/>
            <p:cNvSpPr>
              <a:spLocks noChangeArrowheads="1"/>
            </p:cNvSpPr>
            <p:nvPr/>
          </p:nvSpPr>
          <p:spPr bwMode="auto">
            <a:xfrm>
              <a:off x="1299" y="2155"/>
              <a:ext cx="1586" cy="6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Max цена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5750000 грн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88" name="Line 36"/>
            <p:cNvSpPr>
              <a:spLocks noChangeShapeType="1"/>
            </p:cNvSpPr>
            <p:nvPr/>
          </p:nvSpPr>
          <p:spPr bwMode="auto">
            <a:xfrm flipH="1">
              <a:off x="2450" y="1937"/>
              <a:ext cx="1" cy="24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7" name="Rectangle 35"/>
            <p:cNvSpPr>
              <a:spLocks noChangeArrowheads="1"/>
            </p:cNvSpPr>
            <p:nvPr/>
          </p:nvSpPr>
          <p:spPr bwMode="auto">
            <a:xfrm>
              <a:off x="6877" y="2364"/>
              <a:ext cx="1586" cy="6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Min цена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3666528,76 грн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86" name="Rectangle 34" descr="Широкий диагональный 1"/>
            <p:cNvSpPr>
              <a:spLocks noChangeArrowheads="1"/>
            </p:cNvSpPr>
            <p:nvPr/>
          </p:nvSpPr>
          <p:spPr bwMode="auto">
            <a:xfrm>
              <a:off x="3968" y="1937"/>
              <a:ext cx="2682" cy="767"/>
            </a:xfrm>
            <a:prstGeom prst="rect">
              <a:avLst/>
            </a:prstGeom>
            <a:pattFill prst="wdDnDiag">
              <a:fgClr>
                <a:srgbClr val="FF00FF">
                  <a:alpha val="24001"/>
                </a:srgbClr>
              </a:fgClr>
              <a:bgClr>
                <a:srgbClr val="FFFFFF">
                  <a:alpha val="24001"/>
                </a:srgbClr>
              </a:bgClr>
            </a:pattFill>
            <a:ln w="57150">
              <a:solidFill>
                <a:srgbClr val="FF99CC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Переменные затраты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2804179,74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85" name="Rectangle 33" descr="Широкий диагональный 2"/>
            <p:cNvSpPr>
              <a:spLocks noChangeArrowheads="1"/>
            </p:cNvSpPr>
            <p:nvPr/>
          </p:nvSpPr>
          <p:spPr bwMode="auto">
            <a:xfrm>
              <a:off x="3957" y="2704"/>
              <a:ext cx="2682" cy="799"/>
            </a:xfrm>
            <a:prstGeom prst="rect">
              <a:avLst/>
            </a:prstGeom>
            <a:pattFill prst="wdUpDiag">
              <a:fgClr>
                <a:srgbClr val="00FFFF"/>
              </a:fgClr>
              <a:bgClr>
                <a:srgbClr val="FFFFFF"/>
              </a:bgClr>
            </a:pattFill>
            <a:ln w="57150">
              <a:solidFill>
                <a:srgbClr val="33CCCC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Постоянные затраты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862349,02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84" name="Rectangle 32" descr="Светлый вертикальный"/>
            <p:cNvSpPr>
              <a:spLocks noChangeArrowheads="1"/>
            </p:cNvSpPr>
            <p:nvPr/>
          </p:nvSpPr>
          <p:spPr bwMode="auto">
            <a:xfrm>
              <a:off x="3957" y="3504"/>
              <a:ext cx="2681" cy="902"/>
            </a:xfrm>
            <a:prstGeom prst="rect">
              <a:avLst/>
            </a:prstGeom>
            <a:pattFill prst="ltVert">
              <a:fgClr>
                <a:srgbClr val="3366FF">
                  <a:alpha val="50000"/>
                </a:srgbClr>
              </a:fgClr>
              <a:bgClr>
                <a:srgbClr val="FFFFFF">
                  <a:alpha val="50000"/>
                </a:srgbClr>
              </a:bgClr>
            </a:pattFill>
            <a:ln w="57150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Операционная прибыль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2083471,24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83" name="Line 31"/>
            <p:cNvSpPr>
              <a:spLocks noChangeShapeType="1"/>
            </p:cNvSpPr>
            <p:nvPr/>
          </p:nvSpPr>
          <p:spPr bwMode="auto">
            <a:xfrm>
              <a:off x="6666" y="1938"/>
              <a:ext cx="4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2" name="Line 30"/>
            <p:cNvSpPr>
              <a:spLocks noChangeShapeType="1"/>
            </p:cNvSpPr>
            <p:nvPr/>
          </p:nvSpPr>
          <p:spPr bwMode="auto">
            <a:xfrm>
              <a:off x="6666" y="3503"/>
              <a:ext cx="42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1" name="Line 29"/>
            <p:cNvSpPr>
              <a:spLocks noChangeShapeType="1"/>
            </p:cNvSpPr>
            <p:nvPr/>
          </p:nvSpPr>
          <p:spPr bwMode="auto">
            <a:xfrm>
              <a:off x="6950" y="1937"/>
              <a:ext cx="1" cy="15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0" name="Line 28"/>
            <p:cNvSpPr>
              <a:spLocks noChangeShapeType="1"/>
            </p:cNvSpPr>
            <p:nvPr/>
          </p:nvSpPr>
          <p:spPr bwMode="auto">
            <a:xfrm flipH="1">
              <a:off x="1889" y="1938"/>
              <a:ext cx="20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9" name="Line 27"/>
            <p:cNvSpPr>
              <a:spLocks noChangeShapeType="1"/>
            </p:cNvSpPr>
            <p:nvPr/>
          </p:nvSpPr>
          <p:spPr bwMode="auto">
            <a:xfrm flipH="1">
              <a:off x="1984" y="4406"/>
              <a:ext cx="198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8" name="Line 26"/>
            <p:cNvSpPr>
              <a:spLocks noChangeShapeType="1"/>
            </p:cNvSpPr>
            <p:nvPr/>
          </p:nvSpPr>
          <p:spPr bwMode="auto">
            <a:xfrm flipH="1">
              <a:off x="2450" y="3502"/>
              <a:ext cx="150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7" name="Line 25"/>
            <p:cNvSpPr>
              <a:spLocks noChangeShapeType="1"/>
            </p:cNvSpPr>
            <p:nvPr/>
          </p:nvSpPr>
          <p:spPr bwMode="auto">
            <a:xfrm>
              <a:off x="3783" y="3502"/>
              <a:ext cx="1" cy="8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4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62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Схема формирования цены</a:t>
            </a:r>
            <a:br>
              <a:rPr lang="ru-RU" sz="2500" dirty="0" smtClean="0"/>
            </a:br>
            <a:r>
              <a:rPr lang="ru-RU" sz="2500" dirty="0" smtClean="0"/>
              <a:t>методом обратного калькулирования</a:t>
            </a:r>
            <a:endParaRPr lang="ru-RU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1113</Words>
  <Application>Microsoft Office PowerPoint</Application>
  <PresentationFormat>Экран (4:3)</PresentationFormat>
  <Paragraphs>400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Усовершенствование механизма ценообразования согласно исследованию системы эффективности ценообразования на промышленную продукцию ПАО «НКМЗ»</vt:lpstr>
      <vt:lpstr>Целью работы является:</vt:lpstr>
      <vt:lpstr>Для достижения данной цели поставлены и решены следующие основные задачи:</vt:lpstr>
      <vt:lpstr>Структура цены клети, рассчитанная тремя методами</vt:lpstr>
      <vt:lpstr>Структурная диаграмма состава цены, рассчитанной попередельным методом</vt:lpstr>
      <vt:lpstr>Структурная диаграмма состава цены, рассчитанной методом обратного калькулирования</vt:lpstr>
      <vt:lpstr>Структурная диаграмма состава цены, рассчитанной методом  «Директ-костинг»</vt:lpstr>
      <vt:lpstr>Схема формирования цены попередельным методом</vt:lpstr>
      <vt:lpstr>Схема формирования цены методом обратного калькулирования</vt:lpstr>
      <vt:lpstr>Схема формирования цены методом «Директ-костинг»</vt:lpstr>
      <vt:lpstr>Схема изменения структуры цены в зависимости от модификации системы «Директ-костинг»</vt:lpstr>
      <vt:lpstr>Анализ расчёта цены клети по методу простого «Директ-костинга»</vt:lpstr>
      <vt:lpstr>Анализ расчёта цены клети по методу развитого «Директ-костинга» (вариант Б)</vt:lpstr>
      <vt:lpstr>Расчётный уровень снижения условно-переменных затрат</vt:lpstr>
      <vt:lpstr>Анализ расчёта цены клети по методу развитого «Директ-костинга» (вариант В)</vt:lpstr>
      <vt:lpstr>Сравнительная диаграмма формирования цены</vt:lpstr>
      <vt:lpstr>График варьирования цены клети по вариантам модификаций «Директ-костинг»</vt:lpstr>
      <vt:lpstr>Определение модификации «Директ-костинг» при цене клети 4000000 грн</vt:lpstr>
      <vt:lpstr>Уровень рентабельности при различных уровнях цены и себестоимости, рассчитанных попередельным методом , % </vt:lpstr>
      <vt:lpstr>Оптимизация уровня рентабельности на продукцию ПАО «НКМЗ» при расчёте цены на клеть попередельным методом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Админ</dc:creator>
  <cp:lastModifiedBy>Админ</cp:lastModifiedBy>
  <cp:revision>103</cp:revision>
  <dcterms:created xsi:type="dcterms:W3CDTF">2006-08-16T00:00:00Z</dcterms:created>
  <dcterms:modified xsi:type="dcterms:W3CDTF">2014-12-23T22:10:27Z</dcterms:modified>
</cp:coreProperties>
</file>