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70" r:id="rId2"/>
  </p:sldMasterIdLst>
  <p:handoutMasterIdLst>
    <p:handoutMasterId r:id="rId21"/>
  </p:handoutMasterIdLst>
  <p:sldIdLst>
    <p:sldId id="256" r:id="rId3"/>
    <p:sldId id="271" r:id="rId4"/>
    <p:sldId id="318" r:id="rId5"/>
    <p:sldId id="272" r:id="rId6"/>
    <p:sldId id="302" r:id="rId7"/>
    <p:sldId id="285" r:id="rId8"/>
    <p:sldId id="297" r:id="rId9"/>
    <p:sldId id="293" r:id="rId10"/>
    <p:sldId id="319" r:id="rId11"/>
    <p:sldId id="311" r:id="rId12"/>
    <p:sldId id="309" r:id="rId13"/>
    <p:sldId id="286" r:id="rId14"/>
    <p:sldId id="321" r:id="rId15"/>
    <p:sldId id="322" r:id="rId16"/>
    <p:sldId id="313" r:id="rId17"/>
    <p:sldId id="317" r:id="rId18"/>
    <p:sldId id="314" r:id="rId19"/>
    <p:sldId id="284" r:id="rId20"/>
  </p:sldIdLst>
  <p:sldSz cx="9906000" cy="6858000" type="A4"/>
  <p:notesSz cx="6858000" cy="9144000"/>
  <p:custDataLst>
    <p:tags r:id="rId2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00FF"/>
    <a:srgbClr val="996600"/>
    <a:srgbClr val="FF0000"/>
    <a:srgbClr val="009900"/>
    <a:srgbClr val="CC00CC"/>
    <a:srgbClr val="FF6600"/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23" autoAdjust="0"/>
    <p:restoredTop sz="90929" autoAdjust="0"/>
  </p:normalViewPr>
  <p:slideViewPr>
    <p:cSldViewPr>
      <p:cViewPr>
        <p:scale>
          <a:sx n="82" d="100"/>
          <a:sy n="82" d="100"/>
        </p:scale>
        <p:origin x="-360" y="-6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autoTitleDeleted val="1"/>
    <c:view3D>
      <c:rotX val="30"/>
      <c:perspective val="30"/>
    </c:view3D>
    <c:floor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Pt>
            <c:idx val="1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p3d/>
            </c:spPr>
          </c:dPt>
          <c:dPt>
            <c:idx val="2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-0.2144421370810628"/>
                  <c:y val="0.10475353449675846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Всего материальные затраты; 30,43%</a:t>
                    </a:r>
                  </a:p>
                </c:rich>
              </c:tx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717482338693632E-2"/>
                  <c:y val="-0.3726754571975727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Всего затраты на изготовление; 35,68%</a:t>
                    </a:r>
                  </a:p>
                </c:rich>
              </c:tx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5697074010327042"/>
                  <c:y val="-0.1602003972476414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Всего затраты</a:t>
                    </a:r>
                    <a:r>
                      <a:rPr lang="ru-RU" baseline="0"/>
                      <a:t> погашаемые из прибыли</a:t>
                    </a:r>
                    <a:r>
                      <a:rPr lang="ru-RU"/>
                      <a:t>; 13,64%</a:t>
                    </a:r>
                  </a:p>
                </c:rich>
              </c:tx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6670245794792499"/>
                  <c:y val="0.10366727770436758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Чистая прибыль; 20,25%</a:t>
                    </a:r>
                  </a:p>
                </c:rich>
              </c:tx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Всего материальные затраты</c:v>
                </c:pt>
                <c:pt idx="1">
                  <c:v>Всего затраты на изготовление</c:v>
                </c:pt>
                <c:pt idx="2">
                  <c:v>Всего затраты, погашаемые из прибыли</c:v>
                </c:pt>
                <c:pt idx="3">
                  <c:v>Чистая прибыль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30.43</c:v>
                </c:pt>
                <c:pt idx="1">
                  <c:v>35.68</c:v>
                </c:pt>
                <c:pt idx="2">
                  <c:v>13.64</c:v>
                </c:pt>
                <c:pt idx="3">
                  <c:v>20.25</c:v>
                </c:pt>
              </c:numCache>
            </c:numRef>
          </c:val>
        </c:ser>
        <c:dLbls>
          <c:showVal val="1"/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2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0.20150611058080631"/>
                  <c:y val="8.8266632697281744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Всего материальные затраты; 30,44%</a:t>
                    </a:r>
                  </a:p>
                </c:rich>
              </c:tx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2500387496114437"/>
                  <c:y val="-0.36548896867992176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Всего затраты на изготовление; 33,33%</a:t>
                    </a:r>
                  </a:p>
                </c:rich>
              </c:tx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856268162556948"/>
                  <c:y val="-0.19421183087055291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ysClr val="windowText" lastClr="000000"/>
                        </a:solidFill>
                      </a:defRPr>
                    </a:pPr>
                    <a:r>
                      <a:rPr lang="ru-RU">
                        <a:solidFill>
                          <a:sysClr val="windowText" lastClr="000000"/>
                        </a:solidFill>
                      </a:rPr>
                      <a:t>Всего затраты, погашаемые из прибыли; 11,71%</a:t>
                    </a:r>
                  </a:p>
                </c:rich>
              </c:tx>
              <c:spPr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8057276584139451"/>
                  <c:y val="0.11227665922197591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ysClr val="windowText" lastClr="000000"/>
                        </a:solidFill>
                      </a:defRPr>
                    </a:pPr>
                    <a:r>
                      <a:rPr lang="ru-RU">
                        <a:solidFill>
                          <a:sysClr val="windowText" lastClr="000000"/>
                        </a:solidFill>
                      </a:rPr>
                      <a:t>Чистая прибыль; 24,52%</a:t>
                    </a:r>
                  </a:p>
                </c:rich>
              </c:tx>
              <c:spPr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CatNam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Всего материальные затраты</c:v>
                </c:pt>
                <c:pt idx="1">
                  <c:v>Всего затраты на изготовление</c:v>
                </c:pt>
                <c:pt idx="2">
                  <c:v>Всего затраты, погашаемые из прибыли</c:v>
                </c:pt>
                <c:pt idx="3">
                  <c:v>Чистая прибыль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30.439999999999987</c:v>
                </c:pt>
                <c:pt idx="1">
                  <c:v>33.33</c:v>
                </c:pt>
                <c:pt idx="2">
                  <c:v>11.709999999999999</c:v>
                </c:pt>
                <c:pt idx="3">
                  <c:v>24.52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autoTitleDeleted val="1"/>
    <c:plotArea>
      <c:layout/>
      <c:area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Попередельный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Лист1!$A$2:$A$6</c:f>
              <c:strCache>
                <c:ptCount val="5"/>
                <c:pt idx="0">
                  <c:v>Всего материальные затраты</c:v>
                </c:pt>
                <c:pt idx="1">
                  <c:v>Всего затраты на изготовление</c:v>
                </c:pt>
                <c:pt idx="2">
                  <c:v>Административные расходы</c:v>
                </c:pt>
                <c:pt idx="3">
                  <c:v>Расходы на сбыт</c:v>
                </c:pt>
                <c:pt idx="4">
                  <c:v>Чистая прибыль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2625296.4099999997</c:v>
                </c:pt>
                <c:pt idx="1">
                  <c:v>3077086.98</c:v>
                </c:pt>
                <c:pt idx="2">
                  <c:v>1107914.25</c:v>
                </c:pt>
                <c:pt idx="3">
                  <c:v>68348.180000000022</c:v>
                </c:pt>
                <c:pt idx="4">
                  <c:v>1746354.1900000011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Директ-костинг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Лист1!$A$2:$A$6</c:f>
              <c:strCache>
                <c:ptCount val="5"/>
                <c:pt idx="0">
                  <c:v>Всего материальные затраты</c:v>
                </c:pt>
                <c:pt idx="1">
                  <c:v>Всего затраты на изготовление</c:v>
                </c:pt>
                <c:pt idx="2">
                  <c:v>Административные расходы</c:v>
                </c:pt>
                <c:pt idx="3">
                  <c:v>Расходы на сбыт</c:v>
                </c:pt>
                <c:pt idx="4">
                  <c:v>Чистая прибыль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2625296.4099999997</c:v>
                </c:pt>
                <c:pt idx="1">
                  <c:v>1726485.44</c:v>
                </c:pt>
                <c:pt idx="2">
                  <c:v>0</c:v>
                </c:pt>
                <c:pt idx="3">
                  <c:v>68348.180000000022</c:v>
                </c:pt>
                <c:pt idx="4">
                  <c:v>4204869.9700000044</c:v>
                </c:pt>
              </c:numCache>
            </c:numRef>
          </c:val>
        </c:ser>
        <c:axId val="100260480"/>
        <c:axId val="103729408"/>
      </c:areaChart>
      <c:catAx>
        <c:axId val="100260480"/>
        <c:scaling>
          <c:orientation val="minMax"/>
        </c:scaling>
        <c:axPos val="b"/>
        <c:numFmt formatCode="General" sourceLinked="1"/>
        <c:majorTickMark val="none"/>
        <c:tickLblPos val="nextTo"/>
        <c:crossAx val="103729408"/>
        <c:crosses val="autoZero"/>
        <c:auto val="1"/>
        <c:lblAlgn val="ctr"/>
        <c:lblOffset val="100"/>
      </c:catAx>
      <c:valAx>
        <c:axId val="103729408"/>
        <c:scaling>
          <c:orientation val="minMax"/>
        </c:scaling>
        <c:axPos val="l"/>
        <c:majorGridlines/>
        <c:numFmt formatCode="0.00" sourceLinked="1"/>
        <c:majorTickMark val="none"/>
        <c:tickLblPos val="nextTo"/>
        <c:crossAx val="100260480"/>
        <c:crosses val="autoZero"/>
        <c:crossBetween val="midCat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area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Попередельный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Лист1!$A$2:$A$6</c:f>
              <c:strCache>
                <c:ptCount val="5"/>
                <c:pt idx="0">
                  <c:v>Всего материальные затраты</c:v>
                </c:pt>
                <c:pt idx="1">
                  <c:v>Всего затраты на изготовление</c:v>
                </c:pt>
                <c:pt idx="2">
                  <c:v>Административные расходы</c:v>
                </c:pt>
                <c:pt idx="3">
                  <c:v>Расходы на сбыт</c:v>
                </c:pt>
                <c:pt idx="4">
                  <c:v>Чистая прибыль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2625296.4099999997</c:v>
                </c:pt>
                <c:pt idx="1">
                  <c:v>3077086.98</c:v>
                </c:pt>
                <c:pt idx="2">
                  <c:v>1107914.25</c:v>
                </c:pt>
                <c:pt idx="3">
                  <c:v>68348.180000000022</c:v>
                </c:pt>
                <c:pt idx="4">
                  <c:v>1746354.1900000011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Метод обратного калькулирования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Лист1!$A$2:$A$6</c:f>
              <c:strCache>
                <c:ptCount val="5"/>
                <c:pt idx="0">
                  <c:v>Всего материальные затраты</c:v>
                </c:pt>
                <c:pt idx="1">
                  <c:v>Всего затраты на изготовление</c:v>
                </c:pt>
                <c:pt idx="2">
                  <c:v>Административные расходы</c:v>
                </c:pt>
                <c:pt idx="3">
                  <c:v>Расходы на сбыт</c:v>
                </c:pt>
                <c:pt idx="4">
                  <c:v>Чистая прибыль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2625296.4099999997</c:v>
                </c:pt>
                <c:pt idx="1">
                  <c:v>2874496.7600000002</c:v>
                </c:pt>
                <c:pt idx="2">
                  <c:v>941727.11</c:v>
                </c:pt>
                <c:pt idx="3">
                  <c:v>68348.180000000022</c:v>
                </c:pt>
                <c:pt idx="4">
                  <c:v>2115131.54</c:v>
                </c:pt>
              </c:numCache>
            </c:numRef>
          </c:val>
        </c:ser>
        <c:axId val="112959488"/>
        <c:axId val="114153344"/>
      </c:areaChart>
      <c:catAx>
        <c:axId val="112959488"/>
        <c:scaling>
          <c:orientation val="minMax"/>
        </c:scaling>
        <c:axPos val="b"/>
        <c:numFmt formatCode="General" sourceLinked="1"/>
        <c:majorTickMark val="none"/>
        <c:tickLblPos val="nextTo"/>
        <c:crossAx val="114153344"/>
        <c:crosses val="autoZero"/>
        <c:auto val="1"/>
        <c:lblAlgn val="ctr"/>
        <c:lblOffset val="100"/>
      </c:catAx>
      <c:valAx>
        <c:axId val="114153344"/>
        <c:scaling>
          <c:orientation val="minMax"/>
        </c:scaling>
        <c:axPos val="l"/>
        <c:majorGridlines/>
        <c:numFmt formatCode="0.00" sourceLinked="1"/>
        <c:majorTickMark val="none"/>
        <c:tickLblPos val="nextTo"/>
        <c:crossAx val="112959488"/>
        <c:crosses val="autoZero"/>
        <c:crossBetween val="midCat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hPercent val="48"/>
      <c:depthPercent val="100"/>
      <c:rAngAx val="1"/>
    </c:view3D>
    <c:floor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4954098667399535E-2"/>
          <c:y val="2.0395354611060332E-2"/>
          <c:w val="0.89517819706498969"/>
          <c:h val="0.75933609958506221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9999FF"/>
            </a:solidFill>
            <a:ln w="12262">
              <a:solidFill>
                <a:srgbClr val="000000"/>
              </a:solidFill>
              <a:prstDash val="solid"/>
            </a:ln>
          </c:spPr>
          <c:dLbls>
            <c:spPr>
              <a:noFill/>
              <a:ln w="24524">
                <a:noFill/>
              </a:ln>
            </c:spPr>
            <c:txPr>
              <a:bodyPr/>
              <a:lstStyle/>
              <a:p>
                <a:pPr>
                  <a:defRPr sz="797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Лист1!$B$2:$B$4</c:f>
              <c:strCache>
                <c:ptCount val="3"/>
                <c:pt idx="0">
                  <c:v>Попередельный метод</c:v>
                </c:pt>
                <c:pt idx="1">
                  <c:v>Метод обратного калькулирования</c:v>
                </c:pt>
                <c:pt idx="2">
                  <c:v>Метод "Директ-костинг"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spPr>
            <a:solidFill>
              <a:srgbClr val="993366"/>
            </a:solidFill>
            <a:ln w="12262">
              <a:solidFill>
                <a:srgbClr val="000000"/>
              </a:solidFill>
              <a:prstDash val="solid"/>
            </a:ln>
          </c:spPr>
          <c:dLbls>
            <c:spPr>
              <a:noFill/>
              <a:ln w="24524">
                <a:noFill/>
              </a:ln>
            </c:spPr>
            <c:txPr>
              <a:bodyPr/>
              <a:lstStyle/>
              <a:p>
                <a:pPr>
                  <a:defRPr sz="797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Лист1!$B$2:$B$4</c:f>
              <c:strCache>
                <c:ptCount val="3"/>
                <c:pt idx="0">
                  <c:v>Попередельный метод</c:v>
                </c:pt>
                <c:pt idx="1">
                  <c:v>Метод обратного калькулирования</c:v>
                </c:pt>
                <c:pt idx="2">
                  <c:v>Метод "Директ-костинг"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spPr>
            <a:solidFill>
              <a:srgbClr val="FFFFCC"/>
            </a:solidFill>
            <a:ln w="12262">
              <a:solidFill>
                <a:srgbClr val="000000"/>
              </a:solidFill>
              <a:prstDash val="solid"/>
            </a:ln>
          </c:spPr>
          <c:dLbls>
            <c:spPr>
              <a:noFill/>
              <a:ln w="24524">
                <a:noFill/>
              </a:ln>
            </c:spPr>
            <c:txPr>
              <a:bodyPr/>
              <a:lstStyle/>
              <a:p>
                <a:pPr>
                  <a:defRPr sz="797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Лист1!$B$2:$B$4</c:f>
              <c:strCache>
                <c:ptCount val="3"/>
                <c:pt idx="0">
                  <c:v>Попередельный метод</c:v>
                </c:pt>
                <c:pt idx="1">
                  <c:v>Метод обратного калькулирования</c:v>
                </c:pt>
                <c:pt idx="2">
                  <c:v>Метод "Директ-костинг"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</c:numCache>
            </c:numRef>
          </c:val>
        </c:ser>
        <c:ser>
          <c:idx val="3"/>
          <c:order val="3"/>
          <c:spPr>
            <a:solidFill>
              <a:srgbClr val="0070C0"/>
            </a:solidFill>
            <a:ln w="12262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2D050"/>
              </a:solidFill>
              <a:ln w="12262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7030A0"/>
              </a:solidFill>
              <a:ln w="12262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00B0F0"/>
              </a:solidFill>
              <a:ln w="12262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4.7283714953647539E-3"/>
                  <c:y val="-6.6806474875689734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/>
                      <a:t>1948411,08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40518309079105E-2"/>
                  <c:y val="-2.3787578662140551E-2"/>
                </c:manualLayout>
              </c:layout>
              <c:tx>
                <c:rich>
                  <a:bodyPr/>
                  <a:lstStyle/>
                  <a:p>
                    <a:pPr>
                      <a:defRPr sz="1100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sz="1100" b="1"/>
                      <a:t>2027670,94</a:t>
                    </a:r>
                  </a:p>
                </c:rich>
              </c:tx>
              <c:spPr>
                <a:noFill/>
                <a:ln w="24524">
                  <a:noFill/>
                </a:ln>
              </c:spPr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067649837437441E-2"/>
                  <c:y val="-1.9657726181586043E-3"/>
                </c:manualLayout>
              </c:layout>
              <c:tx>
                <c:rich>
                  <a:bodyPr/>
                  <a:lstStyle/>
                  <a:p>
                    <a:pPr>
                      <a:defRPr sz="1100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sz="1100" b="1"/>
                      <a:t>3133881,23</a:t>
                    </a:r>
                  </a:p>
                </c:rich>
              </c:tx>
              <c:spPr>
                <a:noFill/>
                <a:ln w="24524">
                  <a:noFill/>
                </a:ln>
              </c:spPr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524">
                <a:noFill/>
              </a:ln>
            </c:spPr>
            <c:txPr>
              <a:bodyPr/>
              <a:lstStyle/>
              <a:p>
                <a:pPr>
                  <a:defRPr sz="797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Лист1!$B$2:$B$4</c:f>
              <c:strCache>
                <c:ptCount val="3"/>
                <c:pt idx="0">
                  <c:v>Попередельный метод</c:v>
                </c:pt>
                <c:pt idx="1">
                  <c:v>Метод обратного калькулирования</c:v>
                </c:pt>
                <c:pt idx="2">
                  <c:v>Метод "Директ-костинг"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2922616.61</c:v>
                </c:pt>
                <c:pt idx="1">
                  <c:v>3125206.8299999987</c:v>
                </c:pt>
                <c:pt idx="2">
                  <c:v>4273218.1499999994</c:v>
                </c:pt>
              </c:numCache>
            </c:numRef>
          </c:val>
        </c:ser>
        <c:dLbls>
          <c:showVal val="1"/>
        </c:dLbls>
        <c:shape val="box"/>
        <c:axId val="108733952"/>
        <c:axId val="108735872"/>
        <c:axId val="0"/>
      </c:bar3DChart>
      <c:catAx>
        <c:axId val="108733952"/>
        <c:scaling>
          <c:orientation val="minMax"/>
        </c:scaling>
        <c:axPos val="b"/>
        <c:numFmt formatCode="General" sourceLinked="1"/>
        <c:tickLblPos val="low"/>
        <c:spPr>
          <a:ln w="306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97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08735872"/>
        <c:crosses val="autoZero"/>
        <c:auto val="1"/>
        <c:lblAlgn val="ctr"/>
        <c:lblOffset val="100"/>
        <c:tickLblSkip val="1"/>
        <c:tickMarkSkip val="1"/>
      </c:catAx>
      <c:valAx>
        <c:axId val="108735872"/>
        <c:scaling>
          <c:orientation val="minMax"/>
        </c:scaling>
        <c:axPos val="l"/>
        <c:majorGridlines>
          <c:spPr>
            <a:ln w="3066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06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97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08733952"/>
        <c:crosses val="autoZero"/>
        <c:crossBetween val="between"/>
      </c:valAx>
      <c:spPr>
        <a:noFill/>
        <a:ln w="24524">
          <a:noFill/>
        </a:ln>
      </c:spPr>
    </c:plotArea>
    <c:plotVisOnly val="1"/>
    <c:dispBlanksAs val="gap"/>
  </c:chart>
  <c:spPr>
    <a:solidFill>
      <a:srgbClr val="FFFFFF"/>
    </a:solidFill>
    <a:ln w="3066">
      <a:solidFill>
        <a:srgbClr val="000000"/>
      </a:solidFill>
      <a:prstDash val="solid"/>
    </a:ln>
  </c:spPr>
  <c:txPr>
    <a:bodyPr/>
    <a:lstStyle/>
    <a:p>
      <a:pPr>
        <a:defRPr sz="797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</c:spPr>
          <c:dPt>
            <c:idx val="1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8.7909740449110499E-2"/>
                  <c:y val="-0.2580261842269718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91,01%</a:t>
                    </a:r>
                  </a:p>
                </c:rich>
              </c:tx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9,09%</a:t>
                    </a:r>
                  </a:p>
                </c:rich>
              </c:tx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Себестоимость реализации</c:v>
                </c:pt>
                <c:pt idx="1">
                  <c:v>Прибыль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90.01</c:v>
                </c:pt>
                <c:pt idx="1">
                  <c:v>9.09</c:v>
                </c:pt>
              </c:numCache>
            </c:numRef>
          </c:val>
        </c:ser>
        <c:dLbls>
          <c:showPercent val="1"/>
        </c:dLbls>
      </c:pie3DChart>
    </c:plotArea>
    <c:legend>
      <c:legendPos val="b"/>
      <c:layout/>
      <c:txPr>
        <a:bodyPr/>
        <a:lstStyle/>
        <a:p>
          <a:pPr>
            <a:defRPr sz="800" b="1"/>
          </a:pPr>
          <a:endParaRPr lang="ru-RU"/>
        </a:p>
      </c:txPr>
    </c:legend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Себестоимость реализации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</c:f>
              <c:strCache>
                <c:ptCount val="1"/>
                <c:pt idx="0">
                  <c:v>Цена Д-к мод. 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3402214.86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Прибыль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Лист1!$A$2</c:f>
              <c:strCache>
                <c:ptCount val="1"/>
                <c:pt idx="0">
                  <c:v>Цена Д-к мод. 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340221.49000000022</c:v>
                </c:pt>
              </c:numCache>
            </c:numRef>
          </c:val>
        </c:ser>
        <c:axId val="109861120"/>
        <c:axId val="114132480"/>
      </c:barChart>
      <c:catAx>
        <c:axId val="109861120"/>
        <c:scaling>
          <c:orientation val="minMax"/>
        </c:scaling>
        <c:axPos val="b"/>
        <c:majorGridlines/>
        <c:majorTickMark val="none"/>
        <c:tickLblPos val="nextTo"/>
        <c:crossAx val="114132480"/>
        <c:crosses val="autoZero"/>
        <c:auto val="1"/>
        <c:lblAlgn val="ctr"/>
        <c:lblOffset val="100"/>
      </c:catAx>
      <c:valAx>
        <c:axId val="1141324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0986112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</c:spPr>
          <c:dPt>
            <c:idx val="0"/>
            <c:spPr>
              <a:solidFill>
                <a:srgbClr val="7030A0"/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8.7909740449110499E-2"/>
                  <c:y val="-0.2580261842269718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91,01%</a:t>
                    </a:r>
                  </a:p>
                </c:rich>
              </c:tx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9,09%</a:t>
                    </a:r>
                  </a:p>
                </c:rich>
              </c:tx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Себестоимость реализации</c:v>
                </c:pt>
                <c:pt idx="1">
                  <c:v>Прибыль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90.01</c:v>
                </c:pt>
                <c:pt idx="1">
                  <c:v>9.09</c:v>
                </c:pt>
              </c:numCache>
            </c:numRef>
          </c:val>
        </c:ser>
        <c:dLbls>
          <c:showPercent val="1"/>
        </c:dLbls>
      </c:pie3DChart>
    </c:plotArea>
    <c:legend>
      <c:legendPos val="b"/>
      <c:layout/>
      <c:txPr>
        <a:bodyPr/>
        <a:lstStyle/>
        <a:p>
          <a:pPr>
            <a:defRPr sz="800" b="1"/>
          </a:pPr>
          <a:endParaRPr lang="ru-RU"/>
        </a:p>
      </c:txPr>
    </c:legend>
    <c:plotVisOnly val="1"/>
    <c:dispBlanksAs val="zero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Себестоимость реализации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Лист1!$A$2</c:f>
              <c:strCache>
                <c:ptCount val="1"/>
                <c:pt idx="0">
                  <c:v>Цена Д-к мод. Б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4351781.8500000006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Прибыль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cat>
            <c:strRef>
              <c:f>Лист1!$A$2</c:f>
              <c:strCache>
                <c:ptCount val="1"/>
                <c:pt idx="0">
                  <c:v>Цена Д-к мод. Б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435178.2</c:v>
                </c:pt>
              </c:numCache>
            </c:numRef>
          </c:val>
        </c:ser>
        <c:axId val="90328448"/>
        <c:axId val="98075776"/>
      </c:barChart>
      <c:catAx>
        <c:axId val="90328448"/>
        <c:scaling>
          <c:orientation val="minMax"/>
        </c:scaling>
        <c:axPos val="b"/>
        <c:majorGridlines/>
        <c:majorTickMark val="none"/>
        <c:tickLblPos val="nextTo"/>
        <c:crossAx val="98075776"/>
        <c:crosses val="autoZero"/>
        <c:auto val="1"/>
        <c:lblAlgn val="ctr"/>
        <c:lblOffset val="100"/>
      </c:catAx>
      <c:valAx>
        <c:axId val="980757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903284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3037842996898116"/>
          <c:y val="0.11841743695081591"/>
          <c:w val="0.76833404915294679"/>
          <c:h val="0.6375574574917265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</c:spPr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chemeClr val="accent2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8.7909740449110499E-2"/>
                  <c:y val="-0.2580261842269718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91,01%</a:t>
                    </a:r>
                  </a:p>
                </c:rich>
              </c:tx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9,09%</a:t>
                    </a:r>
                  </a:p>
                </c:rich>
              </c:tx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Себестоимость реализации</c:v>
                </c:pt>
                <c:pt idx="1">
                  <c:v>Прибыль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90.01</c:v>
                </c:pt>
                <c:pt idx="1">
                  <c:v>9.09</c:v>
                </c:pt>
              </c:numCache>
            </c:numRef>
          </c:val>
        </c:ser>
        <c:dLbls>
          <c:showPercent val="1"/>
        </c:dLbls>
      </c:pie3DChart>
    </c:plotArea>
    <c:legend>
      <c:legendPos val="b"/>
      <c:layout/>
      <c:txPr>
        <a:bodyPr/>
        <a:lstStyle/>
        <a:p>
          <a:pPr>
            <a:defRPr sz="800" b="1"/>
          </a:pPr>
          <a:endParaRPr lang="ru-RU"/>
        </a:p>
      </c:txPr>
    </c:legend>
    <c:plotVisOnly val="1"/>
    <c:dispBlanksAs val="zero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1109533615990307"/>
          <c:y val="3.537692571037316E-2"/>
          <c:w val="0.56428927922471228"/>
          <c:h val="0.5661120620791966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Себестоимость реализации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Лист1!$A$2</c:f>
              <c:strCache>
                <c:ptCount val="1"/>
                <c:pt idx="0">
                  <c:v>Цена Д-к мод. В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4803572.42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Прибыль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strRef>
              <c:f>Лист1!$A$2</c:f>
              <c:strCache>
                <c:ptCount val="1"/>
                <c:pt idx="0">
                  <c:v>Цена Д-к мод. В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480357.25</c:v>
                </c:pt>
              </c:numCache>
            </c:numRef>
          </c:val>
        </c:ser>
        <c:axId val="116318208"/>
        <c:axId val="116319744"/>
      </c:barChart>
      <c:catAx>
        <c:axId val="116318208"/>
        <c:scaling>
          <c:orientation val="minMax"/>
        </c:scaling>
        <c:axPos val="b"/>
        <c:majorGridlines/>
        <c:majorTickMark val="none"/>
        <c:tickLblPos val="nextTo"/>
        <c:crossAx val="116319744"/>
        <c:crosses val="autoZero"/>
        <c:auto val="1"/>
        <c:lblAlgn val="ctr"/>
        <c:lblOffset val="100"/>
      </c:catAx>
      <c:valAx>
        <c:axId val="11631974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163182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662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662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fld id="{5385EDE1-F81E-4DE2-9E23-8E3F7934EB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593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1371600"/>
            <a:ext cx="84201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048000"/>
            <a:ext cx="69342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DEF19E4-1F47-4F72-B9BA-A0ED2C664C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C3F-F47E-4F2F-8993-55994C49DD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38C24-B352-406F-8830-9C323CE269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CCEB8-DA50-4D76-8A71-2D819A00FC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D8998-055F-4125-8937-A12B88E711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CA36-5812-49DB-90F9-415020ECA5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328AF-0E08-4551-AB3F-5463291E61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1603A-CCE1-4DB8-9127-A5E79F9505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77BE2-D935-4AE8-8B48-B9640AE8A23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EFBAF-A22B-4E6C-980E-F8B29D6176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4356D-506A-40A2-B467-1AC04CE571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EF19E4-1F47-4F72-B9BA-A0ED2C664C3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51743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F78C3F-F47E-4F2F-8993-55994C49DDF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9074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F38C24-B352-406F-8830-9C323CE2693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5316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CCEB8-DA50-4D76-8A71-2D819A00FC4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6370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3D8998-055F-4125-8937-A12B88E711E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0802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60CA36-5812-49DB-90F9-415020ECA56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3277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328AF-0E08-4551-AB3F-5463291E615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9546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31603A-CCE1-4DB8-9127-A5E79F95051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763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77BE2-D935-4AE8-8B48-B9640AE8A23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5670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EFBAF-A22B-4E6C-980E-F8B29D6176D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375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6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4356D-506A-40A2-B467-1AC04CE5713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2774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09EF54E8-B9E3-4C96-85F9-8E4501D772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9EF54E8-B9E3-4C96-85F9-8E4501D7724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379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8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9588" y="555625"/>
            <a:ext cx="8886825" cy="868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М</a:t>
            </a:r>
            <a:r>
              <a:rPr lang="uk-UA" sz="1400" b="1" dirty="0" smtClean="0">
                <a:latin typeface="+mn-lt"/>
              </a:rPr>
              <a:t>ІНІСТЕРСТВО ОСВІТИ</a:t>
            </a:r>
            <a:r>
              <a:rPr lang="ru-RU" sz="1400" b="1" dirty="0" smtClean="0">
                <a:latin typeface="+mn-lt"/>
              </a:rPr>
              <a:t> ТА </a:t>
            </a:r>
            <a:r>
              <a:rPr lang="ru-RU" sz="1400" b="1" dirty="0">
                <a:latin typeface="+mn-lt"/>
              </a:rPr>
              <a:t>НАУКИ </a:t>
            </a:r>
            <a:r>
              <a:rPr lang="ru-RU" sz="1400" b="1" dirty="0" smtClean="0">
                <a:latin typeface="+mn-lt"/>
              </a:rPr>
              <a:t>УКРАЇНИ</a:t>
            </a:r>
            <a:endParaRPr lang="ru-RU" sz="1400" b="1" dirty="0">
              <a:latin typeface="+mn-lt"/>
            </a:endParaRPr>
          </a:p>
          <a:p>
            <a:pPr algn="ctr"/>
            <a:r>
              <a:rPr lang="ru-RU" sz="1400" b="1" dirty="0" smtClean="0">
                <a:latin typeface="+mn-lt"/>
              </a:rPr>
              <a:t>ДОНБАСЬКА ДЕРЖАВНА МАШИНОБУДІВНА АКАДЕМІЯ</a:t>
            </a:r>
            <a:endParaRPr lang="ru-RU" sz="1400" b="1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 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31032" y="1398501"/>
            <a:ext cx="8547100" cy="699302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algn="ctr"/>
            <a:r>
              <a:rPr lang="ru-RU" sz="2400" dirty="0"/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ДЕМОНСТРАЦІЙНИЙ МАТЕРІАЛ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дипломної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роботи</a:t>
            </a:r>
          </a:p>
          <a:p>
            <a:pPr algn="ctr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магістра спеціальності </a:t>
            </a:r>
          </a:p>
          <a:p>
            <a:pPr algn="ctr"/>
            <a:r>
              <a:rPr lang="uk-UA" sz="1400" dirty="0" smtClean="0">
                <a:latin typeface="+mn-lt"/>
              </a:rPr>
              <a:t>8.03050401 Економіка підприємства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b="1" dirty="0" smtClean="0">
                <a:latin typeface="+mn-lt"/>
              </a:rPr>
              <a:t>ШМІДОВОЇ ВІКТОРІЇ АРКАДІЇВНИ</a:t>
            </a:r>
            <a:endParaRPr lang="uk-UA" dirty="0" smtClean="0">
              <a:latin typeface="+mn-lt"/>
            </a:endParaRPr>
          </a:p>
          <a:p>
            <a:pPr algn="ctr"/>
            <a:r>
              <a:rPr lang="uk-UA" sz="2400" dirty="0" smtClean="0">
                <a:latin typeface="+mn-lt"/>
                <a:cs typeface="Times New Roman" pitchFamily="18" charset="0"/>
              </a:rPr>
              <a:t> </a:t>
            </a:r>
          </a:p>
          <a:p>
            <a:pPr algn="ctr"/>
            <a:r>
              <a:rPr lang="uk-UA" sz="2400" dirty="0" smtClean="0"/>
              <a:t>ДОСЛІДЖЕННЯ СИСТЕМИ ЦІНОУТВОРЕННЯ В УМОВАХ ПАТ «НКМЗ» ТА РОЗРОБКА ПРОПОЗИЦІЙ З УДОСКОНАЛЕННЯ МЕТОДИКИ ВИЗНАЧЕННЯ ЦІНИ</a:t>
            </a:r>
            <a:endParaRPr lang="ru-RU" sz="2400" dirty="0" smtClean="0"/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2400" b="1" dirty="0">
                <a:latin typeface="+mn-lt"/>
                <a:cs typeface="Times New Roman" pitchFamily="18" charset="0"/>
              </a:rPr>
              <a:t>         </a:t>
            </a:r>
            <a:r>
              <a:rPr lang="ru-RU" sz="2400" b="1" dirty="0" smtClean="0">
                <a:latin typeface="+mn-lt"/>
              </a:rPr>
              <a:t>        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Науковий керівник:</a:t>
            </a:r>
          </a:p>
          <a:p>
            <a:pPr algn="r" eaLnBrk="0" hangingPunct="0"/>
            <a:r>
              <a:rPr lang="uk-UA" sz="1400" b="1" dirty="0" err="1" smtClean="0">
                <a:latin typeface="+mn-lt"/>
                <a:cs typeface="Times New Roman" pitchFamily="18" charset="0"/>
              </a:rPr>
              <a:t>Шимко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 О.В.</a:t>
            </a:r>
            <a:endParaRPr lang="uk-UA" sz="1400" b="1" dirty="0" smtClean="0">
              <a:latin typeface="+mn-lt"/>
              <a:cs typeface="Times New Roman" pitchFamily="18" charset="0"/>
            </a:endParaRPr>
          </a:p>
          <a:p>
            <a:pPr algn="r" eaLnBrk="0" hangingPunct="0"/>
            <a:r>
              <a:rPr lang="uk-UA" sz="1400" b="1" dirty="0" err="1" smtClean="0">
                <a:latin typeface="+mn-lt"/>
                <a:cs typeface="Times New Roman" pitchFamily="18" charset="0"/>
              </a:rPr>
              <a:t>к.т.н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., доцент</a:t>
            </a:r>
            <a:endParaRPr lang="uk-UA" sz="2400" b="1" dirty="0" smtClean="0">
              <a:latin typeface="+mn-lt"/>
            </a:endParaRPr>
          </a:p>
          <a:p>
            <a:pPr algn="ctr"/>
            <a:endParaRPr lang="ru-RU" sz="2400" b="1" dirty="0"/>
          </a:p>
          <a:p>
            <a:pPr algn="ctr"/>
            <a:endParaRPr lang="ru-RU" sz="2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>
              <a:spcBef>
                <a:spcPct val="50000"/>
              </a:spcBef>
            </a:pPr>
            <a:endParaRPr kumimoji="1" lang="ru-RU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307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763" y="285750"/>
            <a:ext cx="14112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449" y="4725144"/>
            <a:ext cx="16922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679450" y="490538"/>
            <a:ext cx="8547100" cy="5349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indent="358775" algn="just" defTabSz="674688">
              <a:lnSpc>
                <a:spcPct val="150000"/>
              </a:lnSpc>
              <a:spcBef>
                <a:spcPct val="50000"/>
              </a:spcBef>
            </a:pPr>
            <a:r>
              <a:rPr lang="ru-RU" sz="23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9563" y="-79375"/>
            <a:ext cx="9358312" cy="84330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 algn="just"/>
            <a:r>
              <a:rPr lang="ru-RU" b="1" dirty="0" smtClean="0">
                <a:latin typeface="Times New Roman" pitchFamily="18" charset="0"/>
              </a:rPr>
              <a:t>Постановка проблемы: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latin typeface="+mj-lt"/>
              </a:rPr>
              <a:t>В условиях рынка ценообразование является весьма сложным процессом и подвержено влиянию многих факторов. Еще недавно решения по ценам принимались исходя из издержек производства и рентабельности, но годы экономических реформ на Украине коренным образом изменили состояние дел: инфляция, рост цен на сырье и материалы, обострение конкуренции, снижение покупательской способности из-за отсутствия “живых денег” - это усилило роль ценообразования.</a:t>
            </a:r>
          </a:p>
          <a:p>
            <a:pPr indent="457200" algn="just"/>
            <a:r>
              <a:rPr lang="ru-RU" dirty="0" smtClean="0">
                <a:latin typeface="+mj-lt"/>
              </a:rPr>
              <a:t>Для отечественных предприятий ценообразование - </a:t>
            </a:r>
            <a:r>
              <a:rPr lang="ru-RU" dirty="0" smtClean="0">
                <a:latin typeface="+mj-lt"/>
              </a:rPr>
              <a:t>не </a:t>
            </a:r>
            <a:r>
              <a:rPr lang="ru-RU" dirty="0" smtClean="0">
                <a:latin typeface="+mj-lt"/>
              </a:rPr>
              <a:t>всегда понятная сфера деятельности, поскольку большинство руководителей и экономистов </a:t>
            </a:r>
            <a:r>
              <a:rPr lang="ru-RU" dirty="0" smtClean="0">
                <a:latin typeface="+mj-lt"/>
              </a:rPr>
              <a:t>не </a:t>
            </a:r>
            <a:r>
              <a:rPr lang="ru-RU" dirty="0" smtClean="0">
                <a:latin typeface="+mj-lt"/>
              </a:rPr>
              <a:t>имеют необходимых теоретических и практических знаний сложного механизма рыночного ценообразования. В результате они зачастую допускают серьезные просчеты при установлении цен, что немедленно сказывается на конечных финансовых результатах, ведет в ряде случаев к существенным убыткам, а иногда и к банкротству.</a:t>
            </a:r>
          </a:p>
          <a:p>
            <a:pPr indent="457200" algn="just"/>
            <a:r>
              <a:rPr lang="ru-RU" dirty="0" smtClean="0">
                <a:latin typeface="+mj-lt"/>
              </a:rPr>
              <a:t>Правильная </a:t>
            </a:r>
            <a:r>
              <a:rPr lang="ru-RU" dirty="0" smtClean="0">
                <a:latin typeface="+mj-lt"/>
              </a:rPr>
              <a:t>методика установления цены, разумная ценовая тактика, последовательная реализация глубоко обоснованной ценовой стратегии составляют компоненты успешной деятельности любого предприятия в жестких условиях рыночных отношений.</a:t>
            </a:r>
          </a:p>
          <a:p>
            <a:pPr algn="just"/>
            <a:endParaRPr lang="ru-RU" dirty="0">
              <a:latin typeface="+mn-lt"/>
            </a:endParaRPr>
          </a:p>
          <a:p>
            <a:pPr algn="just"/>
            <a:r>
              <a:rPr lang="ru-RU" b="1" dirty="0" smtClean="0">
                <a:latin typeface="+mn-lt"/>
              </a:rPr>
              <a:t>Цель </a:t>
            </a:r>
            <a:r>
              <a:rPr lang="ru-RU" b="1" dirty="0" smtClean="0">
                <a:latin typeface="+mn-lt"/>
              </a:rPr>
              <a:t>магистерской работы</a:t>
            </a:r>
            <a:r>
              <a:rPr lang="ru-RU" dirty="0" smtClean="0">
                <a:latin typeface="+mn-lt"/>
              </a:rPr>
              <a:t> состоит в </a:t>
            </a:r>
            <a:r>
              <a:rPr lang="ru-RU" dirty="0" smtClean="0">
                <a:latin typeface="+mn-lt"/>
              </a:rPr>
              <a:t>исследовании системы ценообразования  в условиях ПАО «НКМЗ» и разработке  конструктивных предложений по совершенствованию методики ценообразования на  продукцию  единичного производства.</a:t>
            </a:r>
            <a:endParaRPr lang="ru-RU" dirty="0">
              <a:latin typeface="+mn-lt"/>
            </a:endParaRPr>
          </a:p>
          <a:p>
            <a:pPr algn="just"/>
            <a:endParaRPr lang="ru-RU" b="1" dirty="0" smtClean="0">
              <a:latin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</a:rPr>
              <a:t>Объектом исследования </a:t>
            </a:r>
            <a:r>
              <a:rPr lang="ru-RU" dirty="0" smtClean="0">
                <a:latin typeface="Times New Roman" pitchFamily="18" charset="0"/>
              </a:rPr>
              <a:t>является </a:t>
            </a:r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dirty="0" smtClean="0">
                <a:latin typeface="+mn-lt"/>
              </a:rPr>
              <a:t>ПАО «НКМЗ», </a:t>
            </a:r>
            <a:r>
              <a:rPr lang="ru-RU" dirty="0">
                <a:latin typeface="+mn-lt"/>
              </a:rPr>
              <a:t>в котором осуществляется изготовление </a:t>
            </a:r>
            <a:r>
              <a:rPr lang="ru-RU" dirty="0" smtClean="0">
                <a:latin typeface="+mn-lt"/>
              </a:rPr>
              <a:t>клети универсальной  </a:t>
            </a:r>
            <a:r>
              <a:rPr lang="en-US" dirty="0" smtClean="0">
                <a:latin typeface="+mj-lt"/>
              </a:rPr>
              <a:t>RR</a:t>
            </a:r>
            <a:r>
              <a:rPr lang="ru-RU" dirty="0" smtClean="0">
                <a:latin typeface="+mj-lt"/>
              </a:rPr>
              <a:t>2+</a:t>
            </a:r>
            <a:r>
              <a:rPr lang="en-US" dirty="0" smtClean="0">
                <a:latin typeface="+mj-lt"/>
              </a:rPr>
              <a:t>E</a:t>
            </a:r>
            <a:r>
              <a:rPr lang="ru-RU" dirty="0" smtClean="0">
                <a:latin typeface="+mj-lt"/>
              </a:rPr>
              <a:t>2.</a:t>
            </a:r>
            <a:endParaRPr lang="ru-RU" dirty="0">
              <a:latin typeface="+mj-lt"/>
            </a:endParaRPr>
          </a:p>
          <a:p>
            <a:pPr>
              <a:defRPr/>
            </a:pPr>
            <a:endParaRPr lang="ru-RU" sz="2000" dirty="0">
              <a:latin typeface="Times New Roman" pitchFamily="18" charset="0"/>
            </a:endParaRP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0960" y="299502"/>
            <a:ext cx="9906000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2286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 соответствии с поставленной целью в магистерской работе решены следующие взаимосвязанные задачи теоретического и прикладного характера: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+mj-lt"/>
              </a:rPr>
              <a:t>Рассмотрены схемы </a:t>
            </a:r>
            <a:r>
              <a:rPr lang="ru-RU" dirty="0" smtClean="0">
                <a:latin typeface="+mj-lt"/>
              </a:rPr>
              <a:t>ценообразования различными методами;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+mj-lt"/>
              </a:rPr>
              <a:t>Изучены </a:t>
            </a:r>
            <a:r>
              <a:rPr lang="ru-RU" dirty="0" smtClean="0">
                <a:latin typeface="+mj-lt"/>
              </a:rPr>
              <a:t>особенности ценообразования с применением затратных методов расчёта цены;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+mj-lt"/>
              </a:rPr>
              <a:t>Изучены </a:t>
            </a:r>
            <a:r>
              <a:rPr lang="ru-RU" dirty="0" smtClean="0">
                <a:latin typeface="+mj-lt"/>
              </a:rPr>
              <a:t>особенности ценообразования с применением доходных методов расчёта цены;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+mj-lt"/>
              </a:rPr>
              <a:t>Изучены </a:t>
            </a:r>
            <a:r>
              <a:rPr lang="ru-RU" dirty="0" smtClean="0">
                <a:latin typeface="+mj-lt"/>
              </a:rPr>
              <a:t>особенности ценообразования с применением параметрических методов расчёта цены;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+mj-lt"/>
              </a:rPr>
              <a:t>Изучена методика </a:t>
            </a:r>
            <a:r>
              <a:rPr lang="ru-RU" dirty="0" smtClean="0">
                <a:latin typeface="+mj-lt"/>
              </a:rPr>
              <a:t>анализа методов ценообразования;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+mj-lt"/>
              </a:rPr>
              <a:t>Рассмотрен </a:t>
            </a:r>
            <a:r>
              <a:rPr lang="ru-RU" dirty="0" smtClean="0">
                <a:latin typeface="+mj-lt"/>
              </a:rPr>
              <a:t>механизм формирования цены с использованием </a:t>
            </a:r>
            <a:r>
              <a:rPr lang="ru-RU" dirty="0" err="1" smtClean="0">
                <a:latin typeface="+mj-lt"/>
              </a:rPr>
              <a:t>попередельного</a:t>
            </a:r>
            <a:r>
              <a:rPr lang="ru-RU" dirty="0" smtClean="0">
                <a:latin typeface="+mj-lt"/>
              </a:rPr>
              <a:t> метода, метода обратного </a:t>
            </a:r>
            <a:r>
              <a:rPr lang="ru-RU" dirty="0" err="1" smtClean="0">
                <a:latin typeface="+mj-lt"/>
              </a:rPr>
              <a:t>калькулирования</a:t>
            </a:r>
            <a:r>
              <a:rPr lang="ru-RU" dirty="0" smtClean="0">
                <a:latin typeface="+mj-lt"/>
              </a:rPr>
              <a:t> и метода «</a:t>
            </a:r>
            <a:r>
              <a:rPr lang="ru-RU" dirty="0" err="1" smtClean="0">
                <a:latin typeface="+mj-lt"/>
              </a:rPr>
              <a:t>Директ-костинг</a:t>
            </a:r>
            <a:r>
              <a:rPr lang="ru-RU" dirty="0" smtClean="0">
                <a:latin typeface="+mj-lt"/>
              </a:rPr>
              <a:t>»;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+mj-lt"/>
              </a:rPr>
              <a:t>Определен наиболее </a:t>
            </a:r>
            <a:r>
              <a:rPr lang="ru-RU" dirty="0" smtClean="0">
                <a:latin typeface="+mj-lt"/>
              </a:rPr>
              <a:t>эффективный из </a:t>
            </a:r>
            <a:r>
              <a:rPr lang="ru-RU" dirty="0" smtClean="0">
                <a:latin typeface="+mj-lt"/>
              </a:rPr>
              <a:t>рассмотренных методов;</a:t>
            </a:r>
            <a:endParaRPr lang="ru-RU" dirty="0" smtClean="0">
              <a:latin typeface="+mj-lt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+mj-lt"/>
              </a:rPr>
              <a:t>Обобщена рассмотренная информация </a:t>
            </a:r>
            <a:r>
              <a:rPr lang="ru-RU" dirty="0" smtClean="0">
                <a:latin typeface="+mj-lt"/>
              </a:rPr>
              <a:t>и </a:t>
            </a:r>
            <a:r>
              <a:rPr lang="ru-RU" dirty="0" smtClean="0">
                <a:latin typeface="+mj-lt"/>
              </a:rPr>
              <a:t>сделаны выводы </a:t>
            </a:r>
            <a:r>
              <a:rPr lang="ru-RU" dirty="0" smtClean="0">
                <a:latin typeface="+mj-lt"/>
              </a:rPr>
              <a:t>по работе в целом.</a:t>
            </a:r>
          </a:p>
          <a:p>
            <a:pPr>
              <a:lnSpc>
                <a:spcPct val="150000"/>
              </a:lnSpc>
            </a:pPr>
            <a:endParaRPr lang="ru-RU" dirty="0" smtClean="0"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2406" y="357166"/>
            <a:ext cx="8915400" cy="114300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Таблица 1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технико-экономических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показателей ПАО «НКМЗ»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 2012-2014 г.г.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639919" cy="94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60512" y="1529617"/>
          <a:ext cx="8784976" cy="4033613"/>
        </p:xfrm>
        <a:graphic>
          <a:graphicData uri="http://schemas.openxmlformats.org/drawingml/2006/table">
            <a:tbl>
              <a:tblPr/>
              <a:tblGrid>
                <a:gridCol w="4032448"/>
                <a:gridCol w="720080"/>
                <a:gridCol w="720080"/>
                <a:gridCol w="648072"/>
                <a:gridCol w="720080"/>
                <a:gridCol w="648072"/>
                <a:gridCol w="653572"/>
                <a:gridCol w="642572"/>
              </a:tblGrid>
              <a:tr h="144929">
                <a:tc rowSpan="3"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Технико-экономические показатели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Период исследования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Отклонение</a:t>
                      </a:r>
                      <a:endParaRPr lang="ru-RU" sz="800" b="1" i="0" u="none" strike="noStrike" kern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Абсолютное,  грн.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Относительное, %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2013-</a:t>
                      </a:r>
                      <a:endParaRPr lang="ru-RU" sz="105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2014-</a:t>
                      </a:r>
                      <a:endParaRPr lang="ru-RU" sz="105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2013-</a:t>
                      </a:r>
                      <a:endParaRPr lang="ru-RU" sz="105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2014-</a:t>
                      </a:r>
                      <a:endParaRPr lang="ru-RU" sz="105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</a:tr>
              <a:tr h="144929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1.Реализация товарной продукции, тыс. грн.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3287811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4054088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3795210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uk-UA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+766276,5</a:t>
                      </a:r>
                      <a:endParaRPr lang="uk-UA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-258878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uk-UA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+23,3</a:t>
                      </a:r>
                      <a:endParaRPr lang="uk-UA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-6,4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7023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2.Механоизделия</a:t>
                      </a: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тонн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120457,5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128067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93121,5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uk-UA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+7609,5</a:t>
                      </a:r>
                      <a:endParaRPr lang="uk-UA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-34945,5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uk-UA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+6,3</a:t>
                      </a:r>
                      <a:endParaRPr lang="uk-UA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-27,3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7023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3.Валовый объем, ст.н.ч.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3134471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3127034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2971209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-7437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-155825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-5,0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97136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ru-RU" sz="1050" b="1" i="0" u="none" strike="noStrike" kern="1200" spc="-1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Себестоимость </a:t>
                      </a:r>
                      <a:r>
                        <a:rPr lang="ru-RU" sz="1050" b="1" i="0" u="none" strike="noStrike" kern="1200" spc="-1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реализованной продукции, тыс. </a:t>
                      </a:r>
                      <a:r>
                        <a:rPr lang="ru-RU" sz="1050" b="1" i="0" u="none" strike="noStrike" kern="1200" spc="-10" dirty="0" err="1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050" b="1" i="0" u="none" strike="noStrike" kern="1200" spc="-1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2993352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2548355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2392530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-444998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-155825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-14,9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-6,1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83683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5.Затраты на 1 грн. товарной продукции, коп.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uk-UA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+28</a:t>
                      </a:r>
                      <a:endParaRPr lang="uk-UA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-19,7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uk-UA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+45,9</a:t>
                      </a:r>
                      <a:endParaRPr lang="uk-UA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97136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r>
                        <a:rPr lang="ru-RU" sz="1050" b="1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Среднесписочная </a:t>
                      </a: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персонала, чел.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22194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21168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21057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-1026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-111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-4,6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97136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r>
                        <a:rPr lang="ru-RU" sz="1050" b="1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Среднемесячная </a:t>
                      </a: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заработная плата одного рабочего, </a:t>
                      </a:r>
                      <a:r>
                        <a:rPr lang="ru-RU" sz="1050" b="1" i="0" u="none" strike="noStrike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4656,6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4647,6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4146,6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-9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-501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-10,8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Фонд оплаты труда всего персонала, тыс. грн.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828751,1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808875,3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700322,3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-19875,8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-108553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-2,4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-13,4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7023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Чистая </a:t>
                      </a:r>
                      <a:r>
                        <a:rPr lang="ru-RU" sz="1050" b="1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прибыль</a:t>
                      </a: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тыс. </a:t>
                      </a:r>
                      <a:r>
                        <a:rPr lang="ru-RU" sz="1050" b="1" i="0" u="none" strike="noStrike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1162074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987369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908899,5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-174705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-78469,5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-15,0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-7,9</a:t>
                      </a:r>
                      <a:endParaRPr lang="ru-RU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97136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10.Чистый доход от реализации продукции, тыс. грн.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4276478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3972248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5359037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-304230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uk-UA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+1386789</a:t>
                      </a:r>
                      <a:endParaRPr lang="uk-UA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050" b="1" i="0" u="none" strike="noStrike" kern="120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-7,1</a:t>
                      </a:r>
                      <a:endParaRPr lang="ru-RU" sz="1050" b="1" i="0" u="none" strike="noStrike" kern="120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uk-UA" sz="1050" b="1" i="0" u="none" strike="noStrike" kern="1200" spc="40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+34,9</a:t>
                      </a:r>
                      <a:endParaRPr lang="uk-UA" sz="1050" b="1" i="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527" marR="18527" marT="7471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1784648" y="222465"/>
            <a:ext cx="7200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ko-KR" sz="1400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2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цены клети, рассчитанная </a:t>
            </a:r>
            <a:r>
              <a:rPr kumimoji="0" lang="ru-RU" altLang="ko-K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попередельным</a:t>
            </a: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методом</a:t>
            </a:r>
            <a:endParaRPr kumimoji="0" lang="ru-RU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352600" y="1420220"/>
          <a:ext cx="7920879" cy="405180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368101"/>
                <a:gridCol w="1906703"/>
                <a:gridCol w="1646075"/>
              </a:tblGrid>
              <a:tr h="358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Статья расходов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Удельный вес, 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1. Сырье и материалы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216697,17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2,51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окупные изделия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2382284,72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27,62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3. Возвратные отходы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3351,18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4. Полуфабрикаты мет. производства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22963,34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5. Всего материальные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2625296,4</a:t>
                      </a:r>
                      <a:r>
                        <a:rPr lang="uk-UA" sz="12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30,4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ермообработка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3201,44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7. Металлоконструкции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643803,92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8. Специальная оснастка ОГС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12226,23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9. Механосборка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2328296,87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27,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10. Затраты сервисных центров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26034,57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11. Специальная оснастка ОГТ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58695,51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0,68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12. Упаковка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4828,46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13. Всего затраты на изготовление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3077086,98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35,6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14. Себестоимость реализации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5702383,38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66,11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15. Административные расходы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1107914,25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16. Расходы на сбыт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68348,18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0,79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2119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17. Всего затраты, погашаемые из прибыли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1176262,43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13,6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18. Чистая прибыль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1746354,19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  <a:r>
                        <a:rPr lang="uk-UA" sz="12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  <a:tr h="191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19. Оптовая цена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8625000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485" marR="56485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144688" y="548680"/>
          <a:ext cx="5472607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36576" y="2780928"/>
            <a:ext cx="83529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Структурная диаграмма состава цены, рассчитанной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попередельным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методом.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848544" y="3284984"/>
            <a:ext cx="828092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3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Расчётный уровень снижения условно-постоянных расходов по методу обратного </a:t>
            </a:r>
            <a:r>
              <a:rPr kumimoji="0" lang="ru-RU" altLang="ko-K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калькулирования</a:t>
            </a:r>
            <a:endParaRPr kumimoji="0" lang="ru-RU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92560" y="4293094"/>
          <a:ext cx="8280919" cy="180288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624280"/>
                <a:gridCol w="2782346"/>
                <a:gridCol w="1874293"/>
              </a:tblGrid>
              <a:tr h="530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Статья затрат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Планируемый уровень снижения затрат по методу,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Результат после снижения,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54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6. </a:t>
                      </a:r>
                      <a:r>
                        <a:rPr lang="ru-RU" sz="1200" b="1" cap="all" dirty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ермообработка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3201,44*0,0675 = 216,10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2985,34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4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7. Металлоконструкции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643803,92*0,0675 = 43456,76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600347,16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4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9. Механосборка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2328296,87*0,0675 = 157160,04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2171136,83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4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10. Затраты сервисных центров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26034,57*0,0675 = 1757,34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24277,23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4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15. Административные расходы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1107914,25*0,15 =166187,14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941727,11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39" name="Rectangle 39"/>
          <p:cNvSpPr>
            <a:spLocks noChangeArrowheads="1"/>
          </p:cNvSpPr>
          <p:nvPr/>
        </p:nvSpPr>
        <p:spPr bwMode="auto">
          <a:xfrm>
            <a:off x="676220" y="238091"/>
            <a:ext cx="8553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4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цены клети, рассчитанная методом обратного </a:t>
            </a:r>
            <a:r>
              <a:rPr kumimoji="0" lang="ru-RU" altLang="ko-K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калькулирования</a:t>
            </a:r>
            <a:endParaRPr kumimoji="0" lang="ru-RU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992560" y="1135705"/>
          <a:ext cx="8352928" cy="518109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5616624"/>
                <a:gridCol w="1656184"/>
                <a:gridCol w="1080120"/>
              </a:tblGrid>
              <a:tr h="476259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статей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Удельный вес, 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1. Сырье и материалы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216697,17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2,51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окупные изделия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2382284,72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27,62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3. Возвратные отходы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3351,18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4. Полуфабрикаты мет. производства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22963,34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0,27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5. Всего материальные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2625296,41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30,44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ермообработка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2985,34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7. Металлоконструкции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600347,16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6,96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8. Специальная оснастка ОГС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12226,23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9. Механосборка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2171136,83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25,17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10. Затраты сервисных центров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24277,23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11. Специальная оснастка ОГТ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58695,51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0,68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12. Упаковка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4828,46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13. Всего затраты на изготовление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2874496,76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33,33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14. Себестоимость реализации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5499793,17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63,77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15. Административные расходы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941727,11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10,92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16. Расходы на сбыт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68348,18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0,79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17. Всего затраты, погашаемые из прибыли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1010075,29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11,71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18. Чистая прибыль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2115131,54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24,52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  <a:tr h="247229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19. Оптовая цена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8625000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46" marR="45946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64568" y="332656"/>
            <a:ext cx="7124148" cy="72008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08584" y="249289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Рис. 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Структурная диаграмма состава цены, рассчитанной методом обратного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калькулирования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216696" y="548680"/>
          <a:ext cx="5083334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7868" name="Rectangle 44"/>
          <p:cNvSpPr>
            <a:spLocks noChangeArrowheads="1"/>
          </p:cNvSpPr>
          <p:nvPr/>
        </p:nvSpPr>
        <p:spPr bwMode="auto">
          <a:xfrm>
            <a:off x="920551" y="3195936"/>
            <a:ext cx="84249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5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Расчётный уровень снижения условно-постоянных расходов по методу развитого «</a:t>
            </a:r>
            <a:r>
              <a:rPr kumimoji="0" lang="ru-RU" altLang="ko-K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Директ-костинга</a:t>
            </a: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920552" y="4221088"/>
          <a:ext cx="8352928" cy="195696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312368"/>
                <a:gridCol w="3384376"/>
                <a:gridCol w="1656184"/>
              </a:tblGrid>
              <a:tr h="480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Статья затрат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Планируемый уровень снижения затрат по методу,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Результат после снижения,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6. </a:t>
                      </a:r>
                      <a:r>
                        <a:rPr lang="ru-RU" sz="1200" b="1" cap="all" dirty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ермообработка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3201,44*0,45 = 1440,</a:t>
                      </a:r>
                      <a:r>
                        <a:rPr lang="en-US" sz="1200" b="1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1760,79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7. Металлоконструкции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643803,92*0,45 = 289711,76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354092,16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9. Механосборка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2328296,87*0,45 = 1047733,59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1280563,28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10. Затраты сервисных центров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en-US" sz="1200" b="1">
                          <a:latin typeface="Times New Roman" pitchFamily="18" charset="0"/>
                          <a:cs typeface="Times New Roman" pitchFamily="18" charset="0"/>
                        </a:rPr>
                        <a:t>034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,57*0,45 = 11715,56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14319,01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60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15. Административные расходы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1107914,25 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0" y="243607"/>
            <a:ext cx="990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6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цены клети, рассчитанная методом развитого</a:t>
            </a:r>
            <a:b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altLang="ko-K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Директ-костинга</a:t>
            </a: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48543" y="1211580"/>
          <a:ext cx="8280920" cy="491505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566651"/>
                <a:gridCol w="1993373"/>
                <a:gridCol w="1720896"/>
              </a:tblGrid>
              <a:tr h="418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статей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Удельный вес, 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1. Сырье и материалы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216697,17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2,51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окупные изделия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2382284,72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27,62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3. Возвратные отходы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3351,18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4. Полуфабрикаты мет. производства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22963,34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0,27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5. Всего материальные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2625296,41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30,44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ермообработка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1760,79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7. Металлоконструкции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354092,16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4,11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8. Специальная оснастка ОГС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12226,23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9. Механосборка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1280563,28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14,85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10. Затраты сервисных центров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14319,01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11. Специальная оснастка ОГТ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58695,51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0,68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12. Упаковка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4828,46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13. Всего затраты на изготовление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1726485,44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20,02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14. Себестоимость реализации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4351781,85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50,46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15. Административные расходы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16. Расходы на сбыт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68348,18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0,79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307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17. Всего затраты, погашаемые из прибыли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68348,18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0,79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18. Чистая прибыль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4204869,97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48,75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  <a:tr h="2326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19. Оптовая цена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8625000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30" marR="4863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/>
        </p:nvGraphicFramePr>
        <p:xfrm>
          <a:off x="848544" y="476673"/>
          <a:ext cx="8280920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76536" y="2852936"/>
            <a:ext cx="84969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Изменения в уровне затрат при смене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попередельного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метода на метод 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Директ-костинг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344488" y="3356992"/>
          <a:ext cx="9001000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60512" y="5657671"/>
            <a:ext cx="9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Рис. 4.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Диаграмма изменения уровня затрат при смене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попередельного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метода ценообразования на метод обратного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калькулирования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1"/>
          <p:cNvSpPr>
            <a:spLocks noChangeArrowheads="1"/>
          </p:cNvSpPr>
          <p:nvPr/>
        </p:nvSpPr>
        <p:spPr bwMode="auto">
          <a:xfrm>
            <a:off x="1243844" y="238091"/>
            <a:ext cx="74183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7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Данные для формирования цены клети </a:t>
            </a:r>
            <a:r>
              <a:rPr kumimoji="0" lang="ru-RU" altLang="ko-K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попередельным</a:t>
            </a: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методом</a:t>
            </a:r>
            <a:endParaRPr kumimoji="0" lang="ru-RU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64568" y="908720"/>
          <a:ext cx="8064896" cy="158843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655753"/>
                <a:gridCol w="2752959"/>
                <a:gridCol w="1656184"/>
              </a:tblGrid>
              <a:tr h="237170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Попередельный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метод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4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Наименование статей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Расчёт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694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еременные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2625296,41 + 3077086,98*0,55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4317694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,25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94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2. Постоянные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3077086,98*0,45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1384689,14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94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перационная прибыль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2922616,61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94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4. Максимальная рыночная цена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8625000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,00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20850" name="Rectangle 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20834" name="Group 2"/>
          <p:cNvGrpSpPr>
            <a:grpSpLocks noChangeAspect="1"/>
          </p:cNvGrpSpPr>
          <p:nvPr/>
        </p:nvGrpSpPr>
        <p:grpSpPr bwMode="auto">
          <a:xfrm>
            <a:off x="2000672" y="2924944"/>
            <a:ext cx="5937250" cy="2774950"/>
            <a:chOff x="1240" y="1796"/>
            <a:chExt cx="7334" cy="3385"/>
          </a:xfrm>
        </p:grpSpPr>
        <p:sp>
          <p:nvSpPr>
            <p:cNvPr id="120849" name="AutoShape 17"/>
            <p:cNvSpPr>
              <a:spLocks noChangeAspect="1" noChangeArrowheads="1" noTextEdit="1"/>
            </p:cNvSpPr>
            <p:nvPr/>
          </p:nvSpPr>
          <p:spPr bwMode="auto">
            <a:xfrm>
              <a:off x="1240" y="1796"/>
              <a:ext cx="7334" cy="338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48" name="Rectangle 16"/>
            <p:cNvSpPr>
              <a:spLocks noChangeArrowheads="1"/>
            </p:cNvSpPr>
            <p:nvPr/>
          </p:nvSpPr>
          <p:spPr bwMode="auto">
            <a:xfrm>
              <a:off x="2454" y="4159"/>
              <a:ext cx="1586" cy="81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Коридор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2922616, 61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грн</a:t>
              </a:r>
              <a:endParaRPr kumimoji="0" lang="ru-RU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0847" name="Rectangle 15"/>
            <p:cNvSpPr>
              <a:spLocks noChangeArrowheads="1"/>
            </p:cNvSpPr>
            <p:nvPr/>
          </p:nvSpPr>
          <p:spPr bwMode="auto">
            <a:xfrm>
              <a:off x="1240" y="3183"/>
              <a:ext cx="1586" cy="6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Max цена</a:t>
              </a:r>
              <a:endParaRPr kumimoji="0" lang="en-US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8625000 грн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0846" name="Line 14"/>
            <p:cNvSpPr>
              <a:spLocks noChangeShapeType="1"/>
            </p:cNvSpPr>
            <p:nvPr/>
          </p:nvSpPr>
          <p:spPr bwMode="auto">
            <a:xfrm>
              <a:off x="2451" y="1939"/>
              <a:ext cx="3" cy="30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45" name="Rectangle 13"/>
            <p:cNvSpPr>
              <a:spLocks noChangeArrowheads="1"/>
            </p:cNvSpPr>
            <p:nvPr/>
          </p:nvSpPr>
          <p:spPr bwMode="auto">
            <a:xfrm>
              <a:off x="6988" y="2667"/>
              <a:ext cx="1586" cy="111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Min цена</a:t>
              </a:r>
              <a:endParaRPr kumimoji="0" lang="en-US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5702383,39  грн.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0844" name="Rectangle 12" descr="Широкий диагональный 1"/>
            <p:cNvSpPr>
              <a:spLocks noChangeArrowheads="1"/>
            </p:cNvSpPr>
            <p:nvPr/>
          </p:nvSpPr>
          <p:spPr bwMode="auto">
            <a:xfrm>
              <a:off x="3968" y="1937"/>
              <a:ext cx="2682" cy="1122"/>
            </a:xfrm>
            <a:prstGeom prst="rect">
              <a:avLst/>
            </a:prstGeom>
            <a:pattFill prst="wdDnDiag">
              <a:fgClr>
                <a:srgbClr val="FF00FF">
                  <a:alpha val="24001"/>
                </a:srgbClr>
              </a:fgClr>
              <a:bgClr>
                <a:srgbClr val="FFFFFF">
                  <a:alpha val="24001"/>
                </a:srgbClr>
              </a:bgClr>
            </a:pattFill>
            <a:ln w="57150">
              <a:solidFill>
                <a:srgbClr val="FF99CC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Переменные затраты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4317694,25</a:t>
              </a:r>
              <a:endParaRPr kumimoji="0" lang="ru-RU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0843" name="Rectangle 11" descr="Широкий диагональный 2"/>
            <p:cNvSpPr>
              <a:spLocks noChangeArrowheads="1"/>
            </p:cNvSpPr>
            <p:nvPr/>
          </p:nvSpPr>
          <p:spPr bwMode="auto">
            <a:xfrm>
              <a:off x="3958" y="3059"/>
              <a:ext cx="2682" cy="1025"/>
            </a:xfrm>
            <a:prstGeom prst="rect">
              <a:avLst/>
            </a:prstGeom>
            <a:pattFill prst="wdUpDiag">
              <a:fgClr>
                <a:srgbClr val="00FFFF"/>
              </a:fgClr>
              <a:bgClr>
                <a:srgbClr val="FFFFFF"/>
              </a:bgClr>
            </a:pattFill>
            <a:ln w="57150">
              <a:solidFill>
                <a:srgbClr val="33CCCC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Постоянные затраты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1384689,14</a:t>
              </a:r>
              <a:endParaRPr kumimoji="0" lang="ru-RU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0842" name="Rectangle 10" descr="Светлый вертикальный"/>
            <p:cNvSpPr>
              <a:spLocks noChangeArrowheads="1"/>
            </p:cNvSpPr>
            <p:nvPr/>
          </p:nvSpPr>
          <p:spPr bwMode="auto">
            <a:xfrm>
              <a:off x="3958" y="4084"/>
              <a:ext cx="2682" cy="902"/>
            </a:xfrm>
            <a:prstGeom prst="rect">
              <a:avLst/>
            </a:prstGeom>
            <a:pattFill prst="ltVert">
              <a:fgClr>
                <a:srgbClr val="3366FF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57150">
              <a:solidFill>
                <a:srgbClr val="8DB3E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Операционная прибыль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2922616,61</a:t>
              </a:r>
              <a:endParaRPr kumimoji="0" lang="ru-RU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0841" name="Line 9"/>
            <p:cNvSpPr>
              <a:spLocks noChangeShapeType="1"/>
            </p:cNvSpPr>
            <p:nvPr/>
          </p:nvSpPr>
          <p:spPr bwMode="auto">
            <a:xfrm>
              <a:off x="6666" y="1938"/>
              <a:ext cx="42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40" name="Line 8"/>
            <p:cNvSpPr>
              <a:spLocks noChangeShapeType="1"/>
            </p:cNvSpPr>
            <p:nvPr/>
          </p:nvSpPr>
          <p:spPr bwMode="auto">
            <a:xfrm>
              <a:off x="6666" y="4084"/>
              <a:ext cx="42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39" name="Line 7"/>
            <p:cNvSpPr>
              <a:spLocks noChangeShapeType="1"/>
            </p:cNvSpPr>
            <p:nvPr/>
          </p:nvSpPr>
          <p:spPr bwMode="auto">
            <a:xfrm>
              <a:off x="6950" y="1939"/>
              <a:ext cx="1" cy="21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38" name="Line 6"/>
            <p:cNvSpPr>
              <a:spLocks noChangeShapeType="1"/>
            </p:cNvSpPr>
            <p:nvPr/>
          </p:nvSpPr>
          <p:spPr bwMode="auto">
            <a:xfrm flipH="1">
              <a:off x="1889" y="1938"/>
              <a:ext cx="20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37" name="Line 5"/>
            <p:cNvSpPr>
              <a:spLocks noChangeShapeType="1"/>
            </p:cNvSpPr>
            <p:nvPr/>
          </p:nvSpPr>
          <p:spPr bwMode="auto">
            <a:xfrm flipH="1">
              <a:off x="1889" y="4986"/>
              <a:ext cx="198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36" name="Line 4"/>
            <p:cNvSpPr>
              <a:spLocks noChangeShapeType="1"/>
            </p:cNvSpPr>
            <p:nvPr/>
          </p:nvSpPr>
          <p:spPr bwMode="auto">
            <a:xfrm flipH="1">
              <a:off x="2451" y="4084"/>
              <a:ext cx="150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35" name="Line 3"/>
            <p:cNvSpPr>
              <a:spLocks noChangeShapeType="1"/>
            </p:cNvSpPr>
            <p:nvPr/>
          </p:nvSpPr>
          <p:spPr bwMode="auto">
            <a:xfrm>
              <a:off x="3760" y="4084"/>
              <a:ext cx="1" cy="8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1064568" y="5805264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Схема формирования цены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попередельным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методом.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928670"/>
          </a:xfrm>
        </p:spPr>
        <p:txBody>
          <a:bodyPr/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dirty="0">
              <a:latin typeface="+mn-lt"/>
            </a:endParaRPr>
          </a:p>
        </p:txBody>
      </p:sp>
      <p:sp>
        <p:nvSpPr>
          <p:cNvPr id="119809" name="Rectangle 1"/>
          <p:cNvSpPr>
            <a:spLocks noChangeArrowheads="1"/>
          </p:cNvSpPr>
          <p:nvPr/>
        </p:nvSpPr>
        <p:spPr bwMode="auto">
          <a:xfrm>
            <a:off x="583855" y="310099"/>
            <a:ext cx="87382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 8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Данные для формирования цены клети методом обратного </a:t>
            </a:r>
            <a:r>
              <a:rPr kumimoji="0" lang="ru-RU" altLang="ko-K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калькулирования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48544" y="980728"/>
          <a:ext cx="8280920" cy="152720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751020"/>
                <a:gridCol w="2945724"/>
                <a:gridCol w="1584176"/>
              </a:tblGrid>
              <a:tr h="226389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Метод обратного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калькулирования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1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Наименование статей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Расчёт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57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еременные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2625296,41 + 2874496,76*0,55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4206269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,63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7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2. Постоянные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2874496,76*0,45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1293523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,54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7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перационная прибыль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3125206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,83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7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4. Максимальная рыночная цена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8625000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,00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19826" name="Rectangle 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19810" name="Group 2"/>
          <p:cNvGrpSpPr>
            <a:grpSpLocks noChangeAspect="1"/>
          </p:cNvGrpSpPr>
          <p:nvPr/>
        </p:nvGrpSpPr>
        <p:grpSpPr bwMode="auto">
          <a:xfrm>
            <a:off x="1928664" y="2852936"/>
            <a:ext cx="5937250" cy="2774950"/>
            <a:chOff x="1240" y="1796"/>
            <a:chExt cx="7334" cy="3385"/>
          </a:xfrm>
        </p:grpSpPr>
        <p:sp>
          <p:nvSpPr>
            <p:cNvPr id="119825" name="AutoShape 17"/>
            <p:cNvSpPr>
              <a:spLocks noChangeAspect="1" noChangeArrowheads="1" noTextEdit="1"/>
            </p:cNvSpPr>
            <p:nvPr/>
          </p:nvSpPr>
          <p:spPr bwMode="auto">
            <a:xfrm>
              <a:off x="1240" y="1796"/>
              <a:ext cx="7334" cy="338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24" name="Rectangle 16"/>
            <p:cNvSpPr>
              <a:spLocks noChangeArrowheads="1"/>
            </p:cNvSpPr>
            <p:nvPr/>
          </p:nvSpPr>
          <p:spPr bwMode="auto">
            <a:xfrm>
              <a:off x="2543" y="4177"/>
              <a:ext cx="1586" cy="81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Коридор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3125206,83</a:t>
              </a:r>
              <a:endParaRPr kumimoji="0" lang="en-US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грн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9823" name="Rectangle 15"/>
            <p:cNvSpPr>
              <a:spLocks noChangeArrowheads="1"/>
            </p:cNvSpPr>
            <p:nvPr/>
          </p:nvSpPr>
          <p:spPr bwMode="auto">
            <a:xfrm>
              <a:off x="1240" y="3391"/>
              <a:ext cx="1586" cy="6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Max цена</a:t>
              </a:r>
              <a:endParaRPr kumimoji="0" lang="en-US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8625000 грн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9822" name="Line 14"/>
            <p:cNvSpPr>
              <a:spLocks noChangeShapeType="1"/>
            </p:cNvSpPr>
            <p:nvPr/>
          </p:nvSpPr>
          <p:spPr bwMode="auto">
            <a:xfrm>
              <a:off x="2451" y="1937"/>
              <a:ext cx="1" cy="30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21" name="Rectangle 13"/>
            <p:cNvSpPr>
              <a:spLocks noChangeArrowheads="1"/>
            </p:cNvSpPr>
            <p:nvPr/>
          </p:nvSpPr>
          <p:spPr bwMode="auto">
            <a:xfrm>
              <a:off x="6870" y="2704"/>
              <a:ext cx="1586" cy="10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Min цена</a:t>
              </a:r>
              <a:endParaRPr kumimoji="0" lang="en-US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5499793,17 грн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9820" name="Rectangle 12" descr="Широкий диагональный 1"/>
            <p:cNvSpPr>
              <a:spLocks noChangeArrowheads="1"/>
            </p:cNvSpPr>
            <p:nvPr/>
          </p:nvSpPr>
          <p:spPr bwMode="auto">
            <a:xfrm>
              <a:off x="3968" y="1937"/>
              <a:ext cx="2682" cy="1122"/>
            </a:xfrm>
            <a:prstGeom prst="rect">
              <a:avLst/>
            </a:prstGeom>
            <a:pattFill prst="wdDnDiag">
              <a:fgClr>
                <a:srgbClr val="FF00FF">
                  <a:alpha val="24001"/>
                </a:srgbClr>
              </a:fgClr>
              <a:bgClr>
                <a:srgbClr val="FFFFFF">
                  <a:alpha val="24001"/>
                </a:srgbClr>
              </a:bgClr>
            </a:pattFill>
            <a:ln w="57150">
              <a:solidFill>
                <a:srgbClr val="FF99CC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Переменные затраты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4206269,63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9819" name="Rectangle 11" descr="Широкий диагональный 2"/>
            <p:cNvSpPr>
              <a:spLocks noChangeArrowheads="1"/>
            </p:cNvSpPr>
            <p:nvPr/>
          </p:nvSpPr>
          <p:spPr bwMode="auto">
            <a:xfrm>
              <a:off x="3958" y="3059"/>
              <a:ext cx="2682" cy="1025"/>
            </a:xfrm>
            <a:prstGeom prst="rect">
              <a:avLst/>
            </a:prstGeom>
            <a:pattFill prst="wdUpDiag">
              <a:fgClr>
                <a:srgbClr val="00FFFF"/>
              </a:fgClr>
              <a:bgClr>
                <a:srgbClr val="FFFFFF"/>
              </a:bgClr>
            </a:pattFill>
            <a:ln w="57150">
              <a:solidFill>
                <a:srgbClr val="33CCCC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Постоянные затраты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1293523,54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9818" name="Rectangle 10" descr="Светлый вертикальный"/>
            <p:cNvSpPr>
              <a:spLocks noChangeArrowheads="1"/>
            </p:cNvSpPr>
            <p:nvPr/>
          </p:nvSpPr>
          <p:spPr bwMode="auto">
            <a:xfrm>
              <a:off x="3958" y="4084"/>
              <a:ext cx="2682" cy="902"/>
            </a:xfrm>
            <a:prstGeom prst="rect">
              <a:avLst/>
            </a:prstGeom>
            <a:pattFill prst="ltVert">
              <a:fgClr>
                <a:srgbClr val="3366FF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57150">
              <a:solidFill>
                <a:srgbClr val="8DB3E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Операционная прибыль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3125206,83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9817" name="Line 9"/>
            <p:cNvSpPr>
              <a:spLocks noChangeShapeType="1"/>
            </p:cNvSpPr>
            <p:nvPr/>
          </p:nvSpPr>
          <p:spPr bwMode="auto">
            <a:xfrm>
              <a:off x="6666" y="1938"/>
              <a:ext cx="42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16" name="Line 8"/>
            <p:cNvSpPr>
              <a:spLocks noChangeShapeType="1"/>
            </p:cNvSpPr>
            <p:nvPr/>
          </p:nvSpPr>
          <p:spPr bwMode="auto">
            <a:xfrm>
              <a:off x="6666" y="4084"/>
              <a:ext cx="42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15" name="Line 7"/>
            <p:cNvSpPr>
              <a:spLocks noChangeShapeType="1"/>
            </p:cNvSpPr>
            <p:nvPr/>
          </p:nvSpPr>
          <p:spPr bwMode="auto">
            <a:xfrm>
              <a:off x="6950" y="1937"/>
              <a:ext cx="1" cy="21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14" name="Line 6"/>
            <p:cNvSpPr>
              <a:spLocks noChangeShapeType="1"/>
            </p:cNvSpPr>
            <p:nvPr/>
          </p:nvSpPr>
          <p:spPr bwMode="auto">
            <a:xfrm flipH="1">
              <a:off x="1889" y="1938"/>
              <a:ext cx="20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13" name="Line 5"/>
            <p:cNvSpPr>
              <a:spLocks noChangeShapeType="1"/>
            </p:cNvSpPr>
            <p:nvPr/>
          </p:nvSpPr>
          <p:spPr bwMode="auto">
            <a:xfrm flipH="1">
              <a:off x="1973" y="4987"/>
              <a:ext cx="198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12" name="Line 4"/>
            <p:cNvSpPr>
              <a:spLocks noChangeShapeType="1"/>
            </p:cNvSpPr>
            <p:nvPr/>
          </p:nvSpPr>
          <p:spPr bwMode="auto">
            <a:xfrm flipH="1">
              <a:off x="2451" y="4086"/>
              <a:ext cx="150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11" name="Line 3"/>
            <p:cNvSpPr>
              <a:spLocks noChangeShapeType="1"/>
            </p:cNvSpPr>
            <p:nvPr/>
          </p:nvSpPr>
          <p:spPr bwMode="auto">
            <a:xfrm>
              <a:off x="3774" y="4084"/>
              <a:ext cx="1" cy="8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920552" y="5733256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Схема формирования цены методом обратного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калькулирования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0"/>
            <a:ext cx="6399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7761" name="Rectangle 1"/>
          <p:cNvSpPr>
            <a:spLocks noChangeArrowheads="1"/>
          </p:cNvSpPr>
          <p:nvPr/>
        </p:nvSpPr>
        <p:spPr bwMode="auto">
          <a:xfrm>
            <a:off x="1115603" y="310099"/>
            <a:ext cx="76747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 9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Данные для формирования цены клети методом «</a:t>
            </a:r>
            <a:r>
              <a:rPr kumimoji="0" lang="ru-RU" altLang="ko-K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Директ-костинг</a:t>
            </a: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04528" y="980728"/>
          <a:ext cx="8784976" cy="152720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018779"/>
                <a:gridCol w="3254029"/>
                <a:gridCol w="1512168"/>
              </a:tblGrid>
              <a:tr h="226389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Метод «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Директ-костинг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1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Наименование статей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Расчёт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57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еременные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2625296,41 + 1726485,44*0,55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3574863,40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7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2. Постоянные затраты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1726485,44*0,45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776918,</a:t>
                      </a: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7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lang="ru-RU" sz="1200" b="1" cap="all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перационная прибыль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4273218,15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7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4. Максимальная рыночная цена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8625000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,00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17778" name="Rectangle 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17762" name="Group 2"/>
          <p:cNvGrpSpPr>
            <a:grpSpLocks noChangeAspect="1"/>
          </p:cNvGrpSpPr>
          <p:nvPr/>
        </p:nvGrpSpPr>
        <p:grpSpPr bwMode="auto">
          <a:xfrm>
            <a:off x="2216696" y="2852936"/>
            <a:ext cx="5937250" cy="2774950"/>
            <a:chOff x="1240" y="1796"/>
            <a:chExt cx="7334" cy="3385"/>
          </a:xfrm>
        </p:grpSpPr>
        <p:sp>
          <p:nvSpPr>
            <p:cNvPr id="117777" name="AutoShape 17"/>
            <p:cNvSpPr>
              <a:spLocks noChangeAspect="1" noChangeArrowheads="1" noTextEdit="1"/>
            </p:cNvSpPr>
            <p:nvPr/>
          </p:nvSpPr>
          <p:spPr bwMode="auto">
            <a:xfrm>
              <a:off x="1240" y="1796"/>
              <a:ext cx="7334" cy="338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76" name="Rectangle 16"/>
            <p:cNvSpPr>
              <a:spLocks noChangeArrowheads="1"/>
            </p:cNvSpPr>
            <p:nvPr/>
          </p:nvSpPr>
          <p:spPr bwMode="auto">
            <a:xfrm>
              <a:off x="2546" y="4100"/>
              <a:ext cx="1586" cy="8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Коридор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4273218,15</a:t>
              </a: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</a:t>
              </a:r>
              <a:endParaRPr kumimoji="0" lang="en-US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грн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7775" name="Rectangle 15"/>
            <p:cNvSpPr>
              <a:spLocks noChangeArrowheads="1"/>
            </p:cNvSpPr>
            <p:nvPr/>
          </p:nvSpPr>
          <p:spPr bwMode="auto">
            <a:xfrm>
              <a:off x="1240" y="3257"/>
              <a:ext cx="1586" cy="6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Max цена</a:t>
              </a:r>
              <a:endParaRPr kumimoji="0" lang="en-US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8625000 грн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7774" name="Line 14"/>
            <p:cNvSpPr>
              <a:spLocks noChangeShapeType="1"/>
            </p:cNvSpPr>
            <p:nvPr/>
          </p:nvSpPr>
          <p:spPr bwMode="auto">
            <a:xfrm>
              <a:off x="2453" y="1937"/>
              <a:ext cx="1" cy="30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73" name="Rectangle 13"/>
            <p:cNvSpPr>
              <a:spLocks noChangeArrowheads="1"/>
            </p:cNvSpPr>
            <p:nvPr/>
          </p:nvSpPr>
          <p:spPr bwMode="auto">
            <a:xfrm>
              <a:off x="6988" y="2751"/>
              <a:ext cx="1586" cy="11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Min цена</a:t>
              </a:r>
              <a:endParaRPr kumimoji="0" lang="en-US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4351781,85 грн.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7772" name="Rectangle 12" descr="Широкий диагональный 1"/>
            <p:cNvSpPr>
              <a:spLocks noChangeArrowheads="1"/>
            </p:cNvSpPr>
            <p:nvPr/>
          </p:nvSpPr>
          <p:spPr bwMode="auto">
            <a:xfrm>
              <a:off x="3968" y="1937"/>
              <a:ext cx="2682" cy="1122"/>
            </a:xfrm>
            <a:prstGeom prst="rect">
              <a:avLst/>
            </a:prstGeom>
            <a:pattFill prst="wdDnDiag">
              <a:fgClr>
                <a:srgbClr val="FF00FF">
                  <a:alpha val="24001"/>
                </a:srgbClr>
              </a:fgClr>
              <a:bgClr>
                <a:srgbClr val="FFFFFF">
                  <a:alpha val="24001"/>
                </a:srgbClr>
              </a:bgClr>
            </a:pattFill>
            <a:ln w="57150">
              <a:solidFill>
                <a:srgbClr val="FF99CC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Переменные затраты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3574863,40</a:t>
              </a:r>
              <a:endParaRPr kumimoji="0" lang="ru-RU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7771" name="Rectangle 11" descr="Широкий диагональный 2"/>
            <p:cNvSpPr>
              <a:spLocks noChangeArrowheads="1"/>
            </p:cNvSpPr>
            <p:nvPr/>
          </p:nvSpPr>
          <p:spPr bwMode="auto">
            <a:xfrm>
              <a:off x="3958" y="3059"/>
              <a:ext cx="2682" cy="1025"/>
            </a:xfrm>
            <a:prstGeom prst="rect">
              <a:avLst/>
            </a:prstGeom>
            <a:pattFill prst="wdUpDiag">
              <a:fgClr>
                <a:srgbClr val="00FFFF"/>
              </a:fgClr>
              <a:bgClr>
                <a:srgbClr val="FFFFFF"/>
              </a:bgClr>
            </a:pattFill>
            <a:ln w="57150">
              <a:solidFill>
                <a:srgbClr val="33CCCC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Постоянные затраты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776918,</a:t>
              </a:r>
              <a:r>
                <a:rPr kumimoji="0" lang="en-US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45</a:t>
              </a:r>
              <a:endParaRPr kumimoji="0" lang="en-US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7770" name="Rectangle 10" descr="Светлый вертикальный"/>
            <p:cNvSpPr>
              <a:spLocks noChangeArrowheads="1"/>
            </p:cNvSpPr>
            <p:nvPr/>
          </p:nvSpPr>
          <p:spPr bwMode="auto">
            <a:xfrm>
              <a:off x="3958" y="4084"/>
              <a:ext cx="2682" cy="902"/>
            </a:xfrm>
            <a:prstGeom prst="rect">
              <a:avLst/>
            </a:prstGeom>
            <a:pattFill prst="ltVert">
              <a:fgClr>
                <a:srgbClr val="3366FF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57150">
              <a:solidFill>
                <a:srgbClr val="8DB3E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Операционная прибыль</a:t>
              </a:r>
              <a:endParaRPr kumimoji="0" lang="ru-RU" altLang="ko-K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4273218,15</a:t>
              </a:r>
              <a:endParaRPr kumimoji="0" lang="ru-RU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7769" name="Line 9"/>
            <p:cNvSpPr>
              <a:spLocks noChangeShapeType="1"/>
            </p:cNvSpPr>
            <p:nvPr/>
          </p:nvSpPr>
          <p:spPr bwMode="auto">
            <a:xfrm>
              <a:off x="6666" y="1938"/>
              <a:ext cx="42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68" name="Line 8"/>
            <p:cNvSpPr>
              <a:spLocks noChangeShapeType="1"/>
            </p:cNvSpPr>
            <p:nvPr/>
          </p:nvSpPr>
          <p:spPr bwMode="auto">
            <a:xfrm>
              <a:off x="6666" y="4084"/>
              <a:ext cx="42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67" name="Line 7"/>
            <p:cNvSpPr>
              <a:spLocks noChangeShapeType="1"/>
            </p:cNvSpPr>
            <p:nvPr/>
          </p:nvSpPr>
          <p:spPr bwMode="auto">
            <a:xfrm>
              <a:off x="6950" y="1884"/>
              <a:ext cx="12" cy="2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66" name="Line 6"/>
            <p:cNvSpPr>
              <a:spLocks noChangeShapeType="1"/>
            </p:cNvSpPr>
            <p:nvPr/>
          </p:nvSpPr>
          <p:spPr bwMode="auto">
            <a:xfrm flipH="1">
              <a:off x="1889" y="1938"/>
              <a:ext cx="20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65" name="Line 5"/>
            <p:cNvSpPr>
              <a:spLocks noChangeShapeType="1"/>
            </p:cNvSpPr>
            <p:nvPr/>
          </p:nvSpPr>
          <p:spPr bwMode="auto">
            <a:xfrm flipH="1">
              <a:off x="1973" y="4984"/>
              <a:ext cx="198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64" name="Line 4"/>
            <p:cNvSpPr>
              <a:spLocks noChangeShapeType="1"/>
            </p:cNvSpPr>
            <p:nvPr/>
          </p:nvSpPr>
          <p:spPr bwMode="auto">
            <a:xfrm flipH="1">
              <a:off x="2454" y="4086"/>
              <a:ext cx="151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63" name="Line 3"/>
            <p:cNvSpPr>
              <a:spLocks noChangeShapeType="1"/>
            </p:cNvSpPr>
            <p:nvPr/>
          </p:nvSpPr>
          <p:spPr bwMode="auto">
            <a:xfrm>
              <a:off x="3782" y="4100"/>
              <a:ext cx="1" cy="8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1064568" y="5733256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Схема формирования цены методом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Директ-костинг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6"/>
          <p:cNvGraphicFramePr>
            <a:graphicFrameLocks noChangeAspect="1"/>
          </p:cNvGraphicFramePr>
          <p:nvPr/>
        </p:nvGraphicFramePr>
        <p:xfrm>
          <a:off x="1424608" y="476672"/>
          <a:ext cx="684076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76536" y="335699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Диаграмма изменения коридора варьирования цены с применением трёх методов ценообразования.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632520" y="4005064"/>
            <a:ext cx="84643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10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изменения порога рентабельности, рассчитанного тремя методами</a:t>
            </a:r>
            <a:endParaRPr kumimoji="0" lang="ru-RU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4688" y="4797152"/>
          <a:ext cx="6031865" cy="103149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031240"/>
                <a:gridCol w="914400"/>
                <a:gridCol w="914400"/>
                <a:gridCol w="764540"/>
                <a:gridCol w="786765"/>
                <a:gridCol w="810260"/>
                <a:gridCol w="810260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Объем реализации (мах),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Попередельный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метод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Метод обратного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калькулирования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Метод «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Директ-костинг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тыс. грн.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тыс. грн.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43125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43125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25875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9942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8544" y="5589240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Схема изменения структуры цены в зависимости от модификации системы 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Директ-костинг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064568" y="332656"/>
          <a:ext cx="7992888" cy="4975422"/>
        </p:xfrm>
        <a:graphic>
          <a:graphicData uri="http://schemas.openxmlformats.org/drawingml/2006/table">
            <a:tbl>
              <a:tblPr/>
              <a:tblGrid>
                <a:gridCol w="2274934"/>
                <a:gridCol w="2274934"/>
                <a:gridCol w="997812"/>
                <a:gridCol w="1172045"/>
                <a:gridCol w="1273163"/>
              </a:tblGrid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5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статей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Вариант А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Вариант Б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Вариант В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Сырье и материалы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простой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Директ-костинг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развитой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/>
                          <a:ea typeface="Times New Roman"/>
                          <a:cs typeface="Times New Roman"/>
                        </a:rPr>
                        <a:t>Директ-костинг</a:t>
                      </a:r>
                      <a:endParaRPr lang="ru-RU" sz="105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развитой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/>
                          <a:ea typeface="Times New Roman"/>
                          <a:cs typeface="Times New Roman"/>
                        </a:rPr>
                        <a:t>Директ-костинг</a:t>
                      </a:r>
                      <a:endParaRPr lang="ru-RU" sz="105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Покупные изделия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Возвратные отходы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Полуфабрикаты мет. производства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Термообработка 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Металлоконструкции 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Механообработка и сборка 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196">
                <a:tc rowSpan="3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Общепроизводственные расходы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в т.ч. 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условно-переменные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условно-постоянные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19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Производственная себестоимость  = Себестоимость реализации 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Административные расходы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Расходы на сбыт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19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5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Итого расходы, погашаемые из прибыли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Чистая прибыль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5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Оптовая цена</a:t>
                      </a:r>
                    </a:p>
                  </a:txBody>
                  <a:tcPr marL="52413" marR="524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598">
                <a:tc gridSpan="5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Цена = производственная себестоимость + маржинальная прибыль</a:t>
                      </a:r>
                    </a:p>
                  </a:txBody>
                  <a:tcPr marL="52413" marR="52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5714" name="Line 2"/>
          <p:cNvSpPr>
            <a:spLocks noChangeShapeType="1"/>
          </p:cNvSpPr>
          <p:nvPr/>
        </p:nvSpPr>
        <p:spPr bwMode="auto">
          <a:xfrm>
            <a:off x="5601072" y="2204864"/>
            <a:ext cx="1080120" cy="0"/>
          </a:xfrm>
          <a:prstGeom prst="line">
            <a:avLst/>
          </a:prstGeom>
          <a:noFill/>
          <a:ln w="127000" cmpd="dbl">
            <a:solidFill>
              <a:srgbClr val="8064A2"/>
            </a:solidFill>
            <a:round/>
            <a:headEnd/>
            <a:tailEnd type="stealth" w="med" len="lg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5715" name="Line 3"/>
          <p:cNvSpPr>
            <a:spLocks noChangeShapeType="1"/>
          </p:cNvSpPr>
          <p:nvPr/>
        </p:nvSpPr>
        <p:spPr bwMode="auto">
          <a:xfrm>
            <a:off x="5601072" y="2852936"/>
            <a:ext cx="2232248" cy="0"/>
          </a:xfrm>
          <a:prstGeom prst="line">
            <a:avLst/>
          </a:prstGeom>
          <a:noFill/>
          <a:ln w="127000" cmpd="dbl">
            <a:solidFill>
              <a:srgbClr val="4BACC6"/>
            </a:solidFill>
            <a:round/>
            <a:headEnd/>
            <a:tailEnd type="stealth" w="med" len="lg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5713" name="Line 1"/>
          <p:cNvSpPr>
            <a:spLocks noChangeShapeType="1"/>
          </p:cNvSpPr>
          <p:nvPr/>
        </p:nvSpPr>
        <p:spPr bwMode="auto">
          <a:xfrm>
            <a:off x="5601072" y="3573016"/>
            <a:ext cx="3456384" cy="0"/>
          </a:xfrm>
          <a:prstGeom prst="line">
            <a:avLst/>
          </a:prstGeom>
          <a:noFill/>
          <a:ln w="127000" cmpd="dbl">
            <a:solidFill>
              <a:srgbClr val="C0504D"/>
            </a:solidFill>
            <a:round/>
            <a:headEnd/>
            <a:tailEnd type="stealth" w="med" len="lg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/>
        </p:nvGraphicFramePr>
        <p:xfrm>
          <a:off x="1712641" y="260648"/>
          <a:ext cx="2232247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088904" y="188640"/>
          <a:ext cx="3168352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1772816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Структурная и столбчатая диаграммы цены клети, сформированной по модификации А  метода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Директ-костинг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1640633" y="2492897"/>
          <a:ext cx="2376264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4304928" y="2492896"/>
          <a:ext cx="3456384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72480" y="4149080"/>
            <a:ext cx="94330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Структурная и столбчатая диаграммы цены клети, сформированной по модификации  Б  метода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Директ-костинг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1712641" y="4667250"/>
          <a:ext cx="2376264" cy="142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4376936" y="4581128"/>
          <a:ext cx="3312367" cy="1354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560512" y="6165304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Структурная и столбчатая диаграммы цены клети, сформированной по модификации  В  метода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Директ-костинг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6" name="Rectangle 3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95" name="Rectangle 63"/>
          <p:cNvSpPr>
            <a:spLocks noChangeArrowheads="1"/>
          </p:cNvSpPr>
          <p:nvPr/>
        </p:nvSpPr>
        <p:spPr bwMode="auto">
          <a:xfrm>
            <a:off x="0" y="45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08584" y="620688"/>
            <a:ext cx="8136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Уравнение полинома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4-й степени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для решения оптимизационной задачи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64568" y="980728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y = b1*x1 + b2*x2 + b3*x3 + b12*x1*x2 + b13*x1*x3 + b23*x2*x3 + g12*x1*x2*(x1-x2) + g13*x1*x3*(x1-x3) + g23*x2*x3*(x2-x3) + s12*x1*x2*(x1-x2)*(x1-x2) + s13*x1*x3*(x1-x3)*(x1-x3) + s23*x2*x3*(x2-x3)*(x2-x3) + b1123*x1*x1*x2*x3 + b1223*x1*x2*x2*x3 + b1233*x1*x2*x3*x3 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36576" y="191683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где у – оптимальный параметр;</a:t>
            </a:r>
          </a:p>
          <a:p>
            <a:pPr indent="457200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х1, х2 и х3 – уровни параметра при различных комбинациях влияющих факторов на данный параметр (линейная модель симплексных решеток предусматривает два параметра).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704528" y="2522021"/>
            <a:ext cx="87129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11</a:t>
            </a:r>
            <a:endParaRPr kumimoji="0" lang="ru-RU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Уровень рентабельности при различных уровнях цены и себестоимости, рассчитанных </a:t>
            </a:r>
            <a:r>
              <a:rPr kumimoji="0" lang="ru-RU" altLang="ko-K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попередельном</a:t>
            </a:r>
            <a:r>
              <a:rPr kumimoji="0" lang="ru-RU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методы формирования цены на клеть, %</a:t>
            </a:r>
            <a:endParaRPr kumimoji="0" lang="ru-RU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32520" y="3429000"/>
          <a:ext cx="8856986" cy="2592282"/>
        </p:xfrm>
        <a:graphic>
          <a:graphicData uri="http://schemas.openxmlformats.org/drawingml/2006/table">
            <a:tbl>
              <a:tblPr/>
              <a:tblGrid>
                <a:gridCol w="1308513"/>
                <a:gridCol w="1078089"/>
                <a:gridCol w="1078089"/>
                <a:gridCol w="1078089"/>
                <a:gridCol w="1078089"/>
                <a:gridCol w="1078089"/>
                <a:gridCol w="1079014"/>
                <a:gridCol w="1079014"/>
              </a:tblGrid>
              <a:tr h="20050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Цена,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грн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Себестоимость реализации,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грн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61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5612825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5635216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5757606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5646412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5668801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5679994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5702384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5681174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 1,012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5975541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6,03925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6394772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11,0665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6438188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13,5723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6588509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18,5995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6906785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21,121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7307540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28,654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7405483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200">
                        <a:latin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31,1538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7985382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38,6928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200">
                        <a:latin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8098932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43</a:t>
                      </a:r>
                      <a:r>
                        <a:rPr lang="uk-UA" sz="1200" b="1">
                          <a:latin typeface="Times New Roman"/>
                          <a:ea typeface="Times New Roman"/>
                        </a:rPr>
                        <a:t>,72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8625000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51,253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1"/>
          <p:cNvSpPr>
            <a:spLocks noChangeArrowheads="1"/>
          </p:cNvSpPr>
          <p:nvPr/>
        </p:nvSpPr>
        <p:spPr bwMode="auto">
          <a:xfrm>
            <a:off x="978771" y="227638"/>
            <a:ext cx="79484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Таблица 12</a:t>
            </a:r>
            <a:endParaRPr kumimoji="0" lang="ru-RU" alt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Матрица планирования уровня рентабельности по методу симплексных решеток</a:t>
            </a:r>
            <a:endParaRPr kumimoji="0" lang="ru-RU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40632" y="836712"/>
          <a:ext cx="6552728" cy="24384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899029"/>
                <a:gridCol w="947649"/>
                <a:gridCol w="1370116"/>
                <a:gridCol w="1370116"/>
                <a:gridCol w="1965818"/>
              </a:tblGrid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Х1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Х2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Х3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1,012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21,121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51,253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11,0665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26,1325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36,187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¾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6,03925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¾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16,09375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¾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13,57225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¾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38,69275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¾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28,654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¾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43,72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18,5995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23,62675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  <a:tr h="148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¼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cs typeface="Times New Roman" pitchFamily="18" charset="0"/>
                        </a:rPr>
                        <a:t>½</a:t>
                      </a:r>
                      <a:endParaRPr lang="ru-RU" sz="1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31,153786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964" marR="58964" marT="0" marB="0"/>
                </a:tc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2760" y="3356992"/>
            <a:ext cx="37444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36576" y="6021288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13.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Оптимизация уровня рентабельности на продукцию ПАО НКМЗ при расчете цены клети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попередельным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методом.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4e7513924159f35284a062df8f75ae76daea61"/>
</p:tagLst>
</file>

<file path=ppt/theme/theme1.xml><?xml version="1.0" encoding="utf-8"?>
<a:theme xmlns:a="http://schemas.openxmlformats.org/drawingml/2006/main" name="Шаблон оформления 'Слишком много файлов'">
  <a:themeElements>
    <a:clrScheme name="Шаблон оформления 'Слишком много файлов'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блон оформления 'Слишком много файлов'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2041</TotalTime>
  <Words>1967</Words>
  <Application>Microsoft Office PowerPoint</Application>
  <PresentationFormat>Лист A4 (210x297 мм)</PresentationFormat>
  <Paragraphs>685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Шаблон оформления 'Слишком много файлов'</vt:lpstr>
      <vt:lpstr>Тема Office</vt:lpstr>
      <vt:lpstr>Диаграмма Microsoft Office Excel</vt:lpstr>
      <vt:lpstr>Слайд 1</vt:lpstr>
      <vt:lpstr>Слайд 2</vt:lpstr>
      <vt:lpstr>Слайд 3</vt:lpstr>
      <vt:lpstr>Таблица 1 Анализ основных технико-экономических показателей ПАО «НКМЗ»  за 2012-2014 г.г.</vt:lpstr>
      <vt:lpstr>Слайд 5</vt:lpstr>
      <vt:lpstr>Слайд 6</vt:lpstr>
      <vt:lpstr>Слайд 7</vt:lpstr>
      <vt:lpstr> </vt:lpstr>
      <vt:lpstr>Слайд 9</vt:lpstr>
      <vt:lpstr>Слайд 10</vt:lpstr>
      <vt:lpstr>Слайд 11</vt:lpstr>
      <vt:lpstr>  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Yana Matvienko</dc:creator>
  <cp:lastModifiedBy>User</cp:lastModifiedBy>
  <cp:revision>217</cp:revision>
  <dcterms:created xsi:type="dcterms:W3CDTF">2001-11-14T21:16:23Z</dcterms:created>
  <dcterms:modified xsi:type="dcterms:W3CDTF">2016-01-26T07:11:26Z</dcterms:modified>
</cp:coreProperties>
</file>