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33"/>
  </p:notesMasterIdLst>
  <p:sldIdLst>
    <p:sldId id="256" r:id="rId2"/>
    <p:sldId id="296" r:id="rId3"/>
    <p:sldId id="314" r:id="rId4"/>
    <p:sldId id="266" r:id="rId5"/>
    <p:sldId id="316" r:id="rId6"/>
    <p:sldId id="267" r:id="rId7"/>
    <p:sldId id="317" r:id="rId8"/>
    <p:sldId id="315" r:id="rId9"/>
    <p:sldId id="268" r:id="rId10"/>
    <p:sldId id="318" r:id="rId11"/>
    <p:sldId id="269" r:id="rId12"/>
    <p:sldId id="270" r:id="rId13"/>
    <p:sldId id="271" r:id="rId14"/>
    <p:sldId id="274" r:id="rId15"/>
    <p:sldId id="275" r:id="rId16"/>
    <p:sldId id="287" r:id="rId17"/>
    <p:sldId id="288" r:id="rId18"/>
    <p:sldId id="279" r:id="rId19"/>
    <p:sldId id="291" r:id="rId20"/>
    <p:sldId id="305" r:id="rId21"/>
    <p:sldId id="280" r:id="rId22"/>
    <p:sldId id="295" r:id="rId23"/>
    <p:sldId id="293" r:id="rId24"/>
    <p:sldId id="297" r:id="rId25"/>
    <p:sldId id="299" r:id="rId26"/>
    <p:sldId id="302" r:id="rId27"/>
    <p:sldId id="303" r:id="rId28"/>
    <p:sldId id="298" r:id="rId29"/>
    <p:sldId id="281" r:id="rId30"/>
    <p:sldId id="283" r:id="rId31"/>
    <p:sldId id="308" r:id="rId32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FF3300"/>
    <a:srgbClr val="99CC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1564" autoAdjust="0"/>
  </p:normalViewPr>
  <p:slideViewPr>
    <p:cSldViewPr>
      <p:cViewPr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FDA90-410F-461D-B5EA-7B921B7D573B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CF436-8720-421C-9599-3EE0884E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4AEE64-5E7D-486E-B78F-847EFCE20C19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9DF-A6FE-4225-AC5D-5ED01CDF7B3E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581E-8A2D-4EC8-B3C7-E1DD5DE01903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4D4C-D0C0-4CF7-82C9-803E2716307C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EE75-08BB-42A8-A948-97692CB0FC4A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30D21-6FBE-4004-83ED-F2F0FCEE5D91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AFE66-0EB5-4700-8ADF-540B86580861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5FB5F-D78B-4BD9-BAED-A6A4B1EB0993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5E9B3-B618-4490-9B0F-ED84222225E3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F339-E909-41E9-BC88-70A6B6937456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AC715-330B-463E-A834-325B45217719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5825-B1E6-4EE0-9AC8-C62864D21CE7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3EE42-27D2-4B82-B153-F32EE692B409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4285C-78D7-4046-B340-14492E9E32B4}" type="datetimeFigureOut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portal.gov.u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.gov.ua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gma.donetsk.ua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zno_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596187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t_1_zno-2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9063" y="0"/>
            <a:ext cx="14049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8640"/>
            <a:ext cx="8712968" cy="187220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Перевірка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стану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опрацювання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реєстраційних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документів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</a:rPr>
              <a:t>Для 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цього</a:t>
            </a:r>
            <a:r>
              <a:rPr lang="ru-RU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необхідно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</a:rPr>
              <a:t> увести номер 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реєстраційної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картки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</a:rPr>
              <a:t> до 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сервісу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5602" name="Picture 4" descr="Нов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134541"/>
            <a:ext cx="8208912" cy="46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2"/>
            <a:ext cx="8964613" cy="53289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5AD9F2"/>
              </a:buClr>
              <a:buFontTx/>
              <a:buNone/>
            </a:pPr>
            <a:r>
              <a:rPr lang="uk-UA" altLang="uk-UA" sz="2000" dirty="0" smtClean="0">
                <a:solidFill>
                  <a:srgbClr val="0066FF"/>
                </a:solidFill>
              </a:rPr>
              <a:t>учень (студент) повинен </a:t>
            </a:r>
            <a:r>
              <a:rPr lang="uk-UA" altLang="uk-UA" sz="2000" b="1" i="1" dirty="0" smtClean="0">
                <a:solidFill>
                  <a:srgbClr val="0066FF"/>
                </a:solidFill>
              </a:rPr>
              <a:t>подати відповідальному </a:t>
            </a:r>
            <a:r>
              <a:rPr lang="uk-UA" altLang="uk-UA" sz="2000" dirty="0" smtClean="0">
                <a:solidFill>
                  <a:srgbClr val="0066FF"/>
                </a:solidFill>
              </a:rPr>
              <a:t>за реєстрацію у НЗ:</a:t>
            </a:r>
          </a:p>
          <a:p>
            <a:pPr eaLnBrk="1" hangingPunct="1">
              <a:buClr>
                <a:srgbClr val="5AD9F2"/>
              </a:buClr>
              <a:buFontTx/>
              <a:buNone/>
            </a:pPr>
            <a:r>
              <a:rPr lang="uk-UA" altLang="uk-UA" sz="2000" dirty="0" smtClean="0">
                <a:solidFill>
                  <a:srgbClr val="0066FF"/>
                </a:solidFill>
              </a:rPr>
              <a:t>- </a:t>
            </a:r>
            <a:r>
              <a:rPr lang="uk-UA" altLang="uk-UA" sz="2000" b="1" u="sng" dirty="0" smtClean="0">
                <a:solidFill>
                  <a:srgbClr val="C00000"/>
                </a:solidFill>
              </a:rPr>
              <a:t>заповнену реєстраційну картку</a:t>
            </a:r>
            <a:endParaRPr lang="uk-UA" altLang="uk-UA" sz="2000" u="sng" dirty="0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5AD9F2"/>
              </a:buClr>
              <a:buFontTx/>
              <a:buNone/>
            </a:pPr>
            <a:r>
              <a:rPr lang="ru-RU" altLang="uk-UA" sz="2000" b="1" dirty="0" smtClean="0">
                <a:solidFill>
                  <a:srgbClr val="0066FF"/>
                </a:solidFill>
                <a:latin typeface="Times New Roman" pitchFamily="18" charset="0"/>
              </a:rPr>
              <a:t>-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копію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паспорта</a:t>
            </a:r>
            <a:r>
              <a:rPr lang="ru-RU" altLang="uk-UA" sz="2000" b="1" dirty="0" smtClean="0">
                <a:solidFill>
                  <a:srgbClr val="0066FF"/>
                </a:solidFill>
                <a:latin typeface="Times New Roman" pitchFamily="18" charset="0"/>
              </a:rPr>
              <a:t> 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(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сторінки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з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фотокарткою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прізвищем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ім’ям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та по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батькові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).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Звертаємо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увагу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що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в паспортах нового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зразка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(ID-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картка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)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немає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серії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документа.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Під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час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заповнення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реєстраційної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форми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поле «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серія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»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залишайте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порожнім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. У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разі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відсутності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паспорта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окремі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категорії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осіб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можуть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подати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інший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документ </a:t>
            </a:r>
          </a:p>
          <a:p>
            <a:pPr eaLnBrk="1" hangingPunct="1">
              <a:buClr>
                <a:srgbClr val="5AD9F2"/>
              </a:buClr>
              <a:buFontTx/>
              <a:buChar char="-"/>
            </a:pP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дві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однакові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фотокартки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 для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документів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розміром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3 х 4 см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із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зображенням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що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відповідає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досягнутому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віку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(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фотокартки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мають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бути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виготовлені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на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білому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або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кольоровому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фотопапері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);</a:t>
            </a:r>
          </a:p>
          <a:p>
            <a:pPr eaLnBrk="1" hangingPunct="1">
              <a:buClr>
                <a:srgbClr val="5AD9F2"/>
              </a:buClr>
              <a:buFontTx/>
              <a:buNone/>
            </a:pPr>
            <a:r>
              <a:rPr lang="ru-RU" altLang="uk-UA" sz="1600" i="1" dirty="0" err="1" smtClean="0">
                <a:solidFill>
                  <a:srgbClr val="C00000"/>
                </a:solidFill>
              </a:rPr>
              <a:t>Увага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! На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копіях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документів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випускник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має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написати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 </a:t>
            </a:r>
            <a:r>
              <a:rPr lang="ru-RU" altLang="uk-UA" sz="1600" b="1" i="1" dirty="0" err="1" smtClean="0">
                <a:solidFill>
                  <a:srgbClr val="C00000"/>
                </a:solidFill>
              </a:rPr>
              <a:t>Згідно</a:t>
            </a:r>
            <a:r>
              <a:rPr lang="ru-RU" altLang="uk-UA" sz="1600" b="1" i="1" dirty="0" smtClean="0">
                <a:solidFill>
                  <a:srgbClr val="C00000"/>
                </a:solidFill>
              </a:rPr>
              <a:t> з </a:t>
            </a:r>
            <a:r>
              <a:rPr lang="ru-RU" altLang="uk-UA" sz="1600" b="1" i="1" dirty="0" err="1" smtClean="0">
                <a:solidFill>
                  <a:srgbClr val="C00000"/>
                </a:solidFill>
              </a:rPr>
              <a:t>оригіналом</a:t>
            </a:r>
            <a:r>
              <a:rPr lang="ru-RU" altLang="uk-UA" sz="1600" b="1" i="1" dirty="0" smtClean="0">
                <a:solidFill>
                  <a:srgbClr val="C00000"/>
                </a:solidFill>
              </a:rPr>
              <a:t> (без лапок),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поставити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підпис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,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свої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ініціали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та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прізвище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, дату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засвідчення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 </a:t>
            </a:r>
            <a:r>
              <a:rPr lang="ru-RU" altLang="uk-UA" sz="1600" i="1" dirty="0" err="1" smtClean="0">
                <a:solidFill>
                  <a:srgbClr val="C00000"/>
                </a:solidFill>
              </a:rPr>
              <a:t>копії</a:t>
            </a:r>
            <a:r>
              <a:rPr lang="ru-RU" altLang="uk-UA" sz="1600" i="1" dirty="0" smtClean="0">
                <a:solidFill>
                  <a:srgbClr val="C00000"/>
                </a:solidFill>
              </a:rPr>
              <a:t>. </a:t>
            </a:r>
            <a:endParaRPr lang="ru-RU" altLang="uk-UA" sz="20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5AD9F2"/>
              </a:buClr>
              <a:buFontTx/>
              <a:buNone/>
            </a:pPr>
            <a:r>
              <a:rPr lang="ru-RU" altLang="uk-UA" sz="2000" b="1" dirty="0" smtClean="0">
                <a:solidFill>
                  <a:srgbClr val="0066FF"/>
                </a:solidFill>
                <a:latin typeface="Times New Roman" pitchFamily="18" charset="0"/>
              </a:rPr>
              <a:t>-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копію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документа про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повну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загальну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середню</a:t>
            </a:r>
            <a:r>
              <a:rPr lang="ru-RU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uk-U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освіту</a:t>
            </a:r>
            <a:r>
              <a:rPr lang="ru-RU" altLang="uk-UA" sz="2000" b="1" dirty="0" smtClean="0">
                <a:solidFill>
                  <a:srgbClr val="0066FF"/>
                </a:solidFill>
                <a:latin typeface="Times New Roman" pitchFamily="18" charset="0"/>
              </a:rPr>
              <a:t> 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(для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осіб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які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здобули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повну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загальну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середню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освіту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) </a:t>
            </a:r>
            <a:r>
              <a:rPr lang="ru-RU" altLang="uk-UA" sz="2000" b="1" u="sng" dirty="0" err="1" smtClean="0">
                <a:solidFill>
                  <a:srgbClr val="0066FF"/>
                </a:solidFill>
                <a:latin typeface="Times New Roman" pitchFamily="18" charset="0"/>
              </a:rPr>
              <a:t>або</a:t>
            </a:r>
            <a:r>
              <a:rPr lang="ru-RU" altLang="uk-UA" sz="2000" b="1" u="sng" dirty="0" smtClean="0">
                <a:solidFill>
                  <a:srgbClr val="0066FF"/>
                </a:solidFill>
                <a:latin typeface="Times New Roman" pitchFamily="18" charset="0"/>
              </a:rPr>
              <a:t> </a:t>
            </a:r>
            <a:r>
              <a:rPr lang="ru-RU" altLang="uk-UA" sz="2000" u="sng" dirty="0" smtClean="0">
                <a:solidFill>
                  <a:srgbClr val="0066FF"/>
                </a:solidFill>
                <a:latin typeface="Times New Roman" pitchFamily="18" charset="0"/>
              </a:rPr>
              <a:t>довідку з </a:t>
            </a:r>
            <a:r>
              <a:rPr lang="ru-RU" altLang="uk-UA" sz="2000" u="sng" dirty="0" err="1" smtClean="0">
                <a:solidFill>
                  <a:srgbClr val="0066FF"/>
                </a:solidFill>
                <a:latin typeface="Times New Roman" pitchFamily="18" charset="0"/>
              </a:rPr>
              <a:t>місця</a:t>
            </a:r>
            <a:r>
              <a:rPr lang="ru-RU" altLang="uk-UA" sz="2000" u="sng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u="sng" dirty="0" err="1" smtClean="0">
                <a:solidFill>
                  <a:srgbClr val="0066FF"/>
                </a:solidFill>
                <a:latin typeface="Times New Roman" pitchFamily="18" charset="0"/>
              </a:rPr>
              <a:t>навчання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 (для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учнів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(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слухачів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)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закладів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професійної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(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професійної-технічної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)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освіти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та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студентів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закладів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вищої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освіти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які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здобувають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повну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загальну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середню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освіту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в 2020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році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та не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проходять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ДПА у </a:t>
            </a:r>
            <a:r>
              <a:rPr lang="ru-RU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формі</a:t>
            </a:r>
            <a:r>
              <a:rPr lang="ru-RU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ЗНО). </a:t>
            </a:r>
            <a:endParaRPr lang="uk-UA" altLang="uk-UA" sz="2000" dirty="0" smtClean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5AD9F2"/>
              </a:buClr>
              <a:buFontTx/>
              <a:buNone/>
            </a:pPr>
            <a:r>
              <a:rPr lang="uk-UA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- </a:t>
            </a:r>
            <a:r>
              <a:rPr lang="uk-UA" altLang="uk-U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інші документи</a:t>
            </a:r>
            <a:r>
              <a:rPr lang="uk-UA" altLang="uk-UA" sz="20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(при потребі), </a:t>
            </a:r>
            <a:r>
              <a:rPr lang="uk-UA" altLang="uk-UA" sz="2000" dirty="0" err="1" smtClean="0">
                <a:solidFill>
                  <a:srgbClr val="0066FF"/>
                </a:solidFill>
                <a:latin typeface="Times New Roman" pitchFamily="18" charset="0"/>
              </a:rPr>
              <a:t>напр.</a:t>
            </a:r>
            <a:r>
              <a:rPr lang="uk-UA" altLang="uk-UA" sz="2000" i="1" u="sng" dirty="0" err="1" smtClean="0">
                <a:solidFill>
                  <a:srgbClr val="0066FF"/>
                </a:solidFill>
                <a:latin typeface="Times New Roman" pitchFamily="18" charset="0"/>
              </a:rPr>
              <a:t>оригінал</a:t>
            </a:r>
            <a:r>
              <a:rPr lang="uk-UA" altLang="uk-UA" sz="2000" i="1" u="sng" dirty="0" smtClean="0">
                <a:solidFill>
                  <a:srgbClr val="0066FF"/>
                </a:solidFill>
                <a:latin typeface="Times New Roman" pitchFamily="18" charset="0"/>
              </a:rPr>
              <a:t> медичної довідки</a:t>
            </a:r>
            <a:r>
              <a:rPr lang="uk-UA" altLang="uk-UA" sz="2000" dirty="0" smtClean="0">
                <a:solidFill>
                  <a:srgbClr val="0066FF"/>
                </a:solidFill>
                <a:latin typeface="Times New Roman" pitchFamily="18" charset="0"/>
              </a:rPr>
              <a:t> (форма №086-3/о «Медичний висновок про створення особливих (спеціальних) умов для проходження ЗНО»,  </a:t>
            </a:r>
            <a:r>
              <a:rPr lang="uk-UA" altLang="uk-UA" sz="2000" u="sng" dirty="0" smtClean="0">
                <a:solidFill>
                  <a:srgbClr val="0066FF"/>
                </a:solidFill>
                <a:latin typeface="Times New Roman" pitchFamily="18" charset="0"/>
              </a:rPr>
              <a:t>у разі необхідності</a:t>
            </a:r>
            <a:r>
              <a:rPr lang="uk-UA" altLang="uk-UA" sz="2000" u="sng" dirty="0" smtClean="0">
                <a:solidFill>
                  <a:srgbClr val="0066FF"/>
                </a:solidFill>
              </a:rPr>
              <a:t> створення особливих умов</a:t>
            </a:r>
            <a:r>
              <a:rPr lang="uk-UA" altLang="uk-UA" sz="2000" dirty="0" smtClean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7794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Комплект документів</a:t>
            </a:r>
            <a:r>
              <a:rPr lang="en-US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реєстрації на ЗНО 2020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4" descr="t_1_zno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805" y="0"/>
            <a:ext cx="111519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14748"/>
            <a:ext cx="8136903" cy="5066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163E6A"/>
              </a:buClr>
              <a:buFont typeface="Wingdings" pitchFamily="2" charset="2"/>
              <a:buChar char="ü"/>
            </a:pPr>
            <a:r>
              <a:rPr lang="uk-UA" altLang="uk-UA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Надає випускникам допомогу в оформленні комплектів документів</a:t>
            </a:r>
          </a:p>
          <a:p>
            <a:pPr eaLnBrk="1" hangingPunct="1">
              <a:lnSpc>
                <a:spcPct val="90000"/>
              </a:lnSpc>
              <a:buClr>
                <a:srgbClr val="163E6A"/>
              </a:buClr>
              <a:buFont typeface="Wingdings" pitchFamily="2" charset="2"/>
              <a:buChar char="ü"/>
            </a:pPr>
            <a:r>
              <a:rPr lang="uk-UA" altLang="uk-UA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Збирає оформлені комплекти документів</a:t>
            </a:r>
          </a:p>
          <a:p>
            <a:pPr eaLnBrk="1" hangingPunct="1">
              <a:lnSpc>
                <a:spcPct val="90000"/>
              </a:lnSpc>
              <a:buClr>
                <a:srgbClr val="163E6A"/>
              </a:buClr>
              <a:buFont typeface="Wingdings" pitchFamily="2" charset="2"/>
              <a:buChar char="ü"/>
            </a:pPr>
            <a:r>
              <a:rPr lang="uk-UA" altLang="uk-UA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Складає список випускників (осіб, які будуть проходити ДПА у формі ЗНО), котрий засвідчується підписом директора та печаткою установи. Форма списку затверджена Порядком проведення.</a:t>
            </a:r>
          </a:p>
          <a:p>
            <a:pPr eaLnBrk="1" hangingPunct="1">
              <a:lnSpc>
                <a:spcPct val="90000"/>
              </a:lnSpc>
              <a:buClr>
                <a:srgbClr val="163E6A"/>
              </a:buClr>
              <a:buFont typeface="Wingdings" pitchFamily="2" charset="2"/>
              <a:buChar char="ü"/>
            </a:pPr>
            <a:r>
              <a:rPr lang="uk-UA" altLang="uk-UA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Комплекти + список надсилає у РЦ</a:t>
            </a:r>
            <a:r>
              <a:rPr lang="uk-UA" altLang="uk-UA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163E6A"/>
              </a:buClr>
              <a:buFontTx/>
              <a:buNone/>
            </a:pPr>
            <a:r>
              <a:rPr lang="uk-UA" alt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(Увага! Дата подання документів визначається за відтиском поштового штемпеля)</a:t>
            </a:r>
          </a:p>
          <a:p>
            <a:pPr eaLnBrk="1" hangingPunct="1">
              <a:lnSpc>
                <a:spcPct val="90000"/>
              </a:lnSpc>
              <a:buClr>
                <a:srgbClr val="163E6A"/>
              </a:buClr>
              <a:buFontTx/>
              <a:buNone/>
            </a:pPr>
            <a:endParaRPr lang="uk-UA" altLang="uk-UA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163E6A"/>
              </a:buClr>
              <a:buFont typeface="Wingdings" pitchFamily="2" charset="2"/>
              <a:buChar char="ü"/>
            </a:pPr>
            <a:r>
              <a:rPr lang="uk-UA" altLang="uk-UA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Отримує Сертифікати учасників ЗНО та роздає їх учням (студентам) згідно відомості</a:t>
            </a:r>
            <a:endParaRPr lang="uk-UA" altLang="uk-UA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210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uk-UA" sz="4000" b="1" dirty="0" err="1" smtClean="0">
                <a:solidFill>
                  <a:srgbClr val="0000CC"/>
                </a:solidFill>
              </a:rPr>
              <a:t>Відповідальний</a:t>
            </a:r>
            <a:r>
              <a:rPr lang="ru-RU" altLang="uk-UA" sz="4000" b="1" dirty="0" smtClean="0">
                <a:solidFill>
                  <a:srgbClr val="0000CC"/>
                </a:solidFill>
              </a:rPr>
              <a:t> за </a:t>
            </a:r>
            <a:r>
              <a:rPr lang="ru-RU" altLang="uk-UA" sz="4000" b="1" dirty="0" err="1" smtClean="0">
                <a:solidFill>
                  <a:srgbClr val="0000CC"/>
                </a:solidFill>
              </a:rPr>
              <a:t>реєстрацію</a:t>
            </a:r>
            <a:r>
              <a:rPr lang="ru-RU" altLang="uk-UA" sz="4000" b="1" dirty="0" smtClean="0">
                <a:solidFill>
                  <a:srgbClr val="0000CC"/>
                </a:solidFill>
              </a:rPr>
              <a:t> у НЗ:</a:t>
            </a:r>
            <a:endParaRPr lang="ru-RU" sz="4000" b="1" dirty="0" smtClean="0">
              <a:solidFill>
                <a:srgbClr val="0000CC"/>
              </a:solidFill>
            </a:endParaRPr>
          </a:p>
        </p:txBody>
      </p:sp>
      <p:pic>
        <p:nvPicPr>
          <p:cNvPr id="27651" name="Picture 4" descr="t_1_zno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260648"/>
            <a:ext cx="14049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_1_zno-2020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452320" y="260648"/>
            <a:ext cx="1522412" cy="1143000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6984775" cy="587166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8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3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День тестування. Робота в аудиторії</a:t>
            </a:r>
            <a:endParaRPr lang="ru-RU" sz="32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5" descr="11005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643438" y="3357563"/>
            <a:ext cx="432117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699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25488"/>
            <a:ext cx="5519485" cy="310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700" name="Picture 5" descr="t_1_zno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2201" y="260648"/>
            <a:ext cx="1522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10410548_277783039086612_4835091163435763000_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99" y="473074"/>
            <a:ext cx="6763117" cy="5044158"/>
          </a:xfrm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563888" y="5683185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100</a:t>
            </a:r>
            <a:endParaRPr lang="ru-RU" dirty="0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397039" y="5699861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200</a:t>
            </a:r>
            <a:endParaRPr lang="ru-RU" dirty="0"/>
          </a:p>
        </p:txBody>
      </p:sp>
      <p:pic>
        <p:nvPicPr>
          <p:cNvPr id="30724" name="Picture 5" descr="t_1_zno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595" y="260648"/>
            <a:ext cx="1258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 рік проведення зовнішнього незалежного оцінювання навчаються за кордоном та не можуть взяти участь в основній сесії зовнішнього незалежного оцінювання з окремих навчальних предметів та надають під час реєстрації відповідну заяву та підтверджуючі документи;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за релігійними переконаннями не можуть взяти участь в основній сесії зовнішнього незалежного оцінювання з окремих навчальних предметів, що проводиться в певні дні та надають під час реєстрації відповідну заяву та підтверджуючі документи;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є учасниками антитерористичної операції та/або здійснення заходів із забезпечення національної безпеки і оборони відсічі і стримування збройної агресії Російської федерації у Донецькій та Луганській областях, що не змогли зареєструватися в основний період реєстрації з 03 лютого до 24 березня 2020 року та надали документи у період з 04 до 18 травня 2020 року;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є особами з неконтрольованих територій, що не змогли зареєструватися в основний період реєстрації з 03 лютого до 24 березня 2020 року та надали документи у період з 04 до 18 травня 2020 року;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є особами, які складають предмети ДПА, але не змогли зареєструватися в основний період реєстрації з 03 лютого до 17 березня 2020 року та надали документи у період з 04 до 18 травня 2020 року;</a:t>
            </a:r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u="sng" dirty="0" smtClean="0">
                <a:latin typeface="Times New Roman" pitchFamily="18" charset="0"/>
              </a:rPr>
              <a:t>* </a:t>
            </a:r>
            <a:r>
              <a:rPr lang="ru-RU" sz="2400" u="sng" dirty="0" smtClean="0">
                <a:latin typeface="Times New Roman" pitchFamily="18" charset="0"/>
              </a:rPr>
              <a:t>У </a:t>
            </a:r>
            <a:r>
              <a:rPr lang="ru-RU" sz="2400" u="sng" dirty="0" err="1" smtClean="0">
                <a:latin typeface="Times New Roman" pitchFamily="18" charset="0"/>
              </a:rPr>
              <a:t>додатковій</a:t>
            </a:r>
            <a:r>
              <a:rPr lang="ru-RU" sz="2400" u="sng" dirty="0" smtClean="0">
                <a:latin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</a:rPr>
              <a:t>сесії</a:t>
            </a:r>
            <a:r>
              <a:rPr lang="ru-RU" sz="2400" dirty="0" smtClean="0">
                <a:latin typeface="Times New Roman" pitchFamily="18" charset="0"/>
              </a:rPr>
              <a:t> ЗНО </a:t>
            </a:r>
            <a:r>
              <a:rPr lang="ru-RU" sz="2400" dirty="0" err="1" smtClean="0">
                <a:latin typeface="Times New Roman" pitchFamily="18" charset="0"/>
              </a:rPr>
              <a:t>беруть</a:t>
            </a:r>
            <a:r>
              <a:rPr lang="ru-RU" sz="2400" dirty="0" smtClean="0">
                <a:latin typeface="Times New Roman" pitchFamily="18" charset="0"/>
              </a:rPr>
              <a:t> участь особи, </a:t>
            </a:r>
            <a:r>
              <a:rPr lang="ru-RU" sz="2400" dirty="0" err="1" smtClean="0">
                <a:latin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3629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 змогли пройти зовнішнє незалежне оцінювання під час основної сесії у зв’язку з участю в міжнародних, всеукраїнських заходах (змаганнях, конкурсах, олімпіадах тощо), що підтверджується відповідними документами;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 змогли взяти участі в основній сесії зовнішнього незалежного оцінювання через причини, які не залежали від дій та волі особи, що проходить зовнішнє незалежне оцінювання, та на які вона не може вплинути;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брали участь в основній сесії зовнішнього незалежного оцінювання, але стосовно них допущено порушення процедури проведення зовнішнього незалежного оцінювання, що підтверджено відповідними рішеннями регламентних комісій регіональних центрів оцінювання якості освіти;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брали участь в основній сесії зовнішнього незалежного оцінювання, але не змогли виконати сертифікаційної роботи зовнішнього незалежного оцінювання з певного навчального предмета у зв’язку з різким погіршенням стану здоров’я або виникненням інших обставин у пункті проведення зовнішнього незалежного оцінювання;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за рішенням судів перебувають в установах пенітенціарної системи (реєструються у період з 04 до 18 травня 2020 року).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Графік проведення додаткової сесії зовнішнього незалежного оцінювання буде оприлюднено до </a:t>
            </a:r>
            <a:r>
              <a:rPr lang="ru-RU" sz="2000" b="1" smtClean="0">
                <a:solidFill>
                  <a:srgbClr val="FF3300"/>
                </a:solidFill>
                <a:latin typeface="Times New Roman" pitchFamily="18" charset="0"/>
              </a:rPr>
              <a:t>24 квітня 2020 року</a:t>
            </a:r>
            <a:r>
              <a:rPr lang="ru-RU" sz="200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Times New Roman" pitchFamily="18" charset="0"/>
            </a:endParaRPr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u="sng" smtClean="0">
                <a:latin typeface="Times New Roman" pitchFamily="18" charset="0"/>
              </a:rPr>
              <a:t>* У додатковій сесії</a:t>
            </a:r>
            <a:r>
              <a:rPr lang="ru-RU" sz="2400" smtClean="0">
                <a:latin typeface="Times New Roman" pitchFamily="18" charset="0"/>
              </a:rPr>
              <a:t> ЗНО беруть участь особи, які: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14" t="11639" r="25603" b="11446"/>
          <a:stretch>
            <a:fillRect/>
          </a:stretch>
        </p:blipFill>
        <p:spPr>
          <a:xfrm>
            <a:off x="179388" y="188913"/>
            <a:ext cx="5832475" cy="3481387"/>
          </a:xfrm>
          <a:effectLst>
            <a:softEdge rad="127000"/>
          </a:effectLst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79388" y="4508500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УЦОЯО </a:t>
            </a:r>
            <a:r>
              <a:rPr lang="uk-UA" altLang="uk-UA"/>
              <a:t>– </a:t>
            </a:r>
            <a:r>
              <a:rPr lang="en-US" altLang="uk-UA" b="1">
                <a:hlinkClick r:id="rId3"/>
              </a:rPr>
              <a:t>www.testportal.gov.ua</a:t>
            </a:r>
            <a:r>
              <a:rPr lang="en-US" altLang="uk-UA" b="1"/>
              <a:t> </a:t>
            </a:r>
            <a:r>
              <a:rPr lang="uk-UA" altLang="uk-UA" b="1"/>
              <a:t>    </a:t>
            </a:r>
            <a:endParaRPr lang="uk-UA" altLang="uk-UA"/>
          </a:p>
          <a:p>
            <a:r>
              <a:rPr lang="uk-UA" altLang="uk-UA"/>
              <a:t>ЄДБО –  </a:t>
            </a:r>
            <a:r>
              <a:rPr lang="en-US" altLang="uk-UA" b="1"/>
              <a:t>vstup.edbo.gov.ua</a:t>
            </a:r>
            <a:endParaRPr lang="ru-RU" b="1"/>
          </a:p>
        </p:txBody>
      </p:sp>
      <p:pic>
        <p:nvPicPr>
          <p:cNvPr id="34819" name="Picture 4" descr="t_1_zno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4368" y="254694"/>
            <a:ext cx="111445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4820" name="Picture 5" descr="Новый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843338"/>
            <a:ext cx="56515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6093359" y="2780928"/>
            <a:ext cx="2982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МОН –     </a:t>
            </a:r>
            <a:r>
              <a:rPr lang="en-US" b="1" dirty="0">
                <a:hlinkClick r:id="rId6"/>
              </a:rPr>
              <a:t>www.mon.gov.ua</a:t>
            </a:r>
            <a:endParaRPr lang="ru-RU" b="1" dirty="0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110459" y="2132856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0000CC"/>
                </a:solidFill>
              </a:rPr>
              <a:t>Корисні джерела</a:t>
            </a:r>
            <a:r>
              <a:rPr lang="uk-UA" i="1" dirty="0">
                <a:solidFill>
                  <a:schemeClr val="accent2"/>
                </a:solidFill>
              </a:rPr>
              <a:t>: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5663" y="5661248"/>
            <a:ext cx="7345362" cy="931862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0000CC"/>
                </a:solidFill>
              </a:rPr>
              <a:t>Вступна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кампан</a:t>
            </a:r>
            <a:r>
              <a:rPr lang="uk-UA" b="1" dirty="0" err="1" smtClean="0">
                <a:solidFill>
                  <a:srgbClr val="0000CC"/>
                </a:solidFill>
              </a:rPr>
              <a:t>ія</a:t>
            </a:r>
            <a:r>
              <a:rPr lang="uk-UA" b="1" dirty="0" smtClean="0">
                <a:solidFill>
                  <a:srgbClr val="0000CC"/>
                </a:solidFill>
              </a:rPr>
              <a:t> 2020</a:t>
            </a:r>
            <a:endParaRPr lang="ru-RU" b="1" dirty="0" smtClean="0">
              <a:solidFill>
                <a:srgbClr val="0000CC"/>
              </a:solidFill>
            </a:endParaRPr>
          </a:p>
        </p:txBody>
      </p:sp>
      <p:pic>
        <p:nvPicPr>
          <p:cNvPr id="35842" name="Picture 4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556792"/>
            <a:ext cx="3714923" cy="41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19894" y="404664"/>
            <a:ext cx="8229600" cy="5184924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ОНКУРСНІ ПРЕДМЕТИ </a:t>
            </a:r>
          </a:p>
          <a:p>
            <a:pPr marL="0" indent="0" algn="ctr" eaLnBrk="1" hangingPunct="1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ЗНО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/>
          </a:p>
          <a:p>
            <a:pPr marL="0" indent="0" eaLnBrk="1" hangingPunct="1">
              <a:buNone/>
            </a:pPr>
            <a:endParaRPr lang="ru-RU" b="1" dirty="0" smtClean="0"/>
          </a:p>
          <a:p>
            <a:pPr eaLnBrk="1" hangingPunct="1"/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і </a:t>
            </a:r>
            <a:r>
              <a:rPr lang="ru-RU" b="1" dirty="0" err="1" smtClean="0"/>
              <a:t>література</a:t>
            </a:r>
            <a:r>
              <a:rPr lang="ru-RU" b="1" dirty="0" smtClean="0"/>
              <a:t> – </a:t>
            </a:r>
            <a:r>
              <a:rPr lang="ru-RU" b="1" i="1" dirty="0" err="1" smtClean="0"/>
              <a:t>обов’язково</a:t>
            </a:r>
            <a:r>
              <a:rPr lang="ru-RU" b="1" dirty="0" smtClean="0"/>
              <a:t>;</a:t>
            </a:r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b="1" dirty="0" smtClean="0"/>
              <a:t>Математика,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</a:t>
            </a:r>
            <a:r>
              <a:rPr lang="uk-UA" b="1" dirty="0" smtClean="0"/>
              <a:t>Іноземна мова</a:t>
            </a:r>
            <a:r>
              <a:rPr lang="ru-RU" b="1" dirty="0" smtClean="0"/>
              <a:t>, </a:t>
            </a:r>
            <a:r>
              <a:rPr lang="ru-RU" b="1" dirty="0" err="1" smtClean="0"/>
              <a:t>Біологія</a:t>
            </a:r>
            <a:r>
              <a:rPr lang="ru-RU" b="1" dirty="0" smtClean="0"/>
              <a:t>– </a:t>
            </a:r>
            <a:r>
              <a:rPr lang="ru-RU" b="1" i="1" dirty="0" smtClean="0"/>
              <a:t>на </a:t>
            </a:r>
            <a:r>
              <a:rPr lang="ru-RU" b="1" i="1" dirty="0" err="1" smtClean="0"/>
              <a:t>вибір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учасника</a:t>
            </a:r>
            <a:r>
              <a:rPr lang="ru-RU" b="1" dirty="0" smtClean="0"/>
              <a:t>;</a:t>
            </a:r>
          </a:p>
          <a:p>
            <a:pPr marL="0" indent="0" eaLnBrk="1" hangingPunct="1">
              <a:buNone/>
            </a:pPr>
            <a:endParaRPr lang="ru-RU" b="1" dirty="0" smtClean="0"/>
          </a:p>
          <a:p>
            <a:pPr eaLnBrk="1" hangingPunct="1"/>
            <a:r>
              <a:rPr lang="ru-RU" b="1" dirty="0" err="1" smtClean="0"/>
              <a:t>ще</a:t>
            </a:r>
            <a:r>
              <a:rPr lang="ru-RU" b="1" dirty="0" smtClean="0"/>
              <a:t> один предмет з </a:t>
            </a:r>
            <a:r>
              <a:rPr lang="ru-RU" b="1" dirty="0" err="1" smtClean="0"/>
              <a:t>переліку</a:t>
            </a:r>
            <a:r>
              <a:rPr lang="ru-RU" b="1" dirty="0" smtClean="0"/>
              <a:t> (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математика, </a:t>
            </a:r>
            <a:r>
              <a:rPr lang="ru-RU" b="1" dirty="0" err="1" smtClean="0"/>
              <a:t>біологія</a:t>
            </a:r>
            <a:r>
              <a:rPr lang="ru-RU" b="1" dirty="0" smtClean="0"/>
              <a:t>,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, </a:t>
            </a:r>
            <a:r>
              <a:rPr lang="ru-RU" b="1" dirty="0" err="1" smtClean="0"/>
              <a:t>фізика</a:t>
            </a:r>
            <a:r>
              <a:rPr lang="ru-RU" b="1" dirty="0" smtClean="0"/>
              <a:t>, </a:t>
            </a:r>
            <a:r>
              <a:rPr lang="ru-RU" b="1" dirty="0" err="1" smtClean="0"/>
              <a:t>хімія</a:t>
            </a:r>
            <a:r>
              <a:rPr lang="ru-RU" b="1" dirty="0" smtClean="0"/>
              <a:t>, </a:t>
            </a:r>
            <a:r>
              <a:rPr lang="uk-UA" b="1" dirty="0" smtClean="0"/>
              <a:t>іноземна мова (</a:t>
            </a:r>
            <a:r>
              <a:rPr lang="ru-RU" b="1" dirty="0" err="1" smtClean="0"/>
              <a:t>англійська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, </a:t>
            </a:r>
            <a:r>
              <a:rPr lang="ru-RU" b="1" dirty="0" err="1" smtClean="0"/>
              <a:t>іспанська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, </a:t>
            </a:r>
            <a:r>
              <a:rPr lang="ru-RU" b="1" dirty="0" err="1" smtClean="0"/>
              <a:t>німецька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, </a:t>
            </a:r>
            <a:r>
              <a:rPr lang="ru-RU" b="1" dirty="0" err="1" smtClean="0"/>
              <a:t>французька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) – </a:t>
            </a:r>
            <a:r>
              <a:rPr lang="ru-RU" b="1" i="1" dirty="0" smtClean="0"/>
              <a:t>на </a:t>
            </a:r>
            <a:r>
              <a:rPr lang="ru-RU" b="1" i="1" dirty="0" err="1" smtClean="0"/>
              <a:t>вибір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учасника</a:t>
            </a:r>
            <a:r>
              <a:rPr lang="ru-RU" b="1" i="1" dirty="0" smtClean="0"/>
              <a:t>.</a:t>
            </a: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17410" name="Picture 4" descr="zno-logo-ne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875" y="5589588"/>
            <a:ext cx="395763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t_1_zno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63" y="0"/>
            <a:ext cx="14049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2376488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dirty="0" smtClean="0">
                <a:solidFill>
                  <a:schemeClr val="hlink"/>
                </a:solidFill>
              </a:rPr>
              <a:t> </a:t>
            </a:r>
            <a:r>
              <a:rPr lang="uk-UA" sz="4400" dirty="0" smtClean="0">
                <a:solidFill>
                  <a:srgbClr val="0000CC"/>
                </a:solidFill>
                <a:latin typeface="Times New Roman" pitchFamily="18" charset="0"/>
              </a:rPr>
              <a:t>Вступ на базі свідоцтва про здобуття повної загальної середньої освіти</a:t>
            </a:r>
            <a:endParaRPr lang="ru-RU" sz="44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7890" name="Picture 4" descr="gerbddmam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effectLst>
            <a:softEdge rad="127000"/>
          </a:effectLst>
        </p:spPr>
      </p:pic>
      <p:sp>
        <p:nvSpPr>
          <p:cNvPr id="37891" name="Заголовок 1"/>
          <p:cNvSpPr>
            <a:spLocks/>
          </p:cNvSpPr>
          <p:nvPr/>
        </p:nvSpPr>
        <p:spPr bwMode="auto">
          <a:xfrm>
            <a:off x="684213" y="188913"/>
            <a:ext cx="73453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00CC"/>
                </a:solidFill>
              </a:rPr>
              <a:t>Вступна кампан</a:t>
            </a:r>
            <a:r>
              <a:rPr lang="uk-UA" sz="4400" b="1">
                <a:solidFill>
                  <a:srgbClr val="0000CC"/>
                </a:solidFill>
              </a:rPr>
              <a:t>ія 2020</a:t>
            </a:r>
            <a:endParaRPr lang="ru-RU" sz="4400" b="1">
              <a:solidFill>
                <a:srgbClr val="0000CC"/>
              </a:solidFill>
            </a:endParaRPr>
          </a:p>
        </p:txBody>
      </p:sp>
      <p:pic>
        <p:nvPicPr>
          <p:cNvPr id="37892" name="Picture 9" descr="education-vector-3663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573463"/>
            <a:ext cx="3683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21173" y="2420888"/>
            <a:ext cx="8352927" cy="3450696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</a:rPr>
              <a:t>01 липня 2020 року</a:t>
            </a:r>
            <a:r>
              <a:rPr lang="uk-UA" b="1" dirty="0" smtClean="0">
                <a:solidFill>
                  <a:srgbClr val="FF3300"/>
                </a:solidFill>
              </a:rPr>
              <a:t> </a:t>
            </a:r>
            <a:r>
              <a:rPr lang="uk-UA" b="1" dirty="0" smtClean="0">
                <a:solidFill>
                  <a:srgbClr val="0000CC"/>
                </a:solidFill>
              </a:rPr>
              <a:t>– </a:t>
            </a:r>
            <a:r>
              <a:rPr lang="uk-UA" dirty="0" smtClean="0">
                <a:solidFill>
                  <a:srgbClr val="0000CC"/>
                </a:solidFill>
              </a:rPr>
              <a:t>реєстрація електронних кабінетів вступників, завантаження необхідних документів</a:t>
            </a:r>
          </a:p>
          <a:p>
            <a:pPr algn="just" eaLnBrk="1" hangingPunct="1">
              <a:buFontTx/>
              <a:buNone/>
            </a:pPr>
            <a:r>
              <a:rPr lang="uk-UA" b="1" dirty="0" smtClean="0">
                <a:solidFill>
                  <a:schemeClr val="hlink"/>
                </a:solidFill>
              </a:rPr>
              <a:t>     </a:t>
            </a:r>
            <a:endParaRPr lang="uk-UA" dirty="0" smtClean="0">
              <a:solidFill>
                <a:srgbClr val="FF3300"/>
              </a:solidFill>
            </a:endParaRPr>
          </a:p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</a:rPr>
              <a:t>13 липня </a:t>
            </a:r>
            <a:r>
              <a:rPr lang="uk-UA" u="sng" dirty="0" smtClean="0">
                <a:solidFill>
                  <a:srgbClr val="FF3300"/>
                </a:solidFill>
              </a:rPr>
              <a:t>- </a:t>
            </a:r>
            <a:r>
              <a:rPr lang="uk-UA" b="1" u="sng" dirty="0" smtClean="0">
                <a:solidFill>
                  <a:srgbClr val="FF3300"/>
                </a:solidFill>
              </a:rPr>
              <a:t>22 </a:t>
            </a:r>
            <a:r>
              <a:rPr lang="uk-UA" b="1" u="sng" dirty="0" err="1" smtClean="0">
                <a:solidFill>
                  <a:srgbClr val="FF3300"/>
                </a:solidFill>
              </a:rPr>
              <a:t>липня</a:t>
            </a:r>
            <a:r>
              <a:rPr lang="uk-UA" b="1" u="sng" dirty="0" smtClean="0">
                <a:solidFill>
                  <a:srgbClr val="FF3300"/>
                </a:solidFill>
              </a:rPr>
              <a:t> 2020 року</a:t>
            </a:r>
            <a:r>
              <a:rPr lang="uk-UA" b="1" dirty="0" smtClean="0">
                <a:solidFill>
                  <a:srgbClr val="FF3300"/>
                </a:solidFill>
              </a:rPr>
              <a:t> </a:t>
            </a:r>
            <a:r>
              <a:rPr lang="uk-UA" b="1" dirty="0" smtClean="0">
                <a:solidFill>
                  <a:srgbClr val="0000CC"/>
                </a:solidFill>
              </a:rPr>
              <a:t>– </a:t>
            </a:r>
            <a:r>
              <a:rPr lang="uk-UA" dirty="0" smtClean="0">
                <a:solidFill>
                  <a:srgbClr val="0000CC"/>
                </a:solidFill>
              </a:rPr>
              <a:t>Прийом заяв від випускників шкіл, ПТУ, ВПУ в електронному вигляді</a:t>
            </a:r>
            <a:r>
              <a:rPr lang="uk-UA" dirty="0" smtClean="0">
                <a:solidFill>
                  <a:schemeClr val="hlink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endParaRPr lang="uk-UA" dirty="0" smtClean="0">
              <a:solidFill>
                <a:schemeClr val="hlink"/>
              </a:solidFill>
            </a:endParaRPr>
          </a:p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</a:rPr>
              <a:t>27 липня - 31 </a:t>
            </a:r>
            <a:r>
              <a:rPr lang="uk-UA" b="1" u="sng" dirty="0" err="1" smtClean="0">
                <a:solidFill>
                  <a:srgbClr val="FF3300"/>
                </a:solidFill>
              </a:rPr>
              <a:t>липня</a:t>
            </a:r>
            <a:r>
              <a:rPr lang="uk-UA" b="1" u="sng" dirty="0" smtClean="0">
                <a:solidFill>
                  <a:srgbClr val="FF3300"/>
                </a:solidFill>
              </a:rPr>
              <a:t> 2020 року</a:t>
            </a:r>
            <a:r>
              <a:rPr lang="uk-UA" dirty="0" smtClean="0">
                <a:solidFill>
                  <a:schemeClr val="hlink"/>
                </a:solidFill>
              </a:rPr>
              <a:t> </a:t>
            </a:r>
            <a:r>
              <a:rPr lang="uk-UA" dirty="0" smtClean="0">
                <a:solidFill>
                  <a:srgbClr val="0000CC"/>
                </a:solidFill>
              </a:rPr>
              <a:t>– абітурієнт повинен надати оригінали та копії документів до ЗВО</a:t>
            </a:r>
          </a:p>
          <a:p>
            <a:pPr algn="just" eaLnBrk="1" hangingPunct="1">
              <a:buFontTx/>
              <a:buNone/>
            </a:pPr>
            <a:endParaRPr lang="uk-UA" dirty="0" smtClean="0">
              <a:solidFill>
                <a:schemeClr val="hlink"/>
              </a:solidFill>
            </a:endParaRPr>
          </a:p>
          <a:p>
            <a:pPr algn="just" eaLnBrk="1" hangingPunct="1">
              <a:buFontTx/>
              <a:buNone/>
            </a:pPr>
            <a:r>
              <a:rPr lang="uk-UA" dirty="0" smtClean="0">
                <a:solidFill>
                  <a:srgbClr val="0000CC"/>
                </a:solidFill>
              </a:rPr>
              <a:t>Абітурієнт може подати</a:t>
            </a:r>
            <a:r>
              <a:rPr lang="uk-UA" dirty="0" smtClean="0">
                <a:solidFill>
                  <a:schemeClr val="hlink"/>
                </a:solidFill>
              </a:rPr>
              <a:t> </a:t>
            </a:r>
            <a:r>
              <a:rPr lang="uk-UA" b="1" u="sng" dirty="0" smtClean="0">
                <a:solidFill>
                  <a:srgbClr val="FF3300"/>
                </a:solidFill>
              </a:rPr>
              <a:t>до 5 заяв</a:t>
            </a:r>
            <a:endParaRPr lang="ru-RU" b="1" u="sng" dirty="0" smtClean="0">
              <a:solidFill>
                <a:srgbClr val="FF3300"/>
              </a:solidFill>
            </a:endParaRP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48374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</a:t>
            </a:r>
            <a:br>
              <a:rPr lang="uk-UA" alt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ДДМА</a:t>
            </a:r>
            <a:r>
              <a:rPr lang="uk-UA" altLang="uk-UA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3993306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Tx/>
              <a:buNone/>
            </a:pP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У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процесі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подання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заяв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для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участі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в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конкурсі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абітурієнту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необхідно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вказати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в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кожній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заяві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пріоритетність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від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1  до  5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, при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цьому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«1»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визначає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найвищу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CC"/>
                </a:solidFill>
                <a:latin typeface="Times New Roman" pitchFamily="18" charset="0"/>
              </a:rPr>
              <a:t>пріоритетність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ru-RU" sz="36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3600" dirty="0" err="1" smtClean="0">
                <a:solidFill>
                  <a:srgbClr val="FF3300"/>
                </a:solidFill>
              </a:rPr>
              <a:t>Пріоритетність</a:t>
            </a:r>
            <a:r>
              <a:rPr lang="ru-RU" sz="3600" dirty="0" smtClean="0">
                <a:solidFill>
                  <a:srgbClr val="FF3300"/>
                </a:solidFill>
              </a:rPr>
              <a:t> не </a:t>
            </a:r>
            <a:r>
              <a:rPr lang="ru-RU" sz="3600" dirty="0" err="1" smtClean="0">
                <a:solidFill>
                  <a:srgbClr val="FF3300"/>
                </a:solidFill>
              </a:rPr>
              <a:t>може</a:t>
            </a:r>
            <a:r>
              <a:rPr lang="ru-RU" sz="3600" dirty="0" smtClean="0">
                <a:solidFill>
                  <a:srgbClr val="FF3300"/>
                </a:solidFill>
              </a:rPr>
              <a:t> бути </a:t>
            </a:r>
            <a:r>
              <a:rPr lang="ru-RU" sz="3600" dirty="0" err="1" smtClean="0">
                <a:solidFill>
                  <a:srgbClr val="FF3300"/>
                </a:solidFill>
              </a:rPr>
              <a:t>змінена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 err="1" smtClean="0">
                <a:solidFill>
                  <a:srgbClr val="FF3300"/>
                </a:solidFill>
              </a:rPr>
              <a:t>впродовж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 err="1" smtClean="0">
                <a:solidFill>
                  <a:srgbClr val="FF3300"/>
                </a:solidFill>
              </a:rPr>
              <a:t>всієї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 err="1" smtClean="0">
                <a:solidFill>
                  <a:srgbClr val="FF3300"/>
                </a:solidFill>
              </a:rPr>
              <a:t>вступної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 err="1" smtClean="0">
                <a:solidFill>
                  <a:srgbClr val="FF3300"/>
                </a:solidFill>
              </a:rPr>
              <a:t>компанії</a:t>
            </a:r>
            <a:r>
              <a:rPr lang="ru-RU" sz="3600" dirty="0" smtClean="0">
                <a:solidFill>
                  <a:srgbClr val="FF3300"/>
                </a:solidFill>
              </a:rPr>
              <a:t>.</a:t>
            </a:r>
            <a:r>
              <a:rPr lang="ru-RU" sz="3600" dirty="0" smtClean="0"/>
              <a:t> </a:t>
            </a:r>
          </a:p>
          <a:p>
            <a:pPr eaLnBrk="1" hangingPunct="1"/>
            <a:endParaRPr lang="ru-RU" sz="3600" dirty="0" smtClean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Правила вступу до ДДМА</a:t>
            </a:r>
            <a:r>
              <a:rPr lang="uk-UA" altLang="uk-UA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gerbddmam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956376" y="257839"/>
            <a:ext cx="998537" cy="1143000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289" y="2090421"/>
            <a:ext cx="3008636" cy="227528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0518" y="1323976"/>
            <a:ext cx="6499225" cy="1904087"/>
          </a:xfrm>
        </p:spPr>
        <p:txBody>
          <a:bodyPr>
            <a:normAutofit lnSpcReduction="10000"/>
          </a:bodyPr>
          <a:lstStyle/>
          <a:p>
            <a:pPr marL="228600" indent="-228600" algn="ctr" eaLnBrk="1" hangingPunct="1">
              <a:buFontTx/>
              <a:buNone/>
              <a:defRPr/>
            </a:pP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р.</a:t>
            </a:r>
          </a:p>
          <a:p>
            <a:pPr marL="228600" indent="-228600" algn="ctr" eaLnBrk="1" hangingPunct="1">
              <a:buFontTx/>
              <a:buNone/>
              <a:defRPr/>
            </a:pP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р.</a:t>
            </a:r>
          </a:p>
          <a:p>
            <a:pPr marL="228600" indent="-228600" algn="ctr" eaLnBrk="1" hangingPunct="1">
              <a:buFontTx/>
              <a:buNone/>
              <a:defRPr/>
            </a:pP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р.</a:t>
            </a:r>
          </a:p>
          <a:p>
            <a:pPr marL="228600" indent="-228600" algn="ctr" eaLnBrk="1" hangingPunct="1">
              <a:buFontTx/>
              <a:buNone/>
              <a:defRPr/>
            </a:pP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р.</a:t>
            </a:r>
          </a:p>
          <a:p>
            <a:pPr marL="228600" indent="-228600" eaLnBrk="1" hangingPunct="1"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309563"/>
            <a:ext cx="6432550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b="1" kern="1200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Для подання заяв використовують сертифікати ЗНО:</a:t>
            </a:r>
          </a:p>
        </p:txBody>
      </p:sp>
      <p:sp>
        <p:nvSpPr>
          <p:cNvPr id="40964" name="Овал 3"/>
          <p:cNvSpPr>
            <a:spLocks noChangeArrowheads="1"/>
          </p:cNvSpPr>
          <p:nvPr/>
        </p:nvSpPr>
        <p:spPr bwMode="auto">
          <a:xfrm>
            <a:off x="3492500" y="3860800"/>
            <a:ext cx="2735263" cy="936625"/>
          </a:xfrm>
          <a:prstGeom prst="ellipse">
            <a:avLst/>
          </a:prstGeom>
          <a:solidFill>
            <a:srgbClr val="99CCFF"/>
          </a:solidFill>
          <a:ln w="12700" algn="ctr">
            <a:solidFill>
              <a:srgbClr val="69881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b="1" dirty="0">
                <a:latin typeface="Bookman Old Style" pitchFamily="18" charset="0"/>
              </a:rPr>
              <a:t>Окрім іноземних мов</a:t>
            </a:r>
          </a:p>
        </p:txBody>
      </p:sp>
      <p:sp>
        <p:nvSpPr>
          <p:cNvPr id="5" name="Стрелка вправо 4"/>
          <p:cNvSpPr>
            <a:spLocks noChangeArrowheads="1"/>
          </p:cNvSpPr>
          <p:nvPr/>
        </p:nvSpPr>
        <p:spPr bwMode="auto">
          <a:xfrm rot="5400000">
            <a:off x="4564062" y="3436938"/>
            <a:ext cx="582613" cy="134938"/>
          </a:xfrm>
          <a:prstGeom prst="rightArrow">
            <a:avLst>
              <a:gd name="adj1" fmla="val 50000"/>
              <a:gd name="adj2" fmla="val 67363"/>
            </a:avLst>
          </a:prstGeom>
          <a:solidFill>
            <a:srgbClr val="99CCFF"/>
          </a:solidFill>
          <a:ln w="12700" algn="ctr">
            <a:solidFill>
              <a:srgbClr val="69881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35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Стрелка вниз 5"/>
          <p:cNvSpPr>
            <a:spLocks noChangeArrowheads="1"/>
          </p:cNvSpPr>
          <p:nvPr/>
        </p:nvSpPr>
        <p:spPr bwMode="auto">
          <a:xfrm>
            <a:off x="4787900" y="4868863"/>
            <a:ext cx="134938" cy="635000"/>
          </a:xfrm>
          <a:prstGeom prst="downArrow">
            <a:avLst>
              <a:gd name="adj1" fmla="val 50000"/>
              <a:gd name="adj2" fmla="val 67473"/>
            </a:avLst>
          </a:prstGeom>
          <a:solidFill>
            <a:srgbClr val="99CCFF"/>
          </a:solidFill>
          <a:ln w="12700" algn="ctr">
            <a:solidFill>
              <a:srgbClr val="69881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35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67" name="Овал 6"/>
          <p:cNvSpPr>
            <a:spLocks noChangeArrowheads="1"/>
          </p:cNvSpPr>
          <p:nvPr/>
        </p:nvSpPr>
        <p:spPr bwMode="auto">
          <a:xfrm>
            <a:off x="3276600" y="5516563"/>
            <a:ext cx="3311525" cy="792162"/>
          </a:xfrm>
          <a:prstGeom prst="ellipse">
            <a:avLst/>
          </a:prstGeom>
          <a:solidFill>
            <a:srgbClr val="99CCFF"/>
          </a:solidFill>
          <a:ln w="12700" algn="ctr">
            <a:solidFill>
              <a:srgbClr val="69881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2018, 2019, 2020</a:t>
            </a:r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sz="2400" b="1" dirty="0">
                <a:latin typeface="Bookman Old Style" pitchFamily="18" charset="0"/>
              </a:rPr>
              <a:t>р.</a:t>
            </a:r>
          </a:p>
        </p:txBody>
      </p:sp>
      <p:pic>
        <p:nvPicPr>
          <p:cNvPr id="11" name="Picture 4" descr="gerbdd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1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463855" cy="468052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Максимальна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</a:rPr>
              <a:t>кількість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</a:rPr>
              <a:t>предметів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, на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</a:rPr>
              <a:t>які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</a:rPr>
              <a:t>можна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</a:rPr>
              <a:t>бажано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</a:rPr>
              <a:t>зареєструватись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  <a:p>
            <a:pPr algn="ctr" eaLnBrk="1" hangingPunct="1">
              <a:buFontTx/>
              <a:buNone/>
            </a:pPr>
            <a:r>
              <a:rPr lang="uk-UA" altLang="uk-UA" sz="2800" u="sng" dirty="0" smtClean="0">
                <a:solidFill>
                  <a:srgbClr val="FF3300"/>
                </a:solidFill>
                <a:latin typeface="Times New Roman" pitchFamily="18" charset="0"/>
              </a:rPr>
              <a:t>Обов’язковим</a:t>
            </a:r>
            <a:r>
              <a:rPr lang="uk-UA" altLang="uk-UA" sz="2800" u="sng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0000CC"/>
                </a:solidFill>
                <a:latin typeface="Times New Roman" pitchFamily="18" charset="0"/>
              </a:rPr>
              <a:t>для всіх абітурієнтів</a:t>
            </a:r>
            <a:r>
              <a:rPr lang="uk-UA" altLang="uk-UA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0000CC"/>
                </a:solidFill>
                <a:latin typeface="Times New Roman" pitchFamily="18" charset="0"/>
              </a:rPr>
              <a:t>ЗНО з конкурсного</a:t>
            </a:r>
            <a:r>
              <a:rPr lang="uk-UA" altLang="uk-UA" sz="28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0000CC"/>
                </a:solidFill>
                <a:latin typeface="Times New Roman" pitchFamily="18" charset="0"/>
              </a:rPr>
              <a:t>предмета </a:t>
            </a:r>
          </a:p>
          <a:p>
            <a:pPr algn="ctr" eaLnBrk="1" hangingPunct="1">
              <a:buFontTx/>
              <a:buNone/>
            </a:pPr>
            <a:r>
              <a:rPr lang="uk-UA" alt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“Українська мова та література”</a:t>
            </a:r>
            <a:r>
              <a:rPr lang="uk-UA" altLang="uk-UA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uk-UA" altLang="uk-UA" sz="28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 altLang="uk-UA" sz="2800" dirty="0" smtClean="0">
                <a:solidFill>
                  <a:srgbClr val="0000CC"/>
                </a:solidFill>
                <a:latin typeface="Times New Roman" pitchFamily="18" charset="0"/>
              </a:rPr>
              <a:t>З детальним переліком конкурсних предметів для вступу до ДДМА в залежності від обраної спеціальності можна ознайомитись в таблиці або на сайті </a:t>
            </a:r>
            <a:r>
              <a:rPr lang="uk-UA" altLang="uk-UA" sz="2800" dirty="0" smtClean="0">
                <a:solidFill>
                  <a:srgbClr val="0000CC"/>
                </a:solidFill>
                <a:latin typeface="Times New Roman" pitchFamily="18" charset="0"/>
                <a:hlinkClick r:id="rId2"/>
              </a:rPr>
              <a:t>http://www.dgma.donetsk.ua</a:t>
            </a:r>
            <a:r>
              <a:rPr lang="en-US" altLang="uk-UA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uk-UA" altLang="uk-UA" sz="28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98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</a:rPr>
              <a:t>Правила вступу до ДДМА</a:t>
            </a:r>
            <a:endParaRPr lang="ru-RU" sz="3600" b="1" i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5" descr="vostrebovannye-professii-spis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9648" y="5048488"/>
            <a:ext cx="2411760" cy="180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6326120" cy="51565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gerbddmam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7884368" y="188913"/>
            <a:ext cx="998537" cy="1143000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vostrebovannye-professii-spis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8" y="4215003"/>
            <a:ext cx="3563888" cy="26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1" y="369818"/>
            <a:ext cx="4475574" cy="6480720"/>
          </a:xfrm>
          <a:prstGeom prst="rect">
            <a:avLst/>
          </a:prstGeom>
        </p:spPr>
      </p:pic>
      <p:pic>
        <p:nvPicPr>
          <p:cNvPr id="5" name="Picture 4" descr="gerbddmam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8254074" y="188913"/>
            <a:ext cx="628831" cy="719807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 descr="vostrebovannye-professii-spis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32" y="332656"/>
            <a:ext cx="4851338" cy="59046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gerbddmam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8191167" y="188913"/>
            <a:ext cx="691738" cy="791815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362950" cy="568801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КБ = К1*П1 + К2*П2 + К3*П3 + К4*А + К5*ОУ,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П1, П2, П3  –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ЗНО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вступних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іспитів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другого та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предмету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 –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бал  документа  про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 переведений у шкалу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100 до 200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ОУ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бал за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успішне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підготовчих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ДДМА за шкалою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100 до 200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за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до  ДДМА  на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інженерно-технічні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Комп’ютерні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науки»,  «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Комп’ютерна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ваговий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(К1, К2, К3)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кожного з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конкурсних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сертифікату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0,3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ваговий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(К4)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бала документа (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додатка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до документа) про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0,05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ваговий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(К5)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успіхи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успішне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підготовчих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ДДМА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0,05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інімальний</a:t>
            </a:r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конкурсний бал для </a:t>
            </a:r>
            <a:r>
              <a:rPr lang="uk-UA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втупу</a:t>
            </a:r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місця державного замовлення </a:t>
            </a:r>
            <a:r>
              <a:rPr lang="uk-UA" sz="28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0000CC"/>
                </a:solidFill>
              </a:rPr>
              <a:t>КОНКУРСНИЙ БАЛ</a:t>
            </a:r>
            <a:endParaRPr lang="ru-RU" sz="3600" b="1" dirty="0" smtClean="0">
              <a:solidFill>
                <a:srgbClr val="0000CC"/>
              </a:solidFill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353" y="188913"/>
            <a:ext cx="817552" cy="9358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75467"/>
            <a:ext cx="8391847" cy="345069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2400" dirty="0" smtClean="0">
                <a:solidFill>
                  <a:srgbClr val="0000CC"/>
                </a:solidFill>
              </a:rPr>
              <a:t>творчі конкурси проводяться:</a:t>
            </a:r>
          </a:p>
          <a:p>
            <a:pPr algn="ctr" eaLnBrk="1" hangingPunct="1">
              <a:buFontTx/>
              <a:buNone/>
            </a:pPr>
            <a:endParaRPr lang="uk-UA" sz="2400" dirty="0" smtClean="0">
              <a:solidFill>
                <a:srgbClr val="0000CC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2400" dirty="0" smtClean="0">
                <a:solidFill>
                  <a:srgbClr val="0000CC"/>
                </a:solidFill>
              </a:rPr>
              <a:t>з </a:t>
            </a:r>
            <a:r>
              <a:rPr lang="uk-UA" sz="2400" b="1" dirty="0" smtClean="0">
                <a:solidFill>
                  <a:srgbClr val="C00000"/>
                </a:solidFill>
              </a:rPr>
              <a:t>01</a:t>
            </a:r>
            <a:r>
              <a:rPr lang="uk-UA" sz="2400" dirty="0" smtClean="0">
                <a:solidFill>
                  <a:srgbClr val="C00000"/>
                </a:solidFill>
              </a:rPr>
              <a:t> по </a:t>
            </a:r>
            <a:r>
              <a:rPr lang="uk-UA" sz="2400" b="1" dirty="0" smtClean="0">
                <a:solidFill>
                  <a:srgbClr val="C00000"/>
                </a:solidFill>
              </a:rPr>
              <a:t>12</a:t>
            </a:r>
            <a:r>
              <a:rPr lang="uk-UA" sz="2400" dirty="0" smtClean="0">
                <a:solidFill>
                  <a:srgbClr val="C00000"/>
                </a:solidFill>
              </a:rPr>
              <a:t> липня </a:t>
            </a:r>
            <a:r>
              <a:rPr lang="uk-UA" sz="2400" dirty="0" smtClean="0">
                <a:solidFill>
                  <a:srgbClr val="0000CC"/>
                </a:solidFill>
              </a:rPr>
              <a:t>включно для вступників на місця державного замовлення;</a:t>
            </a:r>
          </a:p>
          <a:p>
            <a:pPr algn="ctr" eaLnBrk="1" hangingPunct="1">
              <a:buFontTx/>
              <a:buNone/>
            </a:pPr>
            <a:r>
              <a:rPr lang="uk-UA" sz="2400" dirty="0" smtClean="0">
                <a:solidFill>
                  <a:srgbClr val="0000CC"/>
                </a:solidFill>
              </a:rPr>
              <a:t>з </a:t>
            </a:r>
            <a:r>
              <a:rPr lang="uk-UA" sz="2400" b="1" dirty="0" smtClean="0">
                <a:solidFill>
                  <a:srgbClr val="C00000"/>
                </a:solidFill>
              </a:rPr>
              <a:t>13</a:t>
            </a:r>
            <a:r>
              <a:rPr lang="uk-UA" sz="2400" dirty="0" smtClean="0">
                <a:solidFill>
                  <a:srgbClr val="C00000"/>
                </a:solidFill>
              </a:rPr>
              <a:t> по </a:t>
            </a:r>
            <a:r>
              <a:rPr lang="uk-UA" sz="2400" b="1" dirty="0" smtClean="0">
                <a:solidFill>
                  <a:srgbClr val="C00000"/>
                </a:solidFill>
              </a:rPr>
              <a:t>22</a:t>
            </a:r>
            <a:r>
              <a:rPr lang="uk-UA" sz="2400" dirty="0" smtClean="0">
                <a:solidFill>
                  <a:srgbClr val="C00000"/>
                </a:solidFill>
              </a:rPr>
              <a:t> лип</a:t>
            </a:r>
            <a:r>
              <a:rPr lang="uk-UA" sz="2400" dirty="0" smtClean="0">
                <a:solidFill>
                  <a:srgbClr val="0000CC"/>
                </a:solidFill>
              </a:rPr>
              <a:t>ня для вступників, які вступають на місця за кошти фізичних або юридичних осіб.</a:t>
            </a:r>
          </a:p>
          <a:p>
            <a:pPr algn="ctr" eaLnBrk="1" hangingPunct="1"/>
            <a:endParaRPr lang="uk-UA" sz="2400" dirty="0" smtClean="0">
              <a:solidFill>
                <a:srgbClr val="0000CC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2400" dirty="0" smtClean="0">
                <a:solidFill>
                  <a:srgbClr val="0000CC"/>
                </a:solidFill>
              </a:rPr>
              <a:t>звернути увагу, що є бюджетні та </a:t>
            </a:r>
            <a:r>
              <a:rPr lang="uk-UA" sz="2400" dirty="0" err="1" smtClean="0">
                <a:solidFill>
                  <a:srgbClr val="0000CC"/>
                </a:solidFill>
              </a:rPr>
              <a:t>небюджетні</a:t>
            </a:r>
            <a:r>
              <a:rPr lang="uk-UA" sz="2400" dirty="0" smtClean="0">
                <a:solidFill>
                  <a:srgbClr val="0000CC"/>
                </a:solidFill>
              </a:rPr>
              <a:t> пропозиції</a:t>
            </a:r>
          </a:p>
        </p:txBody>
      </p:sp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 </a:t>
            </a:r>
            <a:br>
              <a:rPr lang="uk-UA" altLang="uk-UA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ДДМА</a:t>
            </a:r>
            <a:endParaRPr lang="ru-RU" sz="40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638"/>
            <a:ext cx="8845961" cy="62595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з 27 по 31 </a:t>
            </a:r>
            <a:r>
              <a:rPr lang="ru-RU" sz="2400" b="1" dirty="0" err="1" smtClean="0">
                <a:solidFill>
                  <a:srgbClr val="C00000"/>
                </a:solidFill>
              </a:rPr>
              <a:t>липня</a:t>
            </a:r>
            <a:r>
              <a:rPr lang="ru-RU" sz="2400" b="1" dirty="0" smtClean="0">
                <a:solidFill>
                  <a:srgbClr val="C00000"/>
                </a:solidFill>
              </a:rPr>
              <a:t> 2020 року: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2"/>
                </a:solidFill>
              </a:rPr>
              <a:t>оригінал</a:t>
            </a:r>
            <a:r>
              <a:rPr lang="ru-RU" sz="2400" b="1" dirty="0" smtClean="0">
                <a:solidFill>
                  <a:schemeClr val="accent2"/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/>
                </a:solidFill>
              </a:rPr>
              <a:t>копія</a:t>
            </a:r>
            <a:r>
              <a:rPr lang="ru-RU" sz="2400" b="1" dirty="0" smtClean="0">
                <a:solidFill>
                  <a:schemeClr val="accent2"/>
                </a:solidFill>
              </a:rPr>
              <a:t> документа, </a:t>
            </a:r>
            <a:r>
              <a:rPr lang="ru-RU" sz="2400" b="1" dirty="0" err="1" smtClean="0">
                <a:solidFill>
                  <a:schemeClr val="accent2"/>
                </a:solidFill>
              </a:rPr>
              <a:t>що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посвідчує</a:t>
            </a:r>
            <a:r>
              <a:rPr lang="ru-RU" sz="2400" b="1" dirty="0" smtClean="0">
                <a:solidFill>
                  <a:schemeClr val="accent2"/>
                </a:solidFill>
              </a:rPr>
              <a:t> особу та </a:t>
            </a:r>
            <a:r>
              <a:rPr lang="ru-RU" sz="2400" b="1" dirty="0" err="1" smtClean="0">
                <a:solidFill>
                  <a:schemeClr val="accent2"/>
                </a:solidFill>
              </a:rPr>
              <a:t>громадянство</a:t>
            </a:r>
            <a:r>
              <a:rPr lang="ru-RU" sz="2400" b="1" dirty="0" smtClean="0">
                <a:solidFill>
                  <a:schemeClr val="accent2"/>
                </a:solidFill>
              </a:rPr>
              <a:t> (2 </a:t>
            </a:r>
            <a:r>
              <a:rPr lang="ru-RU" sz="2400" b="1" dirty="0" err="1" smtClean="0">
                <a:solidFill>
                  <a:schemeClr val="accent2"/>
                </a:solidFill>
              </a:rPr>
              <a:t>екз</a:t>
            </a:r>
            <a:r>
              <a:rPr lang="ru-RU" sz="2400" b="1" dirty="0" smtClean="0">
                <a:solidFill>
                  <a:schemeClr val="accent2"/>
                </a:solidFill>
              </a:rPr>
              <a:t>.);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2"/>
                </a:solidFill>
              </a:rPr>
              <a:t>оригінал</a:t>
            </a:r>
            <a:r>
              <a:rPr lang="ru-RU" sz="2400" b="1" dirty="0" smtClean="0">
                <a:solidFill>
                  <a:schemeClr val="accent2"/>
                </a:solidFill>
              </a:rPr>
              <a:t>  та  </a:t>
            </a:r>
            <a:r>
              <a:rPr lang="ru-RU" sz="2400" b="1" dirty="0" err="1" smtClean="0">
                <a:solidFill>
                  <a:schemeClr val="accent2"/>
                </a:solidFill>
              </a:rPr>
              <a:t>копія</a:t>
            </a:r>
            <a:r>
              <a:rPr lang="ru-RU" sz="2400" b="1" dirty="0" smtClean="0">
                <a:solidFill>
                  <a:schemeClr val="accent2"/>
                </a:solidFill>
              </a:rPr>
              <a:t>  </a:t>
            </a:r>
            <a:r>
              <a:rPr lang="ru-RU" sz="2400" b="1" dirty="0" err="1" smtClean="0">
                <a:solidFill>
                  <a:schemeClr val="accent2"/>
                </a:solidFill>
              </a:rPr>
              <a:t>військового</a:t>
            </a:r>
            <a:r>
              <a:rPr lang="ru-RU" sz="2400" b="1" dirty="0" smtClean="0">
                <a:solidFill>
                  <a:schemeClr val="accent2"/>
                </a:solidFill>
              </a:rPr>
              <a:t>  квитка  </a:t>
            </a:r>
            <a:r>
              <a:rPr lang="ru-RU" sz="2400" b="1" dirty="0" err="1" smtClean="0">
                <a:solidFill>
                  <a:schemeClr val="accent2"/>
                </a:solidFill>
              </a:rPr>
              <a:t>або</a:t>
            </a:r>
            <a:r>
              <a:rPr lang="ru-RU" sz="2400" b="1" dirty="0" smtClean="0">
                <a:solidFill>
                  <a:schemeClr val="accent2"/>
                </a:solidFill>
              </a:rPr>
              <a:t>  </a:t>
            </a:r>
            <a:r>
              <a:rPr lang="ru-RU" sz="2400" b="1" dirty="0" err="1" smtClean="0">
                <a:solidFill>
                  <a:schemeClr val="accent2"/>
                </a:solidFill>
              </a:rPr>
              <a:t>посвідчення</a:t>
            </a:r>
            <a:r>
              <a:rPr lang="ru-RU" sz="2400" b="1" dirty="0" smtClean="0">
                <a:solidFill>
                  <a:schemeClr val="accent2"/>
                </a:solidFill>
              </a:rPr>
              <a:t>  про  приписку    –  для </a:t>
            </a:r>
            <a:r>
              <a:rPr lang="ru-RU" sz="2400" b="1" dirty="0" err="1" smtClean="0">
                <a:solidFill>
                  <a:schemeClr val="accent2"/>
                </a:solidFill>
              </a:rPr>
              <a:t>військовозобов’язаних</a:t>
            </a:r>
            <a:r>
              <a:rPr lang="ru-RU" sz="2400" b="1" dirty="0" smtClean="0">
                <a:solidFill>
                  <a:schemeClr val="accent2"/>
                </a:solidFill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2"/>
                </a:solidFill>
              </a:rPr>
              <a:t>оригінал</a:t>
            </a:r>
            <a:r>
              <a:rPr lang="ru-RU" sz="2400" b="1" dirty="0" smtClean="0">
                <a:solidFill>
                  <a:schemeClr val="accent2"/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/>
                </a:solidFill>
              </a:rPr>
              <a:t>копія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св</a:t>
            </a:r>
            <a:r>
              <a:rPr lang="uk-UA" sz="2400" b="1" dirty="0" err="1" smtClean="0">
                <a:solidFill>
                  <a:schemeClr val="accent2"/>
                </a:solidFill>
              </a:rPr>
              <a:t>ідоцтва</a:t>
            </a:r>
            <a:r>
              <a:rPr lang="uk-UA" sz="2400" b="1" dirty="0" smtClean="0">
                <a:solidFill>
                  <a:schemeClr val="accent2"/>
                </a:solidFill>
              </a:rPr>
              <a:t> про здобуття повної загальної середньої освіти</a:t>
            </a:r>
            <a:r>
              <a:rPr lang="ru-RU" sz="2400" b="1" dirty="0" smtClean="0">
                <a:solidFill>
                  <a:schemeClr val="accent2"/>
                </a:solidFill>
              </a:rPr>
              <a:t> і </a:t>
            </a:r>
            <a:r>
              <a:rPr lang="ru-RU" sz="2400" b="1" dirty="0" err="1" smtClean="0">
                <a:solidFill>
                  <a:schemeClr val="accent2"/>
                </a:solidFill>
              </a:rPr>
              <a:t>додатка</a:t>
            </a:r>
            <a:r>
              <a:rPr lang="ru-RU" sz="2400" b="1" dirty="0" smtClean="0">
                <a:solidFill>
                  <a:schemeClr val="accent2"/>
                </a:solidFill>
              </a:rPr>
              <a:t> до </a:t>
            </a:r>
            <a:r>
              <a:rPr lang="ru-RU" sz="2400" b="1" dirty="0" err="1" smtClean="0">
                <a:solidFill>
                  <a:schemeClr val="accent2"/>
                </a:solidFill>
              </a:rPr>
              <a:t>нього</a:t>
            </a:r>
            <a:r>
              <a:rPr lang="ru-RU" sz="2400" b="1" dirty="0" smtClean="0">
                <a:solidFill>
                  <a:schemeClr val="accent2"/>
                </a:solidFill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2"/>
                </a:solidFill>
              </a:rPr>
              <a:t>оригінал</a:t>
            </a:r>
            <a:r>
              <a:rPr lang="ru-RU" sz="2400" b="1" dirty="0" smtClean="0">
                <a:solidFill>
                  <a:schemeClr val="accent2"/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/>
                </a:solidFill>
              </a:rPr>
              <a:t>копія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сертифікатів</a:t>
            </a:r>
            <a:r>
              <a:rPr lang="ru-RU" sz="2400" b="1" dirty="0" smtClean="0">
                <a:solidFill>
                  <a:schemeClr val="accent2"/>
                </a:solidFill>
              </a:rPr>
              <a:t> ЗНО та </a:t>
            </a:r>
            <a:r>
              <a:rPr lang="ru-RU" sz="2400" b="1" dirty="0" err="1" smtClean="0">
                <a:solidFill>
                  <a:schemeClr val="accent2"/>
                </a:solidFill>
              </a:rPr>
              <a:t>інформаційна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картка</a:t>
            </a:r>
            <a:r>
              <a:rPr lang="ru-RU" sz="2400" b="1" dirty="0" smtClean="0">
                <a:solidFill>
                  <a:schemeClr val="accent2"/>
                </a:solidFill>
              </a:rPr>
              <a:t> про </a:t>
            </a:r>
            <a:r>
              <a:rPr lang="ru-RU" sz="2400" b="1" dirty="0" err="1" smtClean="0">
                <a:solidFill>
                  <a:schemeClr val="accent2"/>
                </a:solidFill>
              </a:rPr>
              <a:t>результати</a:t>
            </a:r>
            <a:r>
              <a:rPr lang="ru-RU" sz="2400" b="1" dirty="0" smtClean="0">
                <a:solidFill>
                  <a:schemeClr val="accent2"/>
                </a:solidFill>
              </a:rPr>
              <a:t> ЗНО;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2"/>
                </a:solidFill>
              </a:rPr>
              <a:t>медична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довідка</a:t>
            </a:r>
            <a:r>
              <a:rPr lang="ru-RU" sz="2400" b="1" dirty="0" smtClean="0">
                <a:solidFill>
                  <a:schemeClr val="accent2"/>
                </a:solidFill>
              </a:rPr>
              <a:t> (форма 086 о)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2"/>
                </a:solidFill>
              </a:rPr>
              <a:t>чотири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кольорові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фотокартки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розміром</a:t>
            </a:r>
            <a:r>
              <a:rPr lang="ru-RU" sz="2400" b="1" dirty="0" smtClean="0">
                <a:solidFill>
                  <a:schemeClr val="accent2"/>
                </a:solidFill>
              </a:rPr>
              <a:t> 3 Х 4 см;</a:t>
            </a:r>
            <a:r>
              <a:rPr lang="ru-RU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Перелік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документів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що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необхідно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надати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 для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вступу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 до ДДМА в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період</a:t>
            </a:r>
            <a:endParaRPr lang="ru-RU" sz="36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8132" name="Picture 7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196" y="2276872"/>
            <a:ext cx="111601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 descr="sertyfikat-zno-1024x7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196" y="4005064"/>
            <a:ext cx="936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 descr="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8529" y="5588794"/>
            <a:ext cx="555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54074" y="188913"/>
            <a:ext cx="628831" cy="71980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89363"/>
            <a:ext cx="8229600" cy="27352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У </a:t>
            </a:r>
            <a:r>
              <a:rPr lang="ru-RU" sz="2000" b="1" dirty="0" err="1" smtClean="0">
                <a:solidFill>
                  <a:schemeClr val="accent2"/>
                </a:solidFill>
              </a:rPr>
              <a:t>разі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необхідності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працівники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Приймальної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комісії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допоможуть</a:t>
            </a:r>
            <a:r>
              <a:rPr lang="ru-RU" sz="2000" b="1" dirty="0" smtClean="0">
                <a:solidFill>
                  <a:schemeClr val="accent2"/>
                </a:solidFill>
              </a:rPr>
              <a:t> вам у </a:t>
            </a:r>
            <a:r>
              <a:rPr lang="ru-RU" sz="2000" b="1" dirty="0" err="1" smtClean="0">
                <a:solidFill>
                  <a:schemeClr val="accent2"/>
                </a:solidFill>
              </a:rPr>
              <a:t>вирішенні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питань</a:t>
            </a:r>
            <a:r>
              <a:rPr lang="ru-RU" sz="2000" b="1" dirty="0" smtClean="0">
                <a:solidFill>
                  <a:schemeClr val="accent2"/>
                </a:solidFill>
              </a:rPr>
              <a:t>, </a:t>
            </a:r>
            <a:r>
              <a:rPr lang="ru-RU" sz="2000" b="1" dirty="0" err="1" smtClean="0">
                <a:solidFill>
                  <a:schemeClr val="accent2"/>
                </a:solidFill>
              </a:rPr>
              <a:t>що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стосуються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вступу</a:t>
            </a:r>
            <a:r>
              <a:rPr lang="ru-RU" sz="2000" b="1" dirty="0" smtClean="0">
                <a:solidFill>
                  <a:schemeClr val="accent2"/>
                </a:solidFill>
              </a:rPr>
              <a:t> до ДДМА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err="1" smtClean="0">
                <a:solidFill>
                  <a:schemeClr val="accent2"/>
                </a:solidFill>
              </a:rPr>
              <a:t>Донецька</a:t>
            </a:r>
            <a:r>
              <a:rPr lang="ru-RU" sz="2000" b="1" dirty="0" smtClean="0">
                <a:solidFill>
                  <a:schemeClr val="accent2"/>
                </a:solidFill>
              </a:rPr>
              <a:t> область, м. </a:t>
            </a:r>
            <a:r>
              <a:rPr lang="ru-RU" sz="2000" b="1" dirty="0" err="1" smtClean="0">
                <a:solidFill>
                  <a:schemeClr val="accent2"/>
                </a:solidFill>
              </a:rPr>
              <a:t>Краматорськ</a:t>
            </a:r>
            <a:r>
              <a:rPr lang="ru-RU" sz="2000" b="1" dirty="0" smtClean="0">
                <a:solidFill>
                  <a:schemeClr val="accent2"/>
                </a:solidFill>
              </a:rPr>
              <a:t>, б-р. </a:t>
            </a:r>
            <a:r>
              <a:rPr lang="ru-RU" sz="2000" b="1" dirty="0" err="1" smtClean="0">
                <a:solidFill>
                  <a:schemeClr val="accent2"/>
                </a:solidFill>
              </a:rPr>
              <a:t>Машинобудівників</a:t>
            </a:r>
            <a:r>
              <a:rPr lang="ru-RU" sz="2000" b="1" dirty="0" smtClean="0">
                <a:solidFill>
                  <a:schemeClr val="accent2"/>
                </a:solidFill>
              </a:rPr>
              <a:t>, 39,  2-й корпус ДДМА, </a:t>
            </a:r>
            <a:r>
              <a:rPr lang="ru-RU" sz="2000" b="1" dirty="0" err="1" smtClean="0">
                <a:solidFill>
                  <a:schemeClr val="accent2"/>
                </a:solidFill>
              </a:rPr>
              <a:t>каб</a:t>
            </a:r>
            <a:r>
              <a:rPr lang="ru-RU" sz="2000" b="1" dirty="0" smtClean="0">
                <a:solidFill>
                  <a:schemeClr val="accent2"/>
                </a:solidFill>
              </a:rPr>
              <a:t>. 2214, 2216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err="1" smtClean="0">
                <a:solidFill>
                  <a:schemeClr val="accent2"/>
                </a:solidFill>
              </a:rPr>
              <a:t>Телефони</a:t>
            </a:r>
            <a:r>
              <a:rPr lang="ru-RU" sz="2000" b="1" dirty="0" smtClean="0">
                <a:solidFill>
                  <a:schemeClr val="accent2"/>
                </a:solidFill>
              </a:rPr>
              <a:t>: (0626) 41-69-38; 066-051-74-89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err="1" smtClean="0">
                <a:solidFill>
                  <a:schemeClr val="accent2"/>
                </a:solidFill>
              </a:rPr>
              <a:t>email</a:t>
            </a:r>
            <a:r>
              <a:rPr lang="ru-RU" sz="2000" b="1" dirty="0" smtClean="0">
                <a:solidFill>
                  <a:schemeClr val="accent2"/>
                </a:solidFill>
              </a:rPr>
              <a:t>: pk@dgma.donetsk.ua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Сайт </a:t>
            </a:r>
            <a:r>
              <a:rPr lang="ru-RU" sz="2000" b="1" dirty="0" err="1" smtClean="0">
                <a:solidFill>
                  <a:schemeClr val="accent2"/>
                </a:solidFill>
              </a:rPr>
              <a:t>академії</a:t>
            </a:r>
            <a:r>
              <a:rPr lang="ru-RU" sz="2000" b="1" dirty="0" smtClean="0">
                <a:solidFill>
                  <a:schemeClr val="accent2"/>
                </a:solidFill>
              </a:rPr>
              <a:t>: www.dgma.donetsk.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2"/>
              </a:solidFill>
            </a:endParaRPr>
          </a:p>
        </p:txBody>
      </p:sp>
      <p:pic>
        <p:nvPicPr>
          <p:cNvPr id="49154" name="Picture 5" descr="2016-06-13_vypusk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0" y="2781300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00CC"/>
                </a:solidFill>
                <a:latin typeface="Times New Roman" pitchFamily="18" charset="0"/>
              </a:rPr>
              <a:t>Ласкаво </a:t>
            </a: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</a:rPr>
              <a:t>запрошуємо </a:t>
            </a:r>
            <a:r>
              <a:rPr lang="uk-UA" sz="4000" b="1" dirty="0">
                <a:solidFill>
                  <a:srgbClr val="0000CC"/>
                </a:solidFill>
                <a:latin typeface="Times New Roman" pitchFamily="18" charset="0"/>
              </a:rPr>
              <a:t>до </a:t>
            </a: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</a:rPr>
              <a:t>навчання!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688"/>
            <a:ext cx="8229600" cy="34845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6000" b="1" dirty="0" smtClean="0">
                <a:latin typeface="Times New Roman" pitchFamily="18" charset="0"/>
              </a:rPr>
              <a:t>дещо про процедуру реєстрації </a:t>
            </a:r>
          </a:p>
          <a:p>
            <a:pPr algn="ctr" eaLnBrk="1" hangingPunct="1">
              <a:buFontTx/>
              <a:buNone/>
            </a:pPr>
            <a:r>
              <a:rPr lang="uk-UA" altLang="uk-UA" sz="6000" b="1" dirty="0" smtClean="0">
                <a:latin typeface="Times New Roman" pitchFamily="18" charset="0"/>
              </a:rPr>
              <a:t>на</a:t>
            </a:r>
          </a:p>
          <a:p>
            <a:pPr eaLnBrk="1" hangingPunct="1"/>
            <a:endParaRPr lang="ru-RU" sz="6000" dirty="0" smtClean="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19459" name="Picture 5" descr="na-rivnenshchini-rozpochalasya-reestratsiya-na-pro20200108_50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356393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8" y="235226"/>
            <a:ext cx="8494643" cy="6387548"/>
          </a:xfrm>
          <a:prstGeom prst="rect">
            <a:avLst/>
          </a:prstGeom>
        </p:spPr>
      </p:pic>
      <p:pic>
        <p:nvPicPr>
          <p:cNvPr id="5" name="Рисунок 3"/>
          <p:cNvPicPr>
            <a:picLocks noGrp="1" noChangeAspect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01486" y="257254"/>
            <a:ext cx="1462202" cy="72347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648"/>
            <a:ext cx="8435975" cy="3196927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altLang="uk-UA" b="1" dirty="0" err="1">
                <a:solidFill>
                  <a:srgbClr val="0000CC"/>
                </a:solidFill>
                <a:latin typeface="Times New Roman" pitchFamily="18" charset="0"/>
              </a:rPr>
              <a:t>Створити</a:t>
            </a:r>
            <a:r>
              <a:rPr lang="ru-RU" altLang="uk-UA" b="1" dirty="0">
                <a:solidFill>
                  <a:srgbClr val="0000CC"/>
                </a:solidFill>
                <a:latin typeface="Times New Roman" pitchFamily="18" charset="0"/>
              </a:rPr>
              <a:t> та правильно </a:t>
            </a:r>
            <a:r>
              <a:rPr lang="ru-RU" altLang="uk-UA" b="1" dirty="0" err="1">
                <a:solidFill>
                  <a:srgbClr val="0000CC"/>
                </a:solidFill>
                <a:latin typeface="Times New Roman" pitchFamily="18" charset="0"/>
              </a:rPr>
              <a:t>оформити</a:t>
            </a:r>
            <a:r>
              <a:rPr lang="ru-RU" altLang="uk-UA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ru-RU" altLang="uk-UA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uk-UA" b="1" dirty="0" err="1" smtClean="0">
                <a:solidFill>
                  <a:srgbClr val="0000CC"/>
                </a:solidFill>
                <a:latin typeface="Times New Roman" pitchFamily="18" charset="0"/>
              </a:rPr>
              <a:t>реєстраційну</a:t>
            </a:r>
            <a:r>
              <a:rPr lang="ru-RU" altLang="uk-UA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altLang="uk-UA" b="1" dirty="0" err="1" smtClean="0">
                <a:solidFill>
                  <a:srgbClr val="0000CC"/>
                </a:solidFill>
                <a:latin typeface="Times New Roman" pitchFamily="18" charset="0"/>
              </a:rPr>
              <a:t>картку</a:t>
            </a:r>
            <a:endParaRPr lang="ru-RU" altLang="uk-UA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altLang="uk-UA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uk-UA" altLang="uk-UA" b="1" dirty="0" smtClean="0">
                <a:solidFill>
                  <a:srgbClr val="0000CC"/>
                </a:solidFill>
                <a:latin typeface="Times New Roman" pitchFamily="18" charset="0"/>
              </a:rPr>
              <a:t>Зайти на сторінку “</a:t>
            </a:r>
            <a:r>
              <a:rPr lang="uk-UA" altLang="uk-UA" b="1" dirty="0" smtClean="0">
                <a:solidFill>
                  <a:srgbClr val="C00000"/>
                </a:solidFill>
                <a:latin typeface="Times New Roman" pitchFamily="18" charset="0"/>
              </a:rPr>
              <a:t>Реєстрація</a:t>
            </a:r>
            <a:r>
              <a:rPr lang="uk-UA" altLang="uk-UA" b="1" dirty="0" smtClean="0">
                <a:solidFill>
                  <a:srgbClr val="0000CC"/>
                </a:solidFill>
                <a:latin typeface="Times New Roman" pitchFamily="18" charset="0"/>
              </a:rPr>
              <a:t>” на сайті УЦОЯО </a:t>
            </a:r>
            <a:r>
              <a:rPr lang="en-US" altLang="uk-UA" b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uk-UA" altLang="uk-UA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uk-UA" b="1" dirty="0" smtClean="0">
                <a:solidFill>
                  <a:srgbClr val="C00000"/>
                </a:solidFill>
                <a:latin typeface="Times New Roman" pitchFamily="18" charset="0"/>
              </a:rPr>
              <a:t>testportal.gov.ua</a:t>
            </a:r>
            <a:r>
              <a:rPr lang="uk-UA" altLang="uk-UA" b="1" dirty="0" smtClean="0">
                <a:solidFill>
                  <a:srgbClr val="0000CC"/>
                </a:solidFill>
                <a:latin typeface="Times New Roman" pitchFamily="18" charset="0"/>
              </a:rPr>
              <a:t>, ввести реєстраційні дані та роздрукувати реєстраційну картку.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uk-UA" altLang="uk-UA" sz="1600" dirty="0" smtClean="0">
                <a:solidFill>
                  <a:srgbClr val="ED4511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2150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"/>
            <a:ext cx="149312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Новый рисунокре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348880"/>
            <a:ext cx="8283765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2711880">
            <a:off x="7622829" y="2960411"/>
            <a:ext cx="1080120" cy="13936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Kategori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009998"/>
            <a:ext cx="8640960" cy="40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67544" y="260350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</a:rPr>
              <a:t>Зауважте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</a:rPr>
              <a:t>що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 одним з перших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</a:rPr>
              <a:t>кроків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 є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</a:rPr>
              <a:t>обрання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</a:rPr>
              <a:t>категорії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 особи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REYESTRATSIYA-2020_saj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31515"/>
            <a:ext cx="6410597" cy="641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0"/>
            <a:ext cx="1401763" cy="105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328320"/>
            <a:ext cx="4558487" cy="6290332"/>
          </a:xfrm>
        </p:spPr>
      </p:pic>
      <p:pic>
        <p:nvPicPr>
          <p:cNvPr id="24578" name="Picture 3" descr="t_1_zno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0"/>
            <a:ext cx="14049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4d896bf5acc7bc969396514be85c621d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2810</TotalTime>
  <Words>1138</Words>
  <Application>Microsoft Office PowerPoint</Application>
  <PresentationFormat>Экран (4:3)</PresentationFormat>
  <Paragraphs>122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 документів  для реєстрації на ЗНО 2020</vt:lpstr>
      <vt:lpstr>Відповідальний за реєстрацію у НЗ:</vt:lpstr>
      <vt:lpstr>Презентация PowerPoint</vt:lpstr>
      <vt:lpstr>День тестування. Робота в аудиторії</vt:lpstr>
      <vt:lpstr>Презентация PowerPoint</vt:lpstr>
      <vt:lpstr>* У додатковій сесії ЗНО беруть участь особи, які: </vt:lpstr>
      <vt:lpstr>* У додатковій сесії ЗНО беруть участь особи, які: </vt:lpstr>
      <vt:lpstr>Презентация PowerPoint</vt:lpstr>
      <vt:lpstr>Вступна кампанія 2020</vt:lpstr>
      <vt:lpstr>Презентация PowerPoint</vt:lpstr>
      <vt:lpstr>Основні дати для вступу до ДДМА </vt:lpstr>
      <vt:lpstr>Презентация PowerPoint</vt:lpstr>
      <vt:lpstr>Для подання заяв використовують сертифікати ЗНО:</vt:lpstr>
      <vt:lpstr>Правила вступу до ДДМА</vt:lpstr>
      <vt:lpstr>Презентация PowerPoint</vt:lpstr>
      <vt:lpstr>Презентация PowerPoint</vt:lpstr>
      <vt:lpstr>Презентация PowerPoint</vt:lpstr>
      <vt:lpstr>КОНКУРСНИЙ БАЛ</vt:lpstr>
      <vt:lpstr>Основні дати для вступу  до ДДМА</vt:lpstr>
      <vt:lpstr>Перелік документів, що необхідно надати для вступу до ДДМА в період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</dc:title>
  <dc:creator>obstinate</dc:creator>
  <dc:description>Шаблон презентации с сайта https://presentation-creation.ru/</dc:description>
  <cp:lastModifiedBy>user</cp:lastModifiedBy>
  <cp:revision>423</cp:revision>
  <dcterms:created xsi:type="dcterms:W3CDTF">2018-02-25T09:09:03Z</dcterms:created>
  <dcterms:modified xsi:type="dcterms:W3CDTF">2020-02-28T07:28:04Z</dcterms:modified>
</cp:coreProperties>
</file>