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1" r:id="rId1"/>
    <p:sldMasterId id="2147483897" r:id="rId2"/>
    <p:sldMasterId id="2147483910" r:id="rId3"/>
    <p:sldMasterId id="2147483923" r:id="rId4"/>
    <p:sldMasterId id="2147483936" r:id="rId5"/>
    <p:sldMasterId id="2147483975" r:id="rId6"/>
  </p:sldMasterIdLst>
  <p:notesMasterIdLst>
    <p:notesMasterId r:id="rId30"/>
  </p:notesMasterIdLst>
  <p:sldIdLst>
    <p:sldId id="256" r:id="rId7"/>
    <p:sldId id="376" r:id="rId8"/>
    <p:sldId id="397" r:id="rId9"/>
    <p:sldId id="385" r:id="rId10"/>
    <p:sldId id="347" r:id="rId11"/>
    <p:sldId id="384" r:id="rId12"/>
    <p:sldId id="377" r:id="rId13"/>
    <p:sldId id="399" r:id="rId14"/>
    <p:sldId id="401" r:id="rId15"/>
    <p:sldId id="375" r:id="rId16"/>
    <p:sldId id="362" r:id="rId17"/>
    <p:sldId id="363" r:id="rId18"/>
    <p:sldId id="378" r:id="rId19"/>
    <p:sldId id="379" r:id="rId20"/>
    <p:sldId id="396" r:id="rId21"/>
    <p:sldId id="372" r:id="rId22"/>
    <p:sldId id="389" r:id="rId23"/>
    <p:sldId id="390" r:id="rId24"/>
    <p:sldId id="391" r:id="rId25"/>
    <p:sldId id="392" r:id="rId26"/>
    <p:sldId id="398" r:id="rId27"/>
    <p:sldId id="395" r:id="rId28"/>
    <p:sldId id="380" r:id="rId29"/>
  </p:sldIdLst>
  <p:sldSz cx="9144000" cy="6858000" type="screen4x3"/>
  <p:notesSz cx="6858000" cy="9144000"/>
  <p:custDataLst>
    <p:tags r:id="rId31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FF"/>
    <a:srgbClr val="FF3300"/>
    <a:srgbClr val="99CCFF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 autoAdjust="0"/>
    <p:restoredTop sz="96374" autoAdjust="0"/>
  </p:normalViewPr>
  <p:slideViewPr>
    <p:cSldViewPr>
      <p:cViewPr>
        <p:scale>
          <a:sx n="120" d="100"/>
          <a:sy n="120" d="100"/>
        </p:scale>
        <p:origin x="-137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F4FDA90-410F-461D-B5EA-7B921B7D573B}" type="datetimeFigureOut">
              <a:rPr lang="ru-RU"/>
              <a:pPr>
                <a:defRPr/>
              </a:pPr>
              <a:t>29.04.2026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4ECF436-8720-421C-9599-3EE0884E2D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2955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77D0A3-0DA1-43CC-B5E2-193DB5E25CE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ECF436-8720-421C-9599-3EE0884E2D0A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384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77D0A3-0DA1-43CC-B5E2-193DB5E25CE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2153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77D0A3-0DA1-43CC-B5E2-193DB5E25CE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5979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C339DF-A6FE-4225-AC5D-5ED01CDF7B3E}" type="datetimeFigureOut">
              <a:rPr lang="ru-RU" smtClean="0"/>
              <a:pPr>
                <a:defRPr/>
              </a:pPr>
              <a:t>29.04.2026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EF181-B567-4A35-84F3-49770113CA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CE581E-8A2D-4EC8-B3C7-E1DD5DE01903}" type="datetimeFigureOut">
              <a:rPr lang="ru-RU" smtClean="0"/>
              <a:pPr>
                <a:defRPr/>
              </a:pPr>
              <a:t>29.04.2026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C648-E63B-4145-A6F5-916188E18D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6C4D4C-D0C0-4CF7-82C9-803E2716307C}" type="datetimeFigureOut">
              <a:rPr lang="ru-RU" smtClean="0"/>
              <a:pPr>
                <a:defRPr/>
              </a:pPr>
              <a:t>29.04.2026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004D7-73D2-475D-A3A4-FC3ECD8CE6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0EE75-08BB-42A8-A948-97692CB0FC4A}" type="datetimeFigureOut">
              <a:rPr lang="ru-RU"/>
              <a:pPr>
                <a:defRPr/>
              </a:pPr>
              <a:t>29.04.2026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0BDF6-AF57-445E-A2BF-3D6CBFD0D4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BB17CA-31BA-471A-9AED-B9E6D24F2764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29.04.2026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EF181-B567-4A35-84F3-49770113CA8B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185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E5A237-9B99-4333-9ADF-BC9808677875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29.04.2026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831933-ABD3-42BF-A039-658BACB1E256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86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873ADA-CCE9-4334-9CCE-930B09704411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29.04.2026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4EA38B-AC6A-466C-AD7B-30FC098961B8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646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E99ECE-0E66-4BB7-9E3D-7A4F7B6A2A8D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29.04.2026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61A01A-F325-41C1-BF8F-A8E3541F34D3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72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0F7339-108F-4F99-BFC2-02A88C45482B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29.04.2026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5411FE-9A3E-4B7B-943A-24721DE5552F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869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12736C-2B97-4728-81CB-123B03809DA0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29.04.2026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1F3F6-3EAD-4400-BCD7-30DFC9387718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0101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27BC3D-A4FA-470B-83E9-EEE422BA28DF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29.04.2026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75D9C-5E17-45E8-9902-1485D10B359E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352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830D21-6FBE-4004-83ED-F2F0FCEE5D91}" type="datetimeFigureOut">
              <a:rPr lang="ru-RU" smtClean="0"/>
              <a:pPr>
                <a:defRPr/>
              </a:pPr>
              <a:t>29.04.2026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831933-ABD3-42BF-A039-658BACB1E2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47C3B9-8D0C-408B-95B3-0BB3EB2472B3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29.04.2026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8694F-1491-4670-A1EF-584869D5D1B3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2440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F7E257-8EF6-45DA-BDD5-AE2E744CFB68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29.04.2026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91A633-9420-411E-BCB5-5AB78C99C837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1170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34CAF4-8ED7-471C-917F-4193D8A9E7DA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29.04.2026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C648-E63B-4145-A6F5-916188E18D96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6825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CBC6E5-2D2B-4BDC-ADE8-09B087EA858C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29.04.2026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004D7-73D2-475D-A3A4-FC3ECD8CE6AD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3102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C22BB-A64C-405C-A77A-768032C68443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29.04.2026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0BDF6-AF57-445E-A2BF-3D6CBFD0D4B9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1598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BB17CA-31BA-471A-9AED-B9E6D24F2764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29.04.2026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EF181-B567-4A35-84F3-49770113CA8B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5497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E5A237-9B99-4333-9ADF-BC9808677875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29.04.2026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831933-ABD3-42BF-A039-658BACB1E256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805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873ADA-CCE9-4334-9CCE-930B09704411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29.04.2026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4EA38B-AC6A-466C-AD7B-30FC098961B8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2457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E99ECE-0E66-4BB7-9E3D-7A4F7B6A2A8D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29.04.2026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61A01A-F325-41C1-BF8F-A8E3541F34D3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02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0F7339-108F-4F99-BFC2-02A88C45482B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29.04.2026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5411FE-9A3E-4B7B-943A-24721DE5552F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901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FAFE66-0EB5-4700-8ADF-540B86580861}" type="datetimeFigureOut">
              <a:rPr lang="ru-RU" smtClean="0"/>
              <a:pPr>
                <a:defRPr/>
              </a:pPr>
              <a:t>29.04.2026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4EA38B-AC6A-466C-AD7B-30FC098961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12736C-2B97-4728-81CB-123B03809DA0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29.04.2026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1F3F6-3EAD-4400-BCD7-30DFC9387718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8347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27BC3D-A4FA-470B-83E9-EEE422BA28DF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29.04.2026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75D9C-5E17-45E8-9902-1485D10B359E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0576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47C3B9-8D0C-408B-95B3-0BB3EB2472B3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29.04.2026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8694F-1491-4670-A1EF-584869D5D1B3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9446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F7E257-8EF6-45DA-BDD5-AE2E744CFB68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29.04.2026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91A633-9420-411E-BCB5-5AB78C99C837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7671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34CAF4-8ED7-471C-917F-4193D8A9E7DA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29.04.2026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C648-E63B-4145-A6F5-916188E18D96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2721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CBC6E5-2D2B-4BDC-ADE8-09B087EA858C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29.04.2026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004D7-73D2-475D-A3A4-FC3ECD8CE6AD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8364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C22BB-A64C-405C-A77A-768032C68443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29.04.2026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0BDF6-AF57-445E-A2BF-3D6CBFD0D4B9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2824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BB17CA-31BA-471A-9AED-B9E6D24F2764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29.04.2026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EF181-B567-4A35-84F3-49770113CA8B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1894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E5A237-9B99-4333-9ADF-BC9808677875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29.04.2026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831933-ABD3-42BF-A039-658BACB1E256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48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873ADA-CCE9-4334-9CCE-930B09704411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29.04.2026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4EA38B-AC6A-466C-AD7B-30FC098961B8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507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D5FB5F-D78B-4BD9-BAED-A6A4B1EB0993}" type="datetimeFigureOut">
              <a:rPr lang="ru-RU" smtClean="0"/>
              <a:pPr>
                <a:defRPr/>
              </a:pPr>
              <a:t>29.04.2026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61A01A-F325-41C1-BF8F-A8E3541F34D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E99ECE-0E66-4BB7-9E3D-7A4F7B6A2A8D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29.04.2026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61A01A-F325-41C1-BF8F-A8E3541F34D3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604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0F7339-108F-4F99-BFC2-02A88C45482B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29.04.2026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5411FE-9A3E-4B7B-943A-24721DE5552F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0716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12736C-2B97-4728-81CB-123B03809DA0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29.04.2026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1F3F6-3EAD-4400-BCD7-30DFC9387718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5715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27BC3D-A4FA-470B-83E9-EEE422BA28DF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29.04.2026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75D9C-5E17-45E8-9902-1485D10B359E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4284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47C3B9-8D0C-408B-95B3-0BB3EB2472B3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29.04.2026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8694F-1491-4670-A1EF-584869D5D1B3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9588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F7E257-8EF6-45DA-BDD5-AE2E744CFB68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29.04.2026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91A633-9420-411E-BCB5-5AB78C99C837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1591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34CAF4-8ED7-471C-917F-4193D8A9E7DA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29.04.2026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C648-E63B-4145-A6F5-916188E18D96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9593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CBC6E5-2D2B-4BDC-ADE8-09B087EA858C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29.04.2026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004D7-73D2-475D-A3A4-FC3ECD8CE6AD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5571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C22BB-A64C-405C-A77A-768032C68443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29.04.2026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0BDF6-AF57-445E-A2BF-3D6CBFD0D4B9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2012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BB17CA-31BA-471A-9AED-B9E6D24F2764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29.04.2026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EF181-B567-4A35-84F3-49770113CA8B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275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C5E9B3-B618-4490-9B0F-ED84222225E3}" type="datetimeFigureOut">
              <a:rPr lang="ru-RU" smtClean="0"/>
              <a:pPr>
                <a:defRPr/>
              </a:pPr>
              <a:t>29.04.2026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5411FE-9A3E-4B7B-943A-24721DE555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E5A237-9B99-4333-9ADF-BC9808677875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29.04.2026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831933-ABD3-42BF-A039-658BACB1E256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7272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873ADA-CCE9-4334-9CCE-930B09704411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29.04.2026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4EA38B-AC6A-466C-AD7B-30FC098961B8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0327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E99ECE-0E66-4BB7-9E3D-7A4F7B6A2A8D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29.04.2026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61A01A-F325-41C1-BF8F-A8E3541F34D3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57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0F7339-108F-4F99-BFC2-02A88C45482B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29.04.2026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5411FE-9A3E-4B7B-943A-24721DE5552F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539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12736C-2B97-4728-81CB-123B03809DA0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29.04.2026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1F3F6-3EAD-4400-BCD7-30DFC9387718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2827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27BC3D-A4FA-470B-83E9-EEE422BA28DF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29.04.2026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75D9C-5E17-45E8-9902-1485D10B359E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868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47C3B9-8D0C-408B-95B3-0BB3EB2472B3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29.04.2026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8694F-1491-4670-A1EF-584869D5D1B3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327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F7E257-8EF6-45DA-BDD5-AE2E744CFB68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29.04.2026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91A633-9420-411E-BCB5-5AB78C99C837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6343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34CAF4-8ED7-471C-917F-4193D8A9E7DA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29.04.2026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C648-E63B-4145-A6F5-916188E18D96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3548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CBC6E5-2D2B-4BDC-ADE8-09B087EA858C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29.04.2026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004D7-73D2-475D-A3A4-FC3ECD8CE6AD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496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A0F339-E909-41E9-BC88-70A6B6937456}" type="datetimeFigureOut">
              <a:rPr lang="ru-RU" smtClean="0"/>
              <a:pPr>
                <a:defRPr/>
              </a:pPr>
              <a:t>29.04.2026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1F3F6-3EAD-4400-BCD7-30DFC93877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C22BB-A64C-405C-A77A-768032C68443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29.04.2026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0BDF6-AF57-445E-A2BF-3D6CBFD0D4B9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7844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BB17CA-31BA-471A-9AED-B9E6D24F2764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29.04.2026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EF181-B567-4A35-84F3-49770113CA8B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9627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E5A237-9B99-4333-9ADF-BC9808677875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29.04.2026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831933-ABD3-42BF-A039-658BACB1E256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330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873ADA-CCE9-4334-9CCE-930B09704411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29.04.2026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4EA38B-AC6A-466C-AD7B-30FC098961B8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130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E99ECE-0E66-4BB7-9E3D-7A4F7B6A2A8D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29.04.2026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61A01A-F325-41C1-BF8F-A8E3541F34D3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699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0F7339-108F-4F99-BFC2-02A88C45482B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29.04.2026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5411FE-9A3E-4B7B-943A-24721DE5552F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3547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12736C-2B97-4728-81CB-123B03809DA0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29.04.2026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1F3F6-3EAD-4400-BCD7-30DFC9387718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8767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27BC3D-A4FA-470B-83E9-EEE422BA28DF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29.04.2026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75D9C-5E17-45E8-9902-1485D10B359E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0378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47C3B9-8D0C-408B-95B3-0BB3EB2472B3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29.04.2026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8694F-1491-4670-A1EF-584869D5D1B3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6558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F7E257-8EF6-45DA-BDD5-AE2E744CFB68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29.04.2026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91A633-9420-411E-BCB5-5AB78C99C837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077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AAC715-330B-463E-A834-325B45217719}" type="datetimeFigureOut">
              <a:rPr lang="ru-RU" smtClean="0"/>
              <a:pPr>
                <a:defRPr/>
              </a:pPr>
              <a:t>29.04.2026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75D9C-5E17-45E8-9902-1485D10B35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34CAF4-8ED7-471C-917F-4193D8A9E7DA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29.04.2026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C648-E63B-4145-A6F5-916188E18D96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4248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CBC6E5-2D2B-4BDC-ADE8-09B087EA858C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29.04.2026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004D7-73D2-475D-A3A4-FC3ECD8CE6AD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4032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C22BB-A64C-405C-A77A-768032C68443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29.04.2026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0BDF6-AF57-445E-A2BF-3D6CBFD0D4B9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14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965825-B1E6-4EE0-9AC8-C62864D21CE7}" type="datetimeFigureOut">
              <a:rPr lang="ru-RU" smtClean="0"/>
              <a:pPr>
                <a:defRPr/>
              </a:pPr>
              <a:t>29.04.2026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8694F-1491-4670-A1EF-584869D5D1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83EE42-27D2-4B82-B153-F32EE692B409}" type="datetimeFigureOut">
              <a:rPr lang="ru-RU" smtClean="0"/>
              <a:pPr>
                <a:defRPr/>
              </a:pPr>
              <a:t>29.04.2026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91A633-9420-411E-BCB5-5AB78C99C8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hyperlink" Target="https://presentation-creation.ru/" TargetMode="Externa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hyperlink" Target="https://presentation-creation.ru/" TargetMode="Externa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hyperlink" Target="https://presentation-creation.ru/" TargetMode="Externa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hyperlink" Target="https://presentation-creation.ru/" TargetMode="Externa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F84285C-78D7-4046-B340-14492E9E32B4}" type="datetimeFigureOut">
              <a:rPr lang="ru-RU" smtClean="0"/>
              <a:pPr>
                <a:defRPr/>
              </a:pPr>
              <a:t>29.04.2026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1D56FC0-AB68-4143-BAF3-D1D1EFF1CE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15" name="Рисунок 14">
            <a:hlinkClick r:id="rId14"/>
          </p:cNvPr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-1620838" y="46038"/>
            <a:ext cx="757238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6E91F6B-E38E-44BC-A063-35F1CA483D71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29.04.2026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1D56FC0-AB68-4143-BAF3-D1D1EFF1CED2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15" name="Рисунок 14">
            <a:hlinkClick r:id="rId14"/>
          </p:cNvPr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-1620838" y="46038"/>
            <a:ext cx="757238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5392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</p:sldLayoutIdLst>
  <p:transition spd="med">
    <p:fade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6E91F6B-E38E-44BC-A063-35F1CA483D71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29.04.2026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1D56FC0-AB68-4143-BAF3-D1D1EFF1CED2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15" name="Рисунок 14">
            <a:hlinkClick r:id="rId14"/>
          </p:cNvPr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-1620838" y="46038"/>
            <a:ext cx="757238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016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  <p:sldLayoutId id="2147483922" r:id="rId12"/>
  </p:sldLayoutIdLst>
  <p:transition spd="med">
    <p:fade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6E91F6B-E38E-44BC-A063-35F1CA483D71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29.04.2026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1D56FC0-AB68-4143-BAF3-D1D1EFF1CED2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15" name="Рисунок 14">
            <a:hlinkClick r:id="rId14"/>
          </p:cNvPr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-1620838" y="46038"/>
            <a:ext cx="757238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315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</p:sldLayoutIdLst>
  <p:transition spd="med">
    <p:fade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6E91F6B-E38E-44BC-A063-35F1CA483D71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29.04.2026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1D56FC0-AB68-4143-BAF3-D1D1EFF1CED2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15" name="Рисунок 14">
            <a:hlinkClick r:id="rId14"/>
          </p:cNvPr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-1620838" y="46038"/>
            <a:ext cx="757238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6617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</p:sldLayoutIdLst>
  <p:transition spd="med">
    <p:fade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6E91F6B-E38E-44BC-A063-35F1CA483D71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29.04.2026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1D56FC0-AB68-4143-BAF3-D1D1EFF1CED2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15" name="Рисунок 14">
            <a:hlinkClick r:id="rId14"/>
          </p:cNvPr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-1620838" y="46038"/>
            <a:ext cx="757238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7622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  <p:sldLayoutId id="2147483987" r:id="rId12"/>
  </p:sldLayoutIdLst>
  <p:transition spd="med">
    <p:fade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pk.ddma.1952@gmail.co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testportal.gov.ua/yevi-yefvv-za-kordonom-2026/" TargetMode="Externa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3212976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0"/>
            <a:r>
              <a:rPr lang="uk-UA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«Вступ до магістратури ДДМА 2026»</a:t>
            </a:r>
            <a:endParaRPr lang="ru-RU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1628800"/>
            <a:ext cx="7416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Донбаська державна машинобудівна академія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8640"/>
            <a:ext cx="856108" cy="97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58587" y="1617182"/>
            <a:ext cx="8363272" cy="4311152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uk-UA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реєстрації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Сформуйте комплект реєстраційних документів</a:t>
            </a:r>
            <a:r>
              <a:rPr lang="uk-UA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68288" indent="-88900" algn="just">
              <a:spcBef>
                <a:spcPts val="0"/>
              </a:spcBef>
              <a:buNone/>
            </a:pP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заповнити заяву-анкету з особистою інформацією, необхідною для оформлення екзаменаційного 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листка, на яку </a:t>
            </a:r>
            <a:r>
              <a:rPr lang="uk-UA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накладено кваліфікований електронний підпис вступника;</a:t>
            </a:r>
          </a:p>
          <a:p>
            <a:pPr marL="0" indent="85725" algn="just"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скановані</a:t>
            </a:r>
            <a:r>
              <a:rPr lang="ru-RU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копії</a:t>
            </a:r>
            <a:r>
              <a:rPr lang="ru-RU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фотокопії</a:t>
            </a:r>
            <a:r>
              <a:rPr lang="ru-RU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наступних</a:t>
            </a:r>
            <a:r>
              <a:rPr lang="ru-RU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179388" indent="0" algn="just">
              <a:spcBef>
                <a:spcPts val="0"/>
              </a:spcBef>
              <a:buNone/>
            </a:pP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перша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паспорта;</a:t>
            </a:r>
          </a:p>
          <a:p>
            <a:pPr marL="179388" indent="0" algn="just">
              <a:spcBef>
                <a:spcPts val="0"/>
              </a:spcBef>
              <a:buNone/>
            </a:pP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облікова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картка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платника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податків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9388" indent="0" algn="just">
              <a:spcBef>
                <a:spcPts val="0"/>
              </a:spcBef>
              <a:buNone/>
            </a:pPr>
            <a:r>
              <a:rPr lang="uk-UA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копію диплому (якщо випускник минулих років);</a:t>
            </a:r>
            <a:endParaRPr lang="ru-RU" sz="1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8775" indent="-179388" algn="just">
              <a:spcBef>
                <a:spcPts val="0"/>
              </a:spcBef>
              <a:buNone/>
            </a:pP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фотокартки 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кольорова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документів (</a:t>
            </a:r>
            <a:r>
              <a:rPr lang="uk-UA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відцифрований</a:t>
            </a:r>
            <a:r>
              <a:rPr lang="uk-UA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 обличчя особи)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зображенням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досягнутому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вступника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spcBef>
                <a:spcPts val="0"/>
              </a:spcBef>
              <a:buNone/>
              <a:tabLst>
                <a:tab pos="268288" algn="l"/>
                <a:tab pos="452438" algn="l"/>
              </a:tabLst>
            </a:pPr>
            <a:r>
              <a:rPr lang="uk-UA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Надішліть</a:t>
            </a:r>
            <a:r>
              <a:rPr lang="uk-UA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електронну адресу приймальної комісії </a:t>
            </a:r>
            <a:r>
              <a:rPr lang="uk-UA" sz="1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pk.ddma.1952@gmail.com</a:t>
            </a:r>
            <a:r>
              <a:rPr lang="uk-UA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скановані копії або фотокопії реєстраційних документів.</a:t>
            </a:r>
          </a:p>
          <a:p>
            <a:pPr marL="0" indent="0" algn="just">
              <a:spcBef>
                <a:spcPts val="0"/>
              </a:spcBef>
              <a:buNone/>
              <a:tabLst>
                <a:tab pos="268288" algn="l"/>
                <a:tab pos="720725" algn="l"/>
              </a:tabLst>
            </a:pPr>
            <a:r>
              <a:rPr lang="ru-RU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uk-UA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Отримайте екзаменаційний </a:t>
            </a:r>
            <a:r>
              <a:rPr lang="ru-RU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лист. 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5423" y="908720"/>
            <a:ext cx="8229600" cy="648072"/>
          </a:xfrm>
        </p:spPr>
        <p:txBody>
          <a:bodyPr>
            <a:noAutofit/>
          </a:bodyPr>
          <a:lstStyle/>
          <a:p>
            <a:pPr algn="just"/>
            <a:r>
              <a:rPr lang="uk-UA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Реєстрація для складання </a:t>
            </a:r>
            <a:r>
              <a:rPr lang="uk-UA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ЄВІ, ЄФВВ </a:t>
            </a:r>
            <a:r>
              <a:rPr lang="uk-UA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розпочинається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23 квітня по 14 травня </a:t>
            </a:r>
            <a:r>
              <a:rPr lang="uk-UA" sz="1800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(основний період) </a:t>
            </a:r>
            <a:r>
              <a:rPr lang="uk-UA" sz="1800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з 26 по 28 травня </a:t>
            </a:r>
            <a:r>
              <a:rPr lang="uk-UA" sz="1800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(додатковий період).</a:t>
            </a:r>
            <a:endParaRPr lang="ru-RU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3848" y="404664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Реєстрація на ЄВІ та ЄФВВ</a:t>
            </a:r>
            <a:endParaRPr lang="ru-RU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8640"/>
            <a:ext cx="856108" cy="97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3050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052736"/>
            <a:ext cx="8352927" cy="5616351"/>
          </a:xfrm>
        </p:spPr>
        <p:txBody>
          <a:bodyPr>
            <a:noAutofit/>
          </a:bodyPr>
          <a:lstStyle/>
          <a:p>
            <a:pPr marL="0" indent="0" algn="just" eaLnBrk="1" hangingPunct="1">
              <a:buFontTx/>
              <a:buNone/>
            </a:pPr>
            <a:r>
              <a:rPr lang="uk-UA" sz="2000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01 липня</a:t>
            </a:r>
            <a:r>
              <a:rPr lang="uk-UA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по 15 жовтня </a:t>
            </a:r>
            <a:r>
              <a:rPr lang="uk-UA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реєстрація електронних кабінетів вступників, завантаження необхідних документів.</a:t>
            </a:r>
          </a:p>
          <a:p>
            <a:pPr marL="0" indent="0" algn="just">
              <a:buNone/>
            </a:pPr>
            <a:r>
              <a:rPr lang="uk-UA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– 27 липня </a:t>
            </a:r>
            <a:r>
              <a:rPr lang="uk-UA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реєстрація на фахові випробування, співбесіди (на бюджет), </a:t>
            </a:r>
            <a:r>
              <a:rPr lang="uk-UA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17 серпня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реєстрація на фахові випробування, співбесіди (на контракт).</a:t>
            </a:r>
          </a:p>
          <a:p>
            <a:pPr marL="0" indent="0" algn="just">
              <a:buNone/>
            </a:pPr>
            <a:r>
              <a:rPr lang="uk-UA" sz="2000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28 липня</a:t>
            </a:r>
            <a:r>
              <a:rPr lang="uk-UA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2000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7 серпня</a:t>
            </a:r>
            <a:r>
              <a:rPr lang="uk-UA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фахові іспити, співбесіди замість ЄВІ, ЄФВВ (на бюджет). </a:t>
            </a:r>
          </a:p>
          <a:p>
            <a:pPr marL="0" indent="0" algn="just">
              <a:buNone/>
            </a:pPr>
            <a:r>
              <a:rPr lang="uk-UA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20 серпня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фахові іспити, співбесіди замість ЄВІ, ЄФВВ (на контракт).</a:t>
            </a:r>
          </a:p>
          <a:p>
            <a:pPr marL="0" indent="0" algn="just">
              <a:buNone/>
            </a:pPr>
            <a:r>
              <a:rPr lang="ru-RU" sz="2000" b="1" u="sng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7 - 22 </a:t>
            </a:r>
            <a:r>
              <a:rPr lang="uk-UA" sz="2000" b="1" u="sng" dirty="0" err="1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серпн</a:t>
            </a:r>
            <a:r>
              <a:rPr lang="ru-RU" sz="2000" b="1" u="sng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uk-UA" sz="2000" b="1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uk-UA" sz="2000" b="1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прийом заяв та документів </a:t>
            </a:r>
            <a:r>
              <a:rPr lang="uk-UA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 електронному вигляді.</a:t>
            </a:r>
          </a:p>
          <a:p>
            <a:pPr marL="0" indent="0" algn="just">
              <a:buNone/>
            </a:pPr>
            <a:r>
              <a:rPr lang="uk-UA" sz="20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25 серпня</a:t>
            </a:r>
            <a:r>
              <a:rPr lang="uk-UA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оприлюднення рейтингових списків на бюджет/контракт.</a:t>
            </a:r>
          </a:p>
          <a:p>
            <a:pPr marL="0" indent="0" algn="just" eaLnBrk="1" hangingPunct="1">
              <a:buFontTx/>
              <a:buNone/>
            </a:pPr>
            <a:r>
              <a:rPr lang="uk-UA" sz="2000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До 18.00 28 серпня</a:t>
            </a:r>
            <a:r>
              <a:rPr lang="uk-UA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– абітурієнт повинен надіслати </a:t>
            </a:r>
            <a:r>
              <a:rPr lang="uk-UA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сканкопії</a:t>
            </a:r>
            <a:r>
              <a:rPr lang="uk-UA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та /або  фотокопії документів на електронну пошту приймальній комісії.</a:t>
            </a:r>
            <a:endParaRPr lang="uk-UA" sz="2000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buFontTx/>
              <a:buNone/>
            </a:pPr>
            <a:r>
              <a:rPr lang="ru-RU" sz="2000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ru-RU" sz="2000" b="1" u="sng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серпня</a:t>
            </a:r>
            <a:r>
              <a:rPr lang="ru-RU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– зарахування вступників 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 бюджет.</a:t>
            </a:r>
          </a:p>
          <a:p>
            <a:pPr marL="0" indent="0" algn="just" eaLnBrk="1" hangingPunct="1">
              <a:buFontTx/>
              <a:buNone/>
            </a:pPr>
            <a:r>
              <a:rPr lang="ru-RU" sz="2000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000" b="1" u="sng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ru-RU" sz="2000" b="1" u="sng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вересня</a:t>
            </a:r>
            <a:r>
              <a:rPr lang="ru-RU" sz="20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зарахування вступників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на контракт.</a:t>
            </a:r>
            <a:endParaRPr lang="uk-UA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3926285" y="365367"/>
            <a:ext cx="3958083" cy="388337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uk-UA" altLang="uk-UA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Основні дати для вступу до ДДМА </a:t>
            </a:r>
            <a:endParaRPr lang="ru-RU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gerbddm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884368" y="188913"/>
            <a:ext cx="998537" cy="1143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886121893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65212" y="3087629"/>
            <a:ext cx="8013576" cy="3344863"/>
          </a:xfrm>
        </p:spPr>
        <p:txBody>
          <a:bodyPr>
            <a:normAutofit/>
          </a:bodyPr>
          <a:lstStyle/>
          <a:p>
            <a:pPr marL="0" indent="450000" algn="just"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uk-UA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 процесі  подання  заяв  для  участі  в конкурсі абітурієнту  необхідно  вказати в кожній  заяві  пріоритетність  від  </a:t>
            </a:r>
            <a:r>
              <a:rPr lang="uk-UA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  до  5</a:t>
            </a:r>
            <a:r>
              <a:rPr lang="uk-UA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при  цьому  </a:t>
            </a:r>
            <a:r>
              <a:rPr lang="uk-UA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«1»</a:t>
            </a:r>
            <a:r>
              <a:rPr lang="uk-UA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визначає  найвищу пріоритетність. </a:t>
            </a:r>
          </a:p>
          <a:p>
            <a:pPr eaLnBrk="1" hangingPunct="1">
              <a:buFontTx/>
              <a:buNone/>
            </a:pPr>
            <a:endParaRPr lang="ru-RU" sz="2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uk-UA" sz="2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Пріоритетність не може бути змінена впродовж </a:t>
            </a:r>
          </a:p>
          <a:p>
            <a:pPr algn="ctr" eaLnBrk="1" hangingPunct="1">
              <a:buFontTx/>
              <a:buNone/>
            </a:pPr>
            <a:r>
              <a:rPr lang="uk-UA" sz="2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всієї вступної кампанії</a:t>
            </a:r>
            <a:r>
              <a:rPr lang="uk-UA" sz="2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endParaRPr lang="ru-RU" sz="3600" dirty="0"/>
          </a:p>
        </p:txBody>
      </p:sp>
      <p:pic>
        <p:nvPicPr>
          <p:cNvPr id="6" name="Picture 4" descr="gerbddmam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981851" y="184572"/>
            <a:ext cx="998537" cy="1143000"/>
          </a:xfrm>
          <a:effectLst>
            <a:softEdge rad="127000"/>
          </a:effectLst>
        </p:spPr>
      </p:pic>
      <p:sp>
        <p:nvSpPr>
          <p:cNvPr id="39939" name="Rectangle 5"/>
          <p:cNvSpPr>
            <a:spLocks noChangeArrowheads="1"/>
          </p:cNvSpPr>
          <p:nvPr/>
        </p:nvSpPr>
        <p:spPr bwMode="auto">
          <a:xfrm>
            <a:off x="251520" y="476672"/>
            <a:ext cx="8229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altLang="uk-UA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Правила вступу до ДДМА </a:t>
            </a:r>
            <a:endParaRPr lang="ru-RU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6C30BDF-E4B3-40B0-8CB2-6748FAB9B3A9}"/>
              </a:ext>
            </a:extLst>
          </p:cNvPr>
          <p:cNvSpPr txBox="1"/>
          <p:nvPr/>
        </p:nvSpPr>
        <p:spPr>
          <a:xfrm>
            <a:off x="941240" y="1916832"/>
            <a:ext cx="68501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</a:pPr>
            <a:r>
              <a:rPr lang="uk-UA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Абітурієнт може подати</a:t>
            </a:r>
            <a:r>
              <a:rPr lang="uk-UA" sz="20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до 5 заяв на бюджет</a:t>
            </a:r>
          </a:p>
          <a:p>
            <a:pPr algn="ctr" eaLnBrk="1" hangingPunct="1">
              <a:buFontTx/>
              <a:buNone/>
            </a:pPr>
            <a:endParaRPr lang="uk-UA" sz="2000" b="1" u="sng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uk-UA" sz="2000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Максимальна кількість заяв (бюджет + контракт) – 10 </a:t>
            </a:r>
            <a:endParaRPr lang="ru-RU" sz="2000" b="1" u="sng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105643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9365" y="188913"/>
            <a:ext cx="7772400" cy="699988"/>
          </a:xfrm>
        </p:spPr>
        <p:txBody>
          <a:bodyPr>
            <a:normAutofit/>
          </a:bodyPr>
          <a:lstStyle/>
          <a:p>
            <a:pPr eaLnBrk="1" hangingPunct="1"/>
            <a:r>
              <a:rPr lang="uk-UA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КОНКУРСНИЙ БАЛ</a:t>
            </a:r>
            <a:endParaRPr lang="ru-RU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1423" y="1268760"/>
            <a:ext cx="8631384" cy="3312368"/>
          </a:xfrm>
          <a:solidFill>
            <a:schemeClr val="bg2">
              <a:lumMod val="50000"/>
            </a:schemeClr>
          </a:solidFill>
        </p:spPr>
        <p:txBody>
          <a:bodyPr>
            <a:normAutofit fontScale="25000" lnSpcReduction="20000"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400" b="1" dirty="0"/>
              <a:t> </a:t>
            </a:r>
          </a:p>
          <a:p>
            <a:pPr indent="447675">
              <a:lnSpc>
                <a:spcPct val="120000"/>
              </a:lnSpc>
            </a:pP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7200" b="1" dirty="0" err="1">
                <a:latin typeface="Times New Roman" pitchFamily="18" charset="0"/>
                <a:cs typeface="Times New Roman" pitchFamily="18" charset="0"/>
              </a:rPr>
              <a:t>вступу</a:t>
            </a: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 на перший курс для </a:t>
            </a:r>
            <a:r>
              <a:rPr lang="ru-RU" sz="7200" b="1" dirty="0" err="1">
                <a:latin typeface="Times New Roman" pitchFamily="18" charset="0"/>
                <a:cs typeface="Times New Roman" pitchFamily="18" charset="0"/>
              </a:rPr>
              <a:t>здобуття</a:t>
            </a: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latin typeface="Times New Roman" pitchFamily="18" charset="0"/>
                <a:cs typeface="Times New Roman" pitchFamily="18" charset="0"/>
              </a:rPr>
              <a:t>ступеня</a:t>
            </a: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latin typeface="Times New Roman" pitchFamily="18" charset="0"/>
                <a:cs typeface="Times New Roman" pitchFamily="18" charset="0"/>
              </a:rPr>
              <a:t>магістра</a:t>
            </a: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7200" b="1" dirty="0" err="1">
                <a:latin typeface="Times New Roman" pitchFamily="18" charset="0"/>
                <a:cs typeface="Times New Roman" pitchFamily="18" charset="0"/>
              </a:rPr>
              <a:t>абітурієнтів</a:t>
            </a: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200" b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latin typeface="Times New Roman" pitchFamily="18" charset="0"/>
                <a:cs typeface="Times New Roman" pitchFamily="18" charset="0"/>
              </a:rPr>
              <a:t>вступають</a:t>
            </a: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 за результатами ЄВІ та ЄФВВ та/</a:t>
            </a:r>
            <a:r>
              <a:rPr lang="ru-RU" sz="7200" b="1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latin typeface="Times New Roman" pitchFamily="18" charset="0"/>
                <a:cs typeface="Times New Roman" pitchFamily="18" charset="0"/>
              </a:rPr>
              <a:t>фахового</a:t>
            </a: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latin typeface="Times New Roman" pitchFamily="18" charset="0"/>
                <a:cs typeface="Times New Roman" pitchFamily="18" charset="0"/>
              </a:rPr>
              <a:t>іспиту</a:t>
            </a: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200" b="1" dirty="0" err="1">
                <a:latin typeface="Times New Roman" pitchFamily="18" charset="0"/>
                <a:cs typeface="Times New Roman" pitchFamily="18" charset="0"/>
              </a:rPr>
              <a:t>розраховується</a:t>
            </a: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 за такою формулою: </a:t>
            </a:r>
          </a:p>
          <a:p>
            <a:pPr>
              <a:lnSpc>
                <a:spcPct val="120000"/>
              </a:lnSpc>
            </a:pP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9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(КБ) = 0,2 × П1 +0,2 × П2 + 0,6 × П3  </a:t>
            </a:r>
          </a:p>
          <a:p>
            <a:pPr>
              <a:lnSpc>
                <a:spcPct val="120000"/>
              </a:lnSpc>
            </a:pPr>
            <a:endParaRPr lang="ru-RU" sz="9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7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П1 – </a:t>
            </a:r>
            <a:r>
              <a:rPr lang="ru-RU" sz="7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оцінка</a:t>
            </a:r>
            <a:r>
              <a:rPr lang="ru-RU" sz="7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тесту </a:t>
            </a:r>
            <a:r>
              <a:rPr lang="ru-RU" sz="7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загальної</a:t>
            </a:r>
            <a:r>
              <a:rPr lang="ru-RU" sz="7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навчальної</a:t>
            </a:r>
            <a:r>
              <a:rPr lang="ru-RU" sz="7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компетентності</a:t>
            </a:r>
            <a:r>
              <a:rPr lang="ru-RU" sz="7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ЄВІ;</a:t>
            </a:r>
          </a:p>
          <a:p>
            <a:pPr indent="1074738" algn="just">
              <a:lnSpc>
                <a:spcPct val="120000"/>
              </a:lnSpc>
            </a:pPr>
            <a:r>
              <a:rPr lang="ru-RU" sz="7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П2 – </a:t>
            </a:r>
            <a:r>
              <a:rPr lang="ru-RU" sz="7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оцінка</a:t>
            </a:r>
            <a:r>
              <a:rPr lang="ru-RU" sz="7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тесту з </a:t>
            </a:r>
            <a:r>
              <a:rPr lang="ru-RU" sz="7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іноземної</a:t>
            </a:r>
            <a:r>
              <a:rPr lang="ru-RU" sz="7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7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ЄВІ;</a:t>
            </a:r>
          </a:p>
          <a:p>
            <a:pPr indent="1074738" algn="just">
              <a:lnSpc>
                <a:spcPct val="120000"/>
              </a:lnSpc>
            </a:pPr>
            <a:r>
              <a:rPr lang="ru-RU" sz="7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П3 – </a:t>
            </a:r>
            <a:r>
              <a:rPr lang="ru-RU" sz="7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оцінка</a:t>
            </a:r>
            <a:r>
              <a:rPr lang="ru-RU" sz="7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ЄФВВ </a:t>
            </a:r>
            <a:r>
              <a:rPr lang="ru-RU" sz="7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7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оцінка</a:t>
            </a:r>
            <a:r>
              <a:rPr lang="ru-RU" sz="7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фахового</a:t>
            </a:r>
            <a:r>
              <a:rPr lang="ru-RU" sz="7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іспиту</a:t>
            </a:r>
            <a:endParaRPr lang="ru-RU" sz="6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gerbddm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065353" y="188913"/>
            <a:ext cx="817552" cy="93583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512616" y="4960987"/>
            <a:ext cx="8631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-30" dirty="0">
                <a:solidFill>
                  <a:srgbClr val="0000CC"/>
                </a:solidFill>
                <a:latin typeface="Times New Roman"/>
                <a:ea typeface="Calibri"/>
              </a:rPr>
              <a:t>Конкурсний бал для вступу на місця державного замовлення: </a:t>
            </a:r>
          </a:p>
          <a:p>
            <a:pPr algn="just"/>
            <a:r>
              <a:rPr lang="en-US" sz="2000" b="1" spc="-30" dirty="0">
                <a:solidFill>
                  <a:srgbClr val="FF0000"/>
                </a:solidFill>
                <a:latin typeface="Times New Roman"/>
                <a:ea typeface="Calibri"/>
              </a:rPr>
              <a:t>D4</a:t>
            </a:r>
            <a:r>
              <a:rPr lang="uk-UA" sz="2000" b="1" spc="-30" dirty="0">
                <a:solidFill>
                  <a:srgbClr val="FF0000"/>
                </a:solidFill>
                <a:latin typeface="Times New Roman"/>
                <a:ea typeface="Calibri"/>
              </a:rPr>
              <a:t> «Публічне управління та адміністрування» </a:t>
            </a:r>
            <a:r>
              <a:rPr lang="uk-UA" sz="2000" b="1" spc="-30" dirty="0">
                <a:solidFill>
                  <a:srgbClr val="0000CC"/>
                </a:solidFill>
                <a:latin typeface="Times New Roman"/>
                <a:ea typeface="Calibri"/>
              </a:rPr>
              <a:t>не менше </a:t>
            </a:r>
            <a:r>
              <a:rPr lang="uk-UA" sz="2000" b="1" spc="-30" dirty="0">
                <a:solidFill>
                  <a:srgbClr val="FF0000"/>
                </a:solidFill>
                <a:latin typeface="Times New Roman"/>
                <a:ea typeface="Calibri"/>
              </a:rPr>
              <a:t>150 балів</a:t>
            </a:r>
          </a:p>
          <a:p>
            <a:pPr algn="just"/>
            <a:r>
              <a:rPr lang="uk-UA" sz="2000" b="1" spc="-30" dirty="0">
                <a:solidFill>
                  <a:srgbClr val="FF0000"/>
                </a:solidFill>
                <a:latin typeface="Times New Roman"/>
                <a:ea typeface="Calibri"/>
              </a:rPr>
              <a:t>для інших спеціальностей </a:t>
            </a:r>
            <a:r>
              <a:rPr lang="uk-UA" sz="2000" b="1" spc="-30" dirty="0">
                <a:solidFill>
                  <a:srgbClr val="0000CC"/>
                </a:solidFill>
                <a:latin typeface="Times New Roman"/>
                <a:ea typeface="Calibri"/>
              </a:rPr>
              <a:t>–</a:t>
            </a:r>
            <a:r>
              <a:rPr lang="uk-UA" sz="2000" b="1" spc="-3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uk-UA" sz="2000" b="1" spc="-30" dirty="0">
                <a:solidFill>
                  <a:srgbClr val="0000CC"/>
                </a:solidFill>
                <a:latin typeface="Times New Roman"/>
                <a:ea typeface="Calibri"/>
              </a:rPr>
              <a:t>не менше ніж </a:t>
            </a:r>
            <a:r>
              <a:rPr lang="uk-UA" sz="2000" b="1" spc="-30" dirty="0">
                <a:solidFill>
                  <a:srgbClr val="FF0000"/>
                </a:solidFill>
                <a:latin typeface="Times New Roman"/>
                <a:ea typeface="Calibri"/>
              </a:rPr>
              <a:t>130 балів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886487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97400"/>
            <a:ext cx="8784976" cy="639995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25000" lnSpcReduction="20000"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4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7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9600" b="1" dirty="0">
                <a:solidFill>
                  <a:srgbClr val="0000CC"/>
                </a:solidFill>
                <a:latin typeface="Times New Roman" pitchFamily="18" charset="0"/>
              </a:rPr>
              <a:t>Перелік документів, що необхідно надати для вступу </a:t>
            </a:r>
            <a:r>
              <a:rPr lang="ru-RU" sz="9600" b="1" dirty="0">
                <a:solidFill>
                  <a:srgbClr val="0000CC"/>
                </a:solidFill>
                <a:latin typeface="Times New Roman" pitchFamily="18" charset="0"/>
              </a:rPr>
              <a:t>до ДДМА</a:t>
            </a:r>
            <a:r>
              <a:rPr lang="en-US" sz="9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9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47675" algn="just">
              <a:lnSpc>
                <a:spcPct val="170000"/>
              </a:lnSpc>
              <a:buNone/>
            </a:pPr>
            <a:r>
              <a:rPr lang="en-US" sz="7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7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Абітурієнти, які були рекомендовані до зарахування на навчання за державним замовленням або за кошти фізичних та юридичних осіб, мають надіслати </a:t>
            </a:r>
            <a:r>
              <a:rPr lang="uk-UA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 18:00</a:t>
            </a:r>
            <a:r>
              <a:rPr lang="uk-UA" sz="7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28 серпня</a:t>
            </a:r>
            <a:r>
              <a:rPr lang="uk-UA" sz="7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на електронну пошту </a:t>
            </a:r>
            <a:r>
              <a:rPr lang="uk-UA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pk.ddma.1952@gmail.com </a:t>
            </a:r>
            <a:r>
              <a:rPr lang="uk-UA" sz="7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приймальної комісії </a:t>
            </a:r>
            <a:r>
              <a:rPr lang="uk-UA" sz="7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сканкопії</a:t>
            </a:r>
            <a:r>
              <a:rPr lang="uk-UA" sz="7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та/або фотокопії наступних документів з накладанням КЕП/ЕЦП:</a:t>
            </a:r>
          </a:p>
          <a:p>
            <a:pPr marL="0" indent="447675" algn="just">
              <a:lnSpc>
                <a:spcPct val="170000"/>
              </a:lnSpc>
              <a:buNone/>
            </a:pPr>
            <a:endParaRPr lang="uk-UA" sz="7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документа, що посвідчує особу та громадянство. В разі наявності ID-картки, витяг про місце проживання із застосунку Д</a:t>
            </a:r>
            <a:r>
              <a:rPr lang="uk-UA" sz="7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я; </a:t>
            </a:r>
          </a:p>
          <a:p>
            <a:r>
              <a:rPr lang="uk-UA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Заява роздрукована та підписана особисто вступником;</a:t>
            </a:r>
          </a:p>
          <a:p>
            <a:endParaRPr lang="uk-UA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довідки про присвоєння індивідуального податкового номера; </a:t>
            </a:r>
          </a:p>
          <a:p>
            <a:endParaRPr lang="uk-UA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7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диплому бакалавра, спеціаліста, магістра і додатка до нього;</a:t>
            </a:r>
          </a:p>
          <a:p>
            <a:pPr lvl="0"/>
            <a:endParaRPr lang="ru-RU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7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кольорову фотокартку розміром 3 × 4 см;</a:t>
            </a:r>
          </a:p>
          <a:p>
            <a:pPr lvl="0"/>
            <a:r>
              <a:rPr lang="uk-UA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призовників </a:t>
            </a:r>
            <a:r>
              <a:rPr lang="uk-UA" sz="7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посвідчення про приписку до призовної дільниці; </a:t>
            </a:r>
          </a:p>
          <a:p>
            <a:pPr marL="268288" lvl="0" indent="0">
              <a:buNone/>
            </a:pPr>
            <a:r>
              <a:rPr lang="uk-UA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військовозобов’язаних </a:t>
            </a:r>
            <a:r>
              <a:rPr lang="uk-UA" sz="7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військовий квиток або тимчасове посвідчення військовозобов’язаного; </a:t>
            </a:r>
          </a:p>
          <a:p>
            <a:pPr marL="268288" lvl="0" indent="0">
              <a:buNone/>
            </a:pPr>
            <a:r>
              <a:rPr lang="uk-UA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резервістів </a:t>
            </a:r>
            <a:r>
              <a:rPr lang="uk-UA" sz="7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військовий квиток</a:t>
            </a:r>
            <a:r>
              <a:rPr lang="uk-UA" sz="7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7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7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 позначкою про взяття на військовий облік та оновлених облікових даних після 2022 року).</a:t>
            </a:r>
            <a:endParaRPr lang="uk-UA" sz="72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7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gerbddm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515169" y="16976"/>
            <a:ext cx="628831" cy="71980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070820619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227822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0" u="sng" dirty="0">
                <a:solidFill>
                  <a:srgbClr val="0000CC"/>
                </a:solidFill>
                <a:effectLst/>
                <a:latin typeface="Roboto" panose="020B0604020202020204" pitchFamily="2" charset="0"/>
              </a:rPr>
              <a:t>ВІЙСЬКОВО-ОБЛІКОВІ ДОКУМЕНТИ ДЛЯ ВСТУПУ ДО ДДМА </a:t>
            </a:r>
            <a:endParaRPr lang="ru-RU" sz="2000" b="1" u="sng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gerbddmam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384" y="188640"/>
            <a:ext cx="851782" cy="97443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F5C8E3E-23DE-4AE0-9C69-D05754B77505}"/>
              </a:ext>
            </a:extLst>
          </p:cNvPr>
          <p:cNvSpPr txBox="1"/>
          <p:nvPr/>
        </p:nvSpPr>
        <p:spPr>
          <a:xfrm>
            <a:off x="467544" y="2492896"/>
            <a:ext cx="806489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7675" algn="just"/>
            <a:r>
              <a:rPr lang="uk-UA" sz="2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осіб чоловічої статі віком від 18 до 60 років, які вступають до ДДМА на денну/заочну форму здобуття освіти у 2026 році, подають наступні  військово-облікові документи: </a:t>
            </a:r>
          </a:p>
          <a:p>
            <a:pPr indent="447675" algn="just"/>
            <a:endParaRPr lang="uk-UA" sz="2000" b="1" i="0" dirty="0"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7675" algn="just"/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призовників </a:t>
            </a:r>
            <a:r>
              <a:rPr lang="uk-UA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посвідчення про приписку до призивної дільниці (від 17 до 25 років);</a:t>
            </a:r>
          </a:p>
          <a:p>
            <a:pPr indent="447675" algn="just"/>
            <a:endParaRPr lang="uk-UA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військовозобов’язаних </a:t>
            </a:r>
            <a:r>
              <a:rPr lang="uk-UA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військовий квиток або тимчасове посвідчення (від 25 – 60 років);</a:t>
            </a:r>
          </a:p>
          <a:p>
            <a:pPr indent="447675" algn="just"/>
            <a:endParaRPr lang="uk-UA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резервістів </a:t>
            </a:r>
            <a:r>
              <a:rPr lang="uk-UA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військовий квиток (до 60 років). </a:t>
            </a:r>
          </a:p>
          <a:p>
            <a:pPr indent="447675" algn="just"/>
            <a:endParaRPr lang="uk-UA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246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gerbddm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128259" y="188913"/>
            <a:ext cx="754645" cy="86382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67C906D-6731-46D0-AEE0-16299F127052}"/>
              </a:ext>
            </a:extLst>
          </p:cNvPr>
          <p:cNvSpPr txBox="1"/>
          <p:nvPr/>
        </p:nvSpPr>
        <p:spPr>
          <a:xfrm>
            <a:off x="450667" y="920832"/>
            <a:ext cx="77327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CПЕЦІАЛЬНІ УМОВИ УЧАСТІ У КОНКУРСНОМУ ВІДБОРІ </a:t>
            </a:r>
          </a:p>
          <a:p>
            <a:pPr algn="ctr"/>
            <a:r>
              <a:rPr lang="uk-UA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(вступ</a:t>
            </a:r>
            <a:r>
              <a:rPr lang="ru-RU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без ЄВІ, ЄФВВ за </a:t>
            </a:r>
            <a:r>
              <a:rPr lang="uk-UA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співбесідою)</a:t>
            </a:r>
            <a:endParaRPr lang="uk-UA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2C6AF43-71E5-468A-A560-7079047D4AFE}"/>
              </a:ext>
            </a:extLst>
          </p:cNvPr>
          <p:cNvSpPr txBox="1"/>
          <p:nvPr/>
        </p:nvSpPr>
        <p:spPr>
          <a:xfrm>
            <a:off x="450667" y="1890313"/>
            <a:ext cx="8568953" cy="3268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 з інвалідністю внаслідок війни;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постраждалі учасники Революції Гідності та учасники бойових дій;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 з інвалідністю, які неспроможні відвідувати навчальний заклад;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 з особливими фізичними потребами, яким відмовили у проходженні ЄВІ, ЄФВВ;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 з інвалідністю, які у 2026 не складають ЄВІ, ЄФВВ через захворювання або патологічний стан;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26049494-5AF1-4E18-99AE-6C6444FA9084}"/>
              </a:ext>
            </a:extLst>
          </p:cNvPr>
          <p:cNvSpPr/>
          <p:nvPr/>
        </p:nvSpPr>
        <p:spPr>
          <a:xfrm>
            <a:off x="805698" y="5805264"/>
            <a:ext cx="7776864" cy="720080"/>
          </a:xfrm>
          <a:prstGeom prst="rect">
            <a:avLst/>
          </a:prstGeom>
          <a:ln>
            <a:solidFill>
              <a:srgbClr val="F2433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 для підтвердження пільг надсилаються на пошту приймальної комісії до подання електронної заяви </a:t>
            </a:r>
            <a:r>
              <a:rPr lang="en-US" sz="16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pk.ddma.1952@gmail.com</a:t>
            </a:r>
            <a:endParaRPr lang="uk-UA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470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gerbddmam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981851" y="184572"/>
            <a:ext cx="998537" cy="1143000"/>
          </a:xfrm>
          <a:effectLst>
            <a:softEdge rad="127000"/>
          </a:effectLst>
        </p:spPr>
      </p:pic>
      <p:sp>
        <p:nvSpPr>
          <p:cNvPr id="39939" name="Rectangle 5"/>
          <p:cNvSpPr>
            <a:spLocks noChangeArrowheads="1"/>
          </p:cNvSpPr>
          <p:nvPr/>
        </p:nvSpPr>
        <p:spPr bwMode="auto">
          <a:xfrm>
            <a:off x="275510" y="576052"/>
            <a:ext cx="82296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altLang="uk-UA" sz="28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Друга вища освіта</a:t>
            </a:r>
            <a:endParaRPr lang="ru-RU" sz="2800" b="1" u="sng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6B0F835-E1BF-4C97-ADB7-8CDBBEB93FA5}"/>
              </a:ext>
            </a:extLst>
          </p:cNvPr>
          <p:cNvSpPr txBox="1"/>
          <p:nvPr/>
        </p:nvSpPr>
        <p:spPr>
          <a:xfrm>
            <a:off x="370816" y="1299353"/>
            <a:ext cx="8344693" cy="2806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8163" algn="just">
              <a:lnSpc>
                <a:spcPct val="150000"/>
              </a:lnSpc>
            </a:pPr>
            <a:r>
              <a:rPr lang="uk-UA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вступу для здобуття вищої освіти ступеня магістра за кошти фізичних та/або юридичних осіб, вступники на основі НРК7, можуть за їх вибором або подати результати  ЄВІ та/або ЄФВВ, або скласти відповідну співбесіду та/або фаховий іспит в ДДМА. Навчання зазначених вступників відбувається за рахунок коштів фізичних та/або юридичних осіб. </a:t>
            </a:r>
            <a:endParaRPr lang="uk-UA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A35CCED0-2F43-4D8E-AE4D-93545F123BCE}"/>
              </a:ext>
            </a:extLst>
          </p:cNvPr>
          <p:cNvSpPr/>
          <p:nvPr/>
        </p:nvSpPr>
        <p:spPr>
          <a:xfrm>
            <a:off x="367041" y="3936626"/>
            <a:ext cx="8365779" cy="1883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sng" strike="noStrike" kern="0" cap="none" spc="0" normalizeH="0" baseline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Зараховуються:</a:t>
            </a:r>
          </a:p>
          <a:p>
            <a:pPr marL="179388" marR="0" lvl="0" indent="-179388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0" cap="none" spc="0" normalizeH="0" baseline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результати ЄВІ або вступне випробування з іноземної мови, яке складається у ДДМА;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0" cap="none" spc="0" normalizeH="0" baseline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результат фахового іспиту, якій складається у ДДМА.</a:t>
            </a:r>
          </a:p>
        </p:txBody>
      </p:sp>
    </p:spTree>
    <p:extLst>
      <p:ext uri="{BB962C8B-B14F-4D97-AF65-F5344CB8AC3E}">
        <p14:creationId xmlns:p14="http://schemas.microsoft.com/office/powerpoint/2010/main" val="1323675735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gerbddmam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981851" y="184572"/>
            <a:ext cx="998537" cy="1143000"/>
          </a:xfrm>
          <a:effectLst>
            <a:softEdge rad="127000"/>
          </a:effectLst>
        </p:spPr>
      </p:pic>
      <p:sp>
        <p:nvSpPr>
          <p:cNvPr id="39939" name="Rectangle 5"/>
          <p:cNvSpPr>
            <a:spLocks noChangeArrowheads="1"/>
          </p:cNvSpPr>
          <p:nvPr/>
        </p:nvSpPr>
        <p:spPr bwMode="auto">
          <a:xfrm>
            <a:off x="163612" y="508608"/>
            <a:ext cx="82296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altLang="uk-UA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Навчання за Ваучером.</a:t>
            </a:r>
            <a:endParaRPr lang="ru-RU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6B0F835-E1BF-4C97-ADB7-8CDBBEB93FA5}"/>
              </a:ext>
            </a:extLst>
          </p:cNvPr>
          <p:cNvSpPr txBox="1"/>
          <p:nvPr/>
        </p:nvSpPr>
        <p:spPr>
          <a:xfrm>
            <a:off x="265383" y="1264692"/>
            <a:ext cx="86132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7675" algn="just"/>
            <a:r>
              <a:rPr lang="uk-UA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Краматорський міський центр зайнятості надає можливість отримати ВАУЧЕР для компенсації плати за навчання у ДДМА. </a:t>
            </a:r>
          </a:p>
          <a:p>
            <a:pPr indent="447675" algn="just"/>
            <a:r>
              <a:rPr lang="uk-UA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Ваучер – документ встановленого зразка, що дає особі </a:t>
            </a:r>
            <a:r>
              <a:rPr lang="uk-UA" sz="1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право на навчання за кошти Фонду загальнообов’язкового державного соціального страхування на випадок безробіття.</a:t>
            </a:r>
          </a:p>
          <a:p>
            <a:pPr indent="447675" algn="ctr"/>
            <a:r>
              <a:rPr lang="uk-UA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Ваучер видається одноразово. Станом на сьогодні вартість ваучера складає – 33280 грн. </a:t>
            </a:r>
          </a:p>
          <a:p>
            <a:pPr indent="447675" algn="just"/>
            <a:r>
              <a:rPr lang="uk-UA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 вартість навчання перевищує цю суму, то особа доплачує різницю самостійно.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1E251F8-54F5-4FC6-8861-D6529566EF3A}"/>
              </a:ext>
            </a:extLst>
          </p:cNvPr>
          <p:cNvSpPr txBox="1"/>
          <p:nvPr/>
        </p:nvSpPr>
        <p:spPr>
          <a:xfrm>
            <a:off x="341386" y="3856566"/>
            <a:ext cx="861323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Хто може отримати Ваучер:</a:t>
            </a:r>
          </a:p>
          <a:p>
            <a:pPr algn="ctr"/>
            <a:endParaRPr lang="uk-UA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uk-UA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 віком 45+ (страховий стаж – не менше як 15 років);</a:t>
            </a:r>
          </a:p>
          <a:p>
            <a:pPr marL="342900" indent="-342900" algn="just">
              <a:buAutoNum type="arabicPeriod"/>
            </a:pPr>
            <a:r>
              <a:rPr lang="uk-UA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ВПО (без обмеження віку), але потрібна професійно-технічна або вища освіта;</a:t>
            </a:r>
          </a:p>
          <a:p>
            <a:pPr marL="342900" indent="-342900" algn="just">
              <a:buAutoNum type="arabicPeriod"/>
            </a:pPr>
            <a:r>
              <a:rPr lang="uk-UA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 з інвалідністю;</a:t>
            </a:r>
          </a:p>
          <a:p>
            <a:pPr marL="342900" indent="-342900" algn="just">
              <a:buAutoNum type="arabicPeriod"/>
            </a:pPr>
            <a:r>
              <a:rPr lang="uk-UA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Особи, звільнені з військової служби до досягнення ними пенсійного віку;</a:t>
            </a:r>
          </a:p>
          <a:p>
            <a:pPr marL="342900" indent="-342900" algn="just">
              <a:buAutoNum type="arabicPeriod"/>
            </a:pPr>
            <a:r>
              <a:rPr lang="uk-UA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Особи, які у період воєнного стану в Україні або окремих її місцевостях під час служби, трудової та іншої діяльності, проживання на відповідній території отримали поранення, контузію, каліцтво 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133118076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gerbddmam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981851" y="184572"/>
            <a:ext cx="998537" cy="1143000"/>
          </a:xfrm>
          <a:effectLst>
            <a:softEdge rad="127000"/>
          </a:effectLst>
        </p:spPr>
      </p:pic>
      <p:sp>
        <p:nvSpPr>
          <p:cNvPr id="39939" name="Rectangle 5"/>
          <p:cNvSpPr>
            <a:spLocks noChangeArrowheads="1"/>
          </p:cNvSpPr>
          <p:nvPr/>
        </p:nvSpPr>
        <p:spPr bwMode="auto">
          <a:xfrm>
            <a:off x="323528" y="560433"/>
            <a:ext cx="82296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altLang="uk-UA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Навчання за Ваучером.</a:t>
            </a:r>
            <a:endParaRPr lang="ru-RU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C9A4A5A-08ED-464B-AD62-6C40CEE43715}"/>
              </a:ext>
            </a:extLst>
          </p:cNvPr>
          <p:cNvSpPr txBox="1"/>
          <p:nvPr/>
        </p:nvSpPr>
        <p:spPr>
          <a:xfrm>
            <a:off x="270575" y="1198825"/>
            <a:ext cx="8728868" cy="2448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uk-UA" sz="1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отримання ваучера необхідно звернутись до центру зайнятості та надати документи:</a:t>
            </a:r>
            <a:endParaRPr lang="ru-RU" sz="1400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uk-UA" sz="1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заява;</a:t>
            </a:r>
            <a:endParaRPr lang="ru-RU" sz="1400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uk-UA" sz="1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паспорт;</a:t>
            </a:r>
            <a:endParaRPr lang="ru-RU" sz="1400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uk-UA" sz="1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трудова книжка, або документи що підтверджують період зайнятості;</a:t>
            </a:r>
            <a:endParaRPr lang="ru-RU" sz="1400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uk-UA" sz="1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 про освіту; </a:t>
            </a:r>
            <a:endParaRPr lang="ru-RU" sz="1400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uk-UA" sz="1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реєстраційний номер облікової картки платника податків.</a:t>
            </a:r>
            <a:endParaRPr lang="ru-RU" sz="1400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1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sz="1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Більш детальна інформація з питань  отримання ваучера за </a:t>
            </a:r>
            <a:r>
              <a:rPr lang="uk-UA" sz="1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тел</a:t>
            </a:r>
            <a:r>
              <a:rPr lang="uk-UA" sz="1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+380955049318</a:t>
            </a:r>
            <a:endParaRPr lang="ru-RU" sz="1400" b="1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2C81CAD-DE0B-46F3-8A89-A5E2F56D1B22}"/>
              </a:ext>
            </a:extLst>
          </p:cNvPr>
          <p:cNvSpPr txBox="1"/>
          <p:nvPr/>
        </p:nvSpPr>
        <p:spPr>
          <a:xfrm>
            <a:off x="276346" y="3633784"/>
            <a:ext cx="838976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 буде </a:t>
            </a:r>
            <a:r>
              <a:rPr lang="uk-UA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відмовлено в отримані ваучера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ru-RU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Особам, які не мають професійно-технічної або вищої освіти;</a:t>
            </a:r>
          </a:p>
          <a:p>
            <a:pPr marL="268288" indent="-268288" algn="just"/>
            <a:r>
              <a:rPr lang="uk-UA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Особам, які проходили протягом останніх трьох років перепідготовку за рахунок коштів Фонду державного соціального страхування на випадок безробіття;</a:t>
            </a:r>
          </a:p>
          <a:p>
            <a:pPr marL="268288" indent="-268288" algn="just"/>
            <a:r>
              <a:rPr lang="uk-UA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Особам, які зареєстровані в центрах зайнятості як безробітні.</a:t>
            </a:r>
          </a:p>
          <a:p>
            <a:pPr marL="268288" indent="-268288" algn="just"/>
            <a:endParaRPr lang="uk-UA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F13F846-8D53-4874-8AD3-B87DCEADE433}"/>
              </a:ext>
            </a:extLst>
          </p:cNvPr>
          <p:cNvSpPr txBox="1"/>
          <p:nvPr/>
        </p:nvSpPr>
        <p:spPr>
          <a:xfrm>
            <a:off x="440126" y="5371092"/>
            <a:ext cx="8389766" cy="1165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Термін дії ваучера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днів після видачі ваучера необхідно вступити на навчання.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ваучером необхідно звертатись не раніше червня 2026 року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880727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1534" y="933688"/>
            <a:ext cx="8392319" cy="2495312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uk-UA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Єдиний вступний іспит (ЄВІ) – </a:t>
            </a:r>
            <a:r>
              <a:rPr lang="uk-UA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форма вступного випробування для вступу на навчання для здобуття ступеня магістра на основі диплому бакалавра або спеціаліста, або магістра, яка поєднує </a:t>
            </a:r>
            <a:r>
              <a:rPr lang="uk-UA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тест загальної навчальної компетентності (ТЗНК)</a:t>
            </a:r>
            <a:r>
              <a:rPr lang="uk-UA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uk-UA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тест з іноземної мови </a:t>
            </a:r>
            <a:r>
              <a:rPr lang="uk-UA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(англійської, німецької, французької, іспанської на вибір вступника), яке проводиться Українським центром оцінювання якості освіти відповідно до законодавства.</a:t>
            </a:r>
            <a:endParaRPr lang="ru-RU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88640"/>
            <a:ext cx="712092" cy="811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27584" y="408437"/>
            <a:ext cx="7380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ЄВІ та ЄФВВ</a:t>
            </a:r>
            <a:endParaRPr lang="ru-RU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3530" y="3358440"/>
            <a:ext cx="83889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9388" algn="just"/>
            <a:r>
              <a:rPr lang="uk-UA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k-UA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Метою </a:t>
            </a:r>
            <a:r>
              <a:rPr lang="uk-UA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ТЗНК </a:t>
            </a:r>
            <a:r>
              <a:rPr lang="uk-UA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є оцінювання рівня сформованості загальної навчальної компетентності претендента на здобуття ступеня магістра. (Здатність спілкуватися державною мовою, здатність навчатися й оволодівати сучасними знаннями, здатність застосовувати знання в практичних ситуаціях).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B44047E-6EB5-41EB-B92D-DD6E3F3629DC}"/>
              </a:ext>
            </a:extLst>
          </p:cNvPr>
          <p:cNvSpPr txBox="1"/>
          <p:nvPr/>
        </p:nvSpPr>
        <p:spPr>
          <a:xfrm>
            <a:off x="183506" y="5108704"/>
            <a:ext cx="877698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7675" algn="just"/>
            <a:r>
              <a:rPr lang="ru-RU" dirty="0"/>
              <a:t> </a:t>
            </a:r>
            <a:r>
              <a:rPr lang="uk-UA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ЄФВВ</a:t>
            </a:r>
            <a:r>
              <a:rPr lang="uk-UA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форма вступного випробування для вступу на навчання для здобуття ступеня магістра, яка передбачає оцінювання рівня підготовленості вступника до здобуття ступеня магістра з відповідної спеціальності яке проводиться Українським центром оцінювання якості освіти відповідно до законодавства.</a:t>
            </a:r>
          </a:p>
        </p:txBody>
      </p:sp>
    </p:spTree>
    <p:extLst>
      <p:ext uri="{BB962C8B-B14F-4D97-AF65-F5344CB8AC3E}">
        <p14:creationId xmlns:p14="http://schemas.microsoft.com/office/powerpoint/2010/main" val="1228615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gerbddmam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981851" y="184572"/>
            <a:ext cx="998537" cy="1143000"/>
          </a:xfrm>
          <a:effectLst>
            <a:softEdge rad="127000"/>
          </a:effectLst>
        </p:spPr>
      </p:pic>
      <p:sp>
        <p:nvSpPr>
          <p:cNvPr id="39939" name="Rectangle 5"/>
          <p:cNvSpPr>
            <a:spLocks noChangeArrowheads="1"/>
          </p:cNvSpPr>
          <p:nvPr/>
        </p:nvSpPr>
        <p:spPr bwMode="auto">
          <a:xfrm>
            <a:off x="251519" y="213009"/>
            <a:ext cx="82296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altLang="uk-UA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Друга вища освіта. Навчання за Ваучером.</a:t>
            </a:r>
            <a:endParaRPr lang="ru-RU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6B0F835-E1BF-4C97-ADB7-8CDBBEB93FA5}"/>
              </a:ext>
            </a:extLst>
          </p:cNvPr>
          <p:cNvSpPr txBox="1"/>
          <p:nvPr/>
        </p:nvSpPr>
        <p:spPr>
          <a:xfrm>
            <a:off x="441813" y="573049"/>
            <a:ext cx="838893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algn="ctr"/>
            <a:r>
              <a:rPr lang="ru-RU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 спеціальностей ДДМА </a:t>
            </a:r>
            <a:r>
              <a:rPr lang="ru-RU" sz="16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6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якими</a:t>
            </a:r>
            <a:r>
              <a:rPr lang="ru-RU" sz="16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6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16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виданий</a:t>
            </a:r>
            <a:r>
              <a:rPr lang="ru-RU" sz="16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ваучер</a:t>
            </a:r>
            <a:endParaRPr lang="uk-UA" sz="1600" b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1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С1 Економіка та міжнародні економічні відносини (за спеціалізаціями)</a:t>
            </a:r>
            <a:r>
              <a:rPr lang="uk-UA" sz="1600" dirty="0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*****</a:t>
            </a:r>
            <a:r>
              <a:rPr lang="uk-UA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uk-UA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Менеджмент</a:t>
            </a:r>
            <a:r>
              <a:rPr lang="uk-UA" sz="1600" dirty="0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*****</a:t>
            </a:r>
            <a:endParaRPr lang="uk-UA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uk-UA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Маркетинг, </a:t>
            </a:r>
          </a:p>
          <a:p>
            <a:pPr algn="just"/>
            <a:r>
              <a:rPr lang="en-US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D7</a:t>
            </a:r>
            <a:r>
              <a:rPr lang="uk-UA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Торгівля, </a:t>
            </a:r>
          </a:p>
          <a:p>
            <a:pPr algn="just"/>
            <a:r>
              <a:rPr lang="ru-RU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D4 </a:t>
            </a:r>
            <a:r>
              <a:rPr lang="ru-RU" sz="1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Публічне</a:t>
            </a:r>
            <a:r>
              <a:rPr lang="ru-RU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адміністрування</a:t>
            </a:r>
            <a:r>
              <a:rPr lang="ru-RU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*****</a:t>
            </a:r>
            <a:endParaRPr lang="uk-UA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F3 </a:t>
            </a:r>
            <a:r>
              <a:rPr lang="uk-UA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Комп’ютерні науки, </a:t>
            </a:r>
          </a:p>
          <a:p>
            <a:pPr algn="just"/>
            <a:r>
              <a:rPr lang="en-US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F4</a:t>
            </a:r>
            <a:r>
              <a:rPr lang="uk-UA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Системний аналіз, </a:t>
            </a:r>
          </a:p>
          <a:p>
            <a:pPr algn="just"/>
            <a:r>
              <a:rPr lang="en-US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F6</a:t>
            </a:r>
            <a:r>
              <a:rPr lang="uk-UA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Інформаційні системи та технології, </a:t>
            </a:r>
          </a:p>
          <a:p>
            <a:pPr algn="just"/>
            <a:r>
              <a:rPr lang="en-US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F7</a:t>
            </a:r>
            <a:r>
              <a:rPr lang="uk-UA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Комп’ютерна інженерія, </a:t>
            </a:r>
          </a:p>
          <a:p>
            <a:pPr algn="just"/>
            <a:r>
              <a:rPr lang="uk-UA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4.04 </a:t>
            </a:r>
            <a:r>
              <a:rPr lang="uk-UA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Середня освіта </a:t>
            </a:r>
            <a:r>
              <a:rPr lang="en-US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r>
              <a:rPr lang="en-US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r>
              <a:rPr lang="en-US" sz="1600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G3 </a:t>
            </a:r>
            <a:r>
              <a:rPr lang="uk-UA" sz="1600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Електрична інженерія, </a:t>
            </a:r>
          </a:p>
          <a:p>
            <a:pPr algn="just"/>
            <a:r>
              <a:rPr lang="en-US" sz="1600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G7</a:t>
            </a:r>
            <a:r>
              <a:rPr lang="uk-UA" sz="1600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Автоматизація та комп’ютерно-інтегровані технології та робототехніка, </a:t>
            </a:r>
          </a:p>
          <a:p>
            <a:pPr algn="just"/>
            <a:r>
              <a:rPr lang="en-US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G9 </a:t>
            </a:r>
            <a:r>
              <a:rPr lang="uk-UA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Прикладна механіка,</a:t>
            </a:r>
          </a:p>
          <a:p>
            <a:pPr algn="just"/>
            <a:r>
              <a:rPr lang="en-US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G10 </a:t>
            </a:r>
            <a:r>
              <a:rPr lang="uk-UA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Металургія,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I10</a:t>
            </a:r>
            <a:r>
              <a:rPr kumimoji="0" lang="uk-UA" sz="160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uk-UA" sz="1600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Соціальна робота та консультування.</a:t>
            </a:r>
            <a:endParaRPr lang="uk-UA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B13888C-02DC-45CD-88A1-D8E06A23CCA3}"/>
              </a:ext>
            </a:extLst>
          </p:cNvPr>
          <p:cNvSpPr txBox="1"/>
          <p:nvPr/>
        </p:nvSpPr>
        <p:spPr>
          <a:xfrm>
            <a:off x="394847" y="5733256"/>
            <a:ext cx="8103584" cy="670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400" dirty="0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*****</a:t>
            </a:r>
            <a:r>
              <a:rPr lang="en-US" sz="18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особи</a:t>
            </a:r>
            <a:r>
              <a:rPr lang="en-US" sz="1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звільнені</a:t>
            </a:r>
            <a:r>
              <a:rPr lang="en-US" sz="1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en-US" sz="18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військової</a:t>
            </a:r>
            <a:r>
              <a:rPr lang="en-US" sz="1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служби</a:t>
            </a:r>
            <a:r>
              <a:rPr lang="en-US" sz="1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</a:t>
            </a:r>
            <a:r>
              <a:rPr lang="ru-RU" sz="18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досягнення</a:t>
            </a:r>
            <a:r>
              <a:rPr lang="ru-RU" sz="1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ними </a:t>
            </a:r>
            <a:r>
              <a:rPr lang="ru-RU" sz="18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пенсійного</a:t>
            </a:r>
            <a:r>
              <a:rPr lang="ru-RU" sz="1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віку</a:t>
            </a:r>
            <a:r>
              <a:rPr lang="ru-RU" sz="1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за </a:t>
            </a:r>
            <a:r>
              <a:rPr lang="ru-RU" sz="18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умови</a:t>
            </a:r>
            <a:r>
              <a:rPr lang="ru-RU" sz="1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звернення</a:t>
            </a:r>
            <a:r>
              <a:rPr lang="ru-RU" sz="1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протягом</a:t>
            </a:r>
            <a:r>
              <a:rPr lang="ru-RU" sz="1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трьох</a:t>
            </a:r>
            <a:r>
              <a:rPr lang="ru-RU" sz="1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років</a:t>
            </a:r>
            <a:r>
              <a:rPr lang="ru-RU" sz="1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дня </a:t>
            </a:r>
            <a:r>
              <a:rPr lang="ru-RU" sz="1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звільнення</a:t>
            </a:r>
            <a:r>
              <a:rPr lang="ru-RU" sz="1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384910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491193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Додатковий прийом заяв та документів</a:t>
            </a:r>
            <a:endParaRPr lang="ru-RU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5" name="Picture 4" descr="gerbddmam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384" y="188640"/>
            <a:ext cx="851782" cy="974439"/>
          </a:xfrm>
          <a:prstGeom prst="rect">
            <a:avLst/>
          </a:prstGeom>
          <a:effectLst>
            <a:softEdge rad="127000"/>
          </a:effectLst>
        </p:spPr>
      </p:pic>
      <p:graphicFrame>
        <p:nvGraphicFramePr>
          <p:cNvPr id="7" name="Таблица 6">
            <a:extLst>
              <a:ext uri="{FF2B5EF4-FFF2-40B4-BE49-F238E27FC236}">
                <a16:creationId xmlns="" xmlns:a16="http://schemas.microsoft.com/office/drawing/2014/main" id="{2E951C79-CD98-4444-9D7A-0D00B4E6F8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06769"/>
              </p:ext>
            </p:extLst>
          </p:nvPr>
        </p:nvGraphicFramePr>
        <p:xfrm>
          <a:off x="899592" y="1255411"/>
          <a:ext cx="7056783" cy="50405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702413">
                  <a:extLst>
                    <a:ext uri="{9D8B030D-6E8A-4147-A177-3AD203B41FA5}">
                      <a16:colId xmlns="" xmlns:a16="http://schemas.microsoft.com/office/drawing/2014/main" val="1908357083"/>
                    </a:ext>
                  </a:extLst>
                </a:gridCol>
                <a:gridCol w="1121053">
                  <a:extLst>
                    <a:ext uri="{9D8B030D-6E8A-4147-A177-3AD203B41FA5}">
                      <a16:colId xmlns="" xmlns:a16="http://schemas.microsoft.com/office/drawing/2014/main" val="1134448434"/>
                    </a:ext>
                  </a:extLst>
                </a:gridCol>
                <a:gridCol w="1233317">
                  <a:extLst>
                    <a:ext uri="{9D8B030D-6E8A-4147-A177-3AD203B41FA5}">
                      <a16:colId xmlns="" xmlns:a16="http://schemas.microsoft.com/office/drawing/2014/main" val="3224646630"/>
                    </a:ext>
                  </a:extLst>
                </a:gridCol>
              </a:tblGrid>
              <a:tr h="1186015">
                <a:tc>
                  <a:txBody>
                    <a:bodyPr/>
                    <a:lstStyle/>
                    <a:p>
                      <a:pPr algn="ctr"/>
                      <a:r>
                        <a:rPr lang="uk-UA" sz="1600" b="1" i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Додаткова сесія вступної кампанії</a:t>
                      </a:r>
                      <a:endParaRPr lang="ru-RU" sz="1600" b="1" i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254" marR="652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i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Денна форма здобуття освіти</a:t>
                      </a:r>
                      <a:endParaRPr lang="ru-RU" sz="1600" b="1" i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254" marR="65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i="0" kern="120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Заочна форма здобуття освіти</a:t>
                      </a:r>
                      <a:endParaRPr lang="ru-RU" sz="1600" b="1" i="0" kern="120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254" marR="65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99367298"/>
                  </a:ext>
                </a:extLst>
              </a:tr>
              <a:tr h="593007">
                <a:tc>
                  <a:txBody>
                    <a:bodyPr/>
                    <a:lstStyle/>
                    <a:p>
                      <a:pPr algn="ctr"/>
                      <a:r>
                        <a:rPr lang="uk-UA" sz="1600" b="1" i="0" kern="120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Реєстрація заяв на участь в співбесіді, фаховому іспиті</a:t>
                      </a:r>
                      <a:endParaRPr lang="ru-RU" sz="1600" b="1" i="0" kern="120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254" marR="652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-67310" algn="ctr"/>
                      <a:r>
                        <a:rPr lang="uk-UA" sz="1600" b="1" i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15 - 20 вересня</a:t>
                      </a:r>
                      <a:endParaRPr lang="ru-RU" sz="1600" b="1" i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254" marR="652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10722843"/>
                  </a:ext>
                </a:extLst>
              </a:tr>
              <a:tr h="296503">
                <a:tc>
                  <a:txBody>
                    <a:bodyPr/>
                    <a:lstStyle/>
                    <a:p>
                      <a:pPr algn="ctr"/>
                      <a:r>
                        <a:rPr lang="uk-UA" sz="1600" b="1" i="0" kern="120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Співбесіди, фахові іспити</a:t>
                      </a:r>
                      <a:endParaRPr lang="ru-RU" sz="1600" b="1" i="0" kern="120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254" marR="65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-67310" algn="ctr"/>
                      <a:r>
                        <a:rPr lang="uk-UA" sz="1600" b="1" i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21 - 25 вересня</a:t>
                      </a:r>
                      <a:endParaRPr lang="ru-RU" sz="1600" b="1" i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254" marR="652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06123867"/>
                  </a:ext>
                </a:extLst>
              </a:tr>
              <a:tr h="593007">
                <a:tc>
                  <a:txBody>
                    <a:bodyPr/>
                    <a:lstStyle/>
                    <a:p>
                      <a:pPr algn="ctr"/>
                      <a:r>
                        <a:rPr lang="uk-UA" sz="1600" b="1" i="0" kern="120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Реєстрація заяв вступників для участі в конкурсному відборі</a:t>
                      </a:r>
                      <a:endParaRPr lang="ru-RU" sz="1600" b="1" i="0" kern="120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254" marR="65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-67310" algn="ctr"/>
                      <a:r>
                        <a:rPr lang="uk-UA" sz="1600" b="1" i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15-23 вересня</a:t>
                      </a:r>
                      <a:endParaRPr lang="ru-RU" sz="1600" b="1" i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254" marR="652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8613600"/>
                  </a:ext>
                </a:extLst>
              </a:tr>
              <a:tr h="1482518">
                <a:tc>
                  <a:txBody>
                    <a:bodyPr/>
                    <a:lstStyle/>
                    <a:p>
                      <a:pPr algn="ctr"/>
                      <a:r>
                        <a:rPr lang="uk-UA" sz="1600" b="1" i="0" kern="120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Формування рейтингових списків вступників, надання рекомендацій до зарахування та оприлюднення списку рекомендованих з повідомленням про отримання чи неотримання ними права здобувати вищу освіту</a:t>
                      </a:r>
                      <a:endParaRPr lang="ru-RU" sz="1600" b="1" i="0" kern="120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254" marR="652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-67310" algn="ctr"/>
                      <a:r>
                        <a:rPr lang="uk-UA" sz="1600" b="1" i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 вересня</a:t>
                      </a:r>
                      <a:endParaRPr lang="ru-RU" sz="1600" b="1" i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254" marR="652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02420016"/>
                  </a:ext>
                </a:extLst>
              </a:tr>
              <a:tr h="593007">
                <a:tc>
                  <a:txBody>
                    <a:bodyPr/>
                    <a:lstStyle/>
                    <a:p>
                      <a:pPr algn="ctr"/>
                      <a:r>
                        <a:rPr lang="uk-UA" sz="1600" b="1" i="0" kern="120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Вступники, які отримали рекомендації, мають виконати вимоги до зарахування</a:t>
                      </a:r>
                      <a:endParaRPr lang="ru-RU" sz="1600" b="1" i="0" kern="120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254" marR="652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-67310" algn="ctr"/>
                      <a:r>
                        <a:rPr lang="uk-UA" sz="1600" b="1" i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 вересня</a:t>
                      </a:r>
                      <a:endParaRPr lang="ru-RU" sz="1600" b="1" i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254" marR="652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11589464"/>
                  </a:ext>
                </a:extLst>
              </a:tr>
              <a:tr h="296503">
                <a:tc>
                  <a:txBody>
                    <a:bodyPr/>
                    <a:lstStyle/>
                    <a:p>
                      <a:pPr algn="ctr"/>
                      <a:r>
                        <a:rPr lang="uk-UA" sz="1600" b="1" i="0" kern="120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Зарахування вступників</a:t>
                      </a:r>
                      <a:endParaRPr lang="ru-RU" sz="1600" b="1" i="0" kern="120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254" marR="652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-67310" algn="ctr"/>
                      <a:r>
                        <a:rPr lang="uk-UA" sz="1600" b="1" i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пізніше 30 вересня</a:t>
                      </a:r>
                      <a:endParaRPr lang="ru-RU" sz="1600" b="1" i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254" marR="652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748804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23874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gerbddmam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981851" y="184572"/>
            <a:ext cx="998537" cy="1143000"/>
          </a:xfrm>
          <a:effectLst>
            <a:softEdge rad="127000"/>
          </a:effectLst>
        </p:spPr>
      </p:pic>
      <p:sp>
        <p:nvSpPr>
          <p:cNvPr id="39939" name="Rectangle 5"/>
          <p:cNvSpPr>
            <a:spLocks noChangeArrowheads="1"/>
          </p:cNvSpPr>
          <p:nvPr/>
        </p:nvSpPr>
        <p:spPr bwMode="auto">
          <a:xfrm>
            <a:off x="285599" y="508296"/>
            <a:ext cx="82296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altLang="uk-UA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Перелік спеціальностей особливої підтримки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7EBE50C6-2A00-4B10-AE7B-FFACF9805A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105722"/>
              </p:ext>
            </p:extLst>
          </p:nvPr>
        </p:nvGraphicFramePr>
        <p:xfrm>
          <a:off x="755576" y="1080718"/>
          <a:ext cx="7488833" cy="5592710"/>
        </p:xfrm>
        <a:graphic>
          <a:graphicData uri="http://schemas.openxmlformats.org/drawingml/2006/table">
            <a:tbl>
              <a:tblPr bandRow="1"/>
              <a:tblGrid>
                <a:gridCol w="1133623">
                  <a:extLst>
                    <a:ext uri="{9D8B030D-6E8A-4147-A177-3AD203B41FA5}">
                      <a16:colId xmlns="" xmlns:a16="http://schemas.microsoft.com/office/drawing/2014/main" val="2948680778"/>
                    </a:ext>
                  </a:extLst>
                </a:gridCol>
                <a:gridCol w="1588362">
                  <a:extLst>
                    <a:ext uri="{9D8B030D-6E8A-4147-A177-3AD203B41FA5}">
                      <a16:colId xmlns="" xmlns:a16="http://schemas.microsoft.com/office/drawing/2014/main" val="1289638345"/>
                    </a:ext>
                  </a:extLst>
                </a:gridCol>
                <a:gridCol w="2383424">
                  <a:extLst>
                    <a:ext uri="{9D8B030D-6E8A-4147-A177-3AD203B41FA5}">
                      <a16:colId xmlns="" xmlns:a16="http://schemas.microsoft.com/office/drawing/2014/main" val="364310085"/>
                    </a:ext>
                  </a:extLst>
                </a:gridCol>
                <a:gridCol w="2383424">
                  <a:extLst>
                    <a:ext uri="{9D8B030D-6E8A-4147-A177-3AD203B41FA5}">
                      <a16:colId xmlns="" xmlns:a16="http://schemas.microsoft.com/office/drawing/2014/main" val="3880414851"/>
                    </a:ext>
                  </a:extLst>
                </a:gridCol>
              </a:tblGrid>
              <a:tr h="586684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Шифр галузі</a:t>
                      </a:r>
                      <a:endParaRPr lang="ru-RU" sz="16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5" marR="55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Галузь знань</a:t>
                      </a:r>
                      <a:endParaRPr lang="ru-RU" sz="160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5" marR="55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Код спеціальності</a:t>
                      </a:r>
                      <a:endParaRPr lang="ru-RU" sz="160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5" marR="55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 спеціальності</a:t>
                      </a:r>
                      <a:endParaRPr lang="ru-RU" sz="160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5" marR="55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6526720"/>
                  </a:ext>
                </a:extLst>
              </a:tr>
              <a:tr h="930664"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160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5" marR="55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Освіта</a:t>
                      </a:r>
                      <a:endParaRPr lang="ru-RU" sz="16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5" marR="55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uk-UA" sz="160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A4</a:t>
                      </a:r>
                      <a:endParaRPr lang="ru-RU" sz="160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5" marR="55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uk-UA" sz="16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A4.04 «Середня освіта (Математика)»</a:t>
                      </a:r>
                      <a:endParaRPr lang="ru-RU" sz="16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5" marR="55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92393131"/>
                  </a:ext>
                </a:extLst>
              </a:tr>
              <a:tr h="1173369"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ru-RU" sz="160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5" marR="55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Природничі науки математика та статистика</a:t>
                      </a:r>
                      <a:endParaRPr lang="ru-RU" sz="16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5" marR="55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E3</a:t>
                      </a:r>
                      <a:endParaRPr lang="ru-RU" sz="16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5" marR="55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Хімія</a:t>
                      </a:r>
                      <a:endParaRPr lang="ru-RU" sz="16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5" marR="55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66403116"/>
                  </a:ext>
                </a:extLst>
              </a:tr>
              <a:tr h="417315">
                <a:tc rowSpan="5">
                  <a:txBody>
                    <a:bodyPr/>
                    <a:lstStyle/>
                    <a:p>
                      <a:pPr algn="ctr"/>
                      <a:r>
                        <a:rPr lang="uk-UA" sz="160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ru-RU" sz="160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5" marR="55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r>
                        <a:rPr lang="uk-UA" sz="160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Інженерія, виробництво та будівництво</a:t>
                      </a:r>
                      <a:endParaRPr lang="ru-RU" sz="160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5" marR="55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uk-UA" sz="16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G3</a:t>
                      </a:r>
                      <a:endParaRPr lang="ru-RU" sz="16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5" marR="55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uk-UA" sz="16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Електрична інженерія</a:t>
                      </a:r>
                      <a:endParaRPr lang="ru-RU" sz="16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5" marR="55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09006372"/>
                  </a:ext>
                </a:extLst>
              </a:tr>
              <a:tr h="11733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G7</a:t>
                      </a:r>
                      <a:endParaRPr lang="ru-RU" sz="16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5" marR="55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Автоматизація, комп’ютерно- інтегровані технології та робототехніка</a:t>
                      </a:r>
                      <a:endParaRPr lang="ru-RU" sz="16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5" marR="55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0352924"/>
                  </a:ext>
                </a:extLst>
              </a:tr>
              <a:tr h="2933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G9</a:t>
                      </a:r>
                      <a:endParaRPr lang="ru-RU" sz="160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5" marR="55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Прикладна механіка</a:t>
                      </a:r>
                      <a:endParaRPr lang="ru-RU" sz="16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5" marR="55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15486722"/>
                  </a:ext>
                </a:extLst>
              </a:tr>
              <a:tr h="2933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G10</a:t>
                      </a:r>
                      <a:endParaRPr lang="ru-RU" sz="160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5" marR="55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Металургія</a:t>
                      </a:r>
                      <a:endParaRPr lang="ru-RU" sz="16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5" marR="55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63628220"/>
                  </a:ext>
                </a:extLst>
              </a:tr>
              <a:tr h="724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G11</a:t>
                      </a:r>
                      <a:endParaRPr lang="ru-RU" sz="160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5" marR="55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Машинобудування (за спеціалізаціями)</a:t>
                      </a:r>
                      <a:endParaRPr lang="ru-RU" sz="16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5" marR="55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75949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2417441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996768"/>
            <a:ext cx="8229600" cy="4240544"/>
          </a:xfrm>
        </p:spPr>
        <p:txBody>
          <a:bodyPr>
            <a:normAutofit fontScale="40000" lnSpcReduction="20000"/>
          </a:bodyPr>
          <a:lstStyle/>
          <a:p>
            <a:pPr algn="ctr">
              <a:lnSpc>
                <a:spcPct val="120000"/>
              </a:lnSpc>
              <a:buFontTx/>
              <a:buNone/>
            </a:pPr>
            <a:r>
              <a:rPr lang="uk-UA" sz="5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 разі необхідності працівники Приймальної комісії допоможуть вам у вирішенні питань, що стосуються вступу до ДДМА </a:t>
            </a:r>
          </a:p>
          <a:p>
            <a:pPr algn="ctr">
              <a:lnSpc>
                <a:spcPct val="120000"/>
              </a:lnSpc>
              <a:buFontTx/>
              <a:buNone/>
            </a:pPr>
            <a:endParaRPr lang="ru-RU" sz="45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buFontTx/>
              <a:buNone/>
            </a:pPr>
            <a:r>
              <a:rPr lang="ru-RU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+380503477849 – </a:t>
            </a:r>
            <a:r>
              <a:rPr lang="ru-RU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реєстрація</a:t>
            </a:r>
            <a:r>
              <a:rPr lang="ru-RU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на ЄВІ/ЄФВВ/ЄВВ</a:t>
            </a:r>
          </a:p>
          <a:p>
            <a:pPr algn="ctr">
              <a:lnSpc>
                <a:spcPct val="120000"/>
              </a:lnSpc>
              <a:buFontTx/>
              <a:buNone/>
            </a:pPr>
            <a:endParaRPr lang="ru-RU" sz="45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buFontTx/>
              <a:buNone/>
            </a:pPr>
            <a:r>
              <a:rPr lang="ru-RU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+380660517489; +380993071669 – </a:t>
            </a:r>
            <a:r>
              <a:rPr lang="ru-RU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консультація</a:t>
            </a:r>
            <a:r>
              <a:rPr lang="ru-RU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вступу</a:t>
            </a:r>
            <a:endParaRPr lang="ru-RU" sz="45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buFontTx/>
              <a:buNone/>
            </a:pPr>
            <a:endParaRPr lang="ru-RU" sz="45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buFontTx/>
              <a:buNone/>
            </a:pPr>
            <a:r>
              <a:rPr lang="ru-RU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+380997331694 – </a:t>
            </a:r>
            <a:r>
              <a:rPr lang="ru-RU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підготовчі</a:t>
            </a:r>
            <a:r>
              <a:rPr lang="ru-RU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курси</a:t>
            </a:r>
            <a:r>
              <a:rPr lang="ru-RU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ЄВІ</a:t>
            </a:r>
          </a:p>
          <a:p>
            <a:pPr algn="ctr">
              <a:lnSpc>
                <a:spcPct val="120000"/>
              </a:lnSpc>
              <a:buFontTx/>
              <a:buNone/>
            </a:pPr>
            <a:endParaRPr lang="ru-RU" sz="45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ru-RU" sz="45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ru-RU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de-DE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pk.ddma.1952@gmail.com</a:t>
            </a:r>
            <a:r>
              <a:rPr lang="ru-RU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ru-RU" sz="45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Сайт </a:t>
            </a:r>
            <a:r>
              <a:rPr lang="ru-RU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академії</a:t>
            </a:r>
            <a:r>
              <a:rPr lang="ru-RU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www.dgma.donetsk.</a:t>
            </a:r>
            <a:r>
              <a:rPr lang="en-US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ua</a:t>
            </a:r>
            <a:r>
              <a:rPr lang="ru-RU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endParaRPr lang="ru-RU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B22AC00-C5F2-47CC-B827-3D4F7E16CDC7}"/>
              </a:ext>
            </a:extLst>
          </p:cNvPr>
          <p:cNvSpPr txBox="1"/>
          <p:nvPr/>
        </p:nvSpPr>
        <p:spPr>
          <a:xfrm>
            <a:off x="1403648" y="980728"/>
            <a:ext cx="6696744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</a:pPr>
            <a:r>
              <a:rPr lang="uk-UA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Montserrat"/>
              </a:rPr>
              <a:t>Консультаційний центр Приймальної комісії</a:t>
            </a:r>
          </a:p>
        </p:txBody>
      </p:sp>
    </p:spTree>
    <p:extLst>
      <p:ext uri="{BB962C8B-B14F-4D97-AF65-F5344CB8AC3E}">
        <p14:creationId xmlns:p14="http://schemas.microsoft.com/office/powerpoint/2010/main" val="1369546203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88640"/>
            <a:ext cx="712092" cy="811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85A5D12-7CAB-4948-8E86-4667FDE98B62}"/>
              </a:ext>
            </a:extLst>
          </p:cNvPr>
          <p:cNvSpPr txBox="1"/>
          <p:nvPr/>
        </p:nvSpPr>
        <p:spPr>
          <a:xfrm>
            <a:off x="1331640" y="409753"/>
            <a:ext cx="619268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uk-UA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 на спеціальності на які потрібно складати 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ЄФВВ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44CF0E5F-79EA-4CDF-A066-8C6FF77042EE}"/>
              </a:ext>
            </a:extLst>
          </p:cNvPr>
          <p:cNvGraphicFramePr>
            <a:graphicFrameLocks noGrp="1"/>
          </p:cNvGraphicFramePr>
          <p:nvPr/>
        </p:nvGraphicFramePr>
        <p:xfrm>
          <a:off x="395536" y="908720"/>
          <a:ext cx="8064896" cy="564276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086604">
                  <a:extLst>
                    <a:ext uri="{9D8B030D-6E8A-4147-A177-3AD203B41FA5}">
                      <a16:colId xmlns="" xmlns:a16="http://schemas.microsoft.com/office/drawing/2014/main" val="393395004"/>
                    </a:ext>
                  </a:extLst>
                </a:gridCol>
                <a:gridCol w="1649696">
                  <a:extLst>
                    <a:ext uri="{9D8B030D-6E8A-4147-A177-3AD203B41FA5}">
                      <a16:colId xmlns="" xmlns:a16="http://schemas.microsoft.com/office/drawing/2014/main" val="2922686502"/>
                    </a:ext>
                  </a:extLst>
                </a:gridCol>
                <a:gridCol w="1579170">
                  <a:extLst>
                    <a:ext uri="{9D8B030D-6E8A-4147-A177-3AD203B41FA5}">
                      <a16:colId xmlns="" xmlns:a16="http://schemas.microsoft.com/office/drawing/2014/main" val="2316161303"/>
                    </a:ext>
                  </a:extLst>
                </a:gridCol>
                <a:gridCol w="589186">
                  <a:extLst>
                    <a:ext uri="{9D8B030D-6E8A-4147-A177-3AD203B41FA5}">
                      <a16:colId xmlns="" xmlns:a16="http://schemas.microsoft.com/office/drawing/2014/main" val="2158471531"/>
                    </a:ext>
                  </a:extLst>
                </a:gridCol>
                <a:gridCol w="2160240">
                  <a:extLst>
                    <a:ext uri="{9D8B030D-6E8A-4147-A177-3AD203B41FA5}">
                      <a16:colId xmlns="" xmlns:a16="http://schemas.microsoft.com/office/drawing/2014/main" val="421187948"/>
                    </a:ext>
                  </a:extLst>
                </a:gridCol>
              </a:tblGrid>
              <a:tr h="1009809"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Шифр, спеціальність</a:t>
                      </a:r>
                      <a:endParaRPr lang="ru-RU" sz="16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47" marR="62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spc="-2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Освітньо-професійна програма</a:t>
                      </a:r>
                      <a:endParaRPr lang="ru-RU" sz="16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spc="-2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(термін навчання 1 рік 4 місяці)</a:t>
                      </a:r>
                      <a:endParaRPr lang="ru-RU" sz="16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47" marR="62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spc="-2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Освітньо-наукова програма</a:t>
                      </a:r>
                      <a:endParaRPr lang="ru-RU" sz="16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spc="-2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(термін навчання 1 рік 9 місяців)</a:t>
                      </a:r>
                      <a:endParaRPr lang="ru-RU" sz="16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47" marR="62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Вступні іспити</a:t>
                      </a:r>
                      <a:endParaRPr lang="ru-RU" sz="16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47" marR="62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46697381"/>
                  </a:ext>
                </a:extLst>
              </a:tr>
              <a:tr h="403924">
                <a:tc>
                  <a:txBody>
                    <a:bodyPr/>
                    <a:lstStyle/>
                    <a:p>
                      <a:pPr>
                        <a:tabLst>
                          <a:tab pos="45085" algn="l"/>
                        </a:tabLst>
                      </a:pPr>
                      <a:r>
                        <a:rPr kumimoji="0" lang="uk-UA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А4.04 Середня освіта (математика)</a:t>
                      </a:r>
                      <a:endParaRPr kumimoji="0" lang="ru-RU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Математика</a:t>
                      </a:r>
                      <a:endParaRPr kumimoji="0" lang="ru-RU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–</a:t>
                      </a:r>
                      <a:endParaRPr lang="ru-RU" sz="16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47" marR="62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ЄВІ</a:t>
                      </a:r>
                    </a:p>
                    <a:p>
                      <a:pPr algn="ctr"/>
                      <a:endParaRPr lang="ru-RU" sz="16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47" marR="62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один з предметних тестів на вибір вступника</a:t>
                      </a:r>
                      <a:endParaRPr lang="ru-RU" sz="16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47" marR="622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12309967"/>
                  </a:ext>
                </a:extLst>
              </a:tr>
              <a:tr h="1009809">
                <a:tc>
                  <a:txBody>
                    <a:bodyPr/>
                    <a:lstStyle/>
                    <a:p>
                      <a:r>
                        <a:rPr lang="uk-UA" sz="16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F3 Комп’ютерні науки</a:t>
                      </a:r>
                      <a:endParaRPr lang="ru-RU" sz="16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Комп’ютерні науки в техніці, бізнесі та медицині</a:t>
                      </a:r>
                      <a:endParaRPr lang="ru-RU" sz="16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Комп’ютерні науки</a:t>
                      </a:r>
                      <a:endParaRPr lang="ru-RU" sz="16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47" marR="62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noProof="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предметний тест з інформаційних технологій</a:t>
                      </a:r>
                    </a:p>
                  </a:txBody>
                  <a:tcPr marL="62247" marR="622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17045386"/>
                  </a:ext>
                </a:extLst>
              </a:tr>
              <a:tr h="435362">
                <a:tc>
                  <a:txBody>
                    <a:bodyPr/>
                    <a:lstStyle/>
                    <a:p>
                      <a:r>
                        <a:rPr lang="uk-UA" sz="16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F7 Комп’ютерна інженерія</a:t>
                      </a:r>
                      <a:endParaRPr lang="ru-RU" sz="16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Комп’ютерні системи та мережі</a:t>
                      </a:r>
                      <a:endParaRPr lang="ru-RU" sz="16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–</a:t>
                      </a:r>
                      <a:endParaRPr lang="ru-RU" sz="16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47" marR="62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noProof="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предметний тест з інформаційних технологій</a:t>
                      </a:r>
                    </a:p>
                  </a:txBody>
                  <a:tcPr marL="62247" marR="622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48705357"/>
                  </a:ext>
                </a:extLst>
              </a:tr>
              <a:tr h="403924">
                <a:tc>
                  <a:txBody>
                    <a:bodyPr/>
                    <a:lstStyle/>
                    <a:p>
                      <a:r>
                        <a:rPr lang="uk-UA" sz="16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F4 Системний аналіз та наука про дані</a:t>
                      </a:r>
                      <a:endParaRPr lang="ru-RU" sz="16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Інтелектуальні системи прийняття рішень</a:t>
                      </a:r>
                      <a:endParaRPr lang="ru-RU" sz="16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–</a:t>
                      </a:r>
                      <a:endParaRPr lang="ru-RU" sz="16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47" marR="62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noProof="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предметний тест з інформаційних технологій</a:t>
                      </a:r>
                    </a:p>
                  </a:txBody>
                  <a:tcPr marL="62247" marR="622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7474268"/>
                  </a:ext>
                </a:extLst>
              </a:tr>
              <a:tr h="605886">
                <a:tc>
                  <a:txBody>
                    <a:bodyPr/>
                    <a:lstStyle/>
                    <a:p>
                      <a:r>
                        <a:rPr lang="uk-UA" sz="16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F6 Інформаційні системи і технології</a:t>
                      </a:r>
                      <a:endParaRPr lang="ru-RU" sz="16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Інформаційні системи та  технології</a:t>
                      </a:r>
                      <a:endParaRPr lang="ru-RU" sz="16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–</a:t>
                      </a:r>
                      <a:endParaRPr lang="ru-RU" sz="16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47" marR="62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noProof="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предметний тест з інформаційних технологій</a:t>
                      </a:r>
                    </a:p>
                  </a:txBody>
                  <a:tcPr marL="62247" marR="622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846748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4558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88640"/>
            <a:ext cx="712092" cy="811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BD5AD063-5793-4388-BBF4-36A810E94B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119654"/>
              </p:ext>
            </p:extLst>
          </p:nvPr>
        </p:nvGraphicFramePr>
        <p:xfrm>
          <a:off x="467544" y="703712"/>
          <a:ext cx="8026893" cy="542981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664295">
                  <a:extLst>
                    <a:ext uri="{9D8B030D-6E8A-4147-A177-3AD203B41FA5}">
                      <a16:colId xmlns="" xmlns:a16="http://schemas.microsoft.com/office/drawing/2014/main" val="2718061161"/>
                    </a:ext>
                  </a:extLst>
                </a:gridCol>
                <a:gridCol w="2376264">
                  <a:extLst>
                    <a:ext uri="{9D8B030D-6E8A-4147-A177-3AD203B41FA5}">
                      <a16:colId xmlns="" xmlns:a16="http://schemas.microsoft.com/office/drawing/2014/main" val="1883226521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1334302083"/>
                    </a:ext>
                  </a:extLst>
                </a:gridCol>
                <a:gridCol w="2194246">
                  <a:extLst>
                    <a:ext uri="{9D8B030D-6E8A-4147-A177-3AD203B41FA5}">
                      <a16:colId xmlns="" xmlns:a16="http://schemas.microsoft.com/office/drawing/2014/main" val="3030535163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uk-UA" sz="15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Шифр, спеціальність</a:t>
                      </a:r>
                      <a:endParaRPr lang="ru-RU" sz="15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47" marR="62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500" b="1" spc="-2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Освітньо-професійна програма</a:t>
                      </a:r>
                      <a:endParaRPr lang="ru-RU" sz="15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500" b="1" spc="-2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(термін навчання 1 рік 4 місяці)</a:t>
                      </a:r>
                      <a:endParaRPr lang="ru-RU" sz="15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47" marR="62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5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15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5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Вступні іспити</a:t>
                      </a:r>
                      <a:endParaRPr lang="ru-RU" sz="15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/>
                      <a:endParaRPr lang="ru-RU" sz="15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64" marR="474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5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Вступні іспити</a:t>
                      </a:r>
                      <a:endParaRPr lang="ru-RU" sz="15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endParaRPr lang="ru-RU" sz="15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4" marR="474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85170107"/>
                  </a:ext>
                </a:extLst>
              </a:tr>
              <a:tr h="853080">
                <a:tc>
                  <a:txBody>
                    <a:bodyPr/>
                    <a:lstStyle/>
                    <a:p>
                      <a:pPr algn="ctr"/>
                      <a:r>
                        <a:rPr lang="uk-UA" sz="15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D1 Облік і оподаткування</a:t>
                      </a:r>
                      <a:endParaRPr lang="ru-RU" sz="15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64" marR="474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5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Облік і оподаткування</a:t>
                      </a:r>
                      <a:endParaRPr lang="ru-RU" sz="15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64" marR="474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5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ЄВІ</a:t>
                      </a:r>
                      <a:endParaRPr lang="ru-RU" sz="15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/>
                      <a:endParaRPr lang="ru-RU" sz="15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64" marR="474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5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предметний тест з обліку та фінансів</a:t>
                      </a:r>
                      <a:endParaRPr lang="ru-RU" sz="15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64" marR="474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2547251085"/>
                  </a:ext>
                </a:extLst>
              </a:tr>
              <a:tr h="737011">
                <a:tc>
                  <a:txBody>
                    <a:bodyPr/>
                    <a:lstStyle/>
                    <a:p>
                      <a:pPr algn="ctr"/>
                      <a:r>
                        <a:rPr lang="uk-UA" sz="15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D2 Фінанси, банківська справа, страхування та фондовий ринок</a:t>
                      </a:r>
                      <a:endParaRPr lang="ru-RU" sz="15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4" marR="474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Фінанси, банківська справа та страхування</a:t>
                      </a:r>
                      <a:endParaRPr lang="ru-RU" sz="15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4" marR="474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uk-UA" sz="15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предметний тест з управління та адміністрування</a:t>
                      </a:r>
                      <a:endParaRPr lang="ru-RU" dirty="0"/>
                    </a:p>
                  </a:txBody>
                  <a:tcPr marL="47464" marR="474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28978340"/>
                  </a:ext>
                </a:extLst>
              </a:tr>
              <a:tr h="343109">
                <a:tc>
                  <a:txBody>
                    <a:bodyPr/>
                    <a:lstStyle/>
                    <a:p>
                      <a:pPr algn="ctr"/>
                      <a:r>
                        <a:rPr lang="uk-UA" sz="15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D3 Менеджмент</a:t>
                      </a:r>
                      <a:endParaRPr lang="ru-RU" sz="15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4" marR="474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Менеджмент</a:t>
                      </a:r>
                      <a:endParaRPr lang="ru-RU" sz="15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4" marR="474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uk-UA" sz="15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предметний тест з управління та адміністрування</a:t>
                      </a:r>
                      <a:endParaRPr lang="ru-RU" sz="15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4" marR="474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16209984"/>
                  </a:ext>
                </a:extLst>
              </a:tr>
              <a:tr h="245671">
                <a:tc>
                  <a:txBody>
                    <a:bodyPr/>
                    <a:lstStyle/>
                    <a:p>
                      <a:pPr algn="ctr"/>
                      <a:r>
                        <a:rPr lang="uk-UA" sz="15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D5 Маркетинг</a:t>
                      </a:r>
                      <a:endParaRPr lang="ru-RU" sz="15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4" marR="474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Маркетинг</a:t>
                      </a:r>
                      <a:endParaRPr lang="ru-RU" sz="15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4" marR="474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2580461278"/>
                  </a:ext>
                </a:extLst>
              </a:tr>
              <a:tr h="618425">
                <a:tc>
                  <a:txBody>
                    <a:bodyPr/>
                    <a:lstStyle/>
                    <a:p>
                      <a:pPr algn="ctr"/>
                      <a:r>
                        <a:rPr lang="uk-UA" sz="15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D7 Торгівля</a:t>
                      </a:r>
                      <a:endParaRPr lang="ru-RU" sz="15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4" marR="474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spc="-3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Підприємництво, торгівля </a:t>
                      </a:r>
                      <a:r>
                        <a:rPr lang="uk-UA" sz="1500" spc="-2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та біржова діяльність</a:t>
                      </a:r>
                      <a:endParaRPr lang="ru-RU" sz="15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4" marR="474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05600542"/>
                  </a:ext>
                </a:extLst>
              </a:tr>
              <a:tr h="713737">
                <a:tc>
                  <a:txBody>
                    <a:bodyPr/>
                    <a:lstStyle/>
                    <a:p>
                      <a:pPr algn="ctr"/>
                      <a:r>
                        <a:rPr lang="uk-UA" sz="15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D4 Публічне управління та адміністрування</a:t>
                      </a:r>
                      <a:endParaRPr lang="ru-RU" sz="15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4" marR="474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Державна служба</a:t>
                      </a:r>
                      <a:endParaRPr lang="ru-RU" sz="15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4" marR="474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uk-UA" sz="15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/>
                      <a:endParaRPr lang="uk-UA" sz="15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uk-UA" sz="15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один з предметних тестів на вибір вступника</a:t>
                      </a:r>
                      <a:endParaRPr lang="ru-RU" sz="15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4" marR="47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39482779"/>
                  </a:ext>
                </a:extLst>
              </a:tr>
              <a:tr h="982681">
                <a:tc>
                  <a:txBody>
                    <a:bodyPr/>
                    <a:lstStyle/>
                    <a:p>
                      <a:pPr algn="ctr"/>
                      <a:r>
                        <a:rPr lang="uk-UA" sz="15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I10 Соціальна робота та консультування</a:t>
                      </a:r>
                      <a:endParaRPr lang="ru-RU" sz="15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4" marR="474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Економіка та організація соціального забезпечення</a:t>
                      </a:r>
                      <a:endParaRPr lang="ru-RU" sz="15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4" marR="474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uk-UA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один з предметних тестів на вибір вступника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4" marR="47464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33213679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85A5D12-7CAB-4948-8E86-4667FDE98B62}"/>
              </a:ext>
            </a:extLst>
          </p:cNvPr>
          <p:cNvSpPr txBox="1"/>
          <p:nvPr/>
        </p:nvSpPr>
        <p:spPr>
          <a:xfrm>
            <a:off x="1259632" y="298791"/>
            <a:ext cx="619268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uk-UA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 на спеціальності на які потрібно складати 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ЄФВВ</a:t>
            </a:r>
          </a:p>
        </p:txBody>
      </p:sp>
    </p:spTree>
    <p:extLst>
      <p:ext uri="{BB962C8B-B14F-4D97-AF65-F5344CB8AC3E}">
        <p14:creationId xmlns:p14="http://schemas.microsoft.com/office/powerpoint/2010/main" val="129448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88640"/>
            <a:ext cx="712092" cy="811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5536" y="298791"/>
            <a:ext cx="7784852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uk-UA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 на спеціальності на які потрібно складати ФАХОВИЙ ІСПИТ замість </a:t>
            </a:r>
            <a:r>
              <a:rPr lang="ru-RU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ЄФВВ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778274"/>
            <a:ext cx="849694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    </a:t>
            </a:r>
            <a:endParaRPr lang="ru-RU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808A0188-4D54-41ED-8AD6-0F8909293D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063650"/>
              </p:ext>
            </p:extLst>
          </p:nvPr>
        </p:nvGraphicFramePr>
        <p:xfrm>
          <a:off x="1115616" y="668123"/>
          <a:ext cx="6768752" cy="512928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82548">
                  <a:extLst>
                    <a:ext uri="{9D8B030D-6E8A-4147-A177-3AD203B41FA5}">
                      <a16:colId xmlns="" xmlns:a16="http://schemas.microsoft.com/office/drawing/2014/main" val="393395004"/>
                    </a:ext>
                  </a:extLst>
                </a:gridCol>
                <a:gridCol w="1649696">
                  <a:extLst>
                    <a:ext uri="{9D8B030D-6E8A-4147-A177-3AD203B41FA5}">
                      <a16:colId xmlns="" xmlns:a16="http://schemas.microsoft.com/office/drawing/2014/main" val="2922686502"/>
                    </a:ext>
                  </a:extLst>
                </a:gridCol>
                <a:gridCol w="1579170">
                  <a:extLst>
                    <a:ext uri="{9D8B030D-6E8A-4147-A177-3AD203B41FA5}">
                      <a16:colId xmlns="" xmlns:a16="http://schemas.microsoft.com/office/drawing/2014/main" val="2316161303"/>
                    </a:ext>
                  </a:extLst>
                </a:gridCol>
                <a:gridCol w="1957338">
                  <a:extLst>
                    <a:ext uri="{9D8B030D-6E8A-4147-A177-3AD203B41FA5}">
                      <a16:colId xmlns="" xmlns:a16="http://schemas.microsoft.com/office/drawing/2014/main" val="2158471531"/>
                    </a:ext>
                  </a:extLst>
                </a:gridCol>
              </a:tblGrid>
              <a:tr h="1009809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Шифр, спеціальність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47" marR="62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spc="-2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Освітньо-професійна програма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spc="-2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(термін навчання 1 рік 4 місяці)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47" marR="62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spc="-2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Освітньо-наукова програма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spc="-2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(термін навчання 1 рік 9 місяців)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47" marR="62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Вступні іспити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47" marR="62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46697381"/>
                  </a:ext>
                </a:extLst>
              </a:tr>
              <a:tr h="403924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G9 Прикладна механіка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47" marR="62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Прикладна механіка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47" marR="62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Прикладна механіка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47" marR="62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ЄВІ та фаховий іспит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47" marR="62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12309967"/>
                  </a:ext>
                </a:extLst>
              </a:tr>
              <a:tr h="1009809"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G11 Машино-будування (за спеціалізаціями)</a:t>
                      </a:r>
                    </a:p>
                    <a:p>
                      <a:pPr algn="ctr"/>
                      <a:r>
                        <a:rPr lang="ru-RU" sz="140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(G11.01 Верстати та інструменти)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47" marR="62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Галузеве машинобудування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47" marR="62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Галузеве машинобудування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47" marR="62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ЄВІ та фаховий іспит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47" marR="62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17045386"/>
                  </a:ext>
                </a:extLst>
              </a:tr>
              <a:tr h="435362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G10 Металургія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47" marR="62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Металургія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47" marR="62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–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47" marR="62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ЄВІ та фаховий іспит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47" marR="62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48705357"/>
                  </a:ext>
                </a:extLst>
              </a:tr>
              <a:tr h="403924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E3 Хімія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47" marR="62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Хімія харчових продуктів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47" marR="62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–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47" marR="62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ЄВІ та фаховий іспит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47" marR="62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7474268"/>
                  </a:ext>
                </a:extLst>
              </a:tr>
              <a:tr h="605886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G3 Електрична інженерія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47" marR="62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Електроенергетика,  електротехніка та електромеханіка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47" marR="62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–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47" marR="62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ЄВІ та фаховий іспит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47" marR="62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84674836"/>
                  </a:ext>
                </a:extLst>
              </a:tr>
              <a:tr h="942503">
                <a:tc>
                  <a:txBody>
                    <a:bodyPr/>
                    <a:lstStyle/>
                    <a:p>
                      <a:pPr algn="ctr"/>
                      <a:r>
                        <a:rPr lang="uk-UA" sz="140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G7 Автоматизація, комп’ютерно-інтегровані технології та робототехніка</a:t>
                      </a:r>
                      <a:endParaRPr lang="ru-RU" sz="140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Автоматизація  та комп’ютерно-інтегровані  технології</a:t>
                      </a:r>
                      <a:endParaRPr lang="ru-RU" sz="140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Автоматизоване управління технологічними процесами</a:t>
                      </a:r>
                      <a:endParaRPr lang="ru-RU" sz="140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ЄВІ та фаховий іспит</a:t>
                      </a:r>
                      <a:endParaRPr lang="ru-RU" sz="140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52854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834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8640"/>
            <a:ext cx="856108" cy="97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13E0431-A113-47D0-B15A-8171B0955ED9}"/>
              </a:ext>
            </a:extLst>
          </p:cNvPr>
          <p:cNvPicPr/>
          <p:nvPr/>
        </p:nvPicPr>
        <p:blipFill rotWithShape="1">
          <a:blip r:embed="rId4"/>
          <a:srcRect l="1513" t="11209" r="22120" b="13364"/>
          <a:stretch/>
        </p:blipFill>
        <p:spPr>
          <a:xfrm>
            <a:off x="183506" y="188640"/>
            <a:ext cx="8776988" cy="576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354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8640"/>
            <a:ext cx="856108" cy="97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10C0784-BA91-49C6-BA92-7779B756805D}"/>
              </a:ext>
            </a:extLst>
          </p:cNvPr>
          <p:cNvPicPr/>
          <p:nvPr/>
        </p:nvPicPr>
        <p:blipFill rotWithShape="1">
          <a:blip r:embed="rId3"/>
          <a:srcRect l="1513" t="9055" r="22120" b="15519"/>
          <a:stretch/>
        </p:blipFill>
        <p:spPr>
          <a:xfrm>
            <a:off x="115492" y="218238"/>
            <a:ext cx="8913016" cy="558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938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8640"/>
            <a:ext cx="856108" cy="97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DD458F7-57C4-4DC5-A2F9-ADE6A995BA50}"/>
              </a:ext>
            </a:extLst>
          </p:cNvPr>
          <p:cNvPicPr/>
          <p:nvPr/>
        </p:nvPicPr>
        <p:blipFill rotWithShape="1">
          <a:blip r:embed="rId4"/>
          <a:srcRect l="1513" t="13404" r="22903" b="17193"/>
          <a:stretch/>
        </p:blipFill>
        <p:spPr>
          <a:xfrm>
            <a:off x="230071" y="1689634"/>
            <a:ext cx="8683857" cy="51125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E3322D6-E88C-47B9-8CFE-CD22C68C3F07}"/>
              </a:ext>
            </a:extLst>
          </p:cNvPr>
          <p:cNvSpPr txBox="1"/>
          <p:nvPr/>
        </p:nvSpPr>
        <p:spPr>
          <a:xfrm>
            <a:off x="395536" y="908720"/>
            <a:ext cx="83529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https://testportal.gov.ua/yevi-yefvv-za-kordonom-2026/</a:t>
            </a:r>
            <a:r>
              <a:rPr lang="uk-UA" dirty="0"/>
              <a:t> - більше інформації за посиланням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752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8640"/>
            <a:ext cx="856108" cy="97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BC57C03-D3BE-48BF-BCF7-0E3B3F589D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8457953" cy="486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1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83a4d896bf5acc7bc969396514be85c621df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9777</TotalTime>
  <Words>1878</Words>
  <Application>Microsoft Office PowerPoint</Application>
  <PresentationFormat>Экран (4:3)</PresentationFormat>
  <Paragraphs>290</Paragraphs>
  <Slides>23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Волна</vt:lpstr>
      <vt:lpstr>2_Волна</vt:lpstr>
      <vt:lpstr>3_Волна</vt:lpstr>
      <vt:lpstr>4_Волна</vt:lpstr>
      <vt:lpstr>5_Волна</vt:lpstr>
      <vt:lpstr>8_Волна</vt:lpstr>
      <vt:lpstr>Презентация PowerPoint</vt:lpstr>
      <vt:lpstr>       Єдиний вступний іспит (ЄВІ) – форма вступного випробування для вступу на навчання для здобуття ступеня магістра на основі диплому бакалавра або спеціаліста, або магістра, яка поєднує тест загальної навчальної компетентності (ТЗНК) та тест з іноземної мови (англійської, німецької, французької, іспанської на вибір вступника), яке проводиться Українським центром оцінювання якості освіти відповідно до законодавства.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Реєстрація для складання ЄВІ, ЄФВВ розпочинається з 23 квітня по 14 травня (основний період) з 26 по 28 травня (додатковий період).</vt:lpstr>
      <vt:lpstr>Основні дати для вступу до ДДМА </vt:lpstr>
      <vt:lpstr>Презентация PowerPoint</vt:lpstr>
      <vt:lpstr>КОНКУРСНИЙ БАЛ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Онлайн обучение</dc:title>
  <dc:creator>obstinate</dc:creator>
  <dc:description>Шаблон презентации с сайта https://presentation-creation.ru/</dc:description>
  <cp:lastModifiedBy>User</cp:lastModifiedBy>
  <cp:revision>721</cp:revision>
  <dcterms:created xsi:type="dcterms:W3CDTF">2018-02-25T09:09:03Z</dcterms:created>
  <dcterms:modified xsi:type="dcterms:W3CDTF">2026-04-29T16:36:38Z</dcterms:modified>
</cp:coreProperties>
</file>