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7" r:id="rId3"/>
    <p:sldId id="256" r:id="rId4"/>
    <p:sldId id="262" r:id="rId5"/>
    <p:sldId id="258" r:id="rId6"/>
    <p:sldId id="259" r:id="rId7"/>
  </p:sldIdLst>
  <p:sldSz cx="9144000" cy="6858000" type="screen4x3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273A0-1CBC-472F-BB82-FE3B5D9596FE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UA"/>
        </a:p>
      </dgm:t>
    </dgm:pt>
    <dgm:pt modelId="{58B9C53D-D736-4758-B72A-FC85C83E44BF}">
      <dgm:prSet phldrT="[Текст]"/>
      <dgm:spPr/>
      <dgm:t>
        <a:bodyPr/>
        <a:lstStyle/>
        <a:p>
          <a:r>
            <a:rPr lang="uk-UA" dirty="0"/>
            <a:t>ФЕМ</a:t>
          </a:r>
          <a:endParaRPr lang="ru-UA" dirty="0"/>
        </a:p>
      </dgm:t>
    </dgm:pt>
    <dgm:pt modelId="{DAA00D05-0D22-4817-9A0C-144041303850}" type="parTrans" cxnId="{218C279D-5BD0-47BD-802E-A94BC1EA1A94}">
      <dgm:prSet/>
      <dgm:spPr/>
      <dgm:t>
        <a:bodyPr/>
        <a:lstStyle/>
        <a:p>
          <a:endParaRPr lang="ru-UA"/>
        </a:p>
      </dgm:t>
    </dgm:pt>
    <dgm:pt modelId="{B3762CE0-097C-4514-A741-DC5A7F19F16C}" type="sibTrans" cxnId="{218C279D-5BD0-47BD-802E-A94BC1EA1A94}">
      <dgm:prSet/>
      <dgm:spPr/>
      <dgm:t>
        <a:bodyPr/>
        <a:lstStyle/>
        <a:p>
          <a:endParaRPr lang="ru-UA"/>
        </a:p>
      </dgm:t>
    </dgm:pt>
    <dgm:pt modelId="{B2C6F91C-7ABF-4184-A486-343EAF9E26CD}">
      <dgm:prSet phldrT="[Текст]"/>
      <dgm:spPr/>
      <dgm:t>
        <a:bodyPr/>
        <a:lstStyle/>
        <a:p>
          <a:r>
            <a:rPr lang="uk-UA" b="1" dirty="0"/>
            <a:t>Економіка</a:t>
          </a:r>
        </a:p>
        <a:p>
          <a:r>
            <a:rPr lang="uk-UA" b="1" dirty="0"/>
            <a:t>Соціальне забезпечення</a:t>
          </a:r>
          <a:endParaRPr lang="ru-UA" b="1" dirty="0"/>
        </a:p>
      </dgm:t>
    </dgm:pt>
    <dgm:pt modelId="{AFF59321-4233-48BB-B4F8-7D89A1AD2AFC}" type="parTrans" cxnId="{285595A9-740F-44A9-9E1B-02D7705E5BCE}">
      <dgm:prSet/>
      <dgm:spPr/>
      <dgm:t>
        <a:bodyPr/>
        <a:lstStyle/>
        <a:p>
          <a:endParaRPr lang="ru-UA"/>
        </a:p>
      </dgm:t>
    </dgm:pt>
    <dgm:pt modelId="{2C57A698-5417-4F4F-A78C-D76454308986}" type="sibTrans" cxnId="{285595A9-740F-44A9-9E1B-02D7705E5BCE}">
      <dgm:prSet/>
      <dgm:spPr/>
      <dgm:t>
        <a:bodyPr/>
        <a:lstStyle/>
        <a:p>
          <a:endParaRPr lang="ru-UA"/>
        </a:p>
      </dgm:t>
    </dgm:pt>
    <dgm:pt modelId="{1B646AD2-1F52-4110-BFF0-D60C9F41012A}">
      <dgm:prSet phldrT="[Текст]"/>
      <dgm:spPr/>
      <dgm:t>
        <a:bodyPr/>
        <a:lstStyle/>
        <a:p>
          <a:r>
            <a:rPr lang="uk-UA" b="1" dirty="0"/>
            <a:t>Облік</a:t>
          </a:r>
        </a:p>
        <a:p>
          <a:r>
            <a:rPr lang="uk-UA" b="1" dirty="0"/>
            <a:t>Оподаткування</a:t>
          </a:r>
          <a:endParaRPr lang="ru-UA" b="1" dirty="0"/>
        </a:p>
      </dgm:t>
    </dgm:pt>
    <dgm:pt modelId="{DBEACCBC-567C-4340-8BE2-1658EEA87002}" type="parTrans" cxnId="{20517038-ED74-4EB9-B5B3-19AC0C875F72}">
      <dgm:prSet/>
      <dgm:spPr/>
      <dgm:t>
        <a:bodyPr/>
        <a:lstStyle/>
        <a:p>
          <a:endParaRPr lang="ru-UA"/>
        </a:p>
      </dgm:t>
    </dgm:pt>
    <dgm:pt modelId="{D7846A59-AF16-4701-8AC7-30213D958AA8}" type="sibTrans" cxnId="{20517038-ED74-4EB9-B5B3-19AC0C875F72}">
      <dgm:prSet/>
      <dgm:spPr/>
      <dgm:t>
        <a:bodyPr/>
        <a:lstStyle/>
        <a:p>
          <a:endParaRPr lang="ru-UA"/>
        </a:p>
      </dgm:t>
    </dgm:pt>
    <dgm:pt modelId="{65DB6F84-90C5-4B59-8800-5868CC3CA9B5}">
      <dgm:prSet phldrT="[Текст]"/>
      <dgm:spPr/>
      <dgm:t>
        <a:bodyPr/>
        <a:lstStyle/>
        <a:p>
          <a:r>
            <a:rPr lang="uk-UA" b="1" dirty="0"/>
            <a:t>Менеджмент</a:t>
          </a:r>
        </a:p>
        <a:p>
          <a:r>
            <a:rPr lang="uk-UA" b="1" dirty="0"/>
            <a:t>Маркетинг</a:t>
          </a:r>
        </a:p>
        <a:p>
          <a:r>
            <a:rPr lang="uk-UA" b="1" dirty="0"/>
            <a:t>Публічне управління</a:t>
          </a:r>
          <a:endParaRPr lang="ru-UA" b="1" dirty="0"/>
        </a:p>
      </dgm:t>
    </dgm:pt>
    <dgm:pt modelId="{A7759D7B-F5D4-46F2-8BBC-B120B5802EDA}" type="parTrans" cxnId="{44A851CD-0224-4889-A9A5-DBFA6B0282CD}">
      <dgm:prSet/>
      <dgm:spPr/>
      <dgm:t>
        <a:bodyPr/>
        <a:lstStyle/>
        <a:p>
          <a:endParaRPr lang="ru-UA"/>
        </a:p>
      </dgm:t>
    </dgm:pt>
    <dgm:pt modelId="{68149D0A-3D79-40ED-9EAD-FEFAE9C1933D}" type="sibTrans" cxnId="{44A851CD-0224-4889-A9A5-DBFA6B0282CD}">
      <dgm:prSet/>
      <dgm:spPr/>
      <dgm:t>
        <a:bodyPr/>
        <a:lstStyle/>
        <a:p>
          <a:endParaRPr lang="ru-UA"/>
        </a:p>
      </dgm:t>
    </dgm:pt>
    <dgm:pt modelId="{A130B81A-40B5-4728-80EB-D014FC0DE467}">
      <dgm:prSet phldrT="[Текст]"/>
      <dgm:spPr/>
      <dgm:t>
        <a:bodyPr/>
        <a:lstStyle/>
        <a:p>
          <a:r>
            <a:rPr lang="uk-UA" b="1" dirty="0"/>
            <a:t>Фінанси</a:t>
          </a:r>
        </a:p>
        <a:p>
          <a:r>
            <a:rPr lang="uk-UA" b="1" dirty="0"/>
            <a:t>Банківська справа</a:t>
          </a:r>
        </a:p>
        <a:p>
          <a:r>
            <a:rPr lang="uk-UA" b="1" dirty="0"/>
            <a:t>Підприємництво</a:t>
          </a:r>
        </a:p>
        <a:p>
          <a:r>
            <a:rPr lang="uk-UA" b="1" dirty="0"/>
            <a:t>Торгівля</a:t>
          </a:r>
          <a:endParaRPr lang="ru-UA" b="1" dirty="0"/>
        </a:p>
      </dgm:t>
    </dgm:pt>
    <dgm:pt modelId="{2AB853B3-F922-4894-9ED8-218F76AE2102}" type="parTrans" cxnId="{54C89C11-8146-40AD-8516-AE06FBCDBB04}">
      <dgm:prSet/>
      <dgm:spPr/>
      <dgm:t>
        <a:bodyPr/>
        <a:lstStyle/>
        <a:p>
          <a:endParaRPr lang="ru-UA"/>
        </a:p>
      </dgm:t>
    </dgm:pt>
    <dgm:pt modelId="{74562DB0-F105-4F15-B615-BF0B0C47042E}" type="sibTrans" cxnId="{54C89C11-8146-40AD-8516-AE06FBCDBB04}">
      <dgm:prSet/>
      <dgm:spPr/>
      <dgm:t>
        <a:bodyPr/>
        <a:lstStyle/>
        <a:p>
          <a:endParaRPr lang="ru-UA"/>
        </a:p>
      </dgm:t>
    </dgm:pt>
    <dgm:pt modelId="{FC202A67-4D07-4ED7-AD99-5D2BCD0899FC}">
      <dgm:prSet/>
      <dgm:spPr/>
      <dgm:t>
        <a:bodyPr/>
        <a:lstStyle/>
        <a:p>
          <a:r>
            <a:rPr lang="uk-UA" b="1" dirty="0"/>
            <a:t>Політологія</a:t>
          </a:r>
          <a:endParaRPr lang="ru-UA" b="1" dirty="0"/>
        </a:p>
      </dgm:t>
    </dgm:pt>
    <dgm:pt modelId="{4FDAF8C7-088A-4E22-9637-C8DBC3F5D751}" type="parTrans" cxnId="{D95AC96F-B510-4815-9146-CF17365FABEC}">
      <dgm:prSet/>
      <dgm:spPr/>
      <dgm:t>
        <a:bodyPr/>
        <a:lstStyle/>
        <a:p>
          <a:endParaRPr lang="ru-UA"/>
        </a:p>
      </dgm:t>
    </dgm:pt>
    <dgm:pt modelId="{F2E21A9B-17BF-49B9-B143-D6144CF7A5C2}" type="sibTrans" cxnId="{D95AC96F-B510-4815-9146-CF17365FABEC}">
      <dgm:prSet/>
      <dgm:spPr/>
      <dgm:t>
        <a:bodyPr/>
        <a:lstStyle/>
        <a:p>
          <a:endParaRPr lang="ru-UA"/>
        </a:p>
      </dgm:t>
    </dgm:pt>
    <dgm:pt modelId="{016A1E2A-3DAC-44F7-AB5D-F1DBFF2D0196}" type="pres">
      <dgm:prSet presAssocID="{CD5273A0-1CBC-472F-BB82-FE3B5D9596FE}" presName="composite" presStyleCnt="0">
        <dgm:presLayoutVars>
          <dgm:chMax val="1"/>
          <dgm:dir/>
          <dgm:resizeHandles val="exact"/>
        </dgm:presLayoutVars>
      </dgm:prSet>
      <dgm:spPr/>
    </dgm:pt>
    <dgm:pt modelId="{854C673D-AF4C-47FE-862A-1E7CE9AA085D}" type="pres">
      <dgm:prSet presAssocID="{CD5273A0-1CBC-472F-BB82-FE3B5D9596FE}" presName="radial" presStyleCnt="0">
        <dgm:presLayoutVars>
          <dgm:animLvl val="ctr"/>
        </dgm:presLayoutVars>
      </dgm:prSet>
      <dgm:spPr/>
    </dgm:pt>
    <dgm:pt modelId="{1699F59B-096C-45E9-B619-97607C5A5FB8}" type="pres">
      <dgm:prSet presAssocID="{58B9C53D-D736-4758-B72A-FC85C83E44BF}" presName="centerShape" presStyleLbl="vennNode1" presStyleIdx="0" presStyleCnt="6"/>
      <dgm:spPr/>
    </dgm:pt>
    <dgm:pt modelId="{3B8F966C-03B8-41C9-804A-8B6FC0DDCF30}" type="pres">
      <dgm:prSet presAssocID="{B2C6F91C-7ABF-4184-A486-343EAF9E26CD}" presName="node" presStyleLbl="vennNode1" presStyleIdx="1" presStyleCnt="6">
        <dgm:presLayoutVars>
          <dgm:bulletEnabled val="1"/>
        </dgm:presLayoutVars>
      </dgm:prSet>
      <dgm:spPr/>
    </dgm:pt>
    <dgm:pt modelId="{C8AAD061-23AF-4796-9085-56D0BB1A6AC6}" type="pres">
      <dgm:prSet presAssocID="{1B646AD2-1F52-4110-BFF0-D60C9F41012A}" presName="node" presStyleLbl="vennNode1" presStyleIdx="2" presStyleCnt="6">
        <dgm:presLayoutVars>
          <dgm:bulletEnabled val="1"/>
        </dgm:presLayoutVars>
      </dgm:prSet>
      <dgm:spPr/>
    </dgm:pt>
    <dgm:pt modelId="{2A6D7ABF-E90E-413C-ABBD-428EA427F264}" type="pres">
      <dgm:prSet presAssocID="{FC202A67-4D07-4ED7-AD99-5D2BCD0899FC}" presName="node" presStyleLbl="vennNode1" presStyleIdx="3" presStyleCnt="6">
        <dgm:presLayoutVars>
          <dgm:bulletEnabled val="1"/>
        </dgm:presLayoutVars>
      </dgm:prSet>
      <dgm:spPr/>
    </dgm:pt>
    <dgm:pt modelId="{C92586D9-3499-4BD4-BCE2-E39E2577225E}" type="pres">
      <dgm:prSet presAssocID="{65DB6F84-90C5-4B59-8800-5868CC3CA9B5}" presName="node" presStyleLbl="vennNode1" presStyleIdx="4" presStyleCnt="6">
        <dgm:presLayoutVars>
          <dgm:bulletEnabled val="1"/>
        </dgm:presLayoutVars>
      </dgm:prSet>
      <dgm:spPr/>
    </dgm:pt>
    <dgm:pt modelId="{D4662E07-2AA2-4E42-B47D-2717A7546C3B}" type="pres">
      <dgm:prSet presAssocID="{A130B81A-40B5-4728-80EB-D014FC0DE467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E0C6F50A-154B-47A5-8734-1632B448F5F9}" type="presOf" srcId="{58B9C53D-D736-4758-B72A-FC85C83E44BF}" destId="{1699F59B-096C-45E9-B619-97607C5A5FB8}" srcOrd="0" destOrd="0" presId="urn:microsoft.com/office/officeart/2005/8/layout/radial3"/>
    <dgm:cxn modelId="{54C89C11-8146-40AD-8516-AE06FBCDBB04}" srcId="{58B9C53D-D736-4758-B72A-FC85C83E44BF}" destId="{A130B81A-40B5-4728-80EB-D014FC0DE467}" srcOrd="4" destOrd="0" parTransId="{2AB853B3-F922-4894-9ED8-218F76AE2102}" sibTransId="{74562DB0-F105-4F15-B615-BF0B0C47042E}"/>
    <dgm:cxn modelId="{629DAE2A-210E-4602-9BFB-32D64ACDDFAA}" type="presOf" srcId="{FC202A67-4D07-4ED7-AD99-5D2BCD0899FC}" destId="{2A6D7ABF-E90E-413C-ABBD-428EA427F264}" srcOrd="0" destOrd="0" presId="urn:microsoft.com/office/officeart/2005/8/layout/radial3"/>
    <dgm:cxn modelId="{20517038-ED74-4EB9-B5B3-19AC0C875F72}" srcId="{58B9C53D-D736-4758-B72A-FC85C83E44BF}" destId="{1B646AD2-1F52-4110-BFF0-D60C9F41012A}" srcOrd="1" destOrd="0" parTransId="{DBEACCBC-567C-4340-8BE2-1658EEA87002}" sibTransId="{D7846A59-AF16-4701-8AC7-30213D958AA8}"/>
    <dgm:cxn modelId="{D95AC96F-B510-4815-9146-CF17365FABEC}" srcId="{58B9C53D-D736-4758-B72A-FC85C83E44BF}" destId="{FC202A67-4D07-4ED7-AD99-5D2BCD0899FC}" srcOrd="2" destOrd="0" parTransId="{4FDAF8C7-088A-4E22-9637-C8DBC3F5D751}" sibTransId="{F2E21A9B-17BF-49B9-B143-D6144CF7A5C2}"/>
    <dgm:cxn modelId="{218C279D-5BD0-47BD-802E-A94BC1EA1A94}" srcId="{CD5273A0-1CBC-472F-BB82-FE3B5D9596FE}" destId="{58B9C53D-D736-4758-B72A-FC85C83E44BF}" srcOrd="0" destOrd="0" parTransId="{DAA00D05-0D22-4817-9A0C-144041303850}" sibTransId="{B3762CE0-097C-4514-A741-DC5A7F19F16C}"/>
    <dgm:cxn modelId="{997078A8-C11B-4F8B-B66F-55D876834DA6}" type="presOf" srcId="{A130B81A-40B5-4728-80EB-D014FC0DE467}" destId="{D4662E07-2AA2-4E42-B47D-2717A7546C3B}" srcOrd="0" destOrd="0" presId="urn:microsoft.com/office/officeart/2005/8/layout/radial3"/>
    <dgm:cxn modelId="{285595A9-740F-44A9-9E1B-02D7705E5BCE}" srcId="{58B9C53D-D736-4758-B72A-FC85C83E44BF}" destId="{B2C6F91C-7ABF-4184-A486-343EAF9E26CD}" srcOrd="0" destOrd="0" parTransId="{AFF59321-4233-48BB-B4F8-7D89A1AD2AFC}" sibTransId="{2C57A698-5417-4F4F-A78C-D76454308986}"/>
    <dgm:cxn modelId="{F3D4C4CA-271F-4E0E-A68C-020DEA678DAC}" type="presOf" srcId="{65DB6F84-90C5-4B59-8800-5868CC3CA9B5}" destId="{C92586D9-3499-4BD4-BCE2-E39E2577225E}" srcOrd="0" destOrd="0" presId="urn:microsoft.com/office/officeart/2005/8/layout/radial3"/>
    <dgm:cxn modelId="{BCF871CB-9FED-44C2-AE5A-5D09EA57882E}" type="presOf" srcId="{B2C6F91C-7ABF-4184-A486-343EAF9E26CD}" destId="{3B8F966C-03B8-41C9-804A-8B6FC0DDCF30}" srcOrd="0" destOrd="0" presId="urn:microsoft.com/office/officeart/2005/8/layout/radial3"/>
    <dgm:cxn modelId="{7551DDCB-698C-416E-A17E-47AD4E54CD52}" type="presOf" srcId="{1B646AD2-1F52-4110-BFF0-D60C9F41012A}" destId="{C8AAD061-23AF-4796-9085-56D0BB1A6AC6}" srcOrd="0" destOrd="0" presId="urn:microsoft.com/office/officeart/2005/8/layout/radial3"/>
    <dgm:cxn modelId="{44A851CD-0224-4889-A9A5-DBFA6B0282CD}" srcId="{58B9C53D-D736-4758-B72A-FC85C83E44BF}" destId="{65DB6F84-90C5-4B59-8800-5868CC3CA9B5}" srcOrd="3" destOrd="0" parTransId="{A7759D7B-F5D4-46F2-8BBC-B120B5802EDA}" sibTransId="{68149D0A-3D79-40ED-9EAD-FEFAE9C1933D}"/>
    <dgm:cxn modelId="{0BA7C1E0-D4DE-4D7F-BA71-8813818530DB}" type="presOf" srcId="{CD5273A0-1CBC-472F-BB82-FE3B5D9596FE}" destId="{016A1E2A-3DAC-44F7-AB5D-F1DBFF2D0196}" srcOrd="0" destOrd="0" presId="urn:microsoft.com/office/officeart/2005/8/layout/radial3"/>
    <dgm:cxn modelId="{DB821EC2-969E-4285-9054-0009A6C1336F}" type="presParOf" srcId="{016A1E2A-3DAC-44F7-AB5D-F1DBFF2D0196}" destId="{854C673D-AF4C-47FE-862A-1E7CE9AA085D}" srcOrd="0" destOrd="0" presId="urn:microsoft.com/office/officeart/2005/8/layout/radial3"/>
    <dgm:cxn modelId="{2F2BDCC3-3AB3-4123-A8A3-4758AFB9B53C}" type="presParOf" srcId="{854C673D-AF4C-47FE-862A-1E7CE9AA085D}" destId="{1699F59B-096C-45E9-B619-97607C5A5FB8}" srcOrd="0" destOrd="0" presId="urn:microsoft.com/office/officeart/2005/8/layout/radial3"/>
    <dgm:cxn modelId="{E53053D6-7551-47F6-A0A4-103DB8AE8864}" type="presParOf" srcId="{854C673D-AF4C-47FE-862A-1E7CE9AA085D}" destId="{3B8F966C-03B8-41C9-804A-8B6FC0DDCF30}" srcOrd="1" destOrd="0" presId="urn:microsoft.com/office/officeart/2005/8/layout/radial3"/>
    <dgm:cxn modelId="{D5C4907A-2E74-4906-9688-46C71B8C3A77}" type="presParOf" srcId="{854C673D-AF4C-47FE-862A-1E7CE9AA085D}" destId="{C8AAD061-23AF-4796-9085-56D0BB1A6AC6}" srcOrd="2" destOrd="0" presId="urn:microsoft.com/office/officeart/2005/8/layout/radial3"/>
    <dgm:cxn modelId="{233DCD51-6770-479D-9217-F89A5F9B76CA}" type="presParOf" srcId="{854C673D-AF4C-47FE-862A-1E7CE9AA085D}" destId="{2A6D7ABF-E90E-413C-ABBD-428EA427F264}" srcOrd="3" destOrd="0" presId="urn:microsoft.com/office/officeart/2005/8/layout/radial3"/>
    <dgm:cxn modelId="{06E004F1-913D-4968-9BD5-ED3B68265F81}" type="presParOf" srcId="{854C673D-AF4C-47FE-862A-1E7CE9AA085D}" destId="{C92586D9-3499-4BD4-BCE2-E39E2577225E}" srcOrd="4" destOrd="0" presId="urn:microsoft.com/office/officeart/2005/8/layout/radial3"/>
    <dgm:cxn modelId="{8FEF544A-CA04-48BE-B1CE-2B07EE5DB2CC}" type="presParOf" srcId="{854C673D-AF4C-47FE-862A-1E7CE9AA085D}" destId="{D4662E07-2AA2-4E42-B47D-2717A7546C3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9F59B-096C-45E9-B619-97607C5A5FB8}">
      <dsp:nvSpPr>
        <dsp:cNvPr id="0" name=""/>
        <dsp:cNvSpPr/>
      </dsp:nvSpPr>
      <dsp:spPr>
        <a:xfrm>
          <a:off x="2189357" y="1387096"/>
          <a:ext cx="3215405" cy="32154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ФЕМ</a:t>
          </a:r>
          <a:endParaRPr lang="ru-UA" sz="6500" kern="1200" dirty="0"/>
        </a:p>
      </dsp:txBody>
      <dsp:txXfrm>
        <a:off x="2660242" y="1857981"/>
        <a:ext cx="2273635" cy="2273635"/>
      </dsp:txXfrm>
    </dsp:sp>
    <dsp:sp modelId="{3B8F966C-03B8-41C9-804A-8B6FC0DDCF30}">
      <dsp:nvSpPr>
        <dsp:cNvPr id="0" name=""/>
        <dsp:cNvSpPr/>
      </dsp:nvSpPr>
      <dsp:spPr>
        <a:xfrm>
          <a:off x="2993208" y="99202"/>
          <a:ext cx="1607702" cy="1607702"/>
        </a:xfrm>
        <a:prstGeom prst="ellipse">
          <a:avLst/>
        </a:prstGeom>
        <a:solidFill>
          <a:schemeClr val="accent5">
            <a:alpha val="50000"/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Економіка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Соціальне забезпечення</a:t>
          </a:r>
          <a:endParaRPr lang="ru-UA" sz="1100" b="1" kern="1200" dirty="0"/>
        </a:p>
      </dsp:txBody>
      <dsp:txXfrm>
        <a:off x="3228651" y="334645"/>
        <a:ext cx="1136816" cy="1136816"/>
      </dsp:txXfrm>
    </dsp:sp>
    <dsp:sp modelId="{C8AAD061-23AF-4796-9085-56D0BB1A6AC6}">
      <dsp:nvSpPr>
        <dsp:cNvPr id="0" name=""/>
        <dsp:cNvSpPr/>
      </dsp:nvSpPr>
      <dsp:spPr>
        <a:xfrm>
          <a:off x="4982576" y="1544563"/>
          <a:ext cx="1607702" cy="1607702"/>
        </a:xfrm>
        <a:prstGeom prst="ellipse">
          <a:avLst/>
        </a:prstGeom>
        <a:solidFill>
          <a:schemeClr val="accent5">
            <a:alpha val="50000"/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Облік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Оподаткування</a:t>
          </a:r>
          <a:endParaRPr lang="ru-UA" sz="1100" b="1" kern="1200" dirty="0"/>
        </a:p>
      </dsp:txBody>
      <dsp:txXfrm>
        <a:off x="5218019" y="1780006"/>
        <a:ext cx="1136816" cy="1136816"/>
      </dsp:txXfrm>
    </dsp:sp>
    <dsp:sp modelId="{2A6D7ABF-E90E-413C-ABBD-428EA427F264}">
      <dsp:nvSpPr>
        <dsp:cNvPr id="0" name=""/>
        <dsp:cNvSpPr/>
      </dsp:nvSpPr>
      <dsp:spPr>
        <a:xfrm>
          <a:off x="4222705" y="3883205"/>
          <a:ext cx="1607702" cy="1607702"/>
        </a:xfrm>
        <a:prstGeom prst="ellipse">
          <a:avLst/>
        </a:prstGeom>
        <a:solidFill>
          <a:schemeClr val="accent5">
            <a:alpha val="50000"/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Політологія</a:t>
          </a:r>
          <a:endParaRPr lang="ru-UA" sz="1100" b="1" kern="1200" dirty="0"/>
        </a:p>
      </dsp:txBody>
      <dsp:txXfrm>
        <a:off x="4458148" y="4118648"/>
        <a:ext cx="1136816" cy="1136816"/>
      </dsp:txXfrm>
    </dsp:sp>
    <dsp:sp modelId="{C92586D9-3499-4BD4-BCE2-E39E2577225E}">
      <dsp:nvSpPr>
        <dsp:cNvPr id="0" name=""/>
        <dsp:cNvSpPr/>
      </dsp:nvSpPr>
      <dsp:spPr>
        <a:xfrm>
          <a:off x="1763711" y="3883205"/>
          <a:ext cx="1607702" cy="1607702"/>
        </a:xfrm>
        <a:prstGeom prst="ellipse">
          <a:avLst/>
        </a:prstGeom>
        <a:solidFill>
          <a:schemeClr val="accent5">
            <a:alpha val="50000"/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Менеджмент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Маркетинг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Публічне управління</a:t>
          </a:r>
          <a:endParaRPr lang="ru-UA" sz="1100" b="1" kern="1200" dirty="0"/>
        </a:p>
      </dsp:txBody>
      <dsp:txXfrm>
        <a:off x="1999154" y="4118648"/>
        <a:ext cx="1136816" cy="1136816"/>
      </dsp:txXfrm>
    </dsp:sp>
    <dsp:sp modelId="{D4662E07-2AA2-4E42-B47D-2717A7546C3B}">
      <dsp:nvSpPr>
        <dsp:cNvPr id="0" name=""/>
        <dsp:cNvSpPr/>
      </dsp:nvSpPr>
      <dsp:spPr>
        <a:xfrm>
          <a:off x="1003840" y="1544563"/>
          <a:ext cx="1607702" cy="1607702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Фінанси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Банківська справа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Підприємництво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100" b="1" kern="1200" dirty="0"/>
            <a:t>Торгівля</a:t>
          </a:r>
          <a:endParaRPr lang="ru-UA" sz="1100" b="1" kern="1200" dirty="0"/>
        </a:p>
      </dsp:txBody>
      <dsp:txXfrm>
        <a:off x="1239283" y="1780006"/>
        <a:ext cx="1136816" cy="1136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D5488-4322-4E02-B6D1-82AF1ECE0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481850-3329-1A28-E02C-615503357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8C979B-5943-DF4C-EACC-C8CAE030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1864E9-D051-93A6-8C22-DABC2130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71330-F986-9D98-DC77-BDEEE091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276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70793-A288-6A29-E3C4-738B0F6D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B9A075-B901-60AC-2653-1B5A5CC38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3DC89-770A-2424-55F7-196F8E75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61C92B-8BF2-D9B9-64FD-7718D676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36215-88A9-E00A-C2F8-E04CEDAA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845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3E7369-5A79-EF91-4A8B-86606DFA53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22463F-621B-5C4A-B601-E88C0F9F7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79D4A-DA97-9225-F56C-5347B643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29114-3F92-762F-BA6D-6220246D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E2CB5-EA69-95D7-1AA8-ADA05E55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701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332D0-4B9D-F19B-AF96-47B8F72F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8A3E9C-5CE1-A55D-5CBA-40C5791C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C649D0-6E84-BF1F-F95D-FE6F4256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955CB-9432-1247-4760-4A72BF25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BA5E6-3606-7784-E490-5BF2FD1C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28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A1CB3-A049-F28E-A4A2-F63AD487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24CA0A-53AA-C9F8-9229-A79B2C32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E6F08-FA16-058B-E9A5-BCBF22E7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B4FEB-7632-BAA8-61B0-32BE988F2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16DB2-D527-CC3E-D71D-D0E40BCB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355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E6D42-4579-18D3-EE63-89D1E5D5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DEB9A-D198-0A65-F7EC-9AEB338E2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92448E-9405-D47E-6DE3-0F817EDE9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AA38F-812C-F1C6-EC5E-5FDA911B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2483BD-7057-8048-1810-49F3C3B7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B06F67-874A-996B-2917-38FD2F18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20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F1031-E57C-753B-48BE-A351F5DE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43B722-A259-21C7-CE46-E7EEBBE3C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033094-67B1-A324-4A4B-3FA86A78F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D39F6C-00E6-9549-C6C2-785E2B06F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4018AD-15F3-1E86-13A7-320755810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1810AB-5084-794F-AFFB-C7067031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0B1C9A-87FC-64E8-6E9F-AA326E06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DA6130-9161-5322-799A-3D7F0A4F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78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D7369-E2A0-809F-1616-66BB64C8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E9782B-6F11-C1EF-EB85-4BDA8127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B2A44A-6EED-8A82-FED1-35C09642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7A4BAB-AF4D-699B-F43F-48123721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419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3BD23E-D80B-8CB1-5EE3-688675FD9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2D0CC7-E1B8-D9F0-45EF-4A03832F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B29D88-BF26-7806-92BA-593CA226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195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3A547-3882-0495-3D17-A07CFE58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B41D7-459D-2807-E83F-05BA002C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36E542-3545-7EB2-7A5B-22A9C55EC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8AE20-0BBB-51E5-9742-9606DF86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EA01C2-FA17-293E-2BDA-F5AADC4A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15C4D-3CC1-3215-9078-D4122ED1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153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C058E-1BFC-DBFD-B894-4166DB3A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820B93-E8C0-A3C8-1D61-AE6F9C304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014E78-C5D3-9EEF-4B46-47514F863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D72DE-DD1D-4D25-9056-48446AB4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08B5B-F8E3-5526-5F36-A248E552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B8CF33-075C-1A6B-9E2A-86DDCCA0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266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7882A-C5A3-280F-A94E-77E85E60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53B20-B7BB-B44D-7C28-BCA923F81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F3A23-6452-06AD-1662-315A202E8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B541-9E25-43E9-B6F2-99F1E0BE0EE2}" type="datetimeFigureOut">
              <a:rPr lang="ru-UA" smtClean="0"/>
              <a:t>16.11.2023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25E12-2FD3-BB05-229D-262780251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92B666-8719-20DA-DB90-5D291D161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CA43-87CA-45AA-A3B8-5872A813D91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979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3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31799CE-0A33-EA8A-90BE-37E2BE6A29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164423"/>
              </p:ext>
            </p:extLst>
          </p:nvPr>
        </p:nvGraphicFramePr>
        <p:xfrm>
          <a:off x="764876" y="1121641"/>
          <a:ext cx="7594120" cy="559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18BB84E-7256-D1AD-0AF2-0C97A773E600}"/>
              </a:ext>
            </a:extLst>
          </p:cNvPr>
          <p:cNvSpPr txBox="1"/>
          <p:nvPr/>
        </p:nvSpPr>
        <p:spPr>
          <a:xfrm>
            <a:off x="1" y="31148"/>
            <a:ext cx="91551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dirty="0"/>
              <a:t>ФАКУЛЬТЕТ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dirty="0"/>
              <a:t>ЕКОНОМІКИ І МЕНЕДЖМЕНТУ</a:t>
            </a:r>
            <a:endParaRPr kumimoji="0" lang="uk-UA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Аудиторская проверка бухгалтерского учета, 20 лет опыта">
            <a:extLst>
              <a:ext uri="{FF2B5EF4-FFF2-40B4-BE49-F238E27FC236}">
                <a16:creationId xmlns:a16="http://schemas.microsoft.com/office/drawing/2014/main" id="{CCFFAEF1-9BAD-ADC5-2AFC-ED453E12E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695" y="2900144"/>
            <a:ext cx="162253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069FA-0BF6-7A74-6810-492E34CD94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70" y="2900144"/>
            <a:ext cx="1563923" cy="1080000"/>
          </a:xfrm>
          <a:prstGeom prst="rect">
            <a:avLst/>
          </a:prstGeom>
        </p:spPr>
      </p:pic>
      <p:pic>
        <p:nvPicPr>
          <p:cNvPr id="6" name="Picture 4" descr="Профессия бизнес-аналитик: чем заниматься, где учиться, зарплата, плюсы и  минусы">
            <a:extLst>
              <a:ext uri="{FF2B5EF4-FFF2-40B4-BE49-F238E27FC236}">
                <a16:creationId xmlns:a16="http://schemas.microsoft.com/office/drawing/2014/main" id="{184C991F-FBBF-598B-0B4A-4F70427B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18" y="1467768"/>
            <a:ext cx="168687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ABB059-077B-016F-3944-90C2B29B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50" y="4468580"/>
            <a:ext cx="15454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Зачем нам изучать политологию?">
            <a:extLst>
              <a:ext uri="{FF2B5EF4-FFF2-40B4-BE49-F238E27FC236}">
                <a16:creationId xmlns:a16="http://schemas.microsoft.com/office/drawing/2014/main" id="{A35BAAC0-8CB4-8ED6-81B0-C62F7BE89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75" y="4468580"/>
            <a:ext cx="159292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Особенности работы бизнес-аналитика в IT | OTUS">
            <a:extLst>
              <a:ext uri="{FF2B5EF4-FFF2-40B4-BE49-F238E27FC236}">
                <a16:creationId xmlns:a16="http://schemas.microsoft.com/office/drawing/2014/main" id="{2D0E117F-04C4-634F-FEF7-2FB81595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02" y="1400551"/>
            <a:ext cx="167993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C35D56-7658-5E81-B252-2F9EC3C55D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97" y="2917396"/>
            <a:ext cx="2305006" cy="23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3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3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9E6C33C-CEA5-D4FE-F493-3E1B6CE894E7}"/>
              </a:ext>
            </a:extLst>
          </p:cNvPr>
          <p:cNvSpPr txBox="1"/>
          <p:nvPr/>
        </p:nvSpPr>
        <p:spPr>
          <a:xfrm>
            <a:off x="137812" y="4563298"/>
            <a:ext cx="8868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Випускники кафедри «Менеджмент» можуть працювати на посадах:</a:t>
            </a:r>
          </a:p>
          <a:p>
            <a:r>
              <a:rPr lang="uk-UA" sz="1400" dirty="0"/>
              <a:t>- комерційного директора, керівника суб’єктів господарювання різної форми власності, керівника місцевих органів влади, </a:t>
            </a:r>
            <a:r>
              <a:rPr lang="uk-UA" sz="1400" dirty="0" err="1"/>
              <a:t>проєктного</a:t>
            </a:r>
            <a:r>
              <a:rPr lang="uk-UA" sz="1400" dirty="0"/>
              <a:t> менеджера, менеджера з логістики;</a:t>
            </a:r>
          </a:p>
          <a:p>
            <a:r>
              <a:rPr lang="uk-UA" sz="1400" dirty="0"/>
              <a:t>- маркетинг-менеджера, </a:t>
            </a:r>
            <a:r>
              <a:rPr lang="en-US" sz="1400" dirty="0" err="1"/>
              <a:t>smm</a:t>
            </a:r>
            <a:r>
              <a:rPr lang="en-US" sz="1400" dirty="0"/>
              <a:t>-c</a:t>
            </a:r>
            <a:r>
              <a:rPr lang="uk-UA" sz="1400" dirty="0" err="1"/>
              <a:t>пеціаліста</a:t>
            </a:r>
            <a:r>
              <a:rPr lang="uk-UA" sz="1400" dirty="0"/>
              <a:t>, р</a:t>
            </a:r>
            <a:r>
              <a:rPr lang="en-US" sz="1400" dirty="0" err="1"/>
              <a:t>roduct</a:t>
            </a:r>
            <a:r>
              <a:rPr lang="en-US" sz="1400" dirty="0"/>
              <a:t>-</a:t>
            </a:r>
            <a:r>
              <a:rPr lang="uk-UA" sz="1400" dirty="0"/>
              <a:t>менеджера, бренд-менеджера, маркетолога-аналітика, бізнес-аналітика, менеджера з реклами та </a:t>
            </a:r>
            <a:r>
              <a:rPr lang="en-US" sz="1400" dirty="0"/>
              <a:t>pr, </a:t>
            </a:r>
            <a:r>
              <a:rPr lang="uk-UA" sz="1400" dirty="0"/>
              <a:t>медіа-дослідника;</a:t>
            </a:r>
          </a:p>
          <a:p>
            <a:r>
              <a:rPr lang="uk-UA" sz="1400" dirty="0"/>
              <a:t>- фахівця в органах державної влади та місцевого самоврядування, інституціях громадянського суспільства, громадських об’єднаннях, некомерційних організаціях, міжнародних неурядових організаціях, міждержавних органах і структурах.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D6B5A-AA60-580D-4DFF-FBC9C030FED6}"/>
              </a:ext>
            </a:extLst>
          </p:cNvPr>
          <p:cNvSpPr txBox="1"/>
          <p:nvPr/>
        </p:nvSpPr>
        <p:spPr>
          <a:xfrm>
            <a:off x="2976221" y="1900390"/>
            <a:ext cx="60299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До Вашої уваги пропонуються освітні програми:</a:t>
            </a:r>
          </a:p>
          <a:p>
            <a:r>
              <a:rPr lang="uk-UA" sz="1400" b="1" dirty="0"/>
              <a:t>для першого (бакалаврського) рівня:</a:t>
            </a:r>
          </a:p>
          <a:p>
            <a:r>
              <a:rPr lang="uk-UA" sz="1400" b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«Менеджмент»</a:t>
            </a:r>
            <a:r>
              <a:rPr lang="uk-UA" sz="1400" dirty="0"/>
              <a:t>, спеціальність 073 – «Менеджмент»;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«Маркетинг»</a:t>
            </a:r>
            <a:r>
              <a:rPr lang="uk-UA" sz="1400" dirty="0"/>
              <a:t>, спеціальність 075 – «Маркетинг»;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«Публічне управління та адміністрування»</a:t>
            </a:r>
            <a:r>
              <a:rPr lang="uk-UA" sz="1400" b="1" i="1" dirty="0"/>
              <a:t>, спеціальність «Публічне управління та адміністрування»</a:t>
            </a:r>
            <a:r>
              <a:rPr lang="uk-UA" sz="1400" dirty="0"/>
              <a:t>.</a:t>
            </a:r>
          </a:p>
          <a:p>
            <a:r>
              <a:rPr lang="uk-UA" sz="1400" b="1" dirty="0"/>
              <a:t>другого (магістерського) рівня: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«Менеджмент»</a:t>
            </a:r>
            <a:r>
              <a:rPr lang="uk-UA" sz="1400" dirty="0"/>
              <a:t>, спеціальність 073 – «Менеджмент»;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«Маркетинг»</a:t>
            </a:r>
            <a:r>
              <a:rPr lang="uk-UA" sz="1400" dirty="0"/>
              <a:t>, спеціальність 075 – «Маркетинг»;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«Державна служба»</a:t>
            </a:r>
            <a:r>
              <a:rPr lang="uk-UA" sz="1400" b="1" i="1" dirty="0"/>
              <a:t>,</a:t>
            </a:r>
            <a:r>
              <a:rPr lang="uk-UA" sz="1400" dirty="0"/>
              <a:t> спеціальність «Публічне управління та адміністрування».</a:t>
            </a:r>
            <a:endParaRPr lang="ru-UA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8BB84E-7256-D1AD-0AF2-0C97A773E600}"/>
              </a:ext>
            </a:extLst>
          </p:cNvPr>
          <p:cNvSpPr txBox="1"/>
          <p:nvPr/>
        </p:nvSpPr>
        <p:spPr>
          <a:xfrm>
            <a:off x="2976220" y="146247"/>
            <a:ext cx="602996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/>
              <a:t>К</a:t>
            </a:r>
            <a:r>
              <a:rPr lang="uk-UA" sz="2800" b="1" i="1" dirty="0"/>
              <a:t>АФЕДРА МЕНЕДЖМЕНТУ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«</a:t>
            </a: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Менеджмент</a:t>
            </a:r>
            <a:r>
              <a:rPr kumimoji="0" lang="uk-UA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готує висококваліфікованих  спеціалістів, які мають фундаментальну підготовку управлінців, маркетологів для організацій та підприємств, здатних </a:t>
            </a:r>
            <a:r>
              <a:rPr lang="uk-UA" sz="1400" dirty="0" err="1">
                <a:solidFill>
                  <a:prstClr val="black"/>
                </a:solidFill>
                <a:latin typeface="Calibri" panose="020F0502020204030204"/>
              </a:rPr>
              <a:t>ініціативно</a:t>
            </a: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 реалізовувати свій творчий потенціал у професії та бути гідним прикладом лідерства для колег і однодумців.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5F7EA4-D2B3-7F1D-EEF3-1A7BE510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4" y="46466"/>
            <a:ext cx="1781131" cy="1800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299B858-207D-99B0-402D-17687C3D4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4" y="2047161"/>
            <a:ext cx="2700592" cy="3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CBB9A16-47DE-012B-5F65-0896EBF5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2" y="2429696"/>
            <a:ext cx="2838408" cy="19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0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3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0B9248F-F61C-8B9F-1789-E6C085054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1" y="235177"/>
            <a:ext cx="1498775" cy="1440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FCE2E9-4F46-4A5C-6BB4-4282FC748803}"/>
              </a:ext>
            </a:extLst>
          </p:cNvPr>
          <p:cNvSpPr txBox="1"/>
          <p:nvPr/>
        </p:nvSpPr>
        <p:spPr>
          <a:xfrm>
            <a:off x="2838408" y="139517"/>
            <a:ext cx="6167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К</a:t>
            </a:r>
            <a:r>
              <a:rPr lang="uk-UA" sz="2800" b="1" i="1" dirty="0"/>
              <a:t>АФЕДРА ФІАНСІВ, БАНКІВСЬКОЇ СПРАВИ ТА ПІДПРИЄМНИЦТВА</a:t>
            </a:r>
          </a:p>
          <a:p>
            <a:endParaRPr lang="uk-UA" sz="1400" i="1" dirty="0"/>
          </a:p>
          <a:p>
            <a:r>
              <a:rPr lang="uk-UA" sz="1400" dirty="0"/>
              <a:t>Кафедра «Фінанси, банківська справа та підприємництво» готує висококваліфікованих  фахівців, які здатні опановувати інформацію щодо сучасного стану і тенденцій розвитку фінансових систем, використовувати інструментарій фінансової, економічної, правової та інших наук для діагностики стану фінансових систем, а також здійснювати аналіз діяльності суб’єктів підприємництва та торговельних організацій, приймати професійні рішення в сфері біржової торгівлі.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6C33C-CEA5-D4FE-F493-3E1B6CE894E7}"/>
              </a:ext>
            </a:extLst>
          </p:cNvPr>
          <p:cNvSpPr txBox="1"/>
          <p:nvPr/>
        </p:nvSpPr>
        <p:spPr>
          <a:xfrm>
            <a:off x="137812" y="4216243"/>
            <a:ext cx="88683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Випускники кафедри «Фінанси, банківська справа та підприємництво» можуть працювати на посадах:</a:t>
            </a:r>
          </a:p>
          <a:p>
            <a:r>
              <a:rPr lang="uk-UA" sz="1400" dirty="0"/>
              <a:t>- фінансового менеджера підприємства, банку; фінансового директора та фінансового аналітика;</a:t>
            </a:r>
          </a:p>
          <a:p>
            <a:r>
              <a:rPr lang="uk-UA" sz="1400" dirty="0"/>
              <a:t>керівника фінансових і економічних підрозділів підприємства, банку;</a:t>
            </a:r>
          </a:p>
          <a:p>
            <a:r>
              <a:rPr lang="uk-UA" sz="1400" dirty="0"/>
              <a:t>- фінансиста в державних і комерційних банках; фінансиста на підприємствах різних форм власності; державних установах(фіскальна служба, пенсійний фонд, фонди соціального страхування, державна казначейська служба, державна </a:t>
            </a:r>
          </a:p>
          <a:p>
            <a:r>
              <a:rPr lang="uk-UA" sz="1400" dirty="0"/>
              <a:t>- директора малого (середнього) підприємства за всіма видами економічної діяльності;</a:t>
            </a:r>
          </a:p>
          <a:p>
            <a:r>
              <a:rPr lang="uk-UA" sz="1400" dirty="0"/>
              <a:t>- директора малого (середнього) підприємства за всіма видами економічної діяльності;</a:t>
            </a:r>
          </a:p>
          <a:p>
            <a:r>
              <a:rPr lang="uk-UA" sz="1400" dirty="0"/>
              <a:t>- завідувача торговельного підприємства; керівника підприємств сфери послуг;</a:t>
            </a:r>
          </a:p>
          <a:p>
            <a:r>
              <a:rPr lang="uk-UA" sz="1400" dirty="0"/>
              <a:t>- менеджера у роздрібній та оптовій торгівлі;</a:t>
            </a:r>
          </a:p>
          <a:p>
            <a:r>
              <a:rPr lang="uk-UA" sz="1400" dirty="0"/>
              <a:t>- фахівця з біржової торгівлі, брокера, дилера.</a:t>
            </a:r>
            <a:endParaRPr lang="uk-UA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D6B5A-AA60-580D-4DFF-FBC9C030FED6}"/>
              </a:ext>
            </a:extLst>
          </p:cNvPr>
          <p:cNvSpPr txBox="1"/>
          <p:nvPr/>
        </p:nvSpPr>
        <p:spPr>
          <a:xfrm>
            <a:off x="2838408" y="2739583"/>
            <a:ext cx="6167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До Вашої уваги пропонуються освітні програми:</a:t>
            </a:r>
          </a:p>
          <a:p>
            <a:r>
              <a:rPr lang="uk-UA" sz="1400" b="1" dirty="0"/>
              <a:t>першого (бакалаврського) та другого (магістерського) рівнів: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«Фінанси, банківська справа та страхування»</a:t>
            </a:r>
            <a:r>
              <a:rPr lang="uk-UA" sz="1400" dirty="0"/>
              <a:t>, спеціальність</a:t>
            </a:r>
          </a:p>
          <a:p>
            <a:r>
              <a:rPr lang="uk-UA" sz="1400" dirty="0"/>
              <a:t>072 – «Фінанси, банківська справа, страхування та фондовий ринок»;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«Підприємництво, торгівля та біржова діяльність»</a:t>
            </a:r>
            <a:r>
              <a:rPr lang="uk-UA" sz="1400" dirty="0"/>
              <a:t>,</a:t>
            </a:r>
          </a:p>
          <a:p>
            <a:r>
              <a:rPr lang="uk-UA" sz="1400" dirty="0"/>
              <a:t>076 – «Підприємництво та торгівля»</a:t>
            </a:r>
            <a:endParaRPr lang="ru-UA" sz="1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EF40433-4C40-FCCB-0EFD-0434A2C6E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2" y="2037545"/>
            <a:ext cx="2700595" cy="18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8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3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19BF2-530E-F08E-EF75-E200334B24F5}"/>
              </a:ext>
            </a:extLst>
          </p:cNvPr>
          <p:cNvSpPr txBox="1"/>
          <p:nvPr/>
        </p:nvSpPr>
        <p:spPr>
          <a:xfrm>
            <a:off x="2976219" y="3233879"/>
            <a:ext cx="6029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До Вашої уваги пропонуються освітні програми:</a:t>
            </a:r>
          </a:p>
          <a:p>
            <a:r>
              <a:rPr lang="uk-UA" sz="1400" b="1" dirty="0"/>
              <a:t>для першого (бакалаврського) та другого (магістерського) рівнів: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«Облік і оподаткування»</a:t>
            </a:r>
            <a:r>
              <a:rPr lang="uk-UA" sz="1400" dirty="0"/>
              <a:t>, спеціальність 071 – «Облік і оподаткування»;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16E6E-DAF7-253A-9850-373D2383BC45}"/>
              </a:ext>
            </a:extLst>
          </p:cNvPr>
          <p:cNvSpPr txBox="1"/>
          <p:nvPr/>
        </p:nvSpPr>
        <p:spPr>
          <a:xfrm>
            <a:off x="2976220" y="146247"/>
            <a:ext cx="60299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/>
              <a:t>К</a:t>
            </a:r>
            <a:r>
              <a:rPr lang="uk-UA" sz="2800" b="1" i="1" dirty="0"/>
              <a:t>АФЕДРА ОБЛІКУ, ОПОДАТКУВАННЯ ТА ЕКОНОМІЧНОЇ БЕЗПЕКИ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>
              <a:defRPr/>
            </a:pPr>
            <a:r>
              <a:rPr kumimoji="0" lang="uk-UA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«Обліку</a:t>
            </a: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, оподаткування та економічної безпеки</a:t>
            </a:r>
            <a:r>
              <a:rPr kumimoji="0" lang="uk-UA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готує висококваліфікованих фахівців, які здатні складати фінансову, податкову та статистичну звітність, звітність до органів соціального страхування, використовувати сучасні бухгалтерські програмні продукти, проводити внутрішній аудит підприємства й аналізувати фінансово-господарську діяльність підприємства, розробляти заходи з організації управлінської діяльності на основі фінансового та податкового обліку та розкривати облікову інформацію за Міжнародними стандартами фінансової звітності</a:t>
            </a:r>
            <a:r>
              <a:rPr lang="uk-UA" sz="1400" dirty="0">
                <a:solidFill>
                  <a:prstClr val="black"/>
                </a:solidFill>
              </a:rPr>
              <a:t>, провидити </a:t>
            </a:r>
            <a:r>
              <a:rPr lang="uk-UA" sz="1400" dirty="0"/>
              <a:t>діагностику</a:t>
            </a:r>
            <a:r>
              <a:rPr lang="ru-RU" sz="1400" dirty="0"/>
              <a:t> та </a:t>
            </a:r>
            <a:r>
              <a:rPr lang="uk-UA" sz="1400" dirty="0"/>
              <a:t>попередження</a:t>
            </a:r>
            <a:r>
              <a:rPr lang="ru-RU" sz="1400" dirty="0"/>
              <a:t> </a:t>
            </a:r>
            <a:r>
              <a:rPr lang="uk-UA" sz="1400" dirty="0"/>
              <a:t>економічних</a:t>
            </a:r>
            <a:r>
              <a:rPr lang="ru-RU" sz="1400" dirty="0"/>
              <a:t> криз.</a:t>
            </a:r>
            <a:endParaRPr lang="uk-UA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4" descr="Аудиторская проверка бухгалтерского учета, 20 лет опыта">
            <a:extLst>
              <a:ext uri="{FF2B5EF4-FFF2-40B4-BE49-F238E27FC236}">
                <a16:creationId xmlns:a16="http://schemas.microsoft.com/office/drawing/2014/main" id="{2916C647-74C1-EE27-88E1-5E554D9DE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5" y="1927789"/>
            <a:ext cx="2840544" cy="18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FC3E70-2EC5-94EF-1F69-29768B25D2EF}"/>
              </a:ext>
            </a:extLst>
          </p:cNvPr>
          <p:cNvSpPr txBox="1"/>
          <p:nvPr/>
        </p:nvSpPr>
        <p:spPr>
          <a:xfrm>
            <a:off x="135674" y="4027638"/>
            <a:ext cx="88683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Випускники кафедри «Облік, оподаткування та економічна безпека» можуть працювати на посадах:</a:t>
            </a:r>
          </a:p>
          <a:p>
            <a:endParaRPr lang="uk-UA" sz="1400" dirty="0"/>
          </a:p>
          <a:p>
            <a:pPr marL="285750" indent="-285750">
              <a:buFontTx/>
              <a:buChar char="-"/>
            </a:pPr>
            <a:r>
              <a:rPr lang="uk-UA" sz="1400" dirty="0"/>
              <a:t>головний бухгалтер, фінансовий менеджер-аналітик, аудитор, ревізор, бухгалтер, контролер, 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економіст, податковий інспектор, експерт, консультант, обліковий фахівець страхових компаній, 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керівник підприємств малого бізнесу, 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спеціаліст з обліку в державній податковій адміністрації, економічний радник, керівник аудиторської фірми, судово-бухгалтерський експерт, 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консультант з економічних питань і фінансово-економічної безпеки, фінансовий директор корпорації,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 фінансовий менеджер-аналітик в інноваційних проектах, експерт-аналітик з діагностики та попередження економічних криз, топ-менеджер з фінансової аналітики на базі сучасних інформаційних технологій, податковий топ-менеджер (аудитор),</a:t>
            </a:r>
          </a:p>
          <a:p>
            <a:pPr marL="285750" indent="-285750">
              <a:buFontTx/>
              <a:buChar char="-"/>
            </a:pPr>
            <a:r>
              <a:rPr lang="uk-UA" sz="1400" dirty="0"/>
              <a:t> аудитор з ринкової оцінки вартості бізнесу.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F67A1E-0D85-43A4-9C99-A94761988775}"/>
              </a:ext>
            </a:extLst>
          </p:cNvPr>
          <p:cNvSpPr/>
          <p:nvPr/>
        </p:nvSpPr>
        <p:spPr>
          <a:xfrm>
            <a:off x="206094" y="3127770"/>
            <a:ext cx="250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Бухгалтерський</a:t>
            </a:r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облік</a:t>
            </a:r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це</a:t>
            </a:r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мова</a:t>
            </a:r>
            <a:r>
              <a:rPr lang="ru-RU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бізнесу</a:t>
            </a:r>
            <a:endParaRPr lang="uk-UA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B8B900-604A-7301-E019-D6A014F93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9" y="43579"/>
            <a:ext cx="1485058" cy="17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3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9E6C33C-CEA5-D4FE-F493-3E1B6CE894E7}"/>
              </a:ext>
            </a:extLst>
          </p:cNvPr>
          <p:cNvSpPr txBox="1"/>
          <p:nvPr/>
        </p:nvSpPr>
        <p:spPr>
          <a:xfrm>
            <a:off x="135675" y="4278089"/>
            <a:ext cx="8868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Випускники кафедри «Економіка підприємства» можуть працювати:</a:t>
            </a:r>
          </a:p>
          <a:p>
            <a:pPr algn="l" fontAlgn="base"/>
            <a:r>
              <a:rPr lang="uk-UA" sz="1400" b="0" i="0" dirty="0">
                <a:solidFill>
                  <a:srgbClr val="000000"/>
                </a:solidFill>
                <a:effectLst/>
              </a:rPr>
              <a:t>у органах державної влади та місцевого самоврядування, аналітичних агенціях та ЗМІ, банках та фінансових корпораціях, транснаціональних корпораціях та національних підприємствах.</a:t>
            </a:r>
          </a:p>
          <a:p>
            <a:pPr algn="l" fontAlgn="base"/>
            <a:r>
              <a:rPr lang="uk-UA" sz="1400" b="0" i="0" dirty="0">
                <a:solidFill>
                  <a:srgbClr val="000000"/>
                </a:solidFill>
                <a:effectLst/>
              </a:rPr>
              <a:t>Відповідно до Державного класифікатора посад і професій випускники придатні до працевлаштування за професіями: Професіонали в галузі економіки (Економісти: Аналітик з інвестицій, Економіст з планування, Економіст із ціноутворення, Консультант з економічних питань, Оглядач з економічних питань); Помічники керівників (Помічник керівника підприємства (установи, організації; Помічник керівника виробничого підрозділу, Помічник керівника іншого основного підрозділу; Помічники керівників малих підприємств без апарату управління).</a:t>
            </a:r>
            <a:endParaRPr lang="uk-UA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D6B5A-AA60-580D-4DFF-FBC9C030FED6}"/>
              </a:ext>
            </a:extLst>
          </p:cNvPr>
          <p:cNvSpPr txBox="1"/>
          <p:nvPr/>
        </p:nvSpPr>
        <p:spPr>
          <a:xfrm>
            <a:off x="2974085" y="2204227"/>
            <a:ext cx="6029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До Вашої уваги пропонуються освітні програми:</a:t>
            </a:r>
          </a:p>
          <a:p>
            <a:r>
              <a:rPr lang="uk-UA" sz="1400" b="1" dirty="0"/>
              <a:t>для першого (бакалаврського) рівня: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«Економіка та бізнес-аналітика»</a:t>
            </a:r>
            <a:r>
              <a:rPr lang="uk-UA" sz="1400" dirty="0"/>
              <a:t>, спеціальність 051 – «Економіка»;</a:t>
            </a:r>
          </a:p>
          <a:p>
            <a:r>
              <a:rPr lang="uk-UA" sz="1400" b="1" dirty="0"/>
              <a:t>другого (магістерського) рівня: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«Економіка та управління підприємством»</a:t>
            </a:r>
            <a:r>
              <a:rPr lang="uk-UA" sz="1400" dirty="0"/>
              <a:t>, спеціальність</a:t>
            </a:r>
          </a:p>
          <a:p>
            <a:r>
              <a:rPr lang="uk-UA" sz="1400" dirty="0"/>
              <a:t>051 – «Економіка»;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«Економіка</a:t>
            </a:r>
            <a:r>
              <a:rPr lang="ru-RU" sz="1400" b="1" i="1" dirty="0">
                <a:solidFill>
                  <a:srgbClr val="0070C0"/>
                </a:solidFill>
              </a:rPr>
              <a:t> та </a:t>
            </a:r>
            <a:r>
              <a:rPr lang="uk-UA" sz="1400" b="1" i="1" dirty="0">
                <a:solidFill>
                  <a:srgbClr val="0070C0"/>
                </a:solidFill>
              </a:rPr>
              <a:t>організація</a:t>
            </a:r>
            <a:r>
              <a:rPr lang="ru-RU" sz="1400" b="1" i="1" dirty="0">
                <a:solidFill>
                  <a:srgbClr val="0070C0"/>
                </a:solidFill>
              </a:rPr>
              <a:t> </a:t>
            </a:r>
            <a:r>
              <a:rPr lang="uk-UA" sz="1400" b="1" i="1" dirty="0">
                <a:solidFill>
                  <a:srgbClr val="0070C0"/>
                </a:solidFill>
              </a:rPr>
              <a:t>соціального</a:t>
            </a:r>
            <a:r>
              <a:rPr lang="ru-RU" sz="1400" b="1" i="1" dirty="0">
                <a:solidFill>
                  <a:srgbClr val="0070C0"/>
                </a:solidFill>
              </a:rPr>
              <a:t> </a:t>
            </a:r>
            <a:r>
              <a:rPr lang="uk-UA" sz="1400" b="1" i="1" dirty="0">
                <a:solidFill>
                  <a:srgbClr val="0070C0"/>
                </a:solidFill>
              </a:rPr>
              <a:t>забезпечення»</a:t>
            </a:r>
            <a:r>
              <a:rPr lang="uk-UA" sz="1400" dirty="0"/>
              <a:t>, спеціальність</a:t>
            </a:r>
          </a:p>
          <a:p>
            <a:r>
              <a:rPr lang="uk-UA" sz="1400" dirty="0"/>
              <a:t>232 – «Соціальне забезпечення».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8BB84E-7256-D1AD-0AF2-0C97A773E600}"/>
              </a:ext>
            </a:extLst>
          </p:cNvPr>
          <p:cNvSpPr txBox="1"/>
          <p:nvPr/>
        </p:nvSpPr>
        <p:spPr>
          <a:xfrm>
            <a:off x="2976220" y="146247"/>
            <a:ext cx="60299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/>
              <a:t>К</a:t>
            </a:r>
            <a:r>
              <a:rPr lang="uk-UA" sz="2800" b="1" i="1" dirty="0"/>
              <a:t>АФЕДРА ЕКОНОМІКИ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dirty="0"/>
              <a:t>ПІДПРИЄМСТВА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«Економіка підприємства» </a:t>
            </a: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готує висококваліфікованих економістів на основі новітніх досягнень сучасної економічної теорії, інноваційних технологій, передової практики господарювання провідних національних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і світових підприємств, компаній і фірм.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F4E7EB-2F36-AEC4-6494-A87BC8DE2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4" y="146247"/>
            <a:ext cx="1604590" cy="1800000"/>
          </a:xfrm>
          <a:prstGeom prst="rect">
            <a:avLst/>
          </a:prstGeom>
        </p:spPr>
      </p:pic>
      <p:pic>
        <p:nvPicPr>
          <p:cNvPr id="2052" name="Picture 4" descr="Профессия бизнес-аналитик: чем заниматься, где учиться, зарплата, плюсы и  минусы">
            <a:extLst>
              <a:ext uri="{FF2B5EF4-FFF2-40B4-BE49-F238E27FC236}">
                <a16:creationId xmlns:a16="http://schemas.microsoft.com/office/drawing/2014/main" id="{0D855066-E390-BBA9-31F3-73EC9A502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4" y="2204227"/>
            <a:ext cx="283627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07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0">
              <a:schemeClr val="accent1">
                <a:lumMod val="45000"/>
                <a:lumOff val="55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3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9E6C33C-CEA5-D4FE-F493-3E1B6CE894E7}"/>
              </a:ext>
            </a:extLst>
          </p:cNvPr>
          <p:cNvSpPr txBox="1"/>
          <p:nvPr/>
        </p:nvSpPr>
        <p:spPr>
          <a:xfrm>
            <a:off x="135675" y="4278089"/>
            <a:ext cx="8868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Випускники кафедри «Філософії та соціально-політичних наук» можуть працювати на посадах:</a:t>
            </a:r>
          </a:p>
          <a:p>
            <a:r>
              <a:rPr lang="uk-UA" sz="1400" dirty="0"/>
              <a:t>- спеціаліста </a:t>
            </a:r>
            <a:r>
              <a:rPr lang="en-US" sz="1400" dirty="0"/>
              <a:t>II </a:t>
            </a:r>
            <a:r>
              <a:rPr lang="uk-UA" sz="1400" dirty="0"/>
              <a:t>категорії у міністерствах, інших центральних органах виконавчої влади;</a:t>
            </a:r>
          </a:p>
          <a:p>
            <a:r>
              <a:rPr lang="uk-UA" sz="1400" dirty="0"/>
              <a:t>- спеціаліста </a:t>
            </a:r>
            <a:r>
              <a:rPr lang="en-US" sz="1400" dirty="0"/>
              <a:t>II </a:t>
            </a:r>
            <a:r>
              <a:rPr lang="uk-UA" sz="1400" dirty="0"/>
              <a:t>категорії відділу (управління) з питань внутрішньої політики у місцевих державних адміністраціях;</a:t>
            </a:r>
          </a:p>
          <a:p>
            <a:r>
              <a:rPr lang="uk-UA" sz="1400" dirty="0"/>
              <a:t>- політолога у дослідницьких центрах;</a:t>
            </a:r>
          </a:p>
          <a:p>
            <a:r>
              <a:rPr lang="uk-UA" sz="1400" dirty="0"/>
              <a:t>- консультанта, референта в </a:t>
            </a:r>
            <a:r>
              <a:rPr lang="uk-UA" sz="1400" dirty="0" err="1"/>
              <a:t>апараті</a:t>
            </a:r>
            <a:r>
              <a:rPr lang="uk-UA" sz="1400" dirty="0"/>
              <a:t> органів державної влади;</a:t>
            </a:r>
          </a:p>
          <a:p>
            <a:r>
              <a:rPr lang="uk-UA" sz="1400" dirty="0"/>
              <a:t>- працівника апарату центральних органів державної влади;</a:t>
            </a:r>
          </a:p>
          <a:p>
            <a:r>
              <a:rPr lang="uk-UA" sz="1400" dirty="0"/>
              <a:t>- працівника апарату місцевих органів державної влади;</a:t>
            </a:r>
          </a:p>
          <a:p>
            <a:r>
              <a:rPr lang="uk-UA" sz="1400" dirty="0"/>
              <a:t>- працівника підрозділів з реклами та </a:t>
            </a:r>
            <a:r>
              <a:rPr lang="uk-UA" sz="1400" dirty="0" err="1"/>
              <a:t>зв'язків</a:t>
            </a:r>
            <a:r>
              <a:rPr lang="uk-UA" sz="1400" dirty="0"/>
              <a:t> із громадськістю;</a:t>
            </a:r>
          </a:p>
          <a:p>
            <a:r>
              <a:rPr lang="uk-UA" sz="1400" dirty="0"/>
              <a:t>- політичного консультанта у засобах масової інформації;</a:t>
            </a:r>
          </a:p>
          <a:p>
            <a:r>
              <a:rPr lang="uk-UA" sz="1400" dirty="0"/>
              <a:t>- політичного консультанта на телеканалах, радіо та в інтернет-виданнях.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D6B5A-AA60-580D-4DFF-FBC9C030FED6}"/>
              </a:ext>
            </a:extLst>
          </p:cNvPr>
          <p:cNvSpPr txBox="1"/>
          <p:nvPr/>
        </p:nvSpPr>
        <p:spPr>
          <a:xfrm>
            <a:off x="2976219" y="3188766"/>
            <a:ext cx="6029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/>
              <a:t>До Вашої уваги пропонуються освітні програми:</a:t>
            </a:r>
          </a:p>
          <a:p>
            <a:r>
              <a:rPr lang="uk-UA" sz="1400" b="1" dirty="0"/>
              <a:t>для першого (бакалаврського) рівня:</a:t>
            </a:r>
          </a:p>
          <a:p>
            <a:r>
              <a:rPr lang="uk-UA" sz="1400" b="1" i="1" dirty="0"/>
              <a:t>- </a:t>
            </a:r>
            <a:r>
              <a:rPr lang="uk-UA" sz="1400" b="1" i="1" dirty="0">
                <a:solidFill>
                  <a:srgbClr val="0070C0"/>
                </a:solidFill>
              </a:rPr>
              <a:t>«Політологія»</a:t>
            </a:r>
            <a:r>
              <a:rPr lang="uk-UA" sz="1400" dirty="0"/>
              <a:t>, спеціальність 052 – «Політологія»;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8BB84E-7256-D1AD-0AF2-0C97A773E600}"/>
              </a:ext>
            </a:extLst>
          </p:cNvPr>
          <p:cNvSpPr txBox="1"/>
          <p:nvPr/>
        </p:nvSpPr>
        <p:spPr>
          <a:xfrm>
            <a:off x="2976220" y="146247"/>
            <a:ext cx="602996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/>
              <a:t>К</a:t>
            </a:r>
            <a:r>
              <a:rPr lang="uk-UA" sz="2800" b="1" i="1" dirty="0"/>
              <a:t>АФЕДРА ФІЛОСОФІЇ ТА СОЦІАЛЬНО-ПОЛІТИЧНИХ НАУК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«</a:t>
            </a: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Філософії та соціально-політичних наук</a:t>
            </a:r>
            <a:r>
              <a:rPr kumimoji="0" lang="uk-UA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</a:t>
            </a: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готує висококваліфікованих спеціалістів, які розуміють історію, закономірності та етапи розвитку суспільства, вміють використовувати базовий </a:t>
            </a:r>
            <a:r>
              <a:rPr lang="uk-UA" sz="1400" dirty="0" err="1">
                <a:solidFill>
                  <a:prstClr val="black"/>
                </a:solidFill>
                <a:latin typeface="Calibri" panose="020F0502020204030204"/>
              </a:rPr>
              <a:t>категорійно</a:t>
            </a:r>
            <a:r>
              <a:rPr lang="uk-UA" sz="1400" dirty="0">
                <a:solidFill>
                  <a:prstClr val="black"/>
                </a:solidFill>
                <a:latin typeface="Calibri" panose="020F0502020204030204"/>
              </a:rPr>
              <a:t>-понятійний та аналітично-дослідницький апарат сучасної політичної науки, застосовувати політологічне мислення для розв’язання теоретичних та практичних проблем у політичній сфері, вміти описувати, пояснювати й оцінювати політичні процеси та явища у різних історичних, соціальних, культурних та ідеологічних контекстах.</a:t>
            </a:r>
          </a:p>
        </p:txBody>
      </p:sp>
      <p:pic>
        <p:nvPicPr>
          <p:cNvPr id="3074" name="Picture 2" descr="Зачем нам изучать политологию?">
            <a:extLst>
              <a:ext uri="{FF2B5EF4-FFF2-40B4-BE49-F238E27FC236}">
                <a16:creationId xmlns:a16="http://schemas.microsoft.com/office/drawing/2014/main" id="{2AC15E76-6D73-2122-1F16-95079D69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5" y="2204228"/>
            <a:ext cx="2838410" cy="19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851DA-FFEE-9591-A3DA-F85CDCB93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3" y="146247"/>
            <a:ext cx="180171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68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1122</Words>
  <Application>Microsoft Office PowerPoint</Application>
  <PresentationFormat>Экран (4:3)</PresentationFormat>
  <Paragraphs>97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JohnDoe</dc:creator>
  <cp:lastModifiedBy>JohnDoe</cp:lastModifiedBy>
  <cp:revision>26</cp:revision>
  <dcterms:created xsi:type="dcterms:W3CDTF">2023-11-15T08:16:20Z</dcterms:created>
  <dcterms:modified xsi:type="dcterms:W3CDTF">2023-11-16T07:21:09Z</dcterms:modified>
</cp:coreProperties>
</file>