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923" r:id="rId3"/>
    <p:sldMasterId id="2147483988" r:id="rId4"/>
  </p:sldMasterIdLst>
  <p:notesMasterIdLst>
    <p:notesMasterId r:id="rId20"/>
  </p:notesMasterIdLst>
  <p:sldIdLst>
    <p:sldId id="256" r:id="rId5"/>
    <p:sldId id="399" r:id="rId6"/>
    <p:sldId id="389" r:id="rId7"/>
    <p:sldId id="390" r:id="rId8"/>
    <p:sldId id="400" r:id="rId9"/>
    <p:sldId id="401" r:id="rId10"/>
    <p:sldId id="403" r:id="rId11"/>
    <p:sldId id="404" r:id="rId12"/>
    <p:sldId id="379" r:id="rId13"/>
    <p:sldId id="397" r:id="rId14"/>
    <p:sldId id="362" r:id="rId15"/>
    <p:sldId id="372" r:id="rId16"/>
    <p:sldId id="398" r:id="rId17"/>
    <p:sldId id="396" r:id="rId18"/>
    <p:sldId id="369" r:id="rId19"/>
  </p:sldIdLst>
  <p:sldSz cx="9144000" cy="6858000" type="screen4x3"/>
  <p:notesSz cx="6858000" cy="9144000"/>
  <p:custDataLst>
    <p:tags r:id="rId21"/>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CC"/>
    <a:srgbClr val="99CCFF"/>
    <a:srgbClr val="FF3300"/>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1564" autoAdjust="0"/>
  </p:normalViewPr>
  <p:slideViewPr>
    <p:cSldViewPr>
      <p:cViewPr varScale="1">
        <p:scale>
          <a:sx n="101" d="100"/>
          <a:sy n="101" d="100"/>
        </p:scale>
        <p:origin x="18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пн 21.04.25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3</a:t>
            </a:fld>
            <a:endParaRPr lang="ru-RU"/>
          </a:p>
        </p:txBody>
      </p:sp>
    </p:spTree>
    <p:extLst>
      <p:ext uri="{BB962C8B-B14F-4D97-AF65-F5344CB8AC3E}">
        <p14:creationId xmlns:p14="http://schemas.microsoft.com/office/powerpoint/2010/main" val="319213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4</a:t>
            </a:fld>
            <a:endParaRPr lang="ru-RU"/>
          </a:p>
        </p:txBody>
      </p:sp>
    </p:spTree>
    <p:extLst>
      <p:ext uri="{BB962C8B-B14F-4D97-AF65-F5344CB8AC3E}">
        <p14:creationId xmlns:p14="http://schemas.microsoft.com/office/powerpoint/2010/main" val="132927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64ECF436-8720-421C-9599-3EE0884E2D0A}" type="slidenum">
              <a:rPr lang="ru-RU" smtClean="0"/>
              <a:pPr>
                <a:defRPr/>
              </a:pPr>
              <a:t>6</a:t>
            </a:fld>
            <a:endParaRPr lang="ru-RU"/>
          </a:p>
        </p:txBody>
      </p:sp>
    </p:spTree>
    <p:extLst>
      <p:ext uri="{BB962C8B-B14F-4D97-AF65-F5344CB8AC3E}">
        <p14:creationId xmlns:p14="http://schemas.microsoft.com/office/powerpoint/2010/main" val="294323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пн 21.04.25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пн 21.04.25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пн 21.04.25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пн 21.04.25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334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74606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пн 21.04.25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пн 21.04.25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пн 21.04.25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пн 21.04.25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6902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2918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пн 21.04.25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83484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01660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пн 21.04.25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пн 21.04.25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пн 21.04.25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пн 21.04.25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58958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03557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пн 21.04.25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260535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пн 21.04.25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200294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пн 21.04.25</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пн 21.04.25</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пн 21.04.25</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059954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пн 21.04.25</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03099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пн 21.04.25</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пн 21.04.25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пн 21.04.25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пн 21.04.25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пн 21.04.25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пн 21.04.25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пн 21.04.25</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пн 21.04.25</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gma.donetsk.ua/putivnik-po-kramatorskiy-donbaskiy-derzhavniy-mashinobudivniy-akademiyi.html"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surl.li/ilaskl"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youtube.com/watch?v=oojfCnL_MQM" TargetMode="External"/><Relationship Id="rId4" Type="http://schemas.openxmlformats.org/officeDocument/2006/relationships/hyperlink" Target="https://vstup.edbo.gov.u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svita.ua/consultations/6504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584775"/>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2025 в Україні»</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91193"/>
            <a:ext cx="7632848" cy="461665"/>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Додатковий прийом заяв та документів</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graphicFrame>
        <p:nvGraphicFramePr>
          <p:cNvPr id="2" name="Таблица 1">
            <a:extLst>
              <a:ext uri="{FF2B5EF4-FFF2-40B4-BE49-F238E27FC236}">
                <a16:creationId xmlns:a16="http://schemas.microsoft.com/office/drawing/2014/main" id="{17E08C9E-26B5-4050-9DBB-D4EAC663E83B}"/>
              </a:ext>
            </a:extLst>
          </p:cNvPr>
          <p:cNvGraphicFramePr>
            <a:graphicFrameLocks noGrp="1"/>
          </p:cNvGraphicFramePr>
          <p:nvPr/>
        </p:nvGraphicFramePr>
        <p:xfrm>
          <a:off x="683568" y="960127"/>
          <a:ext cx="7488832" cy="5722351"/>
        </p:xfrm>
        <a:graphic>
          <a:graphicData uri="http://schemas.openxmlformats.org/drawingml/2006/table">
            <a:tbl>
              <a:tblPr firstRow="1" firstCol="1" lastRow="1" lastCol="1" bandRow="1" bandCol="1"/>
              <a:tblGrid>
                <a:gridCol w="2909909">
                  <a:extLst>
                    <a:ext uri="{9D8B030D-6E8A-4147-A177-3AD203B41FA5}">
                      <a16:colId xmlns:a16="http://schemas.microsoft.com/office/drawing/2014/main" val="412974634"/>
                    </a:ext>
                  </a:extLst>
                </a:gridCol>
                <a:gridCol w="2274667">
                  <a:extLst>
                    <a:ext uri="{9D8B030D-6E8A-4147-A177-3AD203B41FA5}">
                      <a16:colId xmlns:a16="http://schemas.microsoft.com/office/drawing/2014/main" val="3885631664"/>
                    </a:ext>
                  </a:extLst>
                </a:gridCol>
                <a:gridCol w="2304256">
                  <a:extLst>
                    <a:ext uri="{9D8B030D-6E8A-4147-A177-3AD203B41FA5}">
                      <a16:colId xmlns:a16="http://schemas.microsoft.com/office/drawing/2014/main" val="3776811539"/>
                    </a:ext>
                  </a:extLst>
                </a:gridCol>
              </a:tblGrid>
              <a:tr h="427198">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Етапи вступної кампанії</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Денна форма здобуття освіти</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Заочна форма здобуття освіти</a:t>
                      </a:r>
                      <a:endParaRPr lang="ru-RU"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294439"/>
                  </a:ext>
                </a:extLst>
              </a:tr>
              <a:tr h="640797">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Реєстрація заяв на участь у співбесідах та творчих конкурсах здійснюється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вересня – 13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974089652"/>
                  </a:ext>
                </a:extLst>
              </a:tr>
              <a:tr h="427198">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Співбесіди та творчі конкурси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16 вересня -23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583583341"/>
                  </a:ext>
                </a:extLst>
              </a:tr>
              <a:tr h="427198">
                <a:tc>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Початок прийому заяв та документів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01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029544255"/>
                  </a:ext>
                </a:extLst>
              </a:tr>
              <a:tr h="418367">
                <a:tc>
                  <a:txBody>
                    <a:bodyPr/>
                    <a:lstStyle/>
                    <a:p>
                      <a:pPr algn="ctr">
                        <a:lnSpc>
                          <a:spcPct val="95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Закінчення прийому заяв та документів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 18 годині 14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740146416"/>
                  </a:ext>
                </a:extLst>
              </a:tr>
              <a:tr h="2091835">
                <a:tc>
                  <a:txBody>
                    <a:bodyPr/>
                    <a:lstStyle/>
                    <a:p>
                      <a:pPr algn="ctr">
                        <a:lnSpc>
                          <a:spcPct val="95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Формування рейтингових списків вступників, надання рекомендацій до зарахування та оприлюднення списку рекомендованих з повідомленням про отримання чи неотримання ними права здобувати вищу освіту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25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601056597"/>
                  </a:ext>
                </a:extLst>
              </a:tr>
              <a:tr h="1045918">
                <a:tc>
                  <a:txBody>
                    <a:bodyPr/>
                    <a:lstStyle/>
                    <a:p>
                      <a:pPr algn="ctr">
                        <a:lnSpc>
                          <a:spcPct val="95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Вступники, які отримали рекомендації, мають виконати вимоги до зарахування на місця державного замовлення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84175" algn="ct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до 18:00 29 вересня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91600867"/>
                  </a:ext>
                </a:extLst>
              </a:tr>
              <a:tr h="230724">
                <a:tc>
                  <a:txBody>
                    <a:bodyPr/>
                    <a:lstStyle/>
                    <a:p>
                      <a:pPr algn="ctr">
                        <a:lnSpc>
                          <a:spcPct val="95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Зарахування вступників</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384175"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не пізніше ніж 30 вересня</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65" marR="586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741057203"/>
                  </a:ext>
                </a:extLst>
              </a:tr>
            </a:tbl>
          </a:graphicData>
        </a:graphic>
      </p:graphicFrame>
    </p:spTree>
    <p:extLst>
      <p:ext uri="{BB962C8B-B14F-4D97-AF65-F5344CB8AC3E}">
        <p14:creationId xmlns:p14="http://schemas.microsoft.com/office/powerpoint/2010/main" val="303609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341054"/>
            <a:ext cx="8352927" cy="5184290"/>
          </a:xfrm>
        </p:spPr>
        <p:txBody>
          <a:bodyPr>
            <a:noAutofit/>
          </a:bodyPr>
          <a:lstStyle/>
          <a:p>
            <a:pPr marL="0" indent="0" algn="just" eaLnBrk="1" hangingPunct="1">
              <a:buFontTx/>
              <a:buNone/>
            </a:pPr>
            <a:r>
              <a:rPr lang="uk-UA" sz="2000" b="1" u="sng" dirty="0">
                <a:solidFill>
                  <a:srgbClr val="FF3300"/>
                </a:solidFill>
                <a:latin typeface="Times New Roman" pitchFamily="18" charset="0"/>
                <a:cs typeface="Times New Roman" pitchFamily="18" charset="0"/>
              </a:rPr>
              <a:t>01 липня – 20 жовтня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None/>
            </a:pPr>
            <a:r>
              <a:rPr lang="ru-RU" sz="2000" b="1" u="sng" dirty="0">
                <a:solidFill>
                  <a:srgbClr val="FF0000"/>
                </a:solidFill>
                <a:latin typeface="Times New Roman" pitchFamily="18" charset="0"/>
                <a:cs typeface="Times New Roman" pitchFamily="18" charset="0"/>
              </a:rPr>
              <a:t>03 – 10 липня </a:t>
            </a:r>
            <a:r>
              <a:rPr lang="ru-RU" sz="2000"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заяв на участь у співбесідах та творчому конкурсі через електронний кабінет вступника, завантаження необхідних документів</a:t>
            </a:r>
            <a:r>
              <a:rPr lang="ru-RU" sz="2000" dirty="0">
                <a:solidFill>
                  <a:srgbClr val="0000CC"/>
                </a:solidFill>
                <a:latin typeface="Times New Roman" pitchFamily="18" charset="0"/>
                <a:cs typeface="Times New Roman" pitchFamily="18" charset="0"/>
              </a:rPr>
              <a:t> (на бюджет). </a:t>
            </a:r>
            <a:r>
              <a:rPr lang="ru-RU" sz="2000" b="1" u="sng" dirty="0">
                <a:solidFill>
                  <a:srgbClr val="FF0000"/>
                </a:solidFill>
                <a:latin typeface="Times New Roman" pitchFamily="18" charset="0"/>
                <a:cs typeface="Times New Roman" pitchFamily="18" charset="0"/>
              </a:rPr>
              <a:t>До 25 липня </a:t>
            </a:r>
            <a:r>
              <a:rPr lang="ru-RU" sz="2000" dirty="0">
                <a:solidFill>
                  <a:srgbClr val="0000CC"/>
                </a:solidFill>
                <a:latin typeface="Times New Roman" pitchFamily="18" charset="0"/>
                <a:cs typeface="Times New Roman" pitchFamily="18" charset="0"/>
              </a:rPr>
              <a:t>– на контракт.</a:t>
            </a:r>
            <a:endParaRPr lang="uk-UA" sz="2000" dirty="0">
              <a:solidFill>
                <a:srgbClr val="0000CC"/>
              </a:solidFill>
              <a:latin typeface="Times New Roman" pitchFamily="18" charset="0"/>
              <a:cs typeface="Times New Roman" pitchFamily="18" charset="0"/>
            </a:endParaRPr>
          </a:p>
          <a:p>
            <a:pPr marL="0" indent="0" algn="just">
              <a:buNone/>
            </a:pPr>
            <a:r>
              <a:rPr lang="ru-RU" sz="2000" b="1" u="sng" dirty="0">
                <a:solidFill>
                  <a:srgbClr val="FF3300"/>
                </a:solidFill>
                <a:latin typeface="Times New Roman" pitchFamily="18" charset="0"/>
                <a:cs typeface="Times New Roman" pitchFamily="18" charset="0"/>
              </a:rPr>
              <a:t>з 08 по 19 липня</a:t>
            </a:r>
            <a:r>
              <a:rPr lang="ru-RU" sz="2000" b="1" dirty="0">
                <a:solidFill>
                  <a:srgbClr val="FF3300"/>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a:t>
            </a:r>
            <a:r>
              <a:rPr lang="ru-RU" sz="2000" b="1" dirty="0">
                <a:solidFill>
                  <a:srgbClr val="FF3300"/>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Проведення співбесід та творчого конкурсу для вступу на спеціальність А7 «Фізична культура і спорт» </a:t>
            </a:r>
            <a:r>
              <a:rPr lang="ru-RU" sz="2000" dirty="0">
                <a:solidFill>
                  <a:srgbClr val="0000CC"/>
                </a:solidFill>
                <a:latin typeface="Times New Roman" pitchFamily="18" charset="0"/>
                <a:cs typeface="Times New Roman" pitchFamily="18" charset="0"/>
              </a:rPr>
              <a:t>(на бюджет і контракт). </a:t>
            </a:r>
            <a:r>
              <a:rPr lang="ru-RU" sz="2000" b="1" u="sng" dirty="0">
                <a:solidFill>
                  <a:srgbClr val="FF3300"/>
                </a:solidFill>
                <a:latin typeface="Times New Roman" pitchFamily="18" charset="0"/>
                <a:cs typeface="Times New Roman" pitchFamily="18" charset="0"/>
              </a:rPr>
              <a:t>До 1 </a:t>
            </a:r>
            <a:r>
              <a:rPr lang="uk-UA" sz="2000" b="1" u="sng" dirty="0">
                <a:solidFill>
                  <a:srgbClr val="FF3300"/>
                </a:solidFill>
                <a:latin typeface="Times New Roman" pitchFamily="18" charset="0"/>
                <a:cs typeface="Times New Roman" pitchFamily="18" charset="0"/>
              </a:rPr>
              <a:t>серпня</a:t>
            </a:r>
            <a:r>
              <a:rPr lang="ru-RU" sz="2000" b="1" u="sng"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(на контракт).</a:t>
            </a:r>
            <a:endParaRPr lang="uk-UA" sz="2000" dirty="0">
              <a:solidFill>
                <a:srgbClr val="0000CC"/>
              </a:solidFill>
              <a:latin typeface="Times New Roman" pitchFamily="18" charset="0"/>
              <a:cs typeface="Times New Roman" pitchFamily="18" charset="0"/>
            </a:endParaRPr>
          </a:p>
          <a:p>
            <a:pPr marL="0" indent="0" algn="just">
              <a:buNone/>
            </a:pPr>
            <a:r>
              <a:rPr lang="uk-UA" sz="2000" b="1" u="sng" dirty="0">
                <a:solidFill>
                  <a:srgbClr val="FF3300"/>
                </a:solidFill>
                <a:latin typeface="Times New Roman" pitchFamily="18" charset="0"/>
                <a:cs typeface="Times New Roman" pitchFamily="18" charset="0"/>
              </a:rPr>
              <a:t> 19 липня </a:t>
            </a:r>
            <a:r>
              <a:rPr lang="uk-UA" sz="2000" u="sng" dirty="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1 серпня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Прийом заяв від випускників ШКІЛ, ПТУ, ВПУ, КОЛЕДЖІВ, ТЕХНІКУМІВ в електронному вигляді</a:t>
            </a:r>
            <a:r>
              <a:rPr lang="uk-UA" sz="2000" dirty="0">
                <a:solidFill>
                  <a:schemeClr val="hlink"/>
                </a:solidFill>
                <a:latin typeface="Times New Roman" pitchFamily="18" charset="0"/>
                <a:cs typeface="Times New Roman" pitchFamily="18" charset="0"/>
              </a:rPr>
              <a:t>.</a:t>
            </a:r>
          </a:p>
          <a:p>
            <a:pPr marL="0" indent="0" algn="just" eaLnBrk="1" hangingPunct="1">
              <a:buFontTx/>
              <a:buNone/>
            </a:pPr>
            <a:r>
              <a:rPr lang="uk-UA" sz="2000" b="1" u="sng" dirty="0">
                <a:solidFill>
                  <a:srgbClr val="FF3300"/>
                </a:solidFill>
                <a:latin typeface="Times New Roman" pitchFamily="18" charset="0"/>
                <a:cs typeface="Times New Roman" pitchFamily="18" charset="0"/>
              </a:rPr>
              <a:t>06 - 09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Абітурієнт повинен надіслати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та/або фотокопії документів на електронну пошту приймальної комісії.</a:t>
            </a:r>
          </a:p>
          <a:p>
            <a:pPr algn="just">
              <a:buNone/>
            </a:pPr>
            <a:r>
              <a:rPr lang="uk-UA" sz="2000" b="1" u="sng" dirty="0">
                <a:solidFill>
                  <a:srgbClr val="FF3300"/>
                </a:solidFill>
                <a:latin typeface="Times New Roman" pitchFamily="18" charset="0"/>
                <a:cs typeface="Times New Roman" pitchFamily="18" charset="0"/>
              </a:rPr>
              <a:t>11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бюджет</a:t>
            </a:r>
          </a:p>
          <a:p>
            <a:pPr algn="just">
              <a:buNone/>
            </a:pPr>
            <a:r>
              <a:rPr lang="uk-UA" sz="2000" b="1" u="sng" dirty="0">
                <a:solidFill>
                  <a:srgbClr val="FF3300"/>
                </a:solidFill>
                <a:latin typeface="Times New Roman" pitchFamily="18" charset="0"/>
                <a:cs typeface="Times New Roman" pitchFamily="18" charset="0"/>
              </a:rPr>
              <a:t>30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контракт</a:t>
            </a:r>
          </a:p>
          <a:p>
            <a:pPr algn="ctr" eaLnBrk="1" hangingPunct="1">
              <a:buFontTx/>
              <a:buNone/>
            </a:pPr>
            <a:endParaRPr lang="uk-UA" sz="900" dirty="0">
              <a:solidFill>
                <a:srgbClr val="0000CC"/>
              </a:solidFill>
              <a:latin typeface="Times New Roman" pitchFamily="18" charset="0"/>
              <a:cs typeface="Times New Roman" pitchFamily="18" charset="0"/>
            </a:endParaRPr>
          </a:p>
          <a:p>
            <a:pPr algn="ctr" eaLnBrk="1" hangingPunct="1">
              <a:buFontTx/>
              <a:buNone/>
            </a:pPr>
            <a:endParaRPr lang="uk-UA" sz="900" dirty="0">
              <a:solidFill>
                <a:srgbClr val="0000CC"/>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444500" y="448374"/>
            <a:ext cx="8229600" cy="604362"/>
          </a:xfrm>
        </p:spPr>
        <p:txBody>
          <a:bodyPr>
            <a:normAutofit/>
          </a:bodyPr>
          <a:lstStyle/>
          <a:p>
            <a:pPr eaLnBrk="1" hangingPunct="1"/>
            <a:r>
              <a:rPr lang="uk-UA" altLang="uk-UA" sz="3200" b="1" dirty="0">
                <a:solidFill>
                  <a:srgbClr val="0000CC"/>
                </a:solidFill>
                <a:latin typeface="Times New Roman" pitchFamily="18" charset="0"/>
                <a:cs typeface="Times New Roman" pitchFamily="18" charset="0"/>
              </a:rPr>
              <a:t>Основні дати для вступу до ЗВО </a:t>
            </a:r>
            <a:endParaRPr lang="ru-RU" sz="32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128259" y="188913"/>
            <a:ext cx="754645" cy="863823"/>
          </a:xfrm>
          <a:prstGeom prst="rect">
            <a:avLst/>
          </a:prstGeom>
          <a:effectLst>
            <a:softEdge rad="127000"/>
          </a:effectLst>
        </p:spPr>
      </p:pic>
      <p:sp>
        <p:nvSpPr>
          <p:cNvPr id="7" name="TextBox 6">
            <a:extLst>
              <a:ext uri="{FF2B5EF4-FFF2-40B4-BE49-F238E27FC236}">
                <a16:creationId xmlns:a16="http://schemas.microsoft.com/office/drawing/2014/main" id="{167C906D-6731-46D0-AEE0-16299F127052}"/>
              </a:ext>
            </a:extLst>
          </p:cNvPr>
          <p:cNvSpPr txBox="1"/>
          <p:nvPr/>
        </p:nvSpPr>
        <p:spPr>
          <a:xfrm>
            <a:off x="395535" y="332656"/>
            <a:ext cx="7732723" cy="646331"/>
          </a:xfrm>
          <a:prstGeom prst="rect">
            <a:avLst/>
          </a:prstGeom>
          <a:noFill/>
        </p:spPr>
        <p:txBody>
          <a:bodyPr wrap="square">
            <a:spAutoFit/>
          </a:bodyPr>
          <a:lstStyle/>
          <a:p>
            <a:pPr algn="ctr"/>
            <a:r>
              <a:rPr lang="ru-RU" b="1" dirty="0">
                <a:solidFill>
                  <a:srgbClr val="0000CC"/>
                </a:solidFill>
                <a:latin typeface="Times New Roman" panose="02020603050405020304" pitchFamily="18" charset="0"/>
                <a:cs typeface="Times New Roman" panose="02020603050405020304" pitchFamily="18" charset="0"/>
              </a:rPr>
              <a:t>CПЕЦІАЛЬНІ УМОВИ УЧАСТІ У КОНКУРСНОМУ ВІДБОРІ </a:t>
            </a:r>
          </a:p>
          <a:p>
            <a:pPr algn="ctr"/>
            <a:r>
              <a:rPr lang="uk-UA" sz="1800" b="1" dirty="0">
                <a:solidFill>
                  <a:srgbClr val="0000CC"/>
                </a:solidFill>
                <a:latin typeface="Times New Roman" panose="02020603050405020304" pitchFamily="18" charset="0"/>
                <a:cs typeface="Times New Roman" panose="02020603050405020304" pitchFamily="18" charset="0"/>
              </a:rPr>
              <a:t>(вступ</a:t>
            </a:r>
            <a:r>
              <a:rPr lang="ru-RU" sz="1800" b="1" dirty="0">
                <a:solidFill>
                  <a:srgbClr val="0000CC"/>
                </a:solidFill>
                <a:latin typeface="Times New Roman" panose="02020603050405020304" pitchFamily="18" charset="0"/>
                <a:cs typeface="Times New Roman" panose="02020603050405020304" pitchFamily="18" charset="0"/>
              </a:rPr>
              <a:t> без НМТ, за </a:t>
            </a:r>
            <a:r>
              <a:rPr lang="uk-UA" sz="1800" b="1" dirty="0">
                <a:solidFill>
                  <a:srgbClr val="0000CC"/>
                </a:solidFill>
                <a:latin typeface="Times New Roman" panose="02020603050405020304" pitchFamily="18" charset="0"/>
                <a:cs typeface="Times New Roman" panose="02020603050405020304" pitchFamily="18" charset="0"/>
              </a:rPr>
              <a:t>співбесідою)</a:t>
            </a:r>
            <a:endParaRPr lang="uk-UA"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2C6AF43-71E5-468A-A560-7079047D4AFE}"/>
              </a:ext>
            </a:extLst>
          </p:cNvPr>
          <p:cNvSpPr txBox="1"/>
          <p:nvPr/>
        </p:nvSpPr>
        <p:spPr>
          <a:xfrm>
            <a:off x="611561" y="978987"/>
            <a:ext cx="8136904" cy="50285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внаслідок війни;</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учасники Революції Гідності та учасники бойових дій;</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постраждалі внаслідок Чорнобильської катастрофи;</a:t>
            </a:r>
          </a:p>
          <a:p>
            <a:pPr marL="285750" indent="-285750">
              <a:lnSpc>
                <a:spcPct val="150000"/>
              </a:lnSpc>
              <a:buFont typeface="Arial" panose="020B0604020202020204" pitchFamily="34" charset="0"/>
              <a:buChar char="•"/>
            </a:pPr>
            <a:r>
              <a:rPr lang="ru-RU" dirty="0">
                <a:solidFill>
                  <a:srgbClr val="0000CC"/>
                </a:solidFill>
                <a:latin typeface="Times New Roman" panose="02020603050405020304" pitchFamily="18" charset="0"/>
                <a:cs typeface="Times New Roman" panose="02020603050405020304" pitchFamily="18" charset="0"/>
              </a:rPr>
              <a:t>особи, </a:t>
            </a:r>
            <a:r>
              <a:rPr lang="uk-UA"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місце проживання яких зареєстровано на тимчасово окупованій території або в населених пунктах, віднесених до територій активних бойових станом на 01 липня року вступу, та які перебувають на ній або які переселилися з неї після 01 січня року вступу;</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неспроможні відвідувати навчальний заклад;</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особливими фізичними потребами, яким відмовили у проходженні НМТ;</a:t>
            </a:r>
          </a:p>
          <a:p>
            <a:pPr marL="285750" indent="-285750">
              <a:lnSpc>
                <a:spcPct val="150000"/>
              </a:lnSpc>
              <a:buFont typeface="Arial" panose="020B0604020202020204" pitchFamily="34" charset="0"/>
              <a:buChar char="•"/>
            </a:pPr>
            <a:r>
              <a:rPr lang="uk-UA" dirty="0">
                <a:solidFill>
                  <a:srgbClr val="0000CC"/>
                </a:solidFill>
                <a:latin typeface="Times New Roman" panose="02020603050405020304" pitchFamily="18" charset="0"/>
                <a:cs typeface="Times New Roman" panose="02020603050405020304" pitchFamily="18" charset="0"/>
              </a:rPr>
              <a:t>особи з інвалідністю, які у 2025 не складають НМТ через захворювання або патологічний стан.</a:t>
            </a:r>
          </a:p>
        </p:txBody>
      </p:sp>
      <p:sp>
        <p:nvSpPr>
          <p:cNvPr id="10" name="Прямоугольник 9">
            <a:extLst>
              <a:ext uri="{FF2B5EF4-FFF2-40B4-BE49-F238E27FC236}">
                <a16:creationId xmlns:a16="http://schemas.microsoft.com/office/drawing/2014/main" id="{26049494-5AF1-4E18-99AE-6C6444FA9084}"/>
              </a:ext>
            </a:extLst>
          </p:cNvPr>
          <p:cNvSpPr/>
          <p:nvPr/>
        </p:nvSpPr>
        <p:spPr>
          <a:xfrm>
            <a:off x="750282" y="6034263"/>
            <a:ext cx="7643435" cy="720080"/>
          </a:xfrm>
          <a:prstGeom prst="rect">
            <a:avLst/>
          </a:prstGeom>
          <a:ln>
            <a:solidFill>
              <a:srgbClr val="F243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1600" b="1" dirty="0">
                <a:solidFill>
                  <a:srgbClr val="FF0000"/>
                </a:solidFill>
                <a:latin typeface="Times New Roman" panose="02020603050405020304" pitchFamily="18" charset="0"/>
                <a:cs typeface="Times New Roman" panose="02020603050405020304" pitchFamily="18" charset="0"/>
              </a:rPr>
              <a:t>Документи для підтвердження пільг надсилаються на пошту приймальної комісії до подання електронної заяви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pk.ddma.1952@gmail.com</a:t>
            </a:r>
            <a:endParaRPr lang="uk-UA"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47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85599" y="508296"/>
            <a:ext cx="8229600" cy="360040"/>
          </a:xfrm>
          <a:prstGeom prst="rect">
            <a:avLst/>
          </a:prstGeom>
          <a:noFill/>
          <a:ln w="9525">
            <a:noFill/>
            <a:miter lim="800000"/>
            <a:headEnd/>
            <a:tailEnd/>
          </a:ln>
        </p:spPr>
        <p:txBody>
          <a:bodyPr anchor="ctr"/>
          <a:lstStyle/>
          <a:p>
            <a:pPr algn="ctr"/>
            <a:r>
              <a:rPr lang="uk-UA" altLang="uk-UA" sz="2800" b="1" dirty="0">
                <a:solidFill>
                  <a:srgbClr val="0000CC"/>
                </a:solidFill>
                <a:latin typeface="Times New Roman" pitchFamily="18" charset="0"/>
                <a:cs typeface="Times New Roman" pitchFamily="18" charset="0"/>
              </a:rPr>
              <a:t>Перелік спеціальностей особливої підтримки</a:t>
            </a:r>
            <a:endParaRPr lang="ru-RU" sz="2800" dirty="0">
              <a:solidFill>
                <a:srgbClr val="FF0000"/>
              </a:solidFill>
              <a:latin typeface="Times New Roman" pitchFamily="18" charset="0"/>
              <a:cs typeface="Times New Roman" pitchFamily="18" charset="0"/>
            </a:endParaRPr>
          </a:p>
        </p:txBody>
      </p:sp>
      <p:graphicFrame>
        <p:nvGraphicFramePr>
          <p:cNvPr id="2" name="Таблица 1">
            <a:extLst>
              <a:ext uri="{FF2B5EF4-FFF2-40B4-BE49-F238E27FC236}">
                <a16:creationId xmlns:a16="http://schemas.microsoft.com/office/drawing/2014/main" id="{7EBE50C6-2A00-4B10-AE7B-FFACF9805A36}"/>
              </a:ext>
            </a:extLst>
          </p:cNvPr>
          <p:cNvGraphicFramePr>
            <a:graphicFrameLocks noGrp="1"/>
          </p:cNvGraphicFramePr>
          <p:nvPr/>
        </p:nvGraphicFramePr>
        <p:xfrm>
          <a:off x="755576" y="1080718"/>
          <a:ext cx="7488833" cy="5592710"/>
        </p:xfrm>
        <a:graphic>
          <a:graphicData uri="http://schemas.openxmlformats.org/drawingml/2006/table">
            <a:tbl>
              <a:tblPr bandRow="1"/>
              <a:tblGrid>
                <a:gridCol w="1133623">
                  <a:extLst>
                    <a:ext uri="{9D8B030D-6E8A-4147-A177-3AD203B41FA5}">
                      <a16:colId xmlns:a16="http://schemas.microsoft.com/office/drawing/2014/main" val="2948680778"/>
                    </a:ext>
                  </a:extLst>
                </a:gridCol>
                <a:gridCol w="1588362">
                  <a:extLst>
                    <a:ext uri="{9D8B030D-6E8A-4147-A177-3AD203B41FA5}">
                      <a16:colId xmlns:a16="http://schemas.microsoft.com/office/drawing/2014/main" val="1289638345"/>
                    </a:ext>
                  </a:extLst>
                </a:gridCol>
                <a:gridCol w="2383424">
                  <a:extLst>
                    <a:ext uri="{9D8B030D-6E8A-4147-A177-3AD203B41FA5}">
                      <a16:colId xmlns:a16="http://schemas.microsoft.com/office/drawing/2014/main" val="364310085"/>
                    </a:ext>
                  </a:extLst>
                </a:gridCol>
                <a:gridCol w="2383424">
                  <a:extLst>
                    <a:ext uri="{9D8B030D-6E8A-4147-A177-3AD203B41FA5}">
                      <a16:colId xmlns:a16="http://schemas.microsoft.com/office/drawing/2014/main" val="3880414851"/>
                    </a:ext>
                  </a:extLst>
                </a:gridCol>
              </a:tblGrid>
              <a:tr h="586684">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Шифр галузі</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Галузь знань</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Код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Назва спеціальності</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26720"/>
                  </a:ext>
                </a:extLst>
              </a:tr>
              <a:tr h="930664">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A4.04 «Середня освіта (Математика)»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393131"/>
                  </a:ext>
                </a:extLst>
              </a:tr>
              <a:tr h="1173369">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Природничі науки математика та статистика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Хімія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403116"/>
                  </a:ext>
                </a:extLst>
              </a:tr>
              <a:tr h="417315">
                <a:tc rowSpan="5">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Інженерія, виробництво та будівництво</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G3</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Електрична інженерія</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006372"/>
                  </a:ext>
                </a:extLst>
              </a:tr>
              <a:tr h="1173369">
                <a:tc vMerge="1">
                  <a:txBody>
                    <a:bodyPr/>
                    <a:lstStyle/>
                    <a:p>
                      <a:endParaRPr lang="ru-RU"/>
                    </a:p>
                  </a:txBody>
                  <a:tcPr/>
                </a:tc>
                <a:tc vMerge="1">
                  <a:txBody>
                    <a:bodyPr/>
                    <a:lstStyle/>
                    <a:p>
                      <a:endParaRPr lang="ru-RU"/>
                    </a:p>
                  </a:txBody>
                  <a:tcPr/>
                </a:tc>
                <a:tc>
                  <a:txBody>
                    <a:bodyPr/>
                    <a:lstStyle/>
                    <a:p>
                      <a:pPr algn="ctr"/>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G7</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комп’ютерно- інтегровані технології та робототехніка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52924"/>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 механіка</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486722"/>
                  </a:ext>
                </a:extLst>
              </a:tr>
              <a:tr h="293342">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Металургія</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628220"/>
                  </a:ext>
                </a:extLst>
              </a:tr>
              <a:tr h="724625">
                <a:tc vMerge="1">
                  <a:txBody>
                    <a:bodyPr/>
                    <a:lstStyle/>
                    <a:p>
                      <a:endParaRPr lang="ru-RU"/>
                    </a:p>
                  </a:txBody>
                  <a:tcPr/>
                </a:tc>
                <a:tc vMerge="1">
                  <a:txBody>
                    <a:bodyPr/>
                    <a:lstStyle/>
                    <a:p>
                      <a:endParaRPr lang="ru-RU"/>
                    </a:p>
                  </a:txBody>
                  <a:tcPr/>
                </a:tc>
                <a:tc>
                  <a:txBody>
                    <a:bodyPr/>
                    <a:lstStyle/>
                    <a:p>
                      <a:pPr algn="ctr"/>
                      <a:r>
                        <a:rPr lang="uk-UA"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a:t>
                      </a:r>
                      <a:endParaRPr lang="ru-RU" sz="16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uk-UA"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Машинобудування (за спеціалізаціями)</a:t>
                      </a:r>
                      <a:endParaRPr lang="ru-RU" sz="16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85" marR="552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949971"/>
                  </a:ext>
                </a:extLst>
              </a:tr>
            </a:tbl>
          </a:graphicData>
        </a:graphic>
      </p:graphicFrame>
    </p:spTree>
    <p:extLst>
      <p:ext uri="{BB962C8B-B14F-4D97-AF65-F5344CB8AC3E}">
        <p14:creationId xmlns:p14="http://schemas.microsoft.com/office/powerpoint/2010/main" val="295817770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91193"/>
            <a:ext cx="7632848" cy="461665"/>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Освітні центр «Донбас-Україна» та «Крим-Україна»</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389379" y="1466661"/>
            <a:ext cx="8064896" cy="4708981"/>
          </a:xfrm>
          <a:prstGeom prst="rect">
            <a:avLst/>
          </a:prstGeom>
          <a:noFill/>
        </p:spPr>
        <p:txBody>
          <a:bodyPr wrap="square">
            <a:spAutoFit/>
          </a:bodyPr>
          <a:lstStyle/>
          <a:p>
            <a:pPr indent="447675" algn="just"/>
            <a:r>
              <a:rPr lang="uk-UA" sz="2000" dirty="0">
                <a:solidFill>
                  <a:srgbClr val="0000CC"/>
                </a:solidFill>
                <a:latin typeface="Times New Roman" panose="02020603050405020304" pitchFamily="18" charset="0"/>
                <a:cs typeface="Times New Roman" panose="02020603050405020304" pitchFamily="18" charset="0"/>
              </a:rPr>
              <a:t>Освітні центри «Донбас-Україна» та «Крим-Україна» для осіб, місце </a:t>
            </a:r>
            <a:r>
              <a:rPr lang="uk-UA" sz="2000" i="0" dirty="0">
                <a:solidFill>
                  <a:srgbClr val="0000CC"/>
                </a:solidFill>
                <a:effectLst/>
                <a:latin typeface="Times New Roman" panose="02020603050405020304" pitchFamily="18" charset="0"/>
                <a:cs typeface="Times New Roman" panose="02020603050405020304" pitchFamily="18" charset="0"/>
              </a:rPr>
              <a:t>проживання яких зареєстровано (задекларовано) на тимчасово окупованій території, або в населених пунктах, віднесених до територій активних бойових дій (територій активних бойових дій, на яких функціонують державні електронні інформаційні ресурси) станом на 01 липня 2025 року та які перебувають на ній або які переселилися з неї після 01 січня </a:t>
            </a:r>
            <a:r>
              <a:rPr lang="ru-RU" sz="2000" i="0" dirty="0">
                <a:solidFill>
                  <a:srgbClr val="0000CC"/>
                </a:solidFill>
                <a:effectLst/>
                <a:latin typeface="Times New Roman" panose="02020603050405020304" pitchFamily="18" charset="0"/>
                <a:cs typeface="Times New Roman" panose="02020603050405020304" pitchFamily="18" charset="0"/>
              </a:rPr>
              <a:t>2025 року, </a:t>
            </a:r>
            <a:r>
              <a:rPr lang="uk-UA" sz="2000" i="0" dirty="0">
                <a:solidFill>
                  <a:srgbClr val="0000CC"/>
                </a:solidFill>
                <a:effectLst/>
                <a:latin typeface="Times New Roman" panose="02020603050405020304" pitchFamily="18" charset="0"/>
                <a:cs typeface="Times New Roman" panose="02020603050405020304" pitchFamily="18" charset="0"/>
              </a:rPr>
              <a:t>працюватимуть з 01 червня до 30 вересня. </a:t>
            </a:r>
          </a:p>
          <a:p>
            <a:pPr indent="447675" algn="just"/>
            <a:endParaRPr lang="uk-UA" sz="200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i="0" dirty="0">
                <a:solidFill>
                  <a:srgbClr val="0000CC"/>
                </a:solidFill>
                <a:effectLst/>
                <a:latin typeface="Times New Roman" panose="02020603050405020304" pitchFamily="18" charset="0"/>
                <a:cs typeface="Times New Roman" panose="02020603050405020304" pitchFamily="18" charset="0"/>
              </a:rPr>
              <a:t>Вступники, які зареєстровані та проживають на зазначених територіях, мають право вступати в межах квоти-2 (40% від максимального обсягу державного замовлення) для здобуття освітнього ступеня бакалавра на основі повної загальної середньої освіти. </a:t>
            </a:r>
          </a:p>
          <a:p>
            <a:pPr indent="447675" algn="just"/>
            <a:endParaRPr lang="uk-UA" sz="200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000" i="0" dirty="0">
                <a:solidFill>
                  <a:srgbClr val="0000CC"/>
                </a:solidFill>
                <a:effectLst/>
                <a:latin typeface="Times New Roman" panose="02020603050405020304" pitchFamily="18" charset="0"/>
                <a:cs typeface="Times New Roman" panose="02020603050405020304" pitchFamily="18" charset="0"/>
              </a:rPr>
              <a:t>Для участі у конкурсі за державним замовленням </a:t>
            </a:r>
            <a:r>
              <a:rPr lang="ru-RU" sz="2000" i="0" dirty="0">
                <a:solidFill>
                  <a:srgbClr val="0000CC"/>
                </a:solidFill>
                <a:effectLst/>
                <a:latin typeface="Times New Roman" panose="02020603050405020304" pitchFamily="18" charset="0"/>
                <a:cs typeface="Times New Roman" panose="02020603050405020304" pitchFamily="18" charset="0"/>
              </a:rPr>
              <a:t>в межах квоти-2 </a:t>
            </a:r>
            <a:r>
              <a:rPr lang="uk-UA" sz="2000" i="0" dirty="0">
                <a:solidFill>
                  <a:srgbClr val="0000CC"/>
                </a:solidFill>
                <a:effectLst/>
                <a:latin typeface="Times New Roman" panose="02020603050405020304" pitchFamily="18" charset="0"/>
                <a:cs typeface="Times New Roman" panose="02020603050405020304" pitchFamily="18" charset="0"/>
              </a:rPr>
              <a:t>необхідно подати заяви на вступ з 19 липня до 1 серпня.</a:t>
            </a:r>
            <a:endParaRPr lang="ru-RU" dirty="0"/>
          </a:p>
        </p:txBody>
      </p:sp>
    </p:spTree>
    <p:extLst>
      <p:ext uri="{BB962C8B-B14F-4D97-AF65-F5344CB8AC3E}">
        <p14:creationId xmlns:p14="http://schemas.microsoft.com/office/powerpoint/2010/main" val="177891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32500" lnSpcReduction="20000"/>
          </a:bodyPr>
          <a:lstStyle/>
          <a:p>
            <a:pPr algn="ctr">
              <a:lnSpc>
                <a:spcPct val="120000"/>
              </a:lnSpc>
              <a:buFontTx/>
              <a:buNone/>
            </a:pPr>
            <a:r>
              <a:rPr lang="uk-UA" sz="5000" b="1" dirty="0">
                <a:solidFill>
                  <a:srgbClr val="0000CC"/>
                </a:solidFill>
                <a:latin typeface="Times New Roman" pitchFamily="18" charset="0"/>
                <a:cs typeface="Times New Roman" pitchFamily="18" charset="0"/>
              </a:rPr>
              <a:t>Більш детальну інформацію про ДДМА можна отримати на веб-сайті скориставшись «ПУТІВНИКОМ ДО ДДМА» за посиланням</a:t>
            </a:r>
            <a:r>
              <a:rPr lang="ru-RU" sz="5000" b="1" dirty="0">
                <a:solidFill>
                  <a:srgbClr val="0000CC"/>
                </a:solidFill>
                <a:latin typeface="Times New Roman" pitchFamily="18" charset="0"/>
                <a:cs typeface="Times New Roman" pitchFamily="18" charset="0"/>
              </a:rPr>
              <a:t>:</a:t>
            </a:r>
          </a:p>
          <a:p>
            <a:pPr algn="ctr">
              <a:lnSpc>
                <a:spcPct val="120000"/>
              </a:lnSpc>
              <a:buFontTx/>
              <a:buNone/>
            </a:pPr>
            <a:r>
              <a:rPr lang="en-US" sz="5000" b="1" dirty="0">
                <a:solidFill>
                  <a:srgbClr val="0000CC"/>
                </a:solidFill>
                <a:latin typeface="Times New Roman" pitchFamily="18" charset="0"/>
                <a:cs typeface="Times New Roman" pitchFamily="18" charset="0"/>
                <a:hlinkClick r:id="rId2"/>
              </a:rPr>
              <a:t>http://www.dgma.donetsk.ua/putivnik-po-kramatorskiy-donbaskiy-derzhavniy-mashinobudivniy-akademiyi.html</a:t>
            </a:r>
            <a:endParaRPr lang="uk-UA" sz="5000" b="1" dirty="0">
              <a:solidFill>
                <a:srgbClr val="0000CC"/>
              </a:solidFill>
              <a:latin typeface="Times New Roman" pitchFamily="18" charset="0"/>
              <a:cs typeface="Times New Roman" pitchFamily="18" charset="0"/>
            </a:endParaRPr>
          </a:p>
          <a:p>
            <a:pPr algn="ctr">
              <a:lnSpc>
                <a:spcPct val="120000"/>
              </a:lnSpc>
              <a:buFontTx/>
              <a:buNone/>
            </a:pPr>
            <a:r>
              <a:rPr lang="uk-UA" sz="5000" b="1" dirty="0">
                <a:solidFill>
                  <a:srgbClr val="0000CC"/>
                </a:solidFill>
                <a:latin typeface="Times New Roman" pitchFamily="18" charset="0"/>
                <a:cs typeface="Times New Roman" pitchFamily="18" charset="0"/>
              </a:rPr>
              <a:t>У разі необхідності працівники Приймальної комісії допоможуть вам </a:t>
            </a:r>
          </a:p>
          <a:p>
            <a:pPr algn="ctr">
              <a:lnSpc>
                <a:spcPct val="120000"/>
              </a:lnSpc>
              <a:buFontTx/>
              <a:buNone/>
            </a:pPr>
            <a:r>
              <a:rPr lang="uk-UA" sz="5000" b="1" dirty="0">
                <a:solidFill>
                  <a:srgbClr val="0000CC"/>
                </a:solidFill>
                <a:latin typeface="Times New Roman" pitchFamily="18" charset="0"/>
                <a:cs typeface="Times New Roman" pitchFamily="18" charset="0"/>
              </a:rPr>
              <a:t>у вирішенні питань, що стосуються вступу до ДДМА </a:t>
            </a:r>
          </a:p>
          <a:p>
            <a:pPr algn="ctr">
              <a:lnSpc>
                <a:spcPct val="120000"/>
              </a:lnSpc>
              <a:buFontTx/>
              <a:buNone/>
            </a:pPr>
            <a:endParaRPr lang="uk-UA" sz="4500" b="1" dirty="0">
              <a:solidFill>
                <a:srgbClr val="0000CC"/>
              </a:solidFill>
              <a:latin typeface="Times New Roman" pitchFamily="18" charset="0"/>
              <a:cs typeface="Times New Roman" pitchFamily="18" charset="0"/>
            </a:endParaRPr>
          </a:p>
          <a:p>
            <a:pPr algn="ctr">
              <a:lnSpc>
                <a:spcPct val="120000"/>
              </a:lnSpc>
              <a:buFontTx/>
              <a:buNone/>
            </a:pPr>
            <a:r>
              <a:rPr lang="uk-UA" sz="4500" b="1" dirty="0">
                <a:solidFill>
                  <a:srgbClr val="0000CC"/>
                </a:solidFill>
                <a:latin typeface="Times New Roman" pitchFamily="18" charset="0"/>
                <a:cs typeface="Times New Roman" pitchFamily="18" charset="0"/>
              </a:rPr>
              <a:t>місто Краматорськ: +380503477849, +380660517489; 0952455537;</a:t>
            </a:r>
          </a:p>
          <a:p>
            <a:pPr algn="ctr">
              <a:lnSpc>
                <a:spcPct val="120000"/>
              </a:lnSpc>
              <a:buFontTx/>
              <a:buNone/>
            </a:pPr>
            <a:r>
              <a:rPr lang="uk-UA" sz="4500" b="1" dirty="0">
                <a:solidFill>
                  <a:srgbClr val="0000CC"/>
                </a:solidFill>
                <a:latin typeface="Times New Roman" pitchFamily="18" charset="0"/>
                <a:cs typeface="Times New Roman" pitchFamily="18" charset="0"/>
              </a:rPr>
              <a:t>місто </a:t>
            </a:r>
            <a:r>
              <a:rPr lang="uk-UA" sz="4500" b="1" dirty="0" err="1">
                <a:solidFill>
                  <a:srgbClr val="0000CC"/>
                </a:solidFill>
                <a:latin typeface="Times New Roman" pitchFamily="18" charset="0"/>
                <a:cs typeface="Times New Roman" pitchFamily="18" charset="0"/>
              </a:rPr>
              <a:t>Кам’янське</a:t>
            </a:r>
            <a:r>
              <a:rPr lang="uk-UA" sz="4500" b="1" dirty="0">
                <a:solidFill>
                  <a:srgbClr val="0000CC"/>
                </a:solidFill>
                <a:latin typeface="Times New Roman" pitchFamily="18" charset="0"/>
                <a:cs typeface="Times New Roman" pitchFamily="18" charset="0"/>
              </a:rPr>
              <a:t>: </a:t>
            </a:r>
            <a:r>
              <a:rPr lang="ru-RU" sz="4500" b="1" dirty="0">
                <a:solidFill>
                  <a:srgbClr val="0000CC"/>
                </a:solidFill>
                <a:latin typeface="Times New Roman" pitchFamily="18" charset="0"/>
                <a:cs typeface="Times New Roman" pitchFamily="18" charset="0"/>
              </a:rPr>
              <a:t>+380993071669; </a:t>
            </a:r>
            <a:r>
              <a:rPr lang="uk-UA" sz="4500" b="1" dirty="0">
                <a:solidFill>
                  <a:srgbClr val="0000CC"/>
                </a:solidFill>
                <a:latin typeface="Times New Roman" pitchFamily="18" charset="0"/>
                <a:cs typeface="Times New Roman" pitchFamily="18" charset="0"/>
              </a:rPr>
              <a:t>місто 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uk-UA" sz="4500" b="1" dirty="0">
              <a:solidFill>
                <a:srgbClr val="0000CC"/>
              </a:solidFill>
              <a:latin typeface="Times New Roman" pitchFamily="18" charset="0"/>
              <a:cs typeface="Times New Roman" pitchFamily="18" charset="0"/>
            </a:endParaRPr>
          </a:p>
          <a:p>
            <a:pPr algn="ctr">
              <a:lnSpc>
                <a:spcPct val="80000"/>
              </a:lnSpc>
              <a:buFontTx/>
              <a:buNone/>
            </a:pPr>
            <a:r>
              <a:rPr lang="en-US" sz="4500" b="1" dirty="0">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a:solidFill>
                  <a:srgbClr val="0000CC"/>
                </a:solidFill>
                <a:latin typeface="Times New Roman" pitchFamily="18" charset="0"/>
                <a:cs typeface="Times New Roman" pitchFamily="18" charset="0"/>
              </a:rPr>
              <a:t>Сайт </a:t>
            </a:r>
            <a:r>
              <a:rPr lang="uk-UA" sz="4500" b="1" dirty="0">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uk-UA"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a:lnSpc>
                <a:spcPct val="80000"/>
              </a:lnSpc>
            </a:pPr>
            <a:endParaRPr lang="ru-RU" sz="2000" dirty="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3"/>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запрошуємо до 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547319"/>
            <a:ext cx="7632848" cy="830997"/>
          </a:xfrm>
          <a:prstGeom prst="rect">
            <a:avLst/>
          </a:prstGeom>
          <a:noFill/>
        </p:spPr>
        <p:txBody>
          <a:bodyPr wrap="square" rtlCol="0">
            <a:spAutoFit/>
          </a:bodyPr>
          <a:lstStyle/>
          <a:p>
            <a:pPr algn="ctr"/>
            <a:r>
              <a:rPr lang="ru-RU" sz="2400" b="1" i="0" dirty="0">
                <a:solidFill>
                  <a:srgbClr val="0000CC"/>
                </a:solidFill>
                <a:effectLst/>
                <a:latin typeface="Times New Roman" panose="02020603050405020304" pitchFamily="18" charset="0"/>
                <a:cs typeface="Times New Roman" panose="02020603050405020304" pitchFamily="18" charset="0"/>
              </a:rPr>
              <a:t>ПРОГРАМА ПІДТРИМКИ ВИПУСКНИКІВ 11-х КЛАСІВ КРАМАТОРСЬКА</a:t>
            </a:r>
            <a:endParaRPr lang="ru-RU"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5F5C8E3E-23DE-4AE0-9C69-D05754B77505}"/>
              </a:ext>
            </a:extLst>
          </p:cNvPr>
          <p:cNvSpPr txBox="1"/>
          <p:nvPr/>
        </p:nvSpPr>
        <p:spPr>
          <a:xfrm>
            <a:off x="539552" y="1642320"/>
            <a:ext cx="8064896" cy="5170646"/>
          </a:xfrm>
          <a:prstGeom prst="rect">
            <a:avLst/>
          </a:prstGeom>
          <a:noFill/>
        </p:spPr>
        <p:txBody>
          <a:bodyPr wrap="square">
            <a:spAutoFit/>
          </a:bodyPr>
          <a:lstStyle/>
          <a:p>
            <a:pPr indent="447675" algn="ctr"/>
            <a:r>
              <a:rPr lang="uk-UA" sz="2800" b="1" i="0" dirty="0">
                <a:solidFill>
                  <a:srgbClr val="0000CC"/>
                </a:solidFill>
                <a:effectLst/>
                <a:latin typeface="Times New Roman" panose="02020603050405020304" pitchFamily="18" charset="0"/>
                <a:cs typeface="Times New Roman" panose="02020603050405020304" pitchFamily="18" charset="0"/>
              </a:rPr>
              <a:t>Шановні вступники! </a:t>
            </a:r>
          </a:p>
          <a:p>
            <a:pPr indent="447675" algn="just"/>
            <a:endParaRPr lang="uk-UA" sz="2000" dirty="0">
              <a:solidFill>
                <a:srgbClr val="0000CC"/>
              </a:solidFill>
              <a:latin typeface="Times New Roman" panose="02020603050405020304" pitchFamily="18" charset="0"/>
              <a:cs typeface="Times New Roman" panose="02020603050405020304" pitchFamily="18" charset="0"/>
            </a:endParaRPr>
          </a:p>
          <a:p>
            <a:pPr indent="447675" algn="just"/>
            <a:r>
              <a:rPr lang="uk-UA" sz="2400" b="0" i="0" dirty="0">
                <a:solidFill>
                  <a:srgbClr val="0000CC"/>
                </a:solidFill>
                <a:effectLst/>
                <a:latin typeface="Times New Roman" panose="02020603050405020304" pitchFamily="18" charset="0"/>
                <a:cs typeface="Times New Roman" panose="02020603050405020304" pitchFamily="18" charset="0"/>
              </a:rPr>
              <a:t>У Краматорську третій рік діє програма підтримки учнів міста, за якою ви маєте змогу за рахунок місцевого бюджету здобути ступінь «Бакалавр» у Донбаській державній машинобудівній академії.</a:t>
            </a:r>
          </a:p>
          <a:p>
            <a:pPr indent="447675" algn="just"/>
            <a:endParaRPr lang="uk-UA" sz="2400" b="0" i="0" dirty="0">
              <a:solidFill>
                <a:srgbClr val="0000CC"/>
              </a:solidFill>
              <a:effectLst/>
              <a:latin typeface="Times New Roman" panose="02020603050405020304" pitchFamily="18" charset="0"/>
              <a:cs typeface="Times New Roman" panose="02020603050405020304" pitchFamily="18" charset="0"/>
            </a:endParaRPr>
          </a:p>
          <a:p>
            <a:pPr indent="447675" algn="just"/>
            <a:r>
              <a:rPr lang="uk-UA" sz="2400" b="0" i="0" dirty="0">
                <a:solidFill>
                  <a:srgbClr val="0000CC"/>
                </a:solidFill>
                <a:effectLst/>
                <a:latin typeface="Times New Roman" panose="02020603050405020304" pitchFamily="18" charset="0"/>
                <a:cs typeface="Times New Roman" panose="02020603050405020304" pitchFamily="18" charset="0"/>
              </a:rPr>
              <a:t>Щоб скористатися програмою необхідно:</a:t>
            </a:r>
          </a:p>
          <a:p>
            <a:pPr indent="447675" algn="just"/>
            <a:endParaRPr lang="uk-UA" sz="2400" b="0" i="0" dirty="0">
              <a:solidFill>
                <a:srgbClr val="0000CC"/>
              </a:solidFill>
              <a:effectLst/>
              <a:latin typeface="Times New Roman" panose="02020603050405020304" pitchFamily="18" charset="0"/>
              <a:cs typeface="Times New Roman" panose="02020603050405020304" pitchFamily="18" charset="0"/>
            </a:endParaRPr>
          </a:p>
          <a:p>
            <a:pPr marL="361950" indent="-361950" algn="just"/>
            <a:r>
              <a:rPr lang="uk-UA" sz="2400" dirty="0">
                <a:solidFill>
                  <a:srgbClr val="0000CC"/>
                </a:solidFill>
                <a:latin typeface="Times New Roman" panose="02020603050405020304" pitchFamily="18" charset="0"/>
                <a:cs typeface="Times New Roman" panose="02020603050405020304" pitchFamily="18" charset="0"/>
              </a:rPr>
              <a:t>1. Бути випускником 11 класу 2025 року будь-якої школи Краматорська;</a:t>
            </a:r>
          </a:p>
          <a:p>
            <a:pPr marL="361950" indent="-361950" algn="just"/>
            <a:r>
              <a:rPr lang="uk-UA" sz="2400" dirty="0">
                <a:solidFill>
                  <a:srgbClr val="0000CC"/>
                </a:solidFill>
                <a:latin typeface="Times New Roman" panose="02020603050405020304" pitchFamily="18" charset="0"/>
                <a:cs typeface="Times New Roman" panose="02020603050405020304" pitchFamily="18" charset="0"/>
              </a:rPr>
              <a:t>2. Вступити до ДДМА на контракт (скласти НМТ 2025 року на 100 і більше балів).</a:t>
            </a:r>
          </a:p>
          <a:p>
            <a:endParaRPr lang="ru-RU" dirty="0"/>
          </a:p>
        </p:txBody>
      </p:sp>
    </p:spTree>
    <p:extLst>
      <p:ext uri="{BB962C8B-B14F-4D97-AF65-F5344CB8AC3E}">
        <p14:creationId xmlns:p14="http://schemas.microsoft.com/office/powerpoint/2010/main" val="368149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3"/>
          <a:stretch>
            <a:fillRect/>
          </a:stretch>
        </p:blipFill>
        <p:spPr>
          <a:xfrm>
            <a:off x="8028384" y="188640"/>
            <a:ext cx="851782" cy="974439"/>
          </a:xfrm>
          <a:effectLst>
            <a:softEdge rad="127000"/>
          </a:effectLst>
        </p:spPr>
      </p:pic>
      <p:sp>
        <p:nvSpPr>
          <p:cNvPr id="7" name="TextBox 6"/>
          <p:cNvSpPr txBox="1"/>
          <p:nvPr/>
        </p:nvSpPr>
        <p:spPr>
          <a:xfrm>
            <a:off x="282884" y="306527"/>
            <a:ext cx="7776863" cy="646331"/>
          </a:xfrm>
          <a:prstGeom prst="rect">
            <a:avLst/>
          </a:prstGeom>
          <a:noFill/>
        </p:spPr>
        <p:txBody>
          <a:bodyPr wrap="square" rtlCol="0">
            <a:spAutoFit/>
          </a:bodyPr>
          <a:lstStyle/>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Перелік освітніх програм та спеціальностей за якими оголошується </a:t>
            </a:r>
            <a:endParaRPr lang="ru-RU" sz="1800" dirty="0">
              <a:solidFill>
                <a:srgbClr val="0000CC"/>
              </a:solidFill>
              <a:effectLst/>
              <a:latin typeface="Times New Roman" panose="02020603050405020304" pitchFamily="18" charset="0"/>
              <a:ea typeface="Times New Roman" panose="02020603050405020304" pitchFamily="18" charset="0"/>
            </a:endParaRPr>
          </a:p>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прийом на навчання до ДДМА</a:t>
            </a:r>
            <a:endParaRPr lang="ru-RU" sz="18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2" name="Таблица 1">
            <a:extLst>
              <a:ext uri="{FF2B5EF4-FFF2-40B4-BE49-F238E27FC236}">
                <a16:creationId xmlns:a16="http://schemas.microsoft.com/office/drawing/2014/main" id="{09CB9659-E838-49BD-821D-5DD2C0870ACC}"/>
              </a:ext>
            </a:extLst>
          </p:cNvPr>
          <p:cNvGraphicFramePr>
            <a:graphicFrameLocks noGrp="1"/>
          </p:cNvGraphicFramePr>
          <p:nvPr/>
        </p:nvGraphicFramePr>
        <p:xfrm>
          <a:off x="755576" y="941560"/>
          <a:ext cx="7128790" cy="5683619"/>
        </p:xfrm>
        <a:graphic>
          <a:graphicData uri="http://schemas.openxmlformats.org/drawingml/2006/table">
            <a:tbl>
              <a:tblPr firstRow="1" firstCol="1" bandRow="1"/>
              <a:tblGrid>
                <a:gridCol w="484521">
                  <a:extLst>
                    <a:ext uri="{9D8B030D-6E8A-4147-A177-3AD203B41FA5}">
                      <a16:colId xmlns:a16="http://schemas.microsoft.com/office/drawing/2014/main" val="4034251786"/>
                    </a:ext>
                  </a:extLst>
                </a:gridCol>
                <a:gridCol w="2927084">
                  <a:extLst>
                    <a:ext uri="{9D8B030D-6E8A-4147-A177-3AD203B41FA5}">
                      <a16:colId xmlns:a16="http://schemas.microsoft.com/office/drawing/2014/main" val="1021727915"/>
                    </a:ext>
                  </a:extLst>
                </a:gridCol>
                <a:gridCol w="3717185">
                  <a:extLst>
                    <a:ext uri="{9D8B030D-6E8A-4147-A177-3AD203B41FA5}">
                      <a16:colId xmlns:a16="http://schemas.microsoft.com/office/drawing/2014/main" val="2148637994"/>
                    </a:ext>
                  </a:extLst>
                </a:gridCol>
              </a:tblGrid>
              <a:tr h="484418">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з/п</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Спеціальність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Освітня програма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025786"/>
                  </a:ext>
                </a:extLst>
              </a:tr>
              <a:tr h="484418">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А4.04 Середня освіта (математика)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577492045"/>
                  </a:ext>
                </a:extLst>
              </a:tr>
              <a:tr h="428269">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А7 Фізична культура і спорт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Фізична культура і спорт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79548839"/>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С1.01 </a:t>
                      </a:r>
                      <a:r>
                        <a:rPr lang="uk-UA" sz="1400" dirty="0">
                          <a:solidFill>
                            <a:srgbClr val="0000CC"/>
                          </a:solidFill>
                          <a:effectLst/>
                          <a:latin typeface="Times New Roman" panose="02020603050405020304" pitchFamily="18" charset="0"/>
                          <a:ea typeface="Times New Roman" panose="02020603050405020304" pitchFamily="18" charset="0"/>
                        </a:rPr>
                        <a:t>Економіка та міжнародні економічні відносини (Економіка)</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Економіка та бізнес-аналітика</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30514693"/>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С2 Політологія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Політологія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179094969"/>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D1 Облік і оподаткування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Облік і оподаткування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382186103"/>
                  </a:ext>
                </a:extLst>
              </a:tr>
              <a:tr h="735071">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D2 Фінанси, банківська справа, страхування та фондовий ринок</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Фінанси, банківська справа та страхування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01586505"/>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D3 Менеджмент</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Менеджмент</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05709942"/>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D5 Маркетинг</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Маркетинг</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65301419"/>
                  </a:ext>
                </a:extLst>
              </a:tr>
              <a:tr h="484418">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D7 Торгівля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Підприємництво, торгівля та біржова діяльність</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97986607"/>
                  </a:ext>
                </a:extLst>
              </a:tr>
              <a:tr h="484418">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D4 Публічне управління та адміністрування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Публічне управління та адміністрування</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85897455"/>
                  </a:ext>
                </a:extLst>
              </a:tr>
              <a:tr h="428269">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E3 Хімія</a:t>
                      </a:r>
                      <a:endParaRPr lang="ru-RU" sz="1400" kern="12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7000"/>
                        </a:lnSpc>
                      </a:pPr>
                      <a:r>
                        <a:rPr lang="uk-UA"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Хімія харчових продуктів</a:t>
                      </a:r>
                      <a:endParaRPr lang="ru-RU" sz="1400" kern="1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653" marR="46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381459076"/>
                  </a:ext>
                </a:extLst>
              </a:tr>
            </a:tbl>
          </a:graphicData>
        </a:graphic>
      </p:graphicFrame>
    </p:spTree>
    <p:extLst>
      <p:ext uri="{BB962C8B-B14F-4D97-AF65-F5344CB8AC3E}">
        <p14:creationId xmlns:p14="http://schemas.microsoft.com/office/powerpoint/2010/main" val="260994174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ChangeAspect="1" noChangeArrowheads="1"/>
          </p:cNvPicPr>
          <p:nvPr/>
        </p:nvPicPr>
        <p:blipFill>
          <a:blip r:embed="rId3"/>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115A4277-3E97-40B5-BAA1-A9AE87884482}"/>
              </a:ext>
            </a:extLst>
          </p:cNvPr>
          <p:cNvSpPr txBox="1"/>
          <p:nvPr/>
        </p:nvSpPr>
        <p:spPr>
          <a:xfrm>
            <a:off x="282884" y="306527"/>
            <a:ext cx="7776863" cy="646331"/>
          </a:xfrm>
          <a:prstGeom prst="rect">
            <a:avLst/>
          </a:prstGeom>
          <a:noFill/>
        </p:spPr>
        <p:txBody>
          <a:bodyPr wrap="square" rtlCol="0">
            <a:spAutoFit/>
          </a:bodyPr>
          <a:lstStyle/>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Перелік освітніх програм та спеціальностей за якими оголошується </a:t>
            </a:r>
            <a:endParaRPr lang="ru-RU" sz="1800" dirty="0">
              <a:solidFill>
                <a:srgbClr val="0000CC"/>
              </a:solidFill>
              <a:effectLst/>
              <a:latin typeface="Times New Roman" panose="02020603050405020304" pitchFamily="18" charset="0"/>
              <a:ea typeface="Times New Roman" panose="02020603050405020304" pitchFamily="18" charset="0"/>
            </a:endParaRPr>
          </a:p>
          <a:p>
            <a:pPr indent="-90170" algn="ctr"/>
            <a:r>
              <a:rPr lang="uk-UA" sz="1800" b="1" dirty="0">
                <a:solidFill>
                  <a:srgbClr val="0000CC"/>
                </a:solidFill>
                <a:effectLst/>
                <a:latin typeface="Times New Roman" panose="02020603050405020304" pitchFamily="18" charset="0"/>
                <a:ea typeface="Times New Roman" panose="02020603050405020304" pitchFamily="18" charset="0"/>
              </a:rPr>
              <a:t>прийом на навчання до ДДМА</a:t>
            </a:r>
            <a:endParaRPr lang="ru-RU" sz="18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5C04031F-FE25-4725-9F22-ED3504E65EAE}"/>
              </a:ext>
            </a:extLst>
          </p:cNvPr>
          <p:cNvGraphicFramePr>
            <a:graphicFrameLocks noGrp="1"/>
          </p:cNvGraphicFramePr>
          <p:nvPr/>
        </p:nvGraphicFramePr>
        <p:xfrm>
          <a:off x="1084253" y="943691"/>
          <a:ext cx="6476078" cy="5847190"/>
        </p:xfrm>
        <a:graphic>
          <a:graphicData uri="http://schemas.openxmlformats.org/drawingml/2006/table">
            <a:tbl>
              <a:tblPr firstRow="1" firstCol="1" bandRow="1"/>
              <a:tblGrid>
                <a:gridCol w="440159">
                  <a:extLst>
                    <a:ext uri="{9D8B030D-6E8A-4147-A177-3AD203B41FA5}">
                      <a16:colId xmlns:a16="http://schemas.microsoft.com/office/drawing/2014/main" val="476721629"/>
                    </a:ext>
                  </a:extLst>
                </a:gridCol>
                <a:gridCol w="2659080">
                  <a:extLst>
                    <a:ext uri="{9D8B030D-6E8A-4147-A177-3AD203B41FA5}">
                      <a16:colId xmlns:a16="http://schemas.microsoft.com/office/drawing/2014/main" val="3441568825"/>
                    </a:ext>
                  </a:extLst>
                </a:gridCol>
                <a:gridCol w="3376839">
                  <a:extLst>
                    <a:ext uri="{9D8B030D-6E8A-4147-A177-3AD203B41FA5}">
                      <a16:colId xmlns:a16="http://schemas.microsoft.com/office/drawing/2014/main" val="305175579"/>
                    </a:ext>
                  </a:extLst>
                </a:gridCol>
              </a:tblGrid>
              <a:tr h="424381">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з/п</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Спеціальність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Освітня програма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92126"/>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F3 Комп’ютерні науки</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науки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950238"/>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F7 Комп’ютерна інженерія</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системи та мережі</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339322"/>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F4 Системний аналіз</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Інтелектуальні системи прийняття рішень</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671634"/>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F6 Інформаційні системи та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системи, технології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та </a:t>
                      </a:r>
                      <a:r>
                        <a:rPr lang="en-US"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web</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-дизайн</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263743"/>
                  </a:ext>
                </a:extLst>
              </a:tr>
              <a:tr h="32951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Зварювання і споріднені процеси </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165554"/>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Інтегроване проектування машин і технологій обробки матеріалів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5324"/>
                  </a:ext>
                </a:extLst>
              </a:tr>
              <a:tr h="329510">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G9 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 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57204015"/>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G11.01 Машинобудування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(Верстати та інструменти)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Мехатронні</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системи, інструменти та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658715"/>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G11.05 Машинобудування </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засоби)</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err="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Підйомно</a:t>
                      </a: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машини та робототехніка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845980"/>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 Металургія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Інноваційні технології обробки металів тиском</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13521"/>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G10 Металургія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Ливарне виробництво чорних та кольорових металів і сплавів</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502140"/>
                  </a:ext>
                </a:extLst>
              </a:tr>
              <a:tr h="424381">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G3 Електрична інженерія</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Електроенергетика, електротехніка та електромеханіка</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10404"/>
                  </a:ext>
                </a:extLst>
              </a:tr>
              <a:tr h="643930">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G7 Автоматизація, комп’ютерно-інтегровані технології та робототехніка</a:t>
                      </a:r>
                      <a:endParaRPr lang="ru-RU" sz="140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uk-UA"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Автоматизація та комп'ютерно-інтегровані технології</a:t>
                      </a:r>
                      <a:endParaRPr lang="ru-RU" sz="1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85" marR="37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867261"/>
                  </a:ext>
                </a:extLst>
              </a:tr>
            </a:tbl>
          </a:graphicData>
        </a:graphic>
      </p:graphicFrame>
    </p:spTree>
    <p:extLst>
      <p:ext uri="{BB962C8B-B14F-4D97-AF65-F5344CB8AC3E}">
        <p14:creationId xmlns:p14="http://schemas.microsoft.com/office/powerpoint/2010/main" val="129142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834" y="120946"/>
            <a:ext cx="7908566" cy="830997"/>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Покрокова інструкція вступникам/</a:t>
            </a:r>
            <a:r>
              <a:rPr lang="ru-RU" sz="2400" b="1" i="0" dirty="0">
                <a:solidFill>
                  <a:srgbClr val="0000CC"/>
                </a:solidFill>
                <a:effectLst/>
                <a:latin typeface="Times New Roman" panose="02020603050405020304" pitchFamily="18" charset="0"/>
                <a:cs typeface="Times New Roman" panose="02020603050405020304" pitchFamily="18" charset="0"/>
              </a:rPr>
              <a:t>батькам, </a:t>
            </a:r>
            <a:r>
              <a:rPr lang="uk-UA" sz="2400" b="1" i="0" dirty="0">
                <a:solidFill>
                  <a:srgbClr val="0000CC"/>
                </a:solidFill>
                <a:effectLst/>
                <a:latin typeface="Times New Roman" panose="02020603050405020304" pitchFamily="18" charset="0"/>
                <a:cs typeface="Times New Roman" panose="02020603050405020304" pitchFamily="18" charset="0"/>
              </a:rPr>
              <a:t>щодо вступної кампанії 2025</a:t>
            </a:r>
            <a:endParaRPr lang="uk-UA" sz="2400" b="1" dirty="0">
              <a:solidFill>
                <a:srgbClr val="0000CC"/>
              </a:solidFill>
              <a:latin typeface="Times New Roman" panose="02020603050405020304"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0280F77B-13DB-47EA-BE24-0984C5570D72}"/>
              </a:ext>
            </a:extLst>
          </p:cNvPr>
          <p:cNvSpPr txBox="1"/>
          <p:nvPr/>
        </p:nvSpPr>
        <p:spPr>
          <a:xfrm>
            <a:off x="245479" y="951943"/>
            <a:ext cx="8653044" cy="5604676"/>
          </a:xfrm>
          <a:prstGeom prst="rect">
            <a:avLst/>
          </a:prstGeom>
          <a:noFill/>
        </p:spPr>
        <p:txBody>
          <a:bodyPr wrap="square">
            <a:spAutoFit/>
          </a:bodyPr>
          <a:lstStyle/>
          <a:p>
            <a:pPr marL="263525" indent="-263525" algn="ctr">
              <a:lnSpc>
                <a:spcPct val="107000"/>
              </a:lnSpc>
              <a:spcAft>
                <a:spcPts val="0"/>
              </a:spcAft>
            </a:pPr>
            <a:r>
              <a:rPr lang="uk-UA"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Етапи вступної кампані</a:t>
            </a:r>
            <a:r>
              <a:rPr lang="uk-UA" b="1" i="1" u="sng"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ї 2025 року</a:t>
            </a:r>
          </a:p>
          <a:p>
            <a:pPr indent="447675">
              <a:lnSpc>
                <a:spcPct val="107000"/>
              </a:lnSpc>
              <a:spcAft>
                <a:spcPts val="0"/>
              </a:spcAft>
            </a:pPr>
            <a:r>
              <a:rPr lang="uk-UA"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І. Реєстрація персонального кабінету учасника НМТ та складання НМТ.</a:t>
            </a:r>
          </a:p>
          <a:p>
            <a:pPr indent="447675">
              <a:lnSpc>
                <a:spcPct val="107000"/>
              </a:lnSpc>
              <a:spcAft>
                <a:spcPts val="0"/>
              </a:spcAft>
            </a:pPr>
            <a:r>
              <a:rPr lang="uk-UA"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ІІ. Реєстрація електронного кабінету вступника і подання електронних заяв.</a:t>
            </a:r>
          </a:p>
          <a:p>
            <a:pPr indent="447675">
              <a:lnSpc>
                <a:spcPct val="107000"/>
              </a:lnSpc>
              <a:spcAft>
                <a:spcPts val="0"/>
              </a:spcAft>
            </a:pPr>
            <a:r>
              <a:rPr lang="uk-UA"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ІІІ. Виконання вступником вимог для зарахування на бюджет/контракт.</a:t>
            </a:r>
          </a:p>
          <a:p>
            <a:pPr indent="447675">
              <a:lnSpc>
                <a:spcPct val="107000"/>
              </a:lnSpc>
              <a:spcAft>
                <a:spcPts val="0"/>
              </a:spcAft>
            </a:pPr>
            <a:endParaRPr lang="uk-UA"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7675">
              <a:lnSpc>
                <a:spcPct val="107000"/>
              </a:lnSpc>
              <a:spcAft>
                <a:spcPts val="0"/>
              </a:spcAft>
            </a:pPr>
            <a:r>
              <a:rPr lang="uk-UA"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 4 травня 2025 року отримайте </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запрошення </a:t>
            </a:r>
            <a:r>
              <a:rPr lang="ru-RU"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до </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тимчасового екзаменаційного центру (ТЕЦ) через персональний кабінет учасника НМТ.</a:t>
            </a:r>
          </a:p>
          <a:p>
            <a:pPr indent="542925" algn="just">
              <a:lnSpc>
                <a:spcPct val="107000"/>
              </a:lnSpc>
              <a:spcAft>
                <a:spcPts val="0"/>
              </a:spcAft>
            </a:pPr>
            <a:r>
              <a:rPr lang="uk-UA"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З міркувань безпеки УЦОЯО не публікує графіка проведення НМТ та інформації про те, де на території України відбудуться тестування, ні на сайтах Українського та регіональних центрів оцінювання якості освіти, ні на наших офіційних сторінках у соцмережах. Інформацію про місце, дату та час проведення НМТ зазначено в запрошенні, яке розміщено в персональному кабінеті учасника НМТ.</a:t>
            </a:r>
          </a:p>
          <a:p>
            <a:pPr indent="542925" algn="just">
              <a:lnSpc>
                <a:spcPct val="107000"/>
              </a:lnSpc>
              <a:spcAft>
                <a:spcPts val="0"/>
              </a:spcAft>
            </a:pPr>
            <a:endParaRPr lang="uk-UA"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7675" algn="just">
              <a:lnSpc>
                <a:spcPct val="107000"/>
              </a:lnSpc>
              <a:spcAft>
                <a:spcPts val="0"/>
              </a:spcAft>
            </a:pPr>
            <a:r>
              <a:rPr lang="uk-UA"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Своєчасно прибудьте до пункту складання НМТ. Допуск до нього розпочнеться за 30 хвилин та припиниться за 10 хвилин до початку тестування, тож рекомендуємо заздалегідь прокласти</a:t>
            </a:r>
            <a:r>
              <a:rPr lang="ru-RU"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маршрут </a:t>
            </a:r>
            <a:r>
              <a:rPr lang="uk-UA" sz="20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доїзду</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447675" algn="just">
              <a:lnSpc>
                <a:spcPct val="107000"/>
              </a:lnSpc>
              <a:spcAft>
                <a:spcPts val="0"/>
              </a:spcAft>
            </a:pPr>
            <a:r>
              <a:rPr lang="uk-UA"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Увага!</a:t>
            </a:r>
            <a:r>
              <a:rPr lang="uk-UA"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Якщо учасник / учасниця запізниться або при вході до ТЕЦ не пред’явить документа, що посвідчує особу, –  його / її не допустять до участі</a:t>
            </a:r>
            <a:r>
              <a:rPr lang="ru-RU"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в НМТ. </a:t>
            </a:r>
          </a:p>
        </p:txBody>
      </p:sp>
    </p:spTree>
    <p:extLst>
      <p:ext uri="{BB962C8B-B14F-4D97-AF65-F5344CB8AC3E}">
        <p14:creationId xmlns:p14="http://schemas.microsoft.com/office/powerpoint/2010/main" val="60910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ChangeAspect="1" noChangeArrowheads="1"/>
          </p:cNvPicPr>
          <p:nvPr/>
        </p:nvPicPr>
        <p:blipFill>
          <a:blip r:embed="rId3"/>
          <a:stretch>
            <a:fillRect/>
          </a:stretch>
        </p:blipFill>
        <p:spPr>
          <a:xfrm>
            <a:off x="8028384" y="188640"/>
            <a:ext cx="851782" cy="974439"/>
          </a:xfrm>
          <a:prstGeom prst="rect">
            <a:avLst/>
          </a:prstGeom>
          <a:effectLst>
            <a:softEdge rad="127000"/>
          </a:effectLst>
        </p:spPr>
      </p:pic>
      <p:pic>
        <p:nvPicPr>
          <p:cNvPr id="3" name="Рисунок 2">
            <a:extLst>
              <a:ext uri="{FF2B5EF4-FFF2-40B4-BE49-F238E27FC236}">
                <a16:creationId xmlns:a16="http://schemas.microsoft.com/office/drawing/2014/main" id="{69C46FB8-7AC3-4240-A86B-48CE267439B1}"/>
              </a:ext>
            </a:extLst>
          </p:cNvPr>
          <p:cNvPicPr>
            <a:picLocks noChangeAspect="1"/>
          </p:cNvPicPr>
          <p:nvPr/>
        </p:nvPicPr>
        <p:blipFill rotWithShape="1">
          <a:blip r:embed="rId4"/>
          <a:srcRect l="23440" t="20600" r="45489" b="12201"/>
          <a:stretch/>
        </p:blipFill>
        <p:spPr>
          <a:xfrm>
            <a:off x="1691680" y="212651"/>
            <a:ext cx="5403620" cy="6573990"/>
          </a:xfrm>
          <a:prstGeom prst="rect">
            <a:avLst/>
          </a:prstGeom>
        </p:spPr>
      </p:pic>
    </p:spTree>
    <p:extLst>
      <p:ext uri="{BB962C8B-B14F-4D97-AF65-F5344CB8AC3E}">
        <p14:creationId xmlns:p14="http://schemas.microsoft.com/office/powerpoint/2010/main" val="15708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0280F77B-13DB-47EA-BE24-0984C5570D72}"/>
              </a:ext>
            </a:extLst>
          </p:cNvPr>
          <p:cNvSpPr txBox="1"/>
          <p:nvPr/>
        </p:nvSpPr>
        <p:spPr>
          <a:xfrm>
            <a:off x="263834" y="970968"/>
            <a:ext cx="8653044" cy="5818644"/>
          </a:xfrm>
          <a:prstGeom prst="rect">
            <a:avLst/>
          </a:prstGeom>
          <a:noFill/>
        </p:spPr>
        <p:txBody>
          <a:bodyPr wrap="square">
            <a:spAutoFit/>
          </a:bodyPr>
          <a:lstStyle/>
          <a:p>
            <a:pPr marL="263525" indent="-263525" algn="just">
              <a:lnSpc>
                <a:spcPct val="107000"/>
              </a:lnSpc>
              <a:spcAft>
                <a:spcPts val="0"/>
              </a:spcAft>
            </a:pP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sz="19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3.</a:t>
            </a:r>
            <a:r>
              <a:rPr lang="uk-UA" sz="19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Візьміть участь у тестуванні з 14 травня по 25 червня. Отримайте результати тестування у персональному кабінеті учасника НМТ до 4 липня.</a:t>
            </a:r>
          </a:p>
          <a:p>
            <a:pPr marL="263525" indent="-263525" algn="just">
              <a:lnSpc>
                <a:spcPct val="107000"/>
              </a:lnSpc>
              <a:spcAft>
                <a:spcPts val="0"/>
              </a:spcAft>
            </a:pPr>
            <a:r>
              <a:rPr lang="uk-UA" sz="19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4. Розрахуйте конкурсний бал за формулою: </a:t>
            </a:r>
          </a:p>
          <a:p>
            <a:pPr marL="263525" indent="-263525" algn="ctr">
              <a:lnSpc>
                <a:spcPct val="107000"/>
              </a:lnSpc>
              <a:spcAft>
                <a:spcPts val="0"/>
              </a:spcAft>
            </a:pPr>
            <a:r>
              <a:rPr lang="uk-UA" sz="1900" b="1" dirty="0">
                <a:solidFill>
                  <a:srgbClr val="0000CC"/>
                </a:solidFill>
                <a:latin typeface="Times New Roman" pitchFamily="18" charset="0"/>
                <a:cs typeface="Times New Roman" pitchFamily="18" charset="0"/>
              </a:rPr>
              <a:t>Конкурсний бал (КБ) = (К1 × П1 + К2 × П2 + К3 × П3+ К4 × П4 + КТ × TK) / (К1 + К2 + К3+ К4мах + КТ), </a:t>
            </a:r>
          </a:p>
          <a:p>
            <a:pPr marL="263525" indent="-263525" algn="just">
              <a:lnSpc>
                <a:spcPct val="107000"/>
              </a:lnSpc>
              <a:spcAft>
                <a:spcPts val="0"/>
              </a:spcAft>
            </a:pPr>
            <a:r>
              <a:rPr lang="uk-UA" b="1" i="1" dirty="0">
                <a:solidFill>
                  <a:srgbClr val="0000CC"/>
                </a:solidFill>
                <a:latin typeface="Times New Roman" pitchFamily="18" charset="0"/>
                <a:cs typeface="Times New Roman" pitchFamily="18" charset="0"/>
              </a:rPr>
              <a:t>де: </a:t>
            </a:r>
            <a:r>
              <a:rPr lang="uk-UA"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П1, П2, П3, П4 – оцінки з першого, другого, третього та четвертого предметів НМТ 2025 року; ТК – оцінка творчого конкурсу (при вступі за спеціальністю А7 «Фізична культура і спорт»); К1, К2, К3, К4 – предметні коефіцієнти оцінок предметів для кожної спеціальності та коефіцієнт КТ оцінки творчого конкурсу (при вступі за спеціальністю А7 «Фізична культура і спорт»). К4макс – максимальне значення предметного коефіцієнту з вибіркового предмету НМТ 2025 року для відповідної спеціальності.</a:t>
            </a:r>
          </a:p>
          <a:p>
            <a:pPr indent="447675" algn="just">
              <a:lnSpc>
                <a:spcPct val="107000"/>
              </a:lnSpc>
              <a:spcAft>
                <a:spcPts val="0"/>
              </a:spcAft>
            </a:pPr>
            <a:r>
              <a:rPr lang="uk-UA"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Предметні коефіцієнти оцінок предметів для кожної спеціальності</a:t>
            </a:r>
            <a:r>
              <a:rPr lang="uk-UA"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дивись у «Пам’ятка абітурієнту 2025 випускнику-школяру» за посиланням:</a:t>
            </a:r>
          </a:p>
          <a:p>
            <a:pPr marL="266700" indent="180975" algn="ctr">
              <a:lnSpc>
                <a:spcPct val="107000"/>
              </a:lnSpc>
              <a:spcAft>
                <a:spcPts val="0"/>
              </a:spcAft>
            </a:pPr>
            <a:r>
              <a:rPr lang="uk-UA"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https://surl.li/ilaskl</a:t>
            </a:r>
            <a:endParaRPr lang="uk-UA" dirty="0">
              <a:solidFill>
                <a:srgbClr val="0066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63525" indent="-263525" algn="just">
              <a:lnSpc>
                <a:spcPct val="107000"/>
              </a:lnSpc>
              <a:spcAft>
                <a:spcPts val="0"/>
              </a:spcAft>
              <a:tabLst>
                <a:tab pos="266700" algn="l"/>
              </a:tabLst>
            </a:pPr>
            <a:r>
              <a:rPr lang="uk-UA" sz="19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5.</a:t>
            </a:r>
            <a:r>
              <a:rPr lang="uk-UA" sz="19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З</a:t>
            </a:r>
            <a:r>
              <a:rPr lang="uk-UA" sz="19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01 липня з</a:t>
            </a:r>
            <a:r>
              <a:rPr lang="uk-UA" sz="19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ареєструйте електронний кабінет </a:t>
            </a:r>
            <a:r>
              <a:rPr lang="uk-UA" sz="19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вступника </a:t>
            </a:r>
            <a:r>
              <a:rPr lang="uk-UA" sz="19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на сайті </a:t>
            </a:r>
            <a:r>
              <a:rPr lang="uk-UA" sz="1900"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https://vstup.edbo.gov.ua/</a:t>
            </a:r>
            <a:r>
              <a:rPr lang="uk-UA" sz="1900"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19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Реєстрація зазначеного кабінету за посиланням:</a:t>
            </a:r>
          </a:p>
          <a:p>
            <a:pPr marL="263525" indent="3175" algn="ctr">
              <a:lnSpc>
                <a:spcPct val="107000"/>
              </a:lnSpc>
              <a:spcAft>
                <a:spcPts val="0"/>
              </a:spcAft>
            </a:pPr>
            <a:r>
              <a:rPr lang="en-US"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https://www.youtube.com/watch?v=oojfCnL_MQM</a:t>
            </a:r>
            <a:endParaRPr lang="uk-UA"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63525" indent="-263525" algn="just">
              <a:lnSpc>
                <a:spcPct val="107000"/>
              </a:lnSpc>
              <a:spcAft>
                <a:spcPts val="800"/>
              </a:spcAft>
            </a:pPr>
            <a:r>
              <a:rPr lang="uk-UA"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345EFF5E-9BA4-4E84-A831-05DB92784432}"/>
              </a:ext>
            </a:extLst>
          </p:cNvPr>
          <p:cNvSpPr txBox="1"/>
          <p:nvPr/>
        </p:nvSpPr>
        <p:spPr>
          <a:xfrm>
            <a:off x="179512" y="120946"/>
            <a:ext cx="8136904" cy="830997"/>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Покрокова інструкція вступникам/</a:t>
            </a:r>
            <a:r>
              <a:rPr lang="ru-RU" sz="2400" b="1" i="0" dirty="0">
                <a:solidFill>
                  <a:srgbClr val="0000CC"/>
                </a:solidFill>
                <a:effectLst/>
                <a:latin typeface="Times New Roman" panose="02020603050405020304" pitchFamily="18" charset="0"/>
                <a:cs typeface="Times New Roman" panose="02020603050405020304" pitchFamily="18" charset="0"/>
              </a:rPr>
              <a:t>батькам, </a:t>
            </a:r>
            <a:r>
              <a:rPr lang="uk-UA" sz="2400" b="1" i="0" dirty="0">
                <a:solidFill>
                  <a:srgbClr val="0000CC"/>
                </a:solidFill>
                <a:effectLst/>
                <a:latin typeface="Times New Roman" panose="02020603050405020304" pitchFamily="18" charset="0"/>
                <a:cs typeface="Times New Roman" panose="02020603050405020304" pitchFamily="18" charset="0"/>
              </a:rPr>
              <a:t>щодо вступної кампанії 2025</a:t>
            </a:r>
            <a:endParaRPr lang="uk-UA" sz="2400" b="1" dirty="0">
              <a:solidFill>
                <a:srgbClr val="0000CC"/>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574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sp>
        <p:nvSpPr>
          <p:cNvPr id="6" name="TextBox 5">
            <a:extLst>
              <a:ext uri="{FF2B5EF4-FFF2-40B4-BE49-F238E27FC236}">
                <a16:creationId xmlns:a16="http://schemas.microsoft.com/office/drawing/2014/main" id="{0280F77B-13DB-47EA-BE24-0984C5570D72}"/>
              </a:ext>
            </a:extLst>
          </p:cNvPr>
          <p:cNvSpPr txBox="1"/>
          <p:nvPr/>
        </p:nvSpPr>
        <p:spPr>
          <a:xfrm>
            <a:off x="227544" y="951943"/>
            <a:ext cx="8653044" cy="5988755"/>
          </a:xfrm>
          <a:prstGeom prst="rect">
            <a:avLst/>
          </a:prstGeom>
          <a:noFill/>
        </p:spPr>
        <p:txBody>
          <a:bodyPr wrap="square">
            <a:spAutoFit/>
          </a:bodyPr>
          <a:lstStyle/>
          <a:p>
            <a:pPr marL="263525" indent="-263525" algn="just">
              <a:lnSpc>
                <a:spcPct val="107000"/>
              </a:lnSpc>
              <a:spcBef>
                <a:spcPts val="0"/>
              </a:spcBef>
              <a:spcAft>
                <a:spcPts val="0"/>
              </a:spcAft>
            </a:pPr>
            <a:r>
              <a:rPr lang="uk-UA"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6.</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Наберіть у</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Word</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текст м</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отиваційного(</a:t>
            </a:r>
            <a:r>
              <a:rPr lang="uk-UA" sz="20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их</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листа(</a:t>
            </a:r>
            <a:r>
              <a:rPr lang="uk-UA" sz="20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ів</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t>
            </a:r>
          </a:p>
          <a:p>
            <a:pPr lvl="0" indent="447675" algn="just">
              <a:spcBef>
                <a:spcPts val="0"/>
              </a:spcBef>
              <a:spcAft>
                <a:spcPts val="0"/>
              </a:spcAft>
            </a:pPr>
            <a:r>
              <a:rPr lang="uk-UA" sz="1800" b="1" i="1" dirty="0">
                <a:solidFill>
                  <a:srgbClr val="0000CC"/>
                </a:solidFill>
                <a:latin typeface="Times New Roman" panose="02020603050405020304" pitchFamily="18" charset="0"/>
                <a:cs typeface="Times New Roman" panose="02020603050405020304" pitchFamily="18" charset="0"/>
              </a:rPr>
              <a:t>Мотиваційний лист </a:t>
            </a:r>
            <a:r>
              <a:rPr lang="uk-UA" sz="1800" i="1" dirty="0">
                <a:solidFill>
                  <a:srgbClr val="0000CC"/>
                </a:solidFill>
                <a:latin typeface="Times New Roman" panose="02020603050405020304" pitchFamily="18" charset="0"/>
                <a:cs typeface="Times New Roman" panose="02020603050405020304" pitchFamily="18" charset="0"/>
              </a:rPr>
              <a:t>– 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indent="447675" algn="just">
              <a:spcBef>
                <a:spcPts val="0"/>
              </a:spcBef>
              <a:spcAft>
                <a:spcPts val="0"/>
              </a:spcAft>
            </a:pPr>
            <a:r>
              <a:rPr lang="uk-UA" sz="1800" b="1" i="1" dirty="0">
                <a:solidFill>
                  <a:srgbClr val="0000CC"/>
                </a:solidFill>
                <a:latin typeface="Times New Roman" panose="02020603050405020304" pitchFamily="18" charset="0"/>
                <a:cs typeface="Times New Roman" panose="02020603050405020304" pitchFamily="18" charset="0"/>
              </a:rPr>
              <a:t>Кількість поданих заяв, відповідають кількості мотиваційних листів. </a:t>
            </a:r>
            <a:r>
              <a:rPr lang="uk-UA" sz="1800" i="1" dirty="0">
                <a:solidFill>
                  <a:srgbClr val="0000CC"/>
                </a:solidFill>
                <a:latin typeface="Times New Roman" panose="02020603050405020304" pitchFamily="18" charset="0"/>
                <a:cs typeface="Times New Roman" panose="02020603050405020304" pitchFamily="18" charset="0"/>
              </a:rPr>
              <a:t>Правила написання та вимоги до мотиваційного листа розміщено в правилах прийому та на офіційному сайті ДДМА. </a:t>
            </a:r>
          </a:p>
          <a:p>
            <a:pPr lvl="0" indent="447675" algn="just">
              <a:spcBef>
                <a:spcPts val="0"/>
              </a:spcBef>
              <a:spcAft>
                <a:spcPts val="0"/>
              </a:spcAft>
            </a:pPr>
            <a:endParaRPr lang="uk-UA" sz="900" i="1" dirty="0">
              <a:solidFill>
                <a:srgbClr val="0000CC"/>
              </a:solidFill>
              <a:latin typeface="Times New Roman" panose="02020603050405020304" pitchFamily="18" charset="0"/>
              <a:cs typeface="Times New Roman" panose="02020603050405020304" pitchFamily="18" charset="0"/>
            </a:endParaRPr>
          </a:p>
          <a:p>
            <a:pPr indent="84138" algn="just">
              <a:spcBef>
                <a:spcPts val="0"/>
              </a:spcBef>
              <a:spcAft>
                <a:spcPts val="0"/>
              </a:spcAft>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7</a:t>
            </a:r>
            <a:r>
              <a:rPr lang="uk-UA"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Через електронний кабінет вступника подайте заяву(и) з 9:00 19 липня по 1 серпня до 18:00.</a:t>
            </a:r>
            <a:endParaRPr lang="ru-RU"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7675" algn="just">
              <a:spcBef>
                <a:spcPts val="0"/>
              </a:spcBef>
              <a:spcAft>
                <a:spcPts val="0"/>
              </a:spcAft>
              <a:buNone/>
            </a:pPr>
            <a:r>
              <a:rPr lang="uk-UA" i="1" dirty="0">
                <a:solidFill>
                  <a:srgbClr val="0000CC"/>
                </a:solidFill>
                <a:latin typeface="Times New Roman" pitchFamily="18" charset="0"/>
                <a:cs typeface="Times New Roman" pitchFamily="18" charset="0"/>
              </a:rPr>
              <a:t>Вступник може подати: до 5 заяв на бюджет; до 15 заяв </a:t>
            </a:r>
            <a:r>
              <a:rPr lang="ru-RU" i="1" dirty="0">
                <a:solidFill>
                  <a:srgbClr val="0000CC"/>
                </a:solidFill>
                <a:latin typeface="Times New Roman" pitchFamily="18" charset="0"/>
                <a:cs typeface="Times New Roman" pitchFamily="18" charset="0"/>
              </a:rPr>
              <a:t>на  бюджет + контракт. </a:t>
            </a:r>
            <a:r>
              <a:rPr lang="uk-UA" i="1" dirty="0">
                <a:solidFill>
                  <a:srgbClr val="0000CC"/>
                </a:solidFill>
                <a:latin typeface="Times New Roman" pitchFamily="18" charset="0"/>
                <a:cs typeface="Times New Roman" pitchFamily="18" charset="0"/>
              </a:rPr>
              <a:t>В процесі  подання  заяв  для  участі  в конкурсі абітурієнту  необхідно  вказати в кожній  заяві  пріоритетність  від  </a:t>
            </a:r>
            <a:r>
              <a:rPr lang="uk-UA" b="1" i="1" dirty="0">
                <a:solidFill>
                  <a:srgbClr val="0000CC"/>
                </a:solidFill>
                <a:latin typeface="Times New Roman" pitchFamily="18" charset="0"/>
                <a:cs typeface="Times New Roman" pitchFamily="18" charset="0"/>
              </a:rPr>
              <a:t>1  до  5</a:t>
            </a:r>
            <a:r>
              <a:rPr lang="uk-UA" i="1" dirty="0">
                <a:solidFill>
                  <a:srgbClr val="0000CC"/>
                </a:solidFill>
                <a:latin typeface="Times New Roman" pitchFamily="18" charset="0"/>
                <a:cs typeface="Times New Roman" pitchFamily="18" charset="0"/>
              </a:rPr>
              <a:t>, при  цьому  </a:t>
            </a:r>
            <a:r>
              <a:rPr lang="uk-UA" b="1" i="1" dirty="0">
                <a:solidFill>
                  <a:srgbClr val="0000CC"/>
                </a:solidFill>
                <a:latin typeface="Times New Roman" pitchFamily="18" charset="0"/>
                <a:cs typeface="Times New Roman" pitchFamily="18" charset="0"/>
              </a:rPr>
              <a:t>«1»</a:t>
            </a:r>
            <a:r>
              <a:rPr lang="uk-UA" i="1" dirty="0">
                <a:solidFill>
                  <a:srgbClr val="0000CC"/>
                </a:solidFill>
                <a:latin typeface="Times New Roman" pitchFamily="18" charset="0"/>
                <a:cs typeface="Times New Roman" pitchFamily="18" charset="0"/>
              </a:rPr>
              <a:t>  визначає  найвищу пріоритетність. </a:t>
            </a:r>
            <a:r>
              <a:rPr lang="uk-UA" i="1" dirty="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i="1" dirty="0">
                <a:latin typeface="Times New Roman" pitchFamily="18" charset="0"/>
                <a:cs typeface="Times New Roman" pitchFamily="18" charset="0"/>
              </a:rPr>
              <a:t> </a:t>
            </a:r>
          </a:p>
          <a:p>
            <a:pPr indent="447675" algn="just">
              <a:spcBef>
                <a:spcPts val="0"/>
              </a:spcBef>
              <a:spcAft>
                <a:spcPts val="0"/>
              </a:spcAft>
              <a:buNone/>
            </a:pPr>
            <a:endParaRPr lang="uk-UA" sz="900" i="1" dirty="0">
              <a:latin typeface="Times New Roman" pitchFamily="18" charset="0"/>
              <a:cs typeface="Times New Roman" pitchFamily="18" charset="0"/>
            </a:endParaRPr>
          </a:p>
          <a:p>
            <a:pPr marL="263525" indent="-263525" algn="just">
              <a:lnSpc>
                <a:spcPct val="107000"/>
              </a:lnSpc>
              <a:spcBef>
                <a:spcPts val="0"/>
              </a:spcBef>
              <a:spcAft>
                <a:spcPts val="0"/>
              </a:spcAft>
            </a:pPr>
            <a:r>
              <a:rPr lang="uk-UA"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8.</a:t>
            </a:r>
            <a:r>
              <a:rPr lang="uk-UA"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З 19 липня по 6 серпня через </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електронний кабінет вступника відслідкуйте статуси заяви. Варіанти с</a:t>
            </a:r>
            <a:r>
              <a:rPr lang="ru-RU" sz="20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татусів</a:t>
            </a:r>
            <a:r>
              <a:rPr lang="ru-RU"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заяви </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вступника - за посиланням</a:t>
            </a:r>
            <a:r>
              <a:rPr lang="ru-RU"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263525" indent="-263525" algn="ctr">
              <a:lnSpc>
                <a:spcPct val="107000"/>
              </a:lnSpc>
              <a:spcBef>
                <a:spcPts val="0"/>
              </a:spcBef>
              <a:spcAft>
                <a:spcPts val="0"/>
              </a:spcAft>
            </a:pPr>
            <a:r>
              <a:rPr lang="ru-RU"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https://osvita.ua/consultations/65048/</a:t>
            </a:r>
            <a:endParaRPr lang="uk-UA"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73F1D82-36BF-4205-A1CA-8B970E856B38}"/>
              </a:ext>
            </a:extLst>
          </p:cNvPr>
          <p:cNvSpPr txBox="1"/>
          <p:nvPr/>
        </p:nvSpPr>
        <p:spPr>
          <a:xfrm>
            <a:off x="227544" y="120946"/>
            <a:ext cx="7944856" cy="830997"/>
          </a:xfrm>
          <a:prstGeom prst="rect">
            <a:avLst/>
          </a:prstGeom>
          <a:noFill/>
        </p:spPr>
        <p:txBody>
          <a:bodyPr wrap="square" rtlCol="0">
            <a:spAutoFit/>
          </a:bodyPr>
          <a:lstStyle/>
          <a:p>
            <a:pPr algn="ctr"/>
            <a:r>
              <a:rPr lang="uk-UA" sz="2400" b="1" i="0" dirty="0">
                <a:solidFill>
                  <a:srgbClr val="0000CC"/>
                </a:solidFill>
                <a:effectLst/>
                <a:latin typeface="Times New Roman" panose="02020603050405020304" pitchFamily="18" charset="0"/>
                <a:cs typeface="Times New Roman" panose="02020603050405020304" pitchFamily="18" charset="0"/>
              </a:rPr>
              <a:t>Покрокова інструкція вступникам/</a:t>
            </a:r>
            <a:r>
              <a:rPr lang="ru-RU" sz="2400" b="1" i="0" dirty="0">
                <a:solidFill>
                  <a:srgbClr val="0000CC"/>
                </a:solidFill>
                <a:effectLst/>
                <a:latin typeface="Times New Roman" panose="02020603050405020304" pitchFamily="18" charset="0"/>
                <a:cs typeface="Times New Roman" panose="02020603050405020304" pitchFamily="18" charset="0"/>
              </a:rPr>
              <a:t>батькам, </a:t>
            </a:r>
            <a:r>
              <a:rPr lang="uk-UA" sz="2400" b="1" i="0" dirty="0">
                <a:solidFill>
                  <a:srgbClr val="0000CC"/>
                </a:solidFill>
                <a:effectLst/>
                <a:latin typeface="Times New Roman" panose="02020603050405020304" pitchFamily="18" charset="0"/>
                <a:cs typeface="Times New Roman" panose="02020603050405020304" pitchFamily="18" charset="0"/>
              </a:rPr>
              <a:t>щодо вступної кампанії 2025</a:t>
            </a:r>
            <a:endParaRPr lang="uk-UA" sz="2400" b="1" dirty="0">
              <a:solidFill>
                <a:srgbClr val="0000CC"/>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3119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
        <p:nvSpPr>
          <p:cNvPr id="7" name="TextBox 6">
            <a:extLst>
              <a:ext uri="{FF2B5EF4-FFF2-40B4-BE49-F238E27FC236}">
                <a16:creationId xmlns:a16="http://schemas.microsoft.com/office/drawing/2014/main" id="{6E331B2C-7AF3-4DB1-9E73-9EFD555E1133}"/>
              </a:ext>
            </a:extLst>
          </p:cNvPr>
          <p:cNvSpPr txBox="1"/>
          <p:nvPr/>
        </p:nvSpPr>
        <p:spPr>
          <a:xfrm>
            <a:off x="323527" y="260648"/>
            <a:ext cx="8191641" cy="5503879"/>
          </a:xfrm>
          <a:prstGeom prst="rect">
            <a:avLst/>
          </a:prstGeom>
          <a:noFill/>
        </p:spPr>
        <p:txBody>
          <a:bodyPr wrap="square">
            <a:spAutoFit/>
          </a:bodyPr>
          <a:lstStyle/>
          <a:p>
            <a:pPr marL="263525" indent="-263525" algn="just">
              <a:lnSpc>
                <a:spcPct val="107000"/>
              </a:lnSpc>
              <a:spcAft>
                <a:spcPts val="0"/>
              </a:spcAft>
            </a:pPr>
            <a:r>
              <a:rPr lang="uk-UA" sz="2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9.</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Протягом 6-9 серпня надійшли </a:t>
            </a:r>
            <a:r>
              <a:rPr lang="uk-UA" sz="2000" dirty="0">
                <a:solidFill>
                  <a:srgbClr val="0000CC"/>
                </a:solidFill>
                <a:latin typeface="Times New Roman" pitchFamily="18" charset="0"/>
                <a:cs typeface="Times New Roman" pitchFamily="18" charset="0"/>
              </a:rPr>
              <a:t>на електронну пошту приймальної комісії </a:t>
            </a:r>
            <a:r>
              <a:rPr lang="uk-UA" sz="2000" b="1" dirty="0">
                <a:solidFill>
                  <a:srgbClr val="C00000"/>
                </a:solidFill>
                <a:latin typeface="Times New Roman" pitchFamily="18" charset="0"/>
                <a:cs typeface="Times New Roman" pitchFamily="18" charset="0"/>
              </a:rPr>
              <a:t>pk.ddma.1952@gmail.com </a:t>
            </a:r>
            <a:r>
              <a:rPr lang="uk-UA" sz="2000" dirty="0">
                <a:solidFill>
                  <a:srgbClr val="0000CC"/>
                </a:solidFill>
                <a:latin typeface="Times New Roman" pitchFamily="18" charset="0"/>
                <a:cs typeface="Times New Roman" pitchFamily="18" charset="0"/>
              </a:rPr>
              <a:t>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та/або фотокопії документів з накладанням КЕП/ЕЦП</a:t>
            </a:r>
            <a:r>
              <a:rPr lang="ru-RU" sz="2000" dirty="0">
                <a:solidFill>
                  <a:srgbClr val="0000CC"/>
                </a:solidFill>
                <a:latin typeface="Times New Roman" pitchFamily="18" charset="0"/>
                <a:cs typeface="Times New Roman" pitchFamily="18" charset="0"/>
              </a:rPr>
              <a:t>:</a:t>
            </a:r>
          </a:p>
          <a:p>
            <a:pPr marL="263525" indent="-263525" algn="just">
              <a:lnSpc>
                <a:spcPct val="107000"/>
              </a:lnSpc>
              <a:spcAft>
                <a:spcPts val="0"/>
              </a:spcAft>
            </a:pPr>
            <a:endParaRPr lang="ru-RU" sz="1000" dirty="0">
              <a:solidFill>
                <a:srgbClr val="0000CC"/>
              </a:solidFill>
              <a:latin typeface="Times New Roman" panose="02020603050405020304" pitchFamily="18" charset="0"/>
              <a:cs typeface="Times New Roman" panose="02020603050405020304" pitchFamily="18" charset="0"/>
            </a:endParaRPr>
          </a:p>
          <a:p>
            <a:pPr marL="180975" indent="-180975" algn="just">
              <a:lnSpc>
                <a:spcPct val="107000"/>
              </a:lnSpc>
              <a:spcAft>
                <a:spcPts val="0"/>
              </a:spcAft>
            </a:pPr>
            <a:r>
              <a:rPr lang="ru-RU"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документа про здобуту освіту і додатка до нього; </a:t>
            </a:r>
          </a:p>
          <a:p>
            <a:pPr marL="180975" indent="-180975" algn="just">
              <a:lnSpc>
                <a:spcPct val="107000"/>
              </a:lnSpc>
              <a:spcAft>
                <a:spcPts val="0"/>
              </a:spcAft>
            </a:pP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документа, що посвідчує особу та громадянство та витяг про місце проживання із застосунку Дія; </a:t>
            </a:r>
          </a:p>
          <a:p>
            <a:pPr marL="180975" indent="-180975" algn="just">
              <a:lnSpc>
                <a:spcPct val="107000"/>
              </a:lnSpc>
              <a:spcAft>
                <a:spcPts val="0"/>
              </a:spcAft>
            </a:pP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кольорову фотокартку розміром 3×4 см;</a:t>
            </a:r>
          </a:p>
          <a:p>
            <a:pPr marL="180975" indent="-180975" algn="just">
              <a:lnSpc>
                <a:spcPct val="107000"/>
              </a:lnSpc>
              <a:spcAft>
                <a:spcPts val="0"/>
              </a:spcAft>
            </a:pP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довідки про присвоєння індивідуального податкового номера; </a:t>
            </a:r>
          </a:p>
          <a:p>
            <a:pPr marL="180975" indent="-180975" algn="just">
              <a:lnSpc>
                <a:spcPct val="107000"/>
              </a:lnSpc>
              <a:spcAft>
                <a:spcPts val="0"/>
              </a:spcAft>
              <a:buFontTx/>
              <a:buChar char="-"/>
            </a:pPr>
            <a:r>
              <a:rPr lang="uk-UA"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для призовників - посвідчення про приписку до призивної дільниці, для військовозобов’язаних - військовий квиток або тимчасове посвідчення, для резервістів - військовий</a:t>
            </a:r>
            <a:r>
              <a:rPr lang="ru-RU"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квиток.</a:t>
            </a:r>
          </a:p>
          <a:p>
            <a:pPr algn="just">
              <a:lnSpc>
                <a:spcPct val="107000"/>
              </a:lnSpc>
              <a:spcAft>
                <a:spcPts val="0"/>
              </a:spcAft>
            </a:pPr>
            <a:endParaRPr lang="ru-RU"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indent="447675" algn="just">
              <a:lnSpc>
                <a:spcPct val="107000"/>
              </a:lnSpc>
              <a:spcAft>
                <a:spcPts val="0"/>
              </a:spcAft>
            </a:pPr>
            <a:r>
              <a:rPr lang="uk-UA"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Увага!</a:t>
            </a:r>
            <a:r>
              <a:rPr lang="uk-UA" sz="20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Вступники, які були рекомендовані для зарахування на навчання за державним замовленням або за кошти фізичних та юридичних осіб будуть зараховані </a:t>
            </a:r>
            <a:r>
              <a:rPr lang="uk-UA"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11 серпня - на бюджет </a:t>
            </a:r>
            <a:r>
              <a:rPr lang="uk-UA" sz="20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та до </a:t>
            </a:r>
            <a:r>
              <a:rPr lang="uk-UA"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30 серпня</a:t>
            </a:r>
            <a:r>
              <a:rPr lang="ru-RU"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на контракт.</a:t>
            </a:r>
          </a:p>
        </p:txBody>
      </p:sp>
    </p:spTree>
    <p:extLst>
      <p:ext uri="{BB962C8B-B14F-4D97-AF65-F5344CB8AC3E}">
        <p14:creationId xmlns:p14="http://schemas.microsoft.com/office/powerpoint/2010/main" val="410418744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9134</TotalTime>
  <Words>1832</Words>
  <Application>Microsoft Office PowerPoint</Application>
  <PresentationFormat>Экран (4:3)</PresentationFormat>
  <Paragraphs>219</Paragraphs>
  <Slides>15</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15</vt:i4>
      </vt:variant>
    </vt:vector>
  </HeadingPairs>
  <TitlesOfParts>
    <vt:vector size="25" baseType="lpstr">
      <vt:lpstr>Arial</vt:lpstr>
      <vt:lpstr>Calibri</vt:lpstr>
      <vt:lpstr>Candara</vt:lpstr>
      <vt:lpstr>Symbol</vt:lpstr>
      <vt:lpstr>Times New Roman</vt:lpstr>
      <vt:lpstr>Trebuchet MS</vt:lpstr>
      <vt:lpstr>Волна</vt:lpstr>
      <vt:lpstr>1_Волна</vt:lpstr>
      <vt:lpstr>4_Волна</vt:lpstr>
      <vt:lpstr>9_Волна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дати для вступу до ЗВО </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ADMIN</cp:lastModifiedBy>
  <cp:revision>687</cp:revision>
  <dcterms:created xsi:type="dcterms:W3CDTF">2018-02-25T09:09:03Z</dcterms:created>
  <dcterms:modified xsi:type="dcterms:W3CDTF">2025-04-21T12:32:08Z</dcterms:modified>
</cp:coreProperties>
</file>