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84" r:id="rId2"/>
    <p:sldMasterId id="2147483910" r:id="rId3"/>
    <p:sldMasterId id="2147483923" r:id="rId4"/>
    <p:sldMasterId id="2147483975" r:id="rId5"/>
    <p:sldMasterId id="2147483988" r:id="rId6"/>
  </p:sldMasterIdLst>
  <p:notesMasterIdLst>
    <p:notesMasterId r:id="rId25"/>
  </p:notesMasterIdLst>
  <p:sldIdLst>
    <p:sldId id="256" r:id="rId7"/>
    <p:sldId id="376" r:id="rId8"/>
    <p:sldId id="392" r:id="rId9"/>
    <p:sldId id="391" r:id="rId10"/>
    <p:sldId id="377" r:id="rId11"/>
    <p:sldId id="362" r:id="rId12"/>
    <p:sldId id="363" r:id="rId13"/>
    <p:sldId id="378" r:id="rId14"/>
    <p:sldId id="379" r:id="rId15"/>
    <p:sldId id="372" r:id="rId16"/>
    <p:sldId id="389" r:id="rId17"/>
    <p:sldId id="390" r:id="rId18"/>
    <p:sldId id="399" r:id="rId19"/>
    <p:sldId id="398" r:id="rId20"/>
    <p:sldId id="396" r:id="rId21"/>
    <p:sldId id="397" r:id="rId22"/>
    <p:sldId id="374" r:id="rId23"/>
    <p:sldId id="369" r:id="rId24"/>
  </p:sldIdLst>
  <p:sldSz cx="9144000" cy="6858000" type="screen4x3"/>
  <p:notesSz cx="6858000" cy="9144000"/>
  <p:custDataLst>
    <p:tags r:id="rId26"/>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66FF"/>
    <a:srgbClr val="0000CC"/>
    <a:srgbClr val="FF3300"/>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1564" autoAdjust="0"/>
  </p:normalViewPr>
  <p:slideViewPr>
    <p:cSldViewPr>
      <p:cViewPr varScale="1">
        <p:scale>
          <a:sx n="101" d="100"/>
          <a:sy n="101" d="100"/>
        </p:scale>
        <p:origin x="183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4FDA90-410F-461D-B5EA-7B921B7D573B}" type="datetimeFigureOut">
              <a:rPr lang="ru-RU"/>
              <a:pPr>
                <a:defRPr/>
              </a:pPr>
              <a:t>пт 04.04.25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ECF436-8720-421C-9599-3EE0884E2D0A}" type="slidenum">
              <a:rPr lang="ru-RU"/>
              <a:pPr>
                <a:defRPr/>
              </a:pPr>
              <a:t>‹#›</a:t>
            </a:fld>
            <a:endParaRPr lang="ru-RU"/>
          </a:p>
        </p:txBody>
      </p:sp>
    </p:spTree>
    <p:extLst>
      <p:ext uri="{BB962C8B-B14F-4D97-AF65-F5344CB8AC3E}">
        <p14:creationId xmlns:p14="http://schemas.microsoft.com/office/powerpoint/2010/main" val="2123295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7D0A3-0DA1-43CC-B5E2-193DB5E25CE7}" type="slidenum">
              <a:rPr lang="ru-RU"/>
              <a:pPr fontAlgn="base">
                <a:spcBef>
                  <a:spcPct val="0"/>
                </a:spcBef>
                <a:spcAft>
                  <a:spcPct val="0"/>
                </a:spcAft>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3</a:t>
            </a:fld>
            <a:endParaRPr lang="ru-RU"/>
          </a:p>
        </p:txBody>
      </p:sp>
    </p:spTree>
    <p:extLst>
      <p:ext uri="{BB962C8B-B14F-4D97-AF65-F5344CB8AC3E}">
        <p14:creationId xmlns:p14="http://schemas.microsoft.com/office/powerpoint/2010/main" val="227369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4</a:t>
            </a:fld>
            <a:endParaRPr lang="ru-RU"/>
          </a:p>
        </p:txBody>
      </p:sp>
    </p:spTree>
    <p:extLst>
      <p:ext uri="{BB962C8B-B14F-4D97-AF65-F5344CB8AC3E}">
        <p14:creationId xmlns:p14="http://schemas.microsoft.com/office/powerpoint/2010/main" val="31189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11</a:t>
            </a:fld>
            <a:endParaRPr lang="ru-RU"/>
          </a:p>
        </p:txBody>
      </p:sp>
    </p:spTree>
    <p:extLst>
      <p:ext uri="{BB962C8B-B14F-4D97-AF65-F5344CB8AC3E}">
        <p14:creationId xmlns:p14="http://schemas.microsoft.com/office/powerpoint/2010/main" val="331144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12</a:t>
            </a:fld>
            <a:endParaRPr lang="ru-RU"/>
          </a:p>
        </p:txBody>
      </p:sp>
    </p:spTree>
    <p:extLst>
      <p:ext uri="{BB962C8B-B14F-4D97-AF65-F5344CB8AC3E}">
        <p14:creationId xmlns:p14="http://schemas.microsoft.com/office/powerpoint/2010/main" val="370427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3CC339DF-A6FE-4225-AC5D-5ED01CDF7B3E}" type="datetimeFigureOut">
              <a:rPr lang="ru-RU" smtClean="0"/>
              <a:pPr>
                <a:defRPr/>
              </a:pPr>
              <a:t>пт 04.04.25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D8CE581E-8A2D-4EC8-B3C7-E1DD5DE01903}" type="datetimeFigureOut">
              <a:rPr lang="ru-RU" smtClean="0"/>
              <a:pPr>
                <a:defRPr/>
              </a:pPr>
              <a:t>пт 04.04.25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E6C4D4C-D0C0-4CF7-82C9-803E2716307C}" type="datetimeFigureOut">
              <a:rPr lang="ru-RU" smtClean="0"/>
              <a:pPr>
                <a:defRPr/>
              </a:pPr>
              <a:t>пт 04.04.25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BCA0EE75-08BB-42A8-A948-97692CB0FC4A}" type="datetimeFigureOut">
              <a:rPr lang="ru-RU"/>
              <a:pPr>
                <a:defRPr/>
              </a:pPr>
              <a:t>пт 04.04.25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7791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3341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48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74606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04.04.25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89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04.04.25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7759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04.04.25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3759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0830D21-6FBE-4004-83ED-F2F0FCEE5D91}" type="datetimeFigureOut">
              <a:rPr lang="ru-RU" smtClean="0"/>
              <a:pPr>
                <a:defRPr/>
              </a:pPr>
              <a:t>пт 04.04.25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pPr>
                <a:defRPr/>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669021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260523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6397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29188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04.04.25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356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5549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0758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52245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28040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04.04.25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9190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04FAFE66-0EB5-4700-8ADF-540B86580861}" type="datetimeFigureOut">
              <a:rPr lang="ru-RU" smtClean="0"/>
              <a:pPr>
                <a:defRPr/>
              </a:pPr>
              <a:t>пт 04.04.25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04.04.25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7834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04.04.25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94057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97944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07767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63272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361836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04.04.25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79282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5189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83484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7550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8DD5FB5F-D78B-4BD9-BAED-A6A4B1EB0993}" type="datetimeFigureOut">
              <a:rPr lang="ru-RU" smtClean="0"/>
              <a:pPr>
                <a:defRPr/>
              </a:pPr>
              <a:t>пт 04.04.25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001660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04.04.25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0071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04.04.25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60571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04.04.25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428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258958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3060159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43959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03557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04.04.25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71201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9996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CBC5E9B3-B618-4490-9B0F-ED84222225E3}" type="datetimeFigureOut">
              <a:rPr lang="ru-RU" smtClean="0"/>
              <a:pPr>
                <a:defRPr/>
              </a:pPr>
              <a:t>пт 04.04.25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67933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1813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75269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04.04.25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603547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04.04.25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48876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04.04.25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87037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53655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446077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24424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944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96A0F339-E909-41E9-BC88-70A6B6937456}" type="datetimeFigureOut">
              <a:rPr lang="ru-RU" smtClean="0"/>
              <a:pPr>
                <a:defRPr/>
              </a:pPr>
              <a:t>пт 04.04.25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04.04.25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57144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051110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4260535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7234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200294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04.04.25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4418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04.04.25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45462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04.04.25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1856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305995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04.04.25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5519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FAAC715-330B-463E-A834-325B45217719}" type="datetimeFigureOut">
              <a:rPr lang="ru-RU" smtClean="0"/>
              <a:pPr>
                <a:defRPr/>
              </a:pPr>
              <a:t>пт 04.04.25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306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03099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04.04.25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694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9965825-B1E6-4EE0-9AC8-C62864D21CE7}" type="datetimeFigureOut">
              <a:rPr lang="ru-RU" smtClean="0"/>
              <a:pPr>
                <a:defRPr/>
              </a:pPr>
              <a:t>пт 04.04.25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1083EE42-27D2-4B82-B153-F32EE692B409}" type="datetimeFigureOut">
              <a:rPr lang="ru-RU" smtClean="0"/>
              <a:pPr>
                <a:defRPr/>
              </a:pPr>
              <a:t>пт 04.04.25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s://presentation-creation.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https://presentation-creation.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hyperlink" Target="https://presentation-creation.ru/"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F84285C-78D7-4046-B340-14492E9E32B4}" type="datetimeFigureOut">
              <a:rPr lang="ru-RU" smtClean="0"/>
              <a:pPr>
                <a:defRPr/>
              </a:pPr>
              <a:t>пт 04.04.25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med">
    <p:fad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91707396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2901630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853151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4762237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04.04.25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3933134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testportal.gov.ua/" TargetMode="External"/><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0.xml"/><Relationship Id="rId6" Type="http://schemas.openxmlformats.org/officeDocument/2006/relationships/image" Target="../media/image3.png"/><Relationship Id="rId5" Type="http://schemas.openxmlformats.org/officeDocument/2006/relationships/hyperlink" Target="http://www.mon.gov.ua/" TargetMode="External"/><Relationship Id="rId4" Type="http://schemas.openxmlformats.org/officeDocument/2006/relationships/hyperlink" Target="https://vstup.edbo.gov.u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gma.donetsk.ua/putivnik-po-kramatorskiy-donbaskiy-derzhavniy-mashinobudivniy-akademiyi.html" TargetMode="Externa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920880" cy="584775"/>
          </a:xfrm>
          <a:prstGeom prst="rect">
            <a:avLst/>
          </a:prstGeom>
          <a:noFill/>
        </p:spPr>
        <p:txBody>
          <a:bodyPr wrap="square" rtlCol="0">
            <a:spAutoFit/>
          </a:bodyPr>
          <a:lstStyle/>
          <a:p>
            <a:pPr algn="ctr" hangingPunct="0"/>
            <a:r>
              <a:rPr lang="uk-UA" sz="3200" b="1" dirty="0">
                <a:solidFill>
                  <a:srgbClr val="0000CC"/>
                </a:solidFill>
                <a:latin typeface="Times New Roman" panose="02020603050405020304" pitchFamily="18" charset="0"/>
                <a:cs typeface="Times New Roman" panose="02020603050405020304" pitchFamily="18" charset="0"/>
              </a:rPr>
              <a:t>«Вступна кампанія 2025 в Україні</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1600" y="1628800"/>
            <a:ext cx="7416824" cy="1077218"/>
          </a:xfrm>
          <a:prstGeom prst="rect">
            <a:avLst/>
          </a:prstGeom>
          <a:noFill/>
        </p:spPr>
        <p:txBody>
          <a:bodyPr wrap="square" rtlCol="0">
            <a:spAutoFit/>
          </a:bodyPr>
          <a:lstStyle/>
          <a:p>
            <a:pPr algn="ctr"/>
            <a:r>
              <a:rPr lang="uk-UA" sz="3200" dirty="0">
                <a:solidFill>
                  <a:srgbClr val="FF0000"/>
                </a:solidFill>
                <a:latin typeface="Times New Roman" panose="02020603050405020304" pitchFamily="18" charset="0"/>
                <a:cs typeface="Times New Roman" panose="02020603050405020304" pitchFamily="18" charset="0"/>
              </a:rPr>
              <a:t>Донбаська державна машинобудівна академія</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erbddmam"/>
          <p:cNvPicPr>
            <a:picLocks noChangeAspect="1" noChangeArrowheads="1"/>
          </p:cNvPicPr>
          <p:nvPr/>
        </p:nvPicPr>
        <p:blipFill>
          <a:blip r:embed="rId2"/>
          <a:srcRect/>
          <a:stretch>
            <a:fillRect/>
          </a:stretch>
        </p:blipFill>
        <p:spPr>
          <a:xfrm>
            <a:off x="8128259" y="188913"/>
            <a:ext cx="754645" cy="863823"/>
          </a:xfrm>
          <a:prstGeom prst="rect">
            <a:avLst/>
          </a:prstGeom>
          <a:effectLst>
            <a:softEdge rad="127000"/>
          </a:effectLst>
        </p:spPr>
      </p:pic>
      <p:sp>
        <p:nvSpPr>
          <p:cNvPr id="7" name="TextBox 6">
            <a:extLst>
              <a:ext uri="{FF2B5EF4-FFF2-40B4-BE49-F238E27FC236}">
                <a16:creationId xmlns:a16="http://schemas.microsoft.com/office/drawing/2014/main" id="{167C906D-6731-46D0-AEE0-16299F127052}"/>
              </a:ext>
            </a:extLst>
          </p:cNvPr>
          <p:cNvSpPr txBox="1"/>
          <p:nvPr/>
        </p:nvSpPr>
        <p:spPr>
          <a:xfrm>
            <a:off x="395535" y="332656"/>
            <a:ext cx="7732723" cy="646331"/>
          </a:xfrm>
          <a:prstGeom prst="rect">
            <a:avLst/>
          </a:prstGeom>
          <a:noFill/>
        </p:spPr>
        <p:txBody>
          <a:bodyPr wrap="square">
            <a:spAutoFit/>
          </a:bodyPr>
          <a:lstStyle/>
          <a:p>
            <a:pPr algn="ctr"/>
            <a:r>
              <a:rPr lang="ru-RU" b="1" dirty="0">
                <a:solidFill>
                  <a:srgbClr val="0000CC"/>
                </a:solidFill>
                <a:latin typeface="Times New Roman" panose="02020603050405020304" pitchFamily="18" charset="0"/>
                <a:cs typeface="Times New Roman" panose="02020603050405020304" pitchFamily="18" charset="0"/>
              </a:rPr>
              <a:t>CПЕЦІАЛЬНІ УМОВИ УЧАСТІ У КОНКУРСНОМУ ВІДБОРІ </a:t>
            </a:r>
          </a:p>
          <a:p>
            <a:pPr algn="ctr"/>
            <a:r>
              <a:rPr lang="uk-UA" sz="1800" b="1" dirty="0">
                <a:solidFill>
                  <a:srgbClr val="0000CC"/>
                </a:solidFill>
                <a:latin typeface="Times New Roman" panose="02020603050405020304" pitchFamily="18" charset="0"/>
                <a:cs typeface="Times New Roman" panose="02020603050405020304" pitchFamily="18" charset="0"/>
              </a:rPr>
              <a:t>(вступ</a:t>
            </a:r>
            <a:r>
              <a:rPr lang="ru-RU" sz="1800" b="1" dirty="0">
                <a:solidFill>
                  <a:srgbClr val="0000CC"/>
                </a:solidFill>
                <a:latin typeface="Times New Roman" panose="02020603050405020304" pitchFamily="18" charset="0"/>
                <a:cs typeface="Times New Roman" panose="02020603050405020304" pitchFamily="18" charset="0"/>
              </a:rPr>
              <a:t> без НМТ, за </a:t>
            </a:r>
            <a:r>
              <a:rPr lang="uk-UA" sz="1800" b="1" dirty="0">
                <a:solidFill>
                  <a:srgbClr val="0000CC"/>
                </a:solidFill>
                <a:latin typeface="Times New Roman" panose="02020603050405020304" pitchFamily="18" charset="0"/>
                <a:cs typeface="Times New Roman" panose="02020603050405020304" pitchFamily="18" charset="0"/>
              </a:rPr>
              <a:t>співбесідою)</a:t>
            </a:r>
            <a:endParaRPr lang="uk-UA" dirty="0">
              <a:solidFill>
                <a:srgbClr val="0000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2C6AF43-71E5-468A-A560-7079047D4AFE}"/>
              </a:ext>
            </a:extLst>
          </p:cNvPr>
          <p:cNvSpPr txBox="1"/>
          <p:nvPr/>
        </p:nvSpPr>
        <p:spPr>
          <a:xfrm>
            <a:off x="611561" y="978987"/>
            <a:ext cx="8136904" cy="50285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внаслідок війни;</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постраждалі учасники Революції Гідності та учасники бойових дій;</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постраждалі внаслідок Чорнобильської катастрофи;</a:t>
            </a:r>
          </a:p>
          <a:p>
            <a:pPr marL="285750" indent="-285750">
              <a:lnSpc>
                <a:spcPct val="150000"/>
              </a:lnSpc>
              <a:buFont typeface="Arial" panose="020B0604020202020204" pitchFamily="34" charset="0"/>
              <a:buChar char="•"/>
            </a:pPr>
            <a:r>
              <a:rPr lang="ru-RU" dirty="0">
                <a:solidFill>
                  <a:srgbClr val="0000CC"/>
                </a:solidFill>
                <a:latin typeface="Times New Roman" panose="02020603050405020304" pitchFamily="18" charset="0"/>
                <a:cs typeface="Times New Roman" panose="02020603050405020304" pitchFamily="18" charset="0"/>
              </a:rPr>
              <a:t>особи, </a:t>
            </a:r>
            <a:r>
              <a:rPr lang="uk-UA"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місце проживання яких зареєстровано на тимчасово окупованій території або в населених пунктах, віднесених до територій активних бойових станом на 01 липня року вступу, та які перебувають на ній або які переселилися з неї після 01 січня року вступу;</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які неспроможні відвідувати навчальний заклад;</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особливими фізичними потребами, яким відмовили у проходженні НМТ;</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які у 2025 не складають НМТ через захворювання або патологічний стан.</a:t>
            </a:r>
          </a:p>
        </p:txBody>
      </p:sp>
      <p:sp>
        <p:nvSpPr>
          <p:cNvPr id="10" name="Прямоугольник 9">
            <a:extLst>
              <a:ext uri="{FF2B5EF4-FFF2-40B4-BE49-F238E27FC236}">
                <a16:creationId xmlns:a16="http://schemas.microsoft.com/office/drawing/2014/main" id="{26049494-5AF1-4E18-99AE-6C6444FA9084}"/>
              </a:ext>
            </a:extLst>
          </p:cNvPr>
          <p:cNvSpPr/>
          <p:nvPr/>
        </p:nvSpPr>
        <p:spPr>
          <a:xfrm>
            <a:off x="750282" y="6034263"/>
            <a:ext cx="7643435" cy="720080"/>
          </a:xfrm>
          <a:prstGeom prst="rect">
            <a:avLst/>
          </a:prstGeom>
          <a:ln>
            <a:solidFill>
              <a:srgbClr val="F243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b="1" dirty="0">
                <a:solidFill>
                  <a:srgbClr val="FF0000"/>
                </a:solidFill>
                <a:latin typeface="Times New Roman" panose="02020603050405020304" pitchFamily="18" charset="0"/>
                <a:cs typeface="Times New Roman" panose="02020603050405020304" pitchFamily="18" charset="0"/>
              </a:rPr>
              <a:t>Документи для підтвердження пільг надсилаються на пошту приймальної комісії до подання електронної заяви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pk.ddma.1952@gmail.com</a:t>
            </a:r>
            <a:endParaRPr lang="uk-UA"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47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bg2">
                <a:tint val="94000"/>
                <a:shade val="94000"/>
                <a:alpha val="100000"/>
                <a:satMod val="114000"/>
                <a:lumMod val="114000"/>
              </a:schemeClr>
            </a:gs>
            <a:gs pos="71000">
              <a:schemeClr val="bg2">
                <a:tint val="94000"/>
                <a:shade val="94000"/>
                <a:satMod val="128000"/>
                <a:lumMod val="100000"/>
              </a:schemeClr>
            </a:gs>
            <a:gs pos="100000">
              <a:schemeClr val="bg2">
                <a:tint val="98000"/>
                <a:shade val="100000"/>
                <a:hueMod val="98000"/>
                <a:satMod val="100000"/>
                <a:lumMod val="74000"/>
              </a:schemeClr>
            </a:gs>
          </a:gsLst>
          <a:path path="circle">
            <a:fillToRect l="20000" t="-40000" r="20000" b="140000"/>
          </a:path>
        </a:gradFill>
        <a:effectLst/>
      </p:bgPr>
    </p:bg>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3"/>
          <a:stretch>
            <a:fillRect/>
          </a:stretch>
        </p:blipFill>
        <p:spPr>
          <a:xfrm>
            <a:off x="8028384" y="188640"/>
            <a:ext cx="851782" cy="974439"/>
          </a:xfrm>
          <a:effectLst>
            <a:softEdge rad="127000"/>
          </a:effectLst>
        </p:spPr>
      </p:pic>
      <p:sp>
        <p:nvSpPr>
          <p:cNvPr id="7" name="TextBox 6"/>
          <p:cNvSpPr txBox="1"/>
          <p:nvPr/>
        </p:nvSpPr>
        <p:spPr>
          <a:xfrm>
            <a:off x="282884" y="306527"/>
            <a:ext cx="7776863" cy="646331"/>
          </a:xfrm>
          <a:prstGeom prst="rect">
            <a:avLst/>
          </a:prstGeom>
          <a:noFill/>
        </p:spPr>
        <p:txBody>
          <a:bodyPr wrap="square" rtlCol="0">
            <a:spAutoFit/>
          </a:bodyPr>
          <a:lstStyle/>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Перелік освітніх програм та спеціальностей за якими оголошується </a:t>
            </a:r>
            <a:endParaRPr lang="ru-RU" sz="1800" dirty="0">
              <a:solidFill>
                <a:srgbClr val="0000CC"/>
              </a:solidFill>
              <a:effectLst/>
              <a:latin typeface="Times New Roman" panose="02020603050405020304" pitchFamily="18" charset="0"/>
              <a:ea typeface="Times New Roman" panose="02020603050405020304" pitchFamily="18" charset="0"/>
            </a:endParaRPr>
          </a:p>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прийом на навчання до ДДМА</a:t>
            </a:r>
            <a:endParaRPr lang="ru-RU" sz="1800" dirty="0">
              <a:solidFill>
                <a:srgbClr val="0000CC"/>
              </a:solidFill>
              <a:effectLst/>
              <a:latin typeface="Times New Roman" panose="02020603050405020304" pitchFamily="18" charset="0"/>
              <a:ea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id="{09CB9659-E838-49BD-821D-5DD2C0870ACC}"/>
              </a:ext>
            </a:extLst>
          </p:cNvPr>
          <p:cNvGraphicFramePr>
            <a:graphicFrameLocks noGrp="1"/>
          </p:cNvGraphicFramePr>
          <p:nvPr>
            <p:extLst>
              <p:ext uri="{D42A27DB-BD31-4B8C-83A1-F6EECF244321}">
                <p14:modId xmlns:p14="http://schemas.microsoft.com/office/powerpoint/2010/main" val="3513292051"/>
              </p:ext>
            </p:extLst>
          </p:nvPr>
        </p:nvGraphicFramePr>
        <p:xfrm>
          <a:off x="755576" y="941560"/>
          <a:ext cx="7128790" cy="5911901"/>
        </p:xfrm>
        <a:graphic>
          <a:graphicData uri="http://schemas.openxmlformats.org/drawingml/2006/table">
            <a:tbl>
              <a:tblPr firstRow="1" firstCol="1" bandRow="1"/>
              <a:tblGrid>
                <a:gridCol w="484521">
                  <a:extLst>
                    <a:ext uri="{9D8B030D-6E8A-4147-A177-3AD203B41FA5}">
                      <a16:colId xmlns:a16="http://schemas.microsoft.com/office/drawing/2014/main" val="4034251786"/>
                    </a:ext>
                  </a:extLst>
                </a:gridCol>
                <a:gridCol w="2927084">
                  <a:extLst>
                    <a:ext uri="{9D8B030D-6E8A-4147-A177-3AD203B41FA5}">
                      <a16:colId xmlns:a16="http://schemas.microsoft.com/office/drawing/2014/main" val="1021727915"/>
                    </a:ext>
                  </a:extLst>
                </a:gridCol>
                <a:gridCol w="3717185">
                  <a:extLst>
                    <a:ext uri="{9D8B030D-6E8A-4147-A177-3AD203B41FA5}">
                      <a16:colId xmlns:a16="http://schemas.microsoft.com/office/drawing/2014/main" val="2148637994"/>
                    </a:ext>
                  </a:extLst>
                </a:gridCol>
              </a:tblGrid>
              <a:tr h="484418">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з/п</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Спеціальність</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Освітня програма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025786"/>
                  </a:ext>
                </a:extLst>
              </a:tr>
              <a:tr h="484418">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А4.04 Середня освіта (математика)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577492045"/>
                  </a:ext>
                </a:extLst>
              </a:tr>
              <a:tr h="428269">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А7 Фізична культура і спорт</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Фізична культура і спорт</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79548839"/>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С1 </a:t>
                      </a:r>
                      <a:r>
                        <a:rPr lang="uk-UA" sz="1400" dirty="0">
                          <a:solidFill>
                            <a:srgbClr val="0000CC"/>
                          </a:solidFill>
                          <a:effectLst/>
                          <a:latin typeface="Times New Roman" panose="02020603050405020304" pitchFamily="18" charset="0"/>
                          <a:ea typeface="Times New Roman" panose="02020603050405020304" pitchFamily="18" charset="0"/>
                        </a:rPr>
                        <a:t>Економіка та міжнародні економічні відносини (за спеціалізаціями)</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Економіка та бізнес-аналітика</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30514693"/>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С2 Політологія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Політологія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179094969"/>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D1 Облік і оподаткування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Облік і оподаткування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382186103"/>
                  </a:ext>
                </a:extLst>
              </a:tr>
              <a:tr h="735071">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D2 Фінанси, банківська справа, страхування та фондовий ринок</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Фінанси, банківська справа та страхування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01586505"/>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D3 Менеджмент</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Менеджмент</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05709942"/>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D5 Маркетинг</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Маркетинг</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65301419"/>
                  </a:ext>
                </a:extLst>
              </a:tr>
              <a:tr h="484418">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D7 Торгівля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Підприємництво, торгівля та біржова діяльність</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97986607"/>
                  </a:ext>
                </a:extLst>
              </a:tr>
              <a:tr h="484418">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D4 Публічне управління та адміністрування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Публічне управління та адміністрування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485897455"/>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E3 Хімія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Хімія харчових продуктів</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381459076"/>
                  </a:ext>
                </a:extLst>
              </a:tr>
            </a:tbl>
          </a:graphicData>
        </a:graphic>
      </p:graphicFrame>
    </p:spTree>
    <p:extLst>
      <p:ext uri="{BB962C8B-B14F-4D97-AF65-F5344CB8AC3E}">
        <p14:creationId xmlns:p14="http://schemas.microsoft.com/office/powerpoint/2010/main" val="118306607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ChangeAspect="1" noChangeArrowheads="1"/>
          </p:cNvPicPr>
          <p:nvPr/>
        </p:nvPicPr>
        <p:blipFill>
          <a:blip r:embed="rId3"/>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115A4277-3E97-40B5-BAA1-A9AE87884482}"/>
              </a:ext>
            </a:extLst>
          </p:cNvPr>
          <p:cNvSpPr txBox="1"/>
          <p:nvPr/>
        </p:nvSpPr>
        <p:spPr>
          <a:xfrm>
            <a:off x="282884" y="306527"/>
            <a:ext cx="7776863" cy="646331"/>
          </a:xfrm>
          <a:prstGeom prst="rect">
            <a:avLst/>
          </a:prstGeom>
          <a:noFill/>
        </p:spPr>
        <p:txBody>
          <a:bodyPr wrap="square" rtlCol="0">
            <a:spAutoFit/>
          </a:bodyPr>
          <a:lstStyle/>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Перелік освітніх програм та спеціальностей за якими оголошується </a:t>
            </a:r>
            <a:endParaRPr lang="ru-RU" sz="1800" dirty="0">
              <a:solidFill>
                <a:srgbClr val="0000CC"/>
              </a:solidFill>
              <a:effectLst/>
              <a:latin typeface="Times New Roman" panose="02020603050405020304" pitchFamily="18" charset="0"/>
              <a:ea typeface="Times New Roman" panose="02020603050405020304" pitchFamily="18" charset="0"/>
            </a:endParaRPr>
          </a:p>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прийом на навчання до ДДМА</a:t>
            </a:r>
            <a:endParaRPr lang="ru-RU" sz="1800" dirty="0">
              <a:solidFill>
                <a:srgbClr val="0000CC"/>
              </a:solidFill>
              <a:effectLst/>
              <a:latin typeface="Times New Roman" panose="02020603050405020304" pitchFamily="18" charset="0"/>
              <a:ea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5C04031F-FE25-4725-9F22-ED3504E65EAE}"/>
              </a:ext>
            </a:extLst>
          </p:cNvPr>
          <p:cNvGraphicFramePr>
            <a:graphicFrameLocks noGrp="1"/>
          </p:cNvGraphicFramePr>
          <p:nvPr>
            <p:extLst>
              <p:ext uri="{D42A27DB-BD31-4B8C-83A1-F6EECF244321}">
                <p14:modId xmlns:p14="http://schemas.microsoft.com/office/powerpoint/2010/main" val="4210033801"/>
              </p:ext>
            </p:extLst>
          </p:nvPr>
        </p:nvGraphicFramePr>
        <p:xfrm>
          <a:off x="1084253" y="943691"/>
          <a:ext cx="6476078" cy="5847190"/>
        </p:xfrm>
        <a:graphic>
          <a:graphicData uri="http://schemas.openxmlformats.org/drawingml/2006/table">
            <a:tbl>
              <a:tblPr firstRow="1" firstCol="1" bandRow="1"/>
              <a:tblGrid>
                <a:gridCol w="440159">
                  <a:extLst>
                    <a:ext uri="{9D8B030D-6E8A-4147-A177-3AD203B41FA5}">
                      <a16:colId xmlns:a16="http://schemas.microsoft.com/office/drawing/2014/main" val="476721629"/>
                    </a:ext>
                  </a:extLst>
                </a:gridCol>
                <a:gridCol w="2659080">
                  <a:extLst>
                    <a:ext uri="{9D8B030D-6E8A-4147-A177-3AD203B41FA5}">
                      <a16:colId xmlns:a16="http://schemas.microsoft.com/office/drawing/2014/main" val="3441568825"/>
                    </a:ext>
                  </a:extLst>
                </a:gridCol>
                <a:gridCol w="3376839">
                  <a:extLst>
                    <a:ext uri="{9D8B030D-6E8A-4147-A177-3AD203B41FA5}">
                      <a16:colId xmlns:a16="http://schemas.microsoft.com/office/drawing/2014/main" val="305175579"/>
                    </a:ext>
                  </a:extLst>
                </a:gridCol>
              </a:tblGrid>
              <a:tr h="424381">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з/п</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Спеціальність</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Освітня програма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92126"/>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F3 Комп’ютерні науки</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науки</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950238"/>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F7 Комп’ютерна інженерія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системи та мережі</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339322"/>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F4 Системний аналіз</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Інтелектуальні системи прийняття рішень</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671634"/>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F6 Інформаційні системи та технології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системи, технології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та </a:t>
                      </a:r>
                      <a:r>
                        <a:rPr lang="en-US"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web</a:t>
                      </a: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-дизайн</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263743"/>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 Прикладна механіка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Зварювання і споріднені процеси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165554"/>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 Прикладна механіка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Інтегроване проектування машин і технологій обробки матеріалів</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5324"/>
                  </a:ext>
                </a:extLst>
              </a:tr>
              <a:tr h="329510">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 Прикладна механіка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 механіка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57204015"/>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G11.01 Машинобудування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(Верстати та інструменти)</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Мехатронні</a:t>
                      </a: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системи, інструменти та технології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658715"/>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G11.05 Машинобудування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(Транспортні засоби)</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Підйомно</a:t>
                      </a: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-транспортні машини та робототехніка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845980"/>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 Металургія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Інноваційні технології обробки металів тиском</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13521"/>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 Металургія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Ливарне виробництво чорних та кольорових металів і сплавів</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502140"/>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G3 Електрична інженерія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Електроенергетика, електротехніка та електромеханіка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10404"/>
                  </a:ext>
                </a:extLst>
              </a:tr>
              <a:tr h="64393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G7 Автоматизація, комп’ютерно-інтегровані технології та робототехніка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Автоматизація та комп'ютерно-інтегровані технології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867261"/>
                  </a:ext>
                </a:extLst>
              </a:tr>
            </a:tbl>
          </a:graphicData>
        </a:graphic>
      </p:graphicFrame>
    </p:spTree>
    <p:extLst>
      <p:ext uri="{BB962C8B-B14F-4D97-AF65-F5344CB8AC3E}">
        <p14:creationId xmlns:p14="http://schemas.microsoft.com/office/powerpoint/2010/main" val="1558008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7319"/>
            <a:ext cx="7632848" cy="830997"/>
          </a:xfrm>
          <a:prstGeom prst="rect">
            <a:avLst/>
          </a:prstGeom>
          <a:noFill/>
        </p:spPr>
        <p:txBody>
          <a:bodyPr wrap="square" rtlCol="0">
            <a:spAutoFit/>
          </a:bodyPr>
          <a:lstStyle/>
          <a:p>
            <a:pPr algn="ctr"/>
            <a:r>
              <a:rPr lang="ru-RU" sz="2400" b="1" i="0" dirty="0">
                <a:solidFill>
                  <a:srgbClr val="0000CC"/>
                </a:solidFill>
                <a:effectLst/>
                <a:latin typeface="Roboto" panose="020B0604020202020204" pitchFamily="2" charset="0"/>
              </a:rPr>
              <a:t>ПРОГРАМА ПІДТРИМКИ ВИПУСКНИКІВ 11-х КЛАСІВ КРАМАТОРСЬКА</a:t>
            </a:r>
            <a:endParaRPr lang="ru-RU" sz="24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5F5C8E3E-23DE-4AE0-9C69-D05754B77505}"/>
              </a:ext>
            </a:extLst>
          </p:cNvPr>
          <p:cNvSpPr txBox="1"/>
          <p:nvPr/>
        </p:nvSpPr>
        <p:spPr>
          <a:xfrm>
            <a:off x="539552" y="1642320"/>
            <a:ext cx="8064896" cy="5170646"/>
          </a:xfrm>
          <a:prstGeom prst="rect">
            <a:avLst/>
          </a:prstGeom>
          <a:noFill/>
        </p:spPr>
        <p:txBody>
          <a:bodyPr wrap="square">
            <a:spAutoFit/>
          </a:bodyPr>
          <a:lstStyle/>
          <a:p>
            <a:pPr indent="447675" algn="ctr"/>
            <a:r>
              <a:rPr lang="uk-UA" sz="2800" b="1" i="0" dirty="0">
                <a:solidFill>
                  <a:srgbClr val="0000CC"/>
                </a:solidFill>
                <a:effectLst/>
                <a:latin typeface="Times New Roman" panose="02020603050405020304" pitchFamily="18" charset="0"/>
                <a:cs typeface="Times New Roman" panose="02020603050405020304" pitchFamily="18" charset="0"/>
              </a:rPr>
              <a:t>Шановні абітурієнти! </a:t>
            </a:r>
          </a:p>
          <a:p>
            <a:pPr indent="447675" algn="just"/>
            <a:endParaRPr lang="uk-UA" sz="2000" dirty="0">
              <a:solidFill>
                <a:srgbClr val="0000CC"/>
              </a:solidFill>
              <a:latin typeface="Times New Roman" panose="02020603050405020304" pitchFamily="18" charset="0"/>
              <a:cs typeface="Times New Roman" panose="02020603050405020304" pitchFamily="18" charset="0"/>
            </a:endParaRPr>
          </a:p>
          <a:p>
            <a:pPr indent="447675" algn="just"/>
            <a:r>
              <a:rPr lang="uk-UA" sz="2400" b="0" i="0" dirty="0">
                <a:solidFill>
                  <a:srgbClr val="0000CC"/>
                </a:solidFill>
                <a:effectLst/>
                <a:latin typeface="Times New Roman" panose="02020603050405020304" pitchFamily="18" charset="0"/>
                <a:cs typeface="Times New Roman" panose="02020603050405020304" pitchFamily="18" charset="0"/>
              </a:rPr>
              <a:t>У Краматорську третій рік діє програма підтримки учнів міста, за якою ви маєте змогу за рахунок місцевого бюджету здобути ступінь «Бакалавр» у Донбаській державній машинобудівній академії.</a:t>
            </a:r>
          </a:p>
          <a:p>
            <a:pPr indent="447675" algn="just"/>
            <a:endParaRPr lang="uk-UA" sz="2400" b="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400" b="0" i="0" dirty="0">
                <a:solidFill>
                  <a:srgbClr val="0000CC"/>
                </a:solidFill>
                <a:effectLst/>
                <a:latin typeface="Times New Roman" panose="02020603050405020304" pitchFamily="18" charset="0"/>
                <a:cs typeface="Times New Roman" panose="02020603050405020304" pitchFamily="18" charset="0"/>
              </a:rPr>
              <a:t>Щоб скористатися програмою необхідно:</a:t>
            </a:r>
          </a:p>
          <a:p>
            <a:pPr indent="447675" algn="just"/>
            <a:endParaRPr lang="uk-UA" sz="2400" b="0" i="0" dirty="0">
              <a:solidFill>
                <a:srgbClr val="0000CC"/>
              </a:solidFill>
              <a:effectLst/>
              <a:latin typeface="Times New Roman" panose="02020603050405020304" pitchFamily="18" charset="0"/>
              <a:cs typeface="Times New Roman" panose="02020603050405020304" pitchFamily="18" charset="0"/>
            </a:endParaRPr>
          </a:p>
          <a:p>
            <a:pPr marL="361950" indent="-361950" algn="just"/>
            <a:r>
              <a:rPr lang="uk-UA" sz="2400" dirty="0">
                <a:solidFill>
                  <a:srgbClr val="0000CC"/>
                </a:solidFill>
                <a:latin typeface="Times New Roman" panose="02020603050405020304" pitchFamily="18" charset="0"/>
                <a:cs typeface="Times New Roman" panose="02020603050405020304" pitchFamily="18" charset="0"/>
              </a:rPr>
              <a:t>1. Бути випускником 11 класу 2025 року будь-якої школи Краматорська;</a:t>
            </a:r>
          </a:p>
          <a:p>
            <a:pPr marL="361950" indent="-361950" algn="just"/>
            <a:r>
              <a:rPr lang="uk-UA" sz="2400" dirty="0">
                <a:solidFill>
                  <a:srgbClr val="0000CC"/>
                </a:solidFill>
                <a:latin typeface="Times New Roman" panose="02020603050405020304" pitchFamily="18" charset="0"/>
                <a:cs typeface="Times New Roman" panose="02020603050405020304" pitchFamily="18" charset="0"/>
              </a:rPr>
              <a:t>2. Вступити до ДДМА на контракт (скласти НМТ 2025 року на 100 і більше балів).</a:t>
            </a:r>
          </a:p>
          <a:p>
            <a:endParaRPr lang="ru-RU" dirty="0"/>
          </a:p>
        </p:txBody>
      </p:sp>
    </p:spTree>
    <p:extLst>
      <p:ext uri="{BB962C8B-B14F-4D97-AF65-F5344CB8AC3E}">
        <p14:creationId xmlns:p14="http://schemas.microsoft.com/office/powerpoint/2010/main" val="154844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85599" y="508296"/>
            <a:ext cx="8229600" cy="360040"/>
          </a:xfrm>
          <a:prstGeom prst="rect">
            <a:avLst/>
          </a:prstGeom>
          <a:noFill/>
          <a:ln w="9525">
            <a:noFill/>
            <a:miter lim="800000"/>
            <a:headEnd/>
            <a:tailEnd/>
          </a:ln>
        </p:spPr>
        <p:txBody>
          <a:bodyPr anchor="ctr"/>
          <a:lstStyle/>
          <a:p>
            <a:pPr algn="ctr"/>
            <a:r>
              <a:rPr lang="uk-UA" altLang="uk-UA" sz="2800" b="1" dirty="0">
                <a:solidFill>
                  <a:srgbClr val="0000CC"/>
                </a:solidFill>
                <a:latin typeface="Times New Roman" pitchFamily="18" charset="0"/>
                <a:cs typeface="Times New Roman" pitchFamily="18" charset="0"/>
              </a:rPr>
              <a:t>Перелік спеціальностей особливої підтримки</a:t>
            </a:r>
            <a:endParaRPr lang="ru-RU" sz="2800" dirty="0">
              <a:solidFill>
                <a:srgbClr val="FF0000"/>
              </a:solidFill>
              <a:latin typeface="Times New Roman" pitchFamily="18" charset="0"/>
              <a:cs typeface="Times New Roman" pitchFamily="18" charset="0"/>
            </a:endParaRPr>
          </a:p>
        </p:txBody>
      </p:sp>
      <p:graphicFrame>
        <p:nvGraphicFramePr>
          <p:cNvPr id="2" name="Таблица 1">
            <a:extLst>
              <a:ext uri="{FF2B5EF4-FFF2-40B4-BE49-F238E27FC236}">
                <a16:creationId xmlns:a16="http://schemas.microsoft.com/office/drawing/2014/main" id="{7EBE50C6-2A00-4B10-AE7B-FFACF9805A36}"/>
              </a:ext>
            </a:extLst>
          </p:cNvPr>
          <p:cNvGraphicFramePr>
            <a:graphicFrameLocks noGrp="1"/>
          </p:cNvGraphicFramePr>
          <p:nvPr/>
        </p:nvGraphicFramePr>
        <p:xfrm>
          <a:off x="755576" y="1080718"/>
          <a:ext cx="7488833" cy="5592710"/>
        </p:xfrm>
        <a:graphic>
          <a:graphicData uri="http://schemas.openxmlformats.org/drawingml/2006/table">
            <a:tbl>
              <a:tblPr bandRow="1"/>
              <a:tblGrid>
                <a:gridCol w="1133623">
                  <a:extLst>
                    <a:ext uri="{9D8B030D-6E8A-4147-A177-3AD203B41FA5}">
                      <a16:colId xmlns:a16="http://schemas.microsoft.com/office/drawing/2014/main" val="2948680778"/>
                    </a:ext>
                  </a:extLst>
                </a:gridCol>
                <a:gridCol w="1588362">
                  <a:extLst>
                    <a:ext uri="{9D8B030D-6E8A-4147-A177-3AD203B41FA5}">
                      <a16:colId xmlns:a16="http://schemas.microsoft.com/office/drawing/2014/main" val="1289638345"/>
                    </a:ext>
                  </a:extLst>
                </a:gridCol>
                <a:gridCol w="2383424">
                  <a:extLst>
                    <a:ext uri="{9D8B030D-6E8A-4147-A177-3AD203B41FA5}">
                      <a16:colId xmlns:a16="http://schemas.microsoft.com/office/drawing/2014/main" val="364310085"/>
                    </a:ext>
                  </a:extLst>
                </a:gridCol>
                <a:gridCol w="2383424">
                  <a:extLst>
                    <a:ext uri="{9D8B030D-6E8A-4147-A177-3AD203B41FA5}">
                      <a16:colId xmlns:a16="http://schemas.microsoft.com/office/drawing/2014/main" val="3880414851"/>
                    </a:ext>
                  </a:extLst>
                </a:gridCol>
              </a:tblGrid>
              <a:tr h="586684">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Шифр галузі</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Галузь знань</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Код спеціальності</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Назва спеціальності</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26720"/>
                  </a:ext>
                </a:extLst>
              </a:tr>
              <a:tr h="930664">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A4</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A4.04 «Середня освіта (Математика)»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393131"/>
                  </a:ext>
                </a:extLst>
              </a:tr>
              <a:tr h="1173369">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Природничі науки математика та статистика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E3</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Хімія</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403116"/>
                  </a:ext>
                </a:extLst>
              </a:tr>
              <a:tr h="417315">
                <a:tc rowSpan="5">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Інженерія, виробництво та будівництво</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G3</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Електрична інженерія</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006372"/>
                  </a:ext>
                </a:extLst>
              </a:tr>
              <a:tr h="1173369">
                <a:tc vMerge="1">
                  <a:txBody>
                    <a:bodyPr/>
                    <a:lstStyle/>
                    <a:p>
                      <a:endParaRPr lang="ru-RU"/>
                    </a:p>
                  </a:txBody>
                  <a:tcPr/>
                </a:tc>
                <a:tc vMerge="1">
                  <a:txBody>
                    <a:bodyPr/>
                    <a:lstStyle/>
                    <a:p>
                      <a:endParaRPr lang="ru-RU"/>
                    </a:p>
                  </a:txBody>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G7</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Автоматизація, комп’ютерно- інтегровані технології та робототехніка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52924"/>
                  </a:ext>
                </a:extLst>
              </a:tr>
              <a:tr h="293342">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 механіка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486722"/>
                  </a:ext>
                </a:extLst>
              </a:tr>
              <a:tr h="293342">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Металургія</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628220"/>
                  </a:ext>
                </a:extLst>
              </a:tr>
              <a:tr h="724625">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Машинобудування (за спеціалізаціями)</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949971"/>
                  </a:ext>
                </a:extLst>
              </a:tr>
            </a:tbl>
          </a:graphicData>
        </a:graphic>
      </p:graphicFrame>
    </p:spTree>
    <p:extLst>
      <p:ext uri="{BB962C8B-B14F-4D97-AF65-F5344CB8AC3E}">
        <p14:creationId xmlns:p14="http://schemas.microsoft.com/office/powerpoint/2010/main" val="295817770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91193"/>
            <a:ext cx="7632848" cy="461665"/>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Освітні центр «Донбас-Україна» та «Крим-Україна»</a:t>
            </a:r>
            <a:endParaRPr lang="ru-RU" sz="2400"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5F5C8E3E-23DE-4AE0-9C69-D05754B77505}"/>
              </a:ext>
            </a:extLst>
          </p:cNvPr>
          <p:cNvSpPr txBox="1"/>
          <p:nvPr/>
        </p:nvSpPr>
        <p:spPr>
          <a:xfrm>
            <a:off x="389379" y="1466661"/>
            <a:ext cx="8064896" cy="4708981"/>
          </a:xfrm>
          <a:prstGeom prst="rect">
            <a:avLst/>
          </a:prstGeom>
          <a:noFill/>
        </p:spPr>
        <p:txBody>
          <a:bodyPr wrap="square">
            <a:spAutoFit/>
          </a:bodyPr>
          <a:lstStyle/>
          <a:p>
            <a:pPr indent="447675" algn="just"/>
            <a:r>
              <a:rPr lang="uk-UA" sz="2000" dirty="0">
                <a:solidFill>
                  <a:srgbClr val="0000CC"/>
                </a:solidFill>
                <a:latin typeface="Times New Roman" panose="02020603050405020304" pitchFamily="18" charset="0"/>
                <a:cs typeface="Times New Roman" panose="02020603050405020304" pitchFamily="18" charset="0"/>
              </a:rPr>
              <a:t>Освітні центри «Донбас-Україна» та «Крим-Україна» для осіб, місце </a:t>
            </a:r>
            <a:r>
              <a:rPr lang="uk-UA" sz="2000" i="0" dirty="0">
                <a:solidFill>
                  <a:srgbClr val="0000CC"/>
                </a:solidFill>
                <a:effectLst/>
                <a:latin typeface="Times New Roman" panose="02020603050405020304" pitchFamily="18" charset="0"/>
                <a:cs typeface="Times New Roman" panose="02020603050405020304" pitchFamily="18" charset="0"/>
              </a:rPr>
              <a:t>проживання яких зареєстровано (задекларовано) на тимчасово окупованій території, або в населених пунктах, віднесених до територій активних бойових дій (територій активних бойових дій, на яких функціонують державні електронні інформаційні ресурси) станом на 01 липня 2025 року та які перебувають на ній або які переселилися з неї після 01 січня </a:t>
            </a:r>
            <a:r>
              <a:rPr lang="ru-RU" sz="2000" i="0" dirty="0">
                <a:solidFill>
                  <a:srgbClr val="0000CC"/>
                </a:solidFill>
                <a:effectLst/>
                <a:latin typeface="Times New Roman" panose="02020603050405020304" pitchFamily="18" charset="0"/>
                <a:cs typeface="Times New Roman" panose="02020603050405020304" pitchFamily="18" charset="0"/>
              </a:rPr>
              <a:t>2025 року, </a:t>
            </a:r>
            <a:r>
              <a:rPr lang="uk-UA" sz="2000" i="0" dirty="0">
                <a:solidFill>
                  <a:srgbClr val="0000CC"/>
                </a:solidFill>
                <a:effectLst/>
                <a:latin typeface="Times New Roman" panose="02020603050405020304" pitchFamily="18" charset="0"/>
                <a:cs typeface="Times New Roman" panose="02020603050405020304" pitchFamily="18" charset="0"/>
              </a:rPr>
              <a:t>працюватимуть з 01 червня до 30 вересня. </a:t>
            </a:r>
          </a:p>
          <a:p>
            <a:pPr indent="447675" algn="just"/>
            <a:endParaRPr lang="uk-UA" sz="200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000" i="0" dirty="0">
                <a:solidFill>
                  <a:srgbClr val="0000CC"/>
                </a:solidFill>
                <a:effectLst/>
                <a:latin typeface="Times New Roman" panose="02020603050405020304" pitchFamily="18" charset="0"/>
                <a:cs typeface="Times New Roman" panose="02020603050405020304" pitchFamily="18" charset="0"/>
              </a:rPr>
              <a:t>Вступники, які зареєстровані та проживають на зазначених територіях, мають право вступати в межах квоти-2 (40% від максимального обсягу державного замовлення) для здобуття освітнього ступеня бакалавра на основі повної загальної середньої освіти. </a:t>
            </a:r>
          </a:p>
          <a:p>
            <a:pPr indent="447675" algn="just"/>
            <a:endParaRPr lang="uk-UA" sz="200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000" i="0" dirty="0">
                <a:solidFill>
                  <a:srgbClr val="0000CC"/>
                </a:solidFill>
                <a:effectLst/>
                <a:latin typeface="Times New Roman" panose="02020603050405020304" pitchFamily="18" charset="0"/>
                <a:cs typeface="Times New Roman" panose="02020603050405020304" pitchFamily="18" charset="0"/>
              </a:rPr>
              <a:t>Для участі у конкурсі за державним замовленням </a:t>
            </a:r>
            <a:r>
              <a:rPr lang="ru-RU" sz="2000" i="0" dirty="0">
                <a:solidFill>
                  <a:srgbClr val="0000CC"/>
                </a:solidFill>
                <a:effectLst/>
                <a:latin typeface="Times New Roman" panose="02020603050405020304" pitchFamily="18" charset="0"/>
                <a:cs typeface="Times New Roman" panose="02020603050405020304" pitchFamily="18" charset="0"/>
              </a:rPr>
              <a:t>в межах квоти-2 </a:t>
            </a:r>
            <a:r>
              <a:rPr lang="uk-UA" sz="2000" i="0" dirty="0">
                <a:solidFill>
                  <a:srgbClr val="0000CC"/>
                </a:solidFill>
                <a:effectLst/>
                <a:latin typeface="Times New Roman" panose="02020603050405020304" pitchFamily="18" charset="0"/>
                <a:cs typeface="Times New Roman" panose="02020603050405020304" pitchFamily="18" charset="0"/>
              </a:rPr>
              <a:t>необхідно подати заяви на вступ з 19 липня до 1 серпня.</a:t>
            </a:r>
            <a:endParaRPr lang="ru-RU" dirty="0"/>
          </a:p>
        </p:txBody>
      </p:sp>
    </p:spTree>
    <p:extLst>
      <p:ext uri="{BB962C8B-B14F-4D97-AF65-F5344CB8AC3E}">
        <p14:creationId xmlns:p14="http://schemas.microsoft.com/office/powerpoint/2010/main" val="17789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91193"/>
            <a:ext cx="7632848" cy="461665"/>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Додатковий прийом заяв та документів</a:t>
            </a:r>
            <a:endParaRPr lang="ru-RU" sz="2400"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graphicFrame>
        <p:nvGraphicFramePr>
          <p:cNvPr id="2" name="Таблица 1">
            <a:extLst>
              <a:ext uri="{FF2B5EF4-FFF2-40B4-BE49-F238E27FC236}">
                <a16:creationId xmlns:a16="http://schemas.microsoft.com/office/drawing/2014/main" id="{17E08C9E-26B5-4050-9DBB-D4EAC663E83B}"/>
              </a:ext>
            </a:extLst>
          </p:cNvPr>
          <p:cNvGraphicFramePr>
            <a:graphicFrameLocks noGrp="1"/>
          </p:cNvGraphicFramePr>
          <p:nvPr>
            <p:extLst>
              <p:ext uri="{D42A27DB-BD31-4B8C-83A1-F6EECF244321}">
                <p14:modId xmlns:p14="http://schemas.microsoft.com/office/powerpoint/2010/main" val="10436090"/>
              </p:ext>
            </p:extLst>
          </p:nvPr>
        </p:nvGraphicFramePr>
        <p:xfrm>
          <a:off x="683568" y="960127"/>
          <a:ext cx="7488832" cy="5722351"/>
        </p:xfrm>
        <a:graphic>
          <a:graphicData uri="http://schemas.openxmlformats.org/drawingml/2006/table">
            <a:tbl>
              <a:tblPr firstRow="1" firstCol="1" lastRow="1" lastCol="1" bandRow="1" bandCol="1"/>
              <a:tblGrid>
                <a:gridCol w="2909909">
                  <a:extLst>
                    <a:ext uri="{9D8B030D-6E8A-4147-A177-3AD203B41FA5}">
                      <a16:colId xmlns:a16="http://schemas.microsoft.com/office/drawing/2014/main" val="412974634"/>
                    </a:ext>
                  </a:extLst>
                </a:gridCol>
                <a:gridCol w="2274667">
                  <a:extLst>
                    <a:ext uri="{9D8B030D-6E8A-4147-A177-3AD203B41FA5}">
                      <a16:colId xmlns:a16="http://schemas.microsoft.com/office/drawing/2014/main" val="3885631664"/>
                    </a:ext>
                  </a:extLst>
                </a:gridCol>
                <a:gridCol w="2304256">
                  <a:extLst>
                    <a:ext uri="{9D8B030D-6E8A-4147-A177-3AD203B41FA5}">
                      <a16:colId xmlns:a16="http://schemas.microsoft.com/office/drawing/2014/main" val="3776811539"/>
                    </a:ext>
                  </a:extLst>
                </a:gridCol>
              </a:tblGrid>
              <a:tr h="427198">
                <a:tc>
                  <a:txBody>
                    <a:bodyPr/>
                    <a:lstStyle/>
                    <a:p>
                      <a:pPr algn="ctr">
                        <a:lnSpc>
                          <a:spcPct val="9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Етапи вступної кампанії</a:t>
                      </a:r>
                      <a:endParaRPr lang="ru-RU"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Денна форма здобуття освіти</a:t>
                      </a:r>
                      <a:endParaRPr lang="ru-RU"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Заочна форма здобуття освіти</a:t>
                      </a:r>
                      <a:endParaRPr lang="ru-RU"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294439"/>
                  </a:ext>
                </a:extLst>
              </a:tr>
              <a:tr h="640797">
                <a:tc>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Реєстрація заяв на участь у співбесідах та творчих конкурсах здійснюється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 вересня – 13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974089652"/>
                  </a:ext>
                </a:extLst>
              </a:tr>
              <a:tr h="427198">
                <a:tc>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Співбесіди та творчі конкурси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16 вересня -23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583583341"/>
                  </a:ext>
                </a:extLst>
              </a:tr>
              <a:tr h="427198">
                <a:tc>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Початок прийому заяв та документів</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029544255"/>
                  </a:ext>
                </a:extLst>
              </a:tr>
              <a:tr h="418367">
                <a:tc>
                  <a:txBody>
                    <a:bodyPr/>
                    <a:lstStyle/>
                    <a:p>
                      <a:pPr algn="ctr">
                        <a:lnSpc>
                          <a:spcPct val="95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Закінчення прийому заяв та документів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 18 годині 14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740146416"/>
                  </a:ext>
                </a:extLst>
              </a:tr>
              <a:tr h="2091835">
                <a:tc>
                  <a:txBody>
                    <a:bodyPr/>
                    <a:lstStyle/>
                    <a:p>
                      <a:pPr algn="ctr">
                        <a:lnSpc>
                          <a:spcPct val="95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Формування рейтингових списків вступників, надання рекомендацій до зарахування та оприлюднення списку рекомендованих з повідомленням про отримання чи неотримання ними права здобувати вищу освіту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не пізніше 25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601056597"/>
                  </a:ext>
                </a:extLst>
              </a:tr>
              <a:tr h="1045918">
                <a:tc>
                  <a:txBody>
                    <a:bodyPr/>
                    <a:lstStyle/>
                    <a:p>
                      <a:pPr algn="ctr">
                        <a:lnSpc>
                          <a:spcPct val="95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Вступники, які отримали рекомендації, мають виконати вимоги до зарахування на місця державного замовлення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84175"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до 18:00 29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791600867"/>
                  </a:ext>
                </a:extLst>
              </a:tr>
              <a:tr h="230724">
                <a:tc>
                  <a:txBody>
                    <a:bodyPr/>
                    <a:lstStyle/>
                    <a:p>
                      <a:pPr algn="ctr">
                        <a:lnSpc>
                          <a:spcPct val="95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Зарахування вступників</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84175"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не пізніше ніж 30 вересня</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741057203"/>
                  </a:ext>
                </a:extLst>
              </a:tr>
            </a:tbl>
          </a:graphicData>
        </a:graphic>
      </p:graphicFrame>
    </p:spTree>
    <p:extLst>
      <p:ext uri="{BB962C8B-B14F-4D97-AF65-F5344CB8AC3E}">
        <p14:creationId xmlns:p14="http://schemas.microsoft.com/office/powerpoint/2010/main" val="409238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2"/>
          <a:srcRect l="4514" t="11639" r="25603" b="11446"/>
          <a:stretch>
            <a:fillRect/>
          </a:stretch>
        </p:blipFill>
        <p:spPr>
          <a:xfrm>
            <a:off x="3280698" y="3403544"/>
            <a:ext cx="5634605" cy="3363279"/>
          </a:xfrm>
          <a:effectLst>
            <a:softEdge rad="127000"/>
          </a:effectLst>
        </p:spPr>
      </p:pic>
      <p:sp>
        <p:nvSpPr>
          <p:cNvPr id="34818" name="Rectangle 5"/>
          <p:cNvSpPr>
            <a:spLocks noChangeArrowheads="1"/>
          </p:cNvSpPr>
          <p:nvPr/>
        </p:nvSpPr>
        <p:spPr bwMode="auto">
          <a:xfrm>
            <a:off x="321924" y="5085184"/>
            <a:ext cx="3097948" cy="1477328"/>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УЦОЯО </a:t>
            </a:r>
            <a:r>
              <a:rPr lang="uk-UA" altLang="uk-UA" b="1" dirty="0">
                <a:solidFill>
                  <a:srgbClr val="FFFF00"/>
                </a:solidFill>
                <a:latin typeface="Times New Roman" pitchFamily="18" charset="0"/>
                <a:cs typeface="Times New Roman" pitchFamily="18" charset="0"/>
              </a:rPr>
              <a:t>– </a:t>
            </a:r>
            <a:r>
              <a:rPr lang="en-US" altLang="uk-UA" b="1" dirty="0">
                <a:solidFill>
                  <a:srgbClr val="FFFF00"/>
                </a:solidFill>
                <a:hlinkClick r:id="rId3"/>
              </a:rPr>
              <a:t>www.testportal.gov.ua</a:t>
            </a:r>
            <a:endParaRPr lang="uk-UA" altLang="uk-UA" b="1" dirty="0">
              <a:solidFill>
                <a:srgbClr val="FFFF00"/>
              </a:solidFill>
            </a:endParaRPr>
          </a:p>
          <a:p>
            <a:r>
              <a:rPr lang="en-US" altLang="uk-UA" b="1" dirty="0">
                <a:solidFill>
                  <a:srgbClr val="FFFF00"/>
                </a:solidFill>
              </a:rPr>
              <a:t> </a:t>
            </a:r>
            <a:r>
              <a:rPr lang="uk-UA" altLang="uk-UA" b="1" dirty="0">
                <a:solidFill>
                  <a:srgbClr val="FFFF00"/>
                </a:solidFill>
              </a:rPr>
              <a:t>    </a:t>
            </a:r>
            <a:endParaRPr lang="uk-UA" altLang="uk-UA" dirty="0">
              <a:solidFill>
                <a:srgbClr val="FFFF00"/>
              </a:solidFill>
            </a:endParaRPr>
          </a:p>
          <a:p>
            <a:r>
              <a:rPr lang="uk-UA" altLang="uk-UA" b="1" dirty="0">
                <a:solidFill>
                  <a:srgbClr val="FFFF00"/>
                </a:solidFill>
                <a:latin typeface="Times New Roman" pitchFamily="18" charset="0"/>
                <a:cs typeface="Times New Roman" pitchFamily="18" charset="0"/>
              </a:rPr>
              <a:t>ЄДЕБО –  </a:t>
            </a:r>
            <a:r>
              <a:rPr lang="en-US" altLang="uk-UA" b="1" dirty="0">
                <a:solidFill>
                  <a:srgbClr val="FFFF00"/>
                </a:solidFill>
                <a:latin typeface="Arial" panose="020B0604020202020204" pitchFamily="34" charset="0"/>
                <a:cs typeface="Arial" panose="020B0604020202020204" pitchFamily="34" charset="0"/>
                <a:hlinkClick r:id="rId4"/>
              </a:rPr>
              <a:t>https://vstup.edbo.gov.ua/</a:t>
            </a:r>
            <a:r>
              <a:rPr lang="uk-UA" altLang="uk-UA" b="1" dirty="0">
                <a:solidFill>
                  <a:srgbClr val="FFFF00"/>
                </a:solidFill>
                <a:latin typeface="Arial" panose="020B0604020202020204" pitchFamily="34" charset="0"/>
                <a:cs typeface="Arial" panose="020B0604020202020204" pitchFamily="34" charset="0"/>
              </a:rPr>
              <a:t> </a:t>
            </a:r>
            <a:endParaRPr lang="ru-RU" b="1" u="sng"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4821" name="Rectangle 6"/>
          <p:cNvSpPr>
            <a:spLocks noChangeArrowheads="1"/>
          </p:cNvSpPr>
          <p:nvPr/>
        </p:nvSpPr>
        <p:spPr bwMode="auto">
          <a:xfrm>
            <a:off x="321924" y="4268028"/>
            <a:ext cx="2982629" cy="646331"/>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МОН –</a:t>
            </a:r>
            <a:r>
              <a:rPr lang="uk-UA" dirty="0">
                <a:solidFill>
                  <a:srgbClr val="FFFF00"/>
                </a:solidFill>
              </a:rPr>
              <a:t>     </a:t>
            </a:r>
            <a:r>
              <a:rPr lang="en-US" b="1" dirty="0">
                <a:hlinkClick r:id="rId5"/>
              </a:rPr>
              <a:t>www.mon.gov.ua</a:t>
            </a:r>
            <a:endParaRPr lang="ru-RU" b="1" dirty="0"/>
          </a:p>
        </p:txBody>
      </p:sp>
      <p:sp>
        <p:nvSpPr>
          <p:cNvPr id="34822" name="Rectangle 7"/>
          <p:cNvSpPr>
            <a:spLocks noChangeArrowheads="1"/>
          </p:cNvSpPr>
          <p:nvPr/>
        </p:nvSpPr>
        <p:spPr bwMode="auto">
          <a:xfrm>
            <a:off x="273296" y="3501008"/>
            <a:ext cx="2967287" cy="523220"/>
          </a:xfrm>
          <a:prstGeom prst="rect">
            <a:avLst/>
          </a:prstGeom>
          <a:noFill/>
          <a:ln w="9525">
            <a:noFill/>
            <a:miter lim="800000"/>
            <a:headEnd/>
            <a:tailEnd/>
          </a:ln>
        </p:spPr>
        <p:txBody>
          <a:bodyPr wrap="none">
            <a:spAutoFit/>
          </a:bodyPr>
          <a:lstStyle/>
          <a:p>
            <a:r>
              <a:rPr lang="uk-UA" sz="2800" b="1" dirty="0">
                <a:solidFill>
                  <a:srgbClr val="0000CC"/>
                </a:solidFill>
                <a:latin typeface="Times New Roman" pitchFamily="18" charset="0"/>
                <a:cs typeface="Times New Roman" pitchFamily="18" charset="0"/>
              </a:rPr>
              <a:t>Корисні джерела</a:t>
            </a:r>
            <a:r>
              <a:rPr lang="uk-UA" i="1" dirty="0">
                <a:solidFill>
                  <a:schemeClr val="accent2"/>
                </a:solidFill>
              </a:rPr>
              <a:t>:</a:t>
            </a:r>
            <a:endParaRPr lang="ru-RU" i="1" dirty="0">
              <a:solidFill>
                <a:schemeClr val="accent2"/>
              </a:solidFill>
            </a:endParaRPr>
          </a:p>
        </p:txBody>
      </p:sp>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277" t="10097" r="18200" b="5048"/>
          <a:stretch/>
        </p:blipFill>
        <p:spPr bwMode="auto">
          <a:xfrm>
            <a:off x="148680" y="163637"/>
            <a:ext cx="3960440" cy="29758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a:extLst>
              <a:ext uri="{FF2B5EF4-FFF2-40B4-BE49-F238E27FC236}">
                <a16:creationId xmlns:a16="http://schemas.microsoft.com/office/drawing/2014/main" id="{54339A37-D113-4D3E-A21D-FACD49C97214}"/>
              </a:ext>
            </a:extLst>
          </p:cNvPr>
          <p:cNvPicPr>
            <a:picLocks noChangeAspect="1"/>
          </p:cNvPicPr>
          <p:nvPr/>
        </p:nvPicPr>
        <p:blipFill rotWithShape="1">
          <a:blip r:embed="rId8"/>
          <a:srcRect l="20075" t="15001" r="20863" b="20364"/>
          <a:stretch/>
        </p:blipFill>
        <p:spPr>
          <a:xfrm>
            <a:off x="4083199" y="239952"/>
            <a:ext cx="4912121" cy="3023832"/>
          </a:xfrm>
          <a:prstGeom prst="rect">
            <a:avLst/>
          </a:prstGeom>
        </p:spPr>
      </p:pic>
    </p:spTree>
    <p:extLst>
      <p:ext uri="{BB962C8B-B14F-4D97-AF65-F5344CB8AC3E}">
        <p14:creationId xmlns:p14="http://schemas.microsoft.com/office/powerpoint/2010/main" val="142005733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7852"/>
            <a:ext cx="8229600" cy="3459499"/>
          </a:xfrm>
        </p:spPr>
        <p:txBody>
          <a:bodyPr>
            <a:normAutofit fontScale="32500" lnSpcReduction="20000"/>
          </a:bodyPr>
          <a:lstStyle/>
          <a:p>
            <a:pPr algn="ctr">
              <a:lnSpc>
                <a:spcPct val="120000"/>
              </a:lnSpc>
              <a:buFontTx/>
              <a:buNone/>
            </a:pPr>
            <a:r>
              <a:rPr lang="uk-UA" sz="5000" b="1" dirty="0">
                <a:solidFill>
                  <a:srgbClr val="0000CC"/>
                </a:solidFill>
                <a:latin typeface="Times New Roman" pitchFamily="18" charset="0"/>
                <a:cs typeface="Times New Roman" pitchFamily="18" charset="0"/>
              </a:rPr>
              <a:t>Більш детальну інформацію про ДДМА можна отримати на веб-сайті скориставшись «ПУТІВНИКОМ ДО ДДМА» за посиланням</a:t>
            </a:r>
            <a:r>
              <a:rPr lang="ru-RU" sz="5000" b="1" dirty="0">
                <a:solidFill>
                  <a:srgbClr val="0000CC"/>
                </a:solidFill>
                <a:latin typeface="Times New Roman" pitchFamily="18" charset="0"/>
                <a:cs typeface="Times New Roman" pitchFamily="18" charset="0"/>
              </a:rPr>
              <a:t>:</a:t>
            </a:r>
          </a:p>
          <a:p>
            <a:pPr algn="ctr">
              <a:lnSpc>
                <a:spcPct val="120000"/>
              </a:lnSpc>
              <a:buFontTx/>
              <a:buNone/>
            </a:pPr>
            <a:r>
              <a:rPr lang="en-US" sz="5000" b="1" dirty="0">
                <a:solidFill>
                  <a:srgbClr val="0000CC"/>
                </a:solidFill>
                <a:latin typeface="Times New Roman" pitchFamily="18" charset="0"/>
                <a:cs typeface="Times New Roman" pitchFamily="18" charset="0"/>
                <a:hlinkClick r:id="rId2"/>
              </a:rPr>
              <a:t>http://www.dgma.donetsk.ua/putivnik-po-kramatorskiy-donbaskiy-derzhavniy-mashinobudivniy-akademiyi.html</a:t>
            </a:r>
            <a:endParaRPr lang="uk-UA" sz="5000" b="1" dirty="0">
              <a:solidFill>
                <a:srgbClr val="0000CC"/>
              </a:solidFill>
              <a:latin typeface="Times New Roman" pitchFamily="18" charset="0"/>
              <a:cs typeface="Times New Roman" pitchFamily="18" charset="0"/>
            </a:endParaRPr>
          </a:p>
          <a:p>
            <a:pPr algn="ctr">
              <a:lnSpc>
                <a:spcPct val="120000"/>
              </a:lnSpc>
              <a:buFontTx/>
              <a:buNone/>
            </a:pPr>
            <a:r>
              <a:rPr lang="uk-UA" sz="5000" b="1" dirty="0">
                <a:solidFill>
                  <a:srgbClr val="0000CC"/>
                </a:solidFill>
                <a:latin typeface="Times New Roman" pitchFamily="18" charset="0"/>
                <a:cs typeface="Times New Roman" pitchFamily="18" charset="0"/>
              </a:rPr>
              <a:t>У разі необхідності працівники Приймальної комісії допоможуть вам </a:t>
            </a:r>
          </a:p>
          <a:p>
            <a:pPr algn="ctr">
              <a:lnSpc>
                <a:spcPct val="120000"/>
              </a:lnSpc>
              <a:buFontTx/>
              <a:buNone/>
            </a:pPr>
            <a:r>
              <a:rPr lang="uk-UA" sz="5000" b="1" dirty="0">
                <a:solidFill>
                  <a:srgbClr val="0000CC"/>
                </a:solidFill>
                <a:latin typeface="Times New Roman" pitchFamily="18" charset="0"/>
                <a:cs typeface="Times New Roman" pitchFamily="18" charset="0"/>
              </a:rPr>
              <a:t>у вирішенні питань, що стосуються вступу до ДДМА </a:t>
            </a:r>
          </a:p>
          <a:p>
            <a:pPr algn="ctr">
              <a:lnSpc>
                <a:spcPct val="120000"/>
              </a:lnSpc>
              <a:buFontTx/>
              <a:buNone/>
            </a:pPr>
            <a:r>
              <a:rPr lang="uk-UA" sz="4500" b="1" dirty="0">
                <a:solidFill>
                  <a:srgbClr val="0000CC"/>
                </a:solidFill>
                <a:latin typeface="Times New Roman" pitchFamily="18" charset="0"/>
                <a:cs typeface="Times New Roman" pitchFamily="18" charset="0"/>
              </a:rPr>
              <a:t>місто Краматорськ: +380503477849, +380660517489; 0952455537;</a:t>
            </a:r>
          </a:p>
          <a:p>
            <a:pPr algn="ctr">
              <a:lnSpc>
                <a:spcPct val="120000"/>
              </a:lnSpc>
              <a:buFontTx/>
              <a:buNone/>
            </a:pPr>
            <a:r>
              <a:rPr lang="uk-UA" sz="4500" b="1" dirty="0">
                <a:solidFill>
                  <a:srgbClr val="0000CC"/>
                </a:solidFill>
                <a:latin typeface="Times New Roman" pitchFamily="18" charset="0"/>
                <a:cs typeface="Times New Roman" pitchFamily="18" charset="0"/>
              </a:rPr>
              <a:t>місто </a:t>
            </a:r>
            <a:r>
              <a:rPr lang="uk-UA" sz="4500" b="1" dirty="0" err="1">
                <a:solidFill>
                  <a:srgbClr val="0000CC"/>
                </a:solidFill>
                <a:latin typeface="Times New Roman" pitchFamily="18" charset="0"/>
                <a:cs typeface="Times New Roman" pitchFamily="18" charset="0"/>
              </a:rPr>
              <a:t>Кам’янське</a:t>
            </a:r>
            <a:r>
              <a:rPr lang="uk-UA" sz="4500" b="1" dirty="0">
                <a:solidFill>
                  <a:srgbClr val="0000CC"/>
                </a:solidFill>
                <a:latin typeface="Times New Roman" pitchFamily="18" charset="0"/>
                <a:cs typeface="Times New Roman" pitchFamily="18" charset="0"/>
              </a:rPr>
              <a:t>: </a:t>
            </a:r>
            <a:r>
              <a:rPr lang="ru-RU" sz="4500" b="1" dirty="0">
                <a:solidFill>
                  <a:srgbClr val="0000CC"/>
                </a:solidFill>
                <a:latin typeface="Times New Roman" pitchFamily="18" charset="0"/>
                <a:cs typeface="Times New Roman" pitchFamily="18" charset="0"/>
              </a:rPr>
              <a:t>+380993071669; </a:t>
            </a:r>
            <a:r>
              <a:rPr lang="uk-UA" sz="4500" b="1" dirty="0">
                <a:solidFill>
                  <a:srgbClr val="0000CC"/>
                </a:solidFill>
                <a:latin typeface="Times New Roman" pitchFamily="18" charset="0"/>
                <a:cs typeface="Times New Roman" pitchFamily="18" charset="0"/>
              </a:rPr>
              <a:t>місто Тернопіль</a:t>
            </a:r>
            <a:r>
              <a:rPr lang="ru-RU" sz="4500" b="1" dirty="0">
                <a:solidFill>
                  <a:srgbClr val="0000CC"/>
                </a:solidFill>
                <a:latin typeface="Times New Roman" pitchFamily="18" charset="0"/>
                <a:cs typeface="Times New Roman" pitchFamily="18" charset="0"/>
              </a:rPr>
              <a:t>: +380663360808.</a:t>
            </a:r>
          </a:p>
          <a:p>
            <a:pPr algn="ctr">
              <a:lnSpc>
                <a:spcPct val="80000"/>
              </a:lnSpc>
              <a:buFontTx/>
              <a:buNone/>
            </a:pPr>
            <a:endParaRPr lang="uk-UA" sz="4500" b="1" dirty="0">
              <a:solidFill>
                <a:srgbClr val="0000CC"/>
              </a:solidFill>
              <a:latin typeface="Times New Roman" pitchFamily="18" charset="0"/>
              <a:cs typeface="Times New Roman" pitchFamily="18" charset="0"/>
            </a:endParaRPr>
          </a:p>
          <a:p>
            <a:pPr algn="ctr">
              <a:lnSpc>
                <a:spcPct val="80000"/>
              </a:lnSpc>
              <a:buFontTx/>
              <a:buNone/>
            </a:pPr>
            <a:r>
              <a:rPr lang="uk-UA" sz="4500" b="1" dirty="0">
                <a:solidFill>
                  <a:srgbClr val="0000CC"/>
                </a:solidFill>
                <a:latin typeface="Times New Roman" pitchFamily="18" charset="0"/>
                <a:cs typeface="Times New Roman" pitchFamily="18" charset="0"/>
              </a:rPr>
              <a:t>Безоплатні підготовчі курси до </a:t>
            </a:r>
            <a:r>
              <a:rPr lang="ru-RU" sz="4500" b="1" dirty="0">
                <a:solidFill>
                  <a:srgbClr val="0000CC"/>
                </a:solidFill>
                <a:latin typeface="Times New Roman" pitchFamily="18" charset="0"/>
                <a:cs typeface="Times New Roman" pitchFamily="18" charset="0"/>
              </a:rPr>
              <a:t>НМТ: +380997331694</a:t>
            </a:r>
          </a:p>
          <a:p>
            <a:pPr algn="ctr">
              <a:lnSpc>
                <a:spcPct val="80000"/>
              </a:lnSpc>
              <a:buFontTx/>
              <a:buNone/>
            </a:pPr>
            <a:endParaRPr lang="uk-UA" sz="4500" b="1" dirty="0">
              <a:solidFill>
                <a:srgbClr val="0000CC"/>
              </a:solidFill>
              <a:latin typeface="Times New Roman" pitchFamily="18" charset="0"/>
              <a:cs typeface="Times New Roman" pitchFamily="18" charset="0"/>
            </a:endParaRPr>
          </a:p>
          <a:p>
            <a:pPr algn="ctr">
              <a:lnSpc>
                <a:spcPct val="80000"/>
              </a:lnSpc>
              <a:buFontTx/>
              <a:buNone/>
            </a:pPr>
            <a:r>
              <a:rPr lang="en-US" sz="4500" b="1" dirty="0">
                <a:solidFill>
                  <a:srgbClr val="0000CC"/>
                </a:solidFill>
                <a:latin typeface="Times New Roman" pitchFamily="18" charset="0"/>
                <a:cs typeface="Times New Roman" pitchFamily="18" charset="0"/>
              </a:rPr>
              <a:t>email</a:t>
            </a:r>
            <a:r>
              <a:rPr lang="ru-RU" sz="4500" b="1" dirty="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a:solidFill>
                  <a:srgbClr val="0000CC"/>
                </a:solidFill>
                <a:latin typeface="Times New Roman" pitchFamily="18" charset="0"/>
                <a:cs typeface="Times New Roman" pitchFamily="18" charset="0"/>
              </a:rPr>
              <a:t> </a:t>
            </a:r>
          </a:p>
          <a:p>
            <a:pPr algn="ctr">
              <a:lnSpc>
                <a:spcPct val="80000"/>
              </a:lnSpc>
              <a:buFontTx/>
              <a:buNone/>
            </a:pPr>
            <a:endParaRPr lang="ru-RU" sz="4500" b="1" dirty="0">
              <a:solidFill>
                <a:srgbClr val="0000CC"/>
              </a:solidFill>
              <a:latin typeface="Times New Roman" pitchFamily="18" charset="0"/>
              <a:cs typeface="Times New Roman" pitchFamily="18" charset="0"/>
            </a:endParaRPr>
          </a:p>
          <a:p>
            <a:pPr algn="ctr">
              <a:lnSpc>
                <a:spcPct val="80000"/>
              </a:lnSpc>
              <a:buFontTx/>
              <a:buNone/>
            </a:pPr>
            <a:r>
              <a:rPr lang="ru-RU" sz="4500" b="1" dirty="0">
                <a:solidFill>
                  <a:srgbClr val="0000CC"/>
                </a:solidFill>
                <a:latin typeface="Times New Roman" pitchFamily="18" charset="0"/>
                <a:cs typeface="Times New Roman" pitchFamily="18" charset="0"/>
              </a:rPr>
              <a:t>Сайт </a:t>
            </a:r>
            <a:r>
              <a:rPr lang="uk-UA" sz="4500" b="1" dirty="0">
                <a:solidFill>
                  <a:srgbClr val="0000CC"/>
                </a:solidFill>
                <a:latin typeface="Times New Roman" pitchFamily="18" charset="0"/>
                <a:cs typeface="Times New Roman" pitchFamily="18" charset="0"/>
              </a:rPr>
              <a:t>академії</a:t>
            </a:r>
            <a:r>
              <a:rPr lang="ru-RU" sz="4500" b="1" dirty="0">
                <a:solidFill>
                  <a:srgbClr val="0000CC"/>
                </a:solidFill>
                <a:latin typeface="Times New Roman" pitchFamily="18" charset="0"/>
                <a:cs typeface="Times New Roman" pitchFamily="18" charset="0"/>
              </a:rPr>
              <a:t>: www.dgma.donetsk.</a:t>
            </a:r>
            <a:r>
              <a:rPr lang="uk-UA" sz="4500" b="1" dirty="0" err="1">
                <a:solidFill>
                  <a:srgbClr val="0000CC"/>
                </a:solidFill>
                <a:latin typeface="Times New Roman" pitchFamily="18" charset="0"/>
                <a:cs typeface="Times New Roman" pitchFamily="18" charset="0"/>
              </a:rPr>
              <a:t>ua</a:t>
            </a:r>
            <a:r>
              <a:rPr lang="ru-RU" sz="4500" b="1" dirty="0">
                <a:solidFill>
                  <a:srgbClr val="0000CC"/>
                </a:solidFill>
                <a:latin typeface="Times New Roman" pitchFamily="18" charset="0"/>
                <a:cs typeface="Times New Roman" pitchFamily="18" charset="0"/>
              </a:rPr>
              <a:t> </a:t>
            </a:r>
          </a:p>
          <a:p>
            <a:pPr>
              <a:lnSpc>
                <a:spcPct val="80000"/>
              </a:lnSpc>
            </a:pPr>
            <a:endParaRPr lang="ru-RU" sz="2000" dirty="0">
              <a:solidFill>
                <a:srgbClr val="0000CC"/>
              </a:solidFill>
              <a:latin typeface="Times New Roman" pitchFamily="18" charset="0"/>
              <a:cs typeface="Times New Roman" pitchFamily="18" charset="0"/>
            </a:endParaRPr>
          </a:p>
        </p:txBody>
      </p:sp>
      <p:pic>
        <p:nvPicPr>
          <p:cNvPr id="49154" name="Picture 5" descr="2016-06-13_vypuskniki"/>
          <p:cNvPicPr>
            <a:picLocks noChangeAspect="1" noChangeArrowheads="1"/>
          </p:cNvPicPr>
          <p:nvPr/>
        </p:nvPicPr>
        <p:blipFill>
          <a:blip r:embed="rId3"/>
          <a:srcRect/>
          <a:stretch>
            <a:fillRect/>
          </a:stretch>
        </p:blipFill>
        <p:spPr bwMode="auto">
          <a:xfrm>
            <a:off x="0" y="0"/>
            <a:ext cx="9144000" cy="2608263"/>
          </a:xfrm>
          <a:prstGeom prst="rect">
            <a:avLst/>
          </a:prstGeom>
          <a:noFill/>
          <a:ln w="9525">
            <a:noFill/>
            <a:miter lim="800000"/>
            <a:headEnd/>
            <a:tailEnd/>
          </a:ln>
        </p:spPr>
      </p:pic>
      <p:sp>
        <p:nvSpPr>
          <p:cNvPr id="49155" name="Text Box 6"/>
          <p:cNvSpPr txBox="1">
            <a:spLocks noChangeArrowheads="1"/>
          </p:cNvSpPr>
          <p:nvPr/>
        </p:nvSpPr>
        <p:spPr bwMode="auto">
          <a:xfrm>
            <a:off x="0" y="2608263"/>
            <a:ext cx="8964488" cy="523220"/>
          </a:xfrm>
          <a:prstGeom prst="rect">
            <a:avLst/>
          </a:prstGeom>
          <a:noFill/>
          <a:ln w="9525">
            <a:noFill/>
            <a:miter lim="800000"/>
            <a:headEnd/>
            <a:tailEnd/>
          </a:ln>
        </p:spPr>
        <p:txBody>
          <a:bodyPr wrap="square">
            <a:spAutoFit/>
          </a:bodyPr>
          <a:lstStyle/>
          <a:p>
            <a:pPr algn="ctr"/>
            <a:r>
              <a:rPr lang="uk-UA" sz="2800" b="1" dirty="0">
                <a:solidFill>
                  <a:srgbClr val="0000CC"/>
                </a:solidFill>
                <a:latin typeface="Times New Roman" pitchFamily="18" charset="0"/>
              </a:rPr>
              <a:t>Ласкаво запрошуємо до навчання!</a:t>
            </a:r>
            <a:endParaRPr lang="ru-RU" sz="2800" b="1" dirty="0">
              <a:solidFill>
                <a:srgbClr val="0000CC"/>
              </a:solidFill>
              <a:latin typeface="Times New Roman" pitchFamily="18" charset="0"/>
            </a:endParaRPr>
          </a:p>
        </p:txBody>
      </p:sp>
    </p:spTree>
    <p:extLst>
      <p:ext uri="{BB962C8B-B14F-4D97-AF65-F5344CB8AC3E}">
        <p14:creationId xmlns:p14="http://schemas.microsoft.com/office/powerpoint/2010/main" val="11855787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78339" y="1769654"/>
            <a:ext cx="8265389" cy="1013710"/>
          </a:xfrm>
        </p:spPr>
        <p:txBody>
          <a:bodyPr>
            <a:noAutofit/>
          </a:bodyPr>
          <a:lstStyle/>
          <a:p>
            <a:pPr algn="just"/>
            <a:r>
              <a:rPr lang="uk-UA" sz="1800" b="1" dirty="0">
                <a:solidFill>
                  <a:srgbClr val="0000CC"/>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НМТ – </a:t>
            </a:r>
            <a:r>
              <a:rPr lang="uk-UA" sz="2000" dirty="0">
                <a:solidFill>
                  <a:srgbClr val="0000CC"/>
                </a:solidFill>
                <a:latin typeface="Times New Roman" pitchFamily="18" charset="0"/>
                <a:cs typeface="Times New Roman" pitchFamily="18" charset="0"/>
              </a:rPr>
              <a:t>комп’ютерний онлайн-тест, що </a:t>
            </a:r>
            <a:r>
              <a:rPr lang="uk-UA" sz="2000" dirty="0" err="1">
                <a:solidFill>
                  <a:srgbClr val="0000CC"/>
                </a:solidFill>
                <a:latin typeface="Times New Roman" pitchFamily="18" charset="0"/>
                <a:cs typeface="Times New Roman" pitchFamily="18" charset="0"/>
              </a:rPr>
              <a:t>складатиметься</a:t>
            </a:r>
            <a:r>
              <a:rPr lang="uk-UA" sz="2000" dirty="0">
                <a:solidFill>
                  <a:srgbClr val="0000CC"/>
                </a:solidFill>
                <a:latin typeface="Times New Roman" pitchFamily="18" charset="0"/>
                <a:cs typeface="Times New Roman" pitchFamily="18" charset="0"/>
              </a:rPr>
              <a:t> з чотирьох предметів:  українська мова, математика, історія України та четвертий  предмет за вибором.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467543" y="870102"/>
            <a:ext cx="8280920" cy="941422"/>
          </a:xfrm>
        </p:spPr>
        <p:txBody>
          <a:bodyPr>
            <a:noAutofit/>
          </a:bodyPr>
          <a:lstStyle/>
          <a:p>
            <a:pPr marL="0" indent="0" algn="just">
              <a:buNone/>
            </a:pPr>
            <a:r>
              <a:rPr lang="uk-UA" sz="2000" dirty="0">
                <a:solidFill>
                  <a:srgbClr val="0000CC"/>
                </a:solidFill>
                <a:latin typeface="Times New Roman" panose="02020603050405020304" pitchFamily="18" charset="0"/>
                <a:cs typeface="Times New Roman" panose="02020603050405020304" pitchFamily="18" charset="0"/>
              </a:rPr>
              <a:t>      Для вступу на перший курс для здобуття ступеня бакалавра будуть використовувати результати </a:t>
            </a:r>
            <a:r>
              <a:rPr lang="uk-UA" sz="2000" b="1" dirty="0">
                <a:solidFill>
                  <a:srgbClr val="0000CC"/>
                </a:solidFill>
                <a:latin typeface="Times New Roman" panose="02020603050405020304" pitchFamily="18" charset="0"/>
                <a:cs typeface="Times New Roman" panose="02020603050405020304" pitchFamily="18" charset="0"/>
              </a:rPr>
              <a:t>національного </a:t>
            </a:r>
            <a:r>
              <a:rPr lang="uk-UA" sz="2000" b="1" dirty="0" err="1">
                <a:solidFill>
                  <a:srgbClr val="0000CC"/>
                </a:solidFill>
                <a:latin typeface="Times New Roman" panose="02020603050405020304" pitchFamily="18" charset="0"/>
                <a:cs typeface="Times New Roman" panose="02020603050405020304" pitchFamily="18" charset="0"/>
              </a:rPr>
              <a:t>мультипредметного</a:t>
            </a:r>
            <a:r>
              <a:rPr lang="uk-UA" sz="2000" b="1" dirty="0">
                <a:solidFill>
                  <a:srgbClr val="0000CC"/>
                </a:solidFill>
                <a:latin typeface="Times New Roman" panose="02020603050405020304" pitchFamily="18" charset="0"/>
                <a:cs typeface="Times New Roman" panose="02020603050405020304" pitchFamily="18" charset="0"/>
              </a:rPr>
              <a:t> тесту (НМТ</a:t>
            </a:r>
            <a:r>
              <a:rPr lang="uk-UA" sz="2000" dirty="0">
                <a:solidFill>
                  <a:srgbClr val="0000CC"/>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391183" y="2698264"/>
            <a:ext cx="8384295" cy="1631216"/>
          </a:xfrm>
          <a:prstGeom prst="rect">
            <a:avLst/>
          </a:prstGeom>
          <a:noFill/>
        </p:spPr>
        <p:txBody>
          <a:bodyPr wrap="square" rtlCol="0">
            <a:spAutoFit/>
          </a:bodyPr>
          <a:lstStyle/>
          <a:p>
            <a:pPr algn="just"/>
            <a:r>
              <a:rPr lang="uk-UA" dirty="0">
                <a:solidFill>
                  <a:srgbClr val="0000CC"/>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anose="02020603050405020304" pitchFamily="18" charset="0"/>
                <a:cs typeface="Times New Roman" panose="02020603050405020304" pitchFamily="18" charset="0"/>
              </a:rPr>
              <a:t>Тестування не можна буде пройти вдома, адже воно </a:t>
            </a:r>
            <a:r>
              <a:rPr lang="uk-UA" sz="2000" b="1" dirty="0">
                <a:solidFill>
                  <a:srgbClr val="0000CC"/>
                </a:solidFill>
                <a:latin typeface="Times New Roman" panose="02020603050405020304" pitchFamily="18" charset="0"/>
                <a:cs typeface="Times New Roman" panose="02020603050405020304" pitchFamily="18" charset="0"/>
              </a:rPr>
              <a:t>відбуватиметься в спеціальних тимчасових екзаменаційних центрах</a:t>
            </a:r>
            <a:r>
              <a:rPr lang="uk-UA" sz="2000" dirty="0">
                <a:solidFill>
                  <a:srgbClr val="0000CC"/>
                </a:solidFill>
                <a:latin typeface="Times New Roman" panose="02020603050405020304" pitchFamily="18" charset="0"/>
                <a:cs typeface="Times New Roman" panose="02020603050405020304" pitchFamily="18" charset="0"/>
              </a:rPr>
              <a:t> (приміщеннях шкіл, університетів), створених у населених пунктах України. </a:t>
            </a:r>
          </a:p>
          <a:p>
            <a:pPr indent="447675" algn="just"/>
            <a:r>
              <a:rPr lang="uk-UA" sz="2000" dirty="0">
                <a:solidFill>
                  <a:srgbClr val="0000CC"/>
                </a:solidFill>
                <a:latin typeface="Times New Roman" panose="02020603050405020304" pitchFamily="18" charset="0"/>
                <a:cs typeface="Times New Roman" panose="02020603050405020304" pitchFamily="18" charset="0"/>
              </a:rPr>
              <a:t>За кордоном тимчасові екзаменаційні центри буде створено в 57 містах 32 країн.</a:t>
            </a:r>
          </a:p>
        </p:txBody>
      </p:sp>
      <p:sp>
        <p:nvSpPr>
          <p:cNvPr id="9" name="TextBox 8"/>
          <p:cNvSpPr txBox="1"/>
          <p:nvPr/>
        </p:nvSpPr>
        <p:spPr>
          <a:xfrm>
            <a:off x="4463988" y="408437"/>
            <a:ext cx="3744416"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Потрібно знати про НМТ</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AFB9DE4-FCB9-4195-AE0D-C4ED1CE5D1A5}"/>
              </a:ext>
            </a:extLst>
          </p:cNvPr>
          <p:cNvSpPr txBox="1"/>
          <p:nvPr/>
        </p:nvSpPr>
        <p:spPr>
          <a:xfrm>
            <a:off x="422940" y="4329480"/>
            <a:ext cx="8325523" cy="1938992"/>
          </a:xfrm>
          <a:prstGeom prst="rect">
            <a:avLst/>
          </a:prstGeom>
          <a:noFill/>
        </p:spPr>
        <p:txBody>
          <a:bodyPr wrap="square">
            <a:spAutoFit/>
          </a:bodyPr>
          <a:lstStyle/>
          <a:p>
            <a:pPr indent="447675" algn="just"/>
            <a:r>
              <a:rPr lang="uk-UA" sz="2000" b="1" dirty="0">
                <a:solidFill>
                  <a:srgbClr val="0000CC"/>
                </a:solidFill>
                <a:latin typeface="Times New Roman" panose="02020603050405020304" pitchFamily="18" charset="0"/>
                <a:cs typeface="Times New Roman" panose="02020603050405020304" pitchFamily="18" charset="0"/>
              </a:rPr>
              <a:t>Провести основну сесію тестування планується в таких країнах:</a:t>
            </a:r>
            <a:r>
              <a:rPr lang="uk-UA" sz="2000" dirty="0">
                <a:solidFill>
                  <a:srgbClr val="0000CC"/>
                </a:solidFill>
                <a:latin typeface="Times New Roman" panose="02020603050405020304" pitchFamily="18" charset="0"/>
                <a:cs typeface="Times New Roman" panose="02020603050405020304" pitchFamily="18" charset="0"/>
              </a:rPr>
              <a:t> Австрія, Азербайджан, Бельгія, Болгарія, Велика Британія, Грузія, Данія, Естонія, Ірландія, Іспанія, Італія, Канада, Латвія, Литва, Люксембург, Молдова, Нідерланди, Німеччина, Норвегія, Польща, Португалія, Румунія, Словаччина, США, Туреччина, Угорщина, Фінляндія, Франція, Чехія, Швейцарія і Швеція. </a:t>
            </a:r>
          </a:p>
        </p:txBody>
      </p:sp>
    </p:spTree>
    <p:extLst>
      <p:ext uri="{BB962C8B-B14F-4D97-AF65-F5344CB8AC3E}">
        <p14:creationId xmlns:p14="http://schemas.microsoft.com/office/powerpoint/2010/main" val="36037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755576" y="405986"/>
            <a:ext cx="6563468" cy="792088"/>
          </a:xfrm>
        </p:spPr>
        <p:txBody>
          <a:bodyPr>
            <a:normAutofit/>
          </a:bodyPr>
          <a:lstStyle/>
          <a:p>
            <a:pPr marL="228600" indent="-228600" algn="ctr" eaLnBrk="1" hangingPunct="1">
              <a:buFontTx/>
              <a:buNone/>
              <a:defRPr/>
            </a:pPr>
            <a:r>
              <a:rPr lang="uk-UA" sz="2800" b="1" dirty="0">
                <a:solidFill>
                  <a:srgbClr val="0000CC"/>
                </a:solidFill>
                <a:effectLst>
                  <a:outerShdw blurRad="38100" dist="38100" dir="2700000" algn="tl">
                    <a:srgbClr val="C0C0C0"/>
                  </a:outerShdw>
                </a:effectLst>
              </a:rPr>
              <a:t> </a:t>
            </a:r>
          </a:p>
          <a:p>
            <a:pPr marL="228600" indent="-228600" eaLnBrk="1" hangingPunct="1">
              <a:defRPr/>
            </a:pPr>
            <a:endParaRPr lang="uk-UA" dirty="0"/>
          </a:p>
        </p:txBody>
      </p:sp>
      <p:pic>
        <p:nvPicPr>
          <p:cNvPr id="11" name="Picture 4" descr="gerbddmam"/>
          <p:cNvPicPr>
            <a:picLocks noChangeAspect="1" noChangeArrowheads="1"/>
          </p:cNvPicPr>
          <p:nvPr/>
        </p:nvPicPr>
        <p:blipFill>
          <a:blip r:embed="rId3"/>
          <a:srcRect/>
          <a:stretch>
            <a:fillRect/>
          </a:stretch>
        </p:blipFill>
        <p:spPr>
          <a:xfrm>
            <a:off x="7884368" y="188913"/>
            <a:ext cx="998537" cy="1143000"/>
          </a:xfrm>
          <a:prstGeom prst="rect">
            <a:avLst/>
          </a:prstGeom>
          <a:effectLst>
            <a:softEdge rad="127000"/>
          </a:effectLst>
        </p:spPr>
      </p:pic>
      <p:sp>
        <p:nvSpPr>
          <p:cNvPr id="8" name="TextBox 7"/>
          <p:cNvSpPr txBox="1"/>
          <p:nvPr/>
        </p:nvSpPr>
        <p:spPr>
          <a:xfrm>
            <a:off x="292894" y="414026"/>
            <a:ext cx="7488832" cy="369332"/>
          </a:xfrm>
          <a:prstGeom prst="rect">
            <a:avLst/>
          </a:prstGeom>
          <a:noFill/>
        </p:spPr>
        <p:txBody>
          <a:bodyPr wrap="square" rtlCol="0">
            <a:spAutoFit/>
          </a:bodyPr>
          <a:lstStyle/>
          <a:p>
            <a:pPr algn="r"/>
            <a:r>
              <a:rPr lang="uk-UA" b="1" dirty="0">
                <a:solidFill>
                  <a:srgbClr val="0000CC"/>
                </a:solidFill>
                <a:latin typeface="Times New Roman" pitchFamily="18" charset="0"/>
                <a:cs typeface="Times New Roman" pitchFamily="18" charset="0"/>
              </a:rPr>
              <a:t>РЕЄСТРАЦІЯ НА ОСНОВНУ ТА ДОДАТКОВУ СЕСІЮ НМТ 2025</a:t>
            </a:r>
            <a:endParaRPr lang="ru-RU" b="1" dirty="0">
              <a:solidFill>
                <a:srgbClr val="0000CC"/>
              </a:solidFill>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88979E84-0CD2-400F-AF84-67603D5768D6}"/>
              </a:ext>
            </a:extLst>
          </p:cNvPr>
          <p:cNvPicPr>
            <a:picLocks noChangeAspect="1"/>
          </p:cNvPicPr>
          <p:nvPr/>
        </p:nvPicPr>
        <p:blipFill rotWithShape="1">
          <a:blip r:embed="rId4"/>
          <a:srcRect l="41828" t="26202" r="27875" b="22097"/>
          <a:stretch/>
        </p:blipFill>
        <p:spPr>
          <a:xfrm>
            <a:off x="1043608" y="791398"/>
            <a:ext cx="6198712" cy="5949969"/>
          </a:xfrm>
          <a:prstGeom prst="rect">
            <a:avLst/>
          </a:prstGeom>
        </p:spPr>
      </p:pic>
    </p:spTree>
    <p:extLst>
      <p:ext uri="{BB962C8B-B14F-4D97-AF65-F5344CB8AC3E}">
        <p14:creationId xmlns:p14="http://schemas.microsoft.com/office/powerpoint/2010/main" val="37655485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755576" y="405986"/>
            <a:ext cx="6563468" cy="792088"/>
          </a:xfrm>
        </p:spPr>
        <p:txBody>
          <a:bodyPr>
            <a:normAutofit/>
          </a:bodyPr>
          <a:lstStyle/>
          <a:p>
            <a:pPr marL="228600" indent="-228600" algn="ctr" eaLnBrk="1" hangingPunct="1">
              <a:buFontTx/>
              <a:buNone/>
              <a:defRPr/>
            </a:pPr>
            <a:r>
              <a:rPr lang="uk-UA" sz="2800" b="1" dirty="0">
                <a:solidFill>
                  <a:srgbClr val="0000CC"/>
                </a:solidFill>
                <a:effectLst>
                  <a:outerShdw blurRad="38100" dist="38100" dir="2700000" algn="tl">
                    <a:srgbClr val="C0C0C0"/>
                  </a:outerShdw>
                </a:effectLst>
              </a:rPr>
              <a:t> </a:t>
            </a:r>
          </a:p>
          <a:p>
            <a:pPr marL="228600" indent="-228600" eaLnBrk="1" hangingPunct="1">
              <a:defRPr/>
            </a:pPr>
            <a:endParaRPr lang="uk-UA" dirty="0"/>
          </a:p>
        </p:txBody>
      </p:sp>
      <p:pic>
        <p:nvPicPr>
          <p:cNvPr id="11" name="Picture 4" descr="gerbddmam"/>
          <p:cNvPicPr>
            <a:picLocks noChangeAspect="1" noChangeArrowheads="1"/>
          </p:cNvPicPr>
          <p:nvPr/>
        </p:nvPicPr>
        <p:blipFill>
          <a:blip r:embed="rId3"/>
          <a:srcRect/>
          <a:stretch>
            <a:fillRect/>
          </a:stretch>
        </p:blipFill>
        <p:spPr>
          <a:xfrm>
            <a:off x="7884368" y="188913"/>
            <a:ext cx="998537" cy="1143000"/>
          </a:xfrm>
          <a:prstGeom prst="rect">
            <a:avLst/>
          </a:prstGeom>
          <a:effectLst>
            <a:softEdge rad="127000"/>
          </a:effectLst>
        </p:spPr>
      </p:pic>
      <p:sp>
        <p:nvSpPr>
          <p:cNvPr id="8" name="TextBox 7"/>
          <p:cNvSpPr txBox="1"/>
          <p:nvPr/>
        </p:nvSpPr>
        <p:spPr>
          <a:xfrm>
            <a:off x="1403648" y="548190"/>
            <a:ext cx="5644617" cy="400110"/>
          </a:xfrm>
          <a:prstGeom prst="rect">
            <a:avLst/>
          </a:prstGeom>
          <a:noFill/>
        </p:spPr>
        <p:txBody>
          <a:bodyPr wrap="square" rtlCol="0">
            <a:spAutoFit/>
          </a:bodyPr>
          <a:lstStyle/>
          <a:p>
            <a:pPr algn="r"/>
            <a:r>
              <a:rPr lang="uk-UA" sz="2000" b="1" dirty="0">
                <a:solidFill>
                  <a:srgbClr val="0000CC"/>
                </a:solidFill>
                <a:latin typeface="Times New Roman" pitchFamily="18" charset="0"/>
                <a:cs typeface="Times New Roman" pitchFamily="18" charset="0"/>
              </a:rPr>
              <a:t>ПРЕДМЕТИ та ЧАС СКЛАДАННЯ НМТ 2025</a:t>
            </a:r>
            <a:endParaRPr lang="ru-RU" sz="2000" b="1" dirty="0">
              <a:solidFill>
                <a:srgbClr val="0000CC"/>
              </a:solidFill>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5FF28827-FC32-4B05-93A8-AB99F733826E}"/>
              </a:ext>
            </a:extLst>
          </p:cNvPr>
          <p:cNvPicPr>
            <a:picLocks noChangeAspect="1"/>
          </p:cNvPicPr>
          <p:nvPr/>
        </p:nvPicPr>
        <p:blipFill rotWithShape="1">
          <a:blip r:embed="rId4"/>
          <a:srcRect l="35825" t="31800" r="25117" b="17800"/>
          <a:stretch/>
        </p:blipFill>
        <p:spPr>
          <a:xfrm>
            <a:off x="216169" y="1142928"/>
            <a:ext cx="7812216" cy="5670448"/>
          </a:xfrm>
          <a:prstGeom prst="rect">
            <a:avLst/>
          </a:prstGeom>
        </p:spPr>
      </p:pic>
    </p:spTree>
    <p:extLst>
      <p:ext uri="{BB962C8B-B14F-4D97-AF65-F5344CB8AC3E}">
        <p14:creationId xmlns:p14="http://schemas.microsoft.com/office/powerpoint/2010/main" val="27258013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80112" y="368708"/>
            <a:ext cx="250565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sz="2000" dirty="0">
                <a:solidFill>
                  <a:srgbClr val="0000CC"/>
                </a:solidFill>
                <a:latin typeface="Times New Roman" panose="02020603050405020304" pitchFamily="18" charset="0"/>
                <a:cs typeface="Times New Roman" panose="02020603050405020304" pitchFamily="18" charset="0"/>
              </a:rPr>
              <a:t>Мотиваційний</a:t>
            </a:r>
            <a:r>
              <a:rPr lang="ru-RU" sz="2000" dirty="0">
                <a:solidFill>
                  <a:srgbClr val="0000CC"/>
                </a:solidFill>
                <a:latin typeface="Times New Roman" panose="02020603050405020304" pitchFamily="18" charset="0"/>
                <a:cs typeface="Times New Roman" panose="02020603050405020304" pitchFamily="18" charset="0"/>
              </a:rPr>
              <a:t> лист</a:t>
            </a:r>
          </a:p>
        </p:txBody>
      </p:sp>
      <p:sp>
        <p:nvSpPr>
          <p:cNvPr id="7" name="TextBox 6"/>
          <p:cNvSpPr txBox="1"/>
          <p:nvPr/>
        </p:nvSpPr>
        <p:spPr>
          <a:xfrm>
            <a:off x="395536" y="1268760"/>
            <a:ext cx="8461841" cy="4370427"/>
          </a:xfrm>
          <a:prstGeom prst="rect">
            <a:avLst/>
          </a:prstGeom>
          <a:noFill/>
        </p:spPr>
        <p:txBody>
          <a:bodyPr wrap="square" rtlCol="0">
            <a:spAutoFit/>
          </a:bodyPr>
          <a:lstStyle/>
          <a:p>
            <a:pPr lvl="0" algn="just"/>
            <a:r>
              <a:rPr lang="uk-UA" dirty="0">
                <a:solidFill>
                  <a:srgbClr val="0000CC"/>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anose="02020603050405020304" pitchFamily="18" charset="0"/>
                <a:cs typeface="Times New Roman" panose="02020603050405020304" pitchFamily="18" charset="0"/>
              </a:rPr>
              <a:t>Обов’язковою умовою вступу в 2025 році до закладів вищої освіти України, в тому числі і до ДДМА на всі спеціальності та освітні програми, є подання кожним вступником </a:t>
            </a:r>
            <a:r>
              <a:rPr lang="uk-UA" sz="2000" b="1" dirty="0">
                <a:solidFill>
                  <a:srgbClr val="0000CC"/>
                </a:solidFill>
                <a:latin typeface="Times New Roman" panose="02020603050405020304" pitchFamily="18" charset="0"/>
                <a:cs typeface="Times New Roman" panose="02020603050405020304" pitchFamily="18" charset="0"/>
              </a:rPr>
              <a:t>мотиваційного листа</a:t>
            </a:r>
            <a:r>
              <a:rPr lang="uk-UA" sz="2000" dirty="0">
                <a:solidFill>
                  <a:srgbClr val="0000CC"/>
                </a:solidFill>
                <a:latin typeface="Times New Roman" panose="02020603050405020304" pitchFamily="18" charset="0"/>
                <a:cs typeface="Times New Roman" panose="02020603050405020304" pitchFamily="18" charset="0"/>
              </a:rPr>
              <a:t>. </a:t>
            </a:r>
          </a:p>
          <a:p>
            <a:pPr lvl="0" algn="just"/>
            <a:r>
              <a:rPr lang="uk-UA" sz="2000" b="1" dirty="0">
                <a:solidFill>
                  <a:srgbClr val="0000CC"/>
                </a:solidFill>
                <a:latin typeface="Times New Roman" panose="02020603050405020304" pitchFamily="18" charset="0"/>
                <a:cs typeface="Times New Roman" panose="02020603050405020304" pitchFamily="18" charset="0"/>
              </a:rPr>
              <a:t>        Мотиваційний лист </a:t>
            </a:r>
            <a:r>
              <a:rPr lang="uk-UA" sz="2000" dirty="0">
                <a:solidFill>
                  <a:srgbClr val="0000CC"/>
                </a:solidFill>
                <a:latin typeface="Times New Roman" panose="02020603050405020304" pitchFamily="18" charset="0"/>
                <a:cs typeface="Times New Roman" panose="02020603050405020304" pitchFamily="18" charset="0"/>
              </a:rPr>
              <a:t>– 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lvl="0" algn="just"/>
            <a:r>
              <a:rPr lang="uk-UA" sz="2000" b="1" dirty="0">
                <a:solidFill>
                  <a:srgbClr val="0000CC"/>
                </a:solidFill>
                <a:latin typeface="Times New Roman" panose="02020603050405020304" pitchFamily="18" charset="0"/>
                <a:cs typeface="Times New Roman" panose="02020603050405020304" pitchFamily="18" charset="0"/>
              </a:rPr>
              <a:t>        Кількість поданих заяв, відповідають кількості мотиваційних листів. </a:t>
            </a:r>
          </a:p>
          <a:p>
            <a:pPr lvl="0" algn="just"/>
            <a:r>
              <a:rPr lang="uk-UA" sz="2000" dirty="0">
                <a:solidFill>
                  <a:srgbClr val="0000CC"/>
                </a:solidFill>
                <a:latin typeface="Times New Roman" panose="02020603050405020304" pitchFamily="18" charset="0"/>
                <a:cs typeface="Times New Roman" panose="02020603050405020304" pitchFamily="18" charset="0"/>
              </a:rPr>
              <a:t>        Правила написання та вимоги до мотиваційного листа розміщено в правилах прийому та на офіційному сайті ДДМА. </a:t>
            </a:r>
          </a:p>
          <a:p>
            <a:pPr lvl="0" algn="just"/>
            <a:endParaRPr lang="uk-UA"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43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2836" y="1341054"/>
            <a:ext cx="8352927" cy="5184290"/>
          </a:xfrm>
        </p:spPr>
        <p:txBody>
          <a:bodyPr>
            <a:noAutofit/>
          </a:bodyPr>
          <a:lstStyle/>
          <a:p>
            <a:pPr marL="0" indent="0" algn="just" eaLnBrk="1" hangingPunct="1">
              <a:buFontTx/>
              <a:buNone/>
            </a:pPr>
            <a:r>
              <a:rPr lang="uk-UA" sz="2000" b="1" u="sng" dirty="0">
                <a:solidFill>
                  <a:srgbClr val="FF3300"/>
                </a:solidFill>
                <a:latin typeface="Times New Roman" pitchFamily="18" charset="0"/>
                <a:cs typeface="Times New Roman" pitchFamily="18" charset="0"/>
              </a:rPr>
              <a:t>01 липня – 20 жовтня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p>
          <a:p>
            <a:pPr marL="0" indent="0" algn="just">
              <a:buNone/>
            </a:pPr>
            <a:r>
              <a:rPr lang="ru-RU" sz="2000" b="1" u="sng" dirty="0">
                <a:solidFill>
                  <a:srgbClr val="FF0000"/>
                </a:solidFill>
                <a:latin typeface="Times New Roman" pitchFamily="18" charset="0"/>
                <a:cs typeface="Times New Roman" pitchFamily="18" charset="0"/>
              </a:rPr>
              <a:t>03 – 10 липня </a:t>
            </a:r>
            <a:r>
              <a:rPr lang="ru-RU" sz="2000"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заяв на участь у співбесідах та творчому конкурсі через електронний кабінет вступника, завантаження необхідних документів</a:t>
            </a:r>
            <a:r>
              <a:rPr lang="ru-RU" sz="2000" dirty="0">
                <a:solidFill>
                  <a:srgbClr val="0000CC"/>
                </a:solidFill>
                <a:latin typeface="Times New Roman" pitchFamily="18" charset="0"/>
                <a:cs typeface="Times New Roman" pitchFamily="18" charset="0"/>
              </a:rPr>
              <a:t> (на бюджет). </a:t>
            </a:r>
            <a:r>
              <a:rPr lang="ru-RU" sz="2000" b="1" u="sng" dirty="0">
                <a:solidFill>
                  <a:srgbClr val="FF0000"/>
                </a:solidFill>
                <a:latin typeface="Times New Roman" pitchFamily="18" charset="0"/>
                <a:cs typeface="Times New Roman" pitchFamily="18" charset="0"/>
              </a:rPr>
              <a:t>До 25 липня </a:t>
            </a:r>
            <a:r>
              <a:rPr lang="ru-RU" sz="2000" dirty="0">
                <a:solidFill>
                  <a:srgbClr val="0000CC"/>
                </a:solidFill>
                <a:latin typeface="Times New Roman" pitchFamily="18" charset="0"/>
                <a:cs typeface="Times New Roman" pitchFamily="18" charset="0"/>
              </a:rPr>
              <a:t>– на контракт.</a:t>
            </a:r>
            <a:endParaRPr lang="uk-UA" sz="2000" dirty="0">
              <a:solidFill>
                <a:srgbClr val="0000CC"/>
              </a:solidFill>
              <a:latin typeface="Times New Roman" pitchFamily="18" charset="0"/>
              <a:cs typeface="Times New Roman" pitchFamily="18" charset="0"/>
            </a:endParaRPr>
          </a:p>
          <a:p>
            <a:pPr marL="0" indent="0" algn="just">
              <a:buNone/>
            </a:pPr>
            <a:r>
              <a:rPr lang="ru-RU" sz="2000" b="1" u="sng" dirty="0">
                <a:solidFill>
                  <a:srgbClr val="FF3300"/>
                </a:solidFill>
                <a:latin typeface="Times New Roman" pitchFamily="18" charset="0"/>
                <a:cs typeface="Times New Roman" pitchFamily="18" charset="0"/>
              </a:rPr>
              <a:t>з 08 по 19 липня</a:t>
            </a:r>
            <a:r>
              <a:rPr lang="ru-RU" sz="2000" b="1" dirty="0">
                <a:solidFill>
                  <a:srgbClr val="FF3300"/>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a:t>
            </a:r>
            <a:r>
              <a:rPr lang="ru-RU" sz="2000" b="1" dirty="0">
                <a:solidFill>
                  <a:srgbClr val="FF3300"/>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Проведення співбесід та творчого конкурсу для вступу на спеціальність А7 «Фізична культура і спорт» </a:t>
            </a:r>
            <a:r>
              <a:rPr lang="ru-RU" sz="2000" dirty="0">
                <a:solidFill>
                  <a:srgbClr val="0000CC"/>
                </a:solidFill>
                <a:latin typeface="Times New Roman" pitchFamily="18" charset="0"/>
                <a:cs typeface="Times New Roman" pitchFamily="18" charset="0"/>
              </a:rPr>
              <a:t>(на бюджет і контракт). </a:t>
            </a:r>
            <a:r>
              <a:rPr lang="ru-RU" sz="2000" b="1" u="sng" dirty="0">
                <a:solidFill>
                  <a:srgbClr val="FF3300"/>
                </a:solidFill>
                <a:latin typeface="Times New Roman" pitchFamily="18" charset="0"/>
                <a:cs typeface="Times New Roman" pitchFamily="18" charset="0"/>
              </a:rPr>
              <a:t>До 1 </a:t>
            </a:r>
            <a:r>
              <a:rPr lang="ru-RU" sz="2000" b="1" u="sng" dirty="0" err="1">
                <a:solidFill>
                  <a:srgbClr val="FF3300"/>
                </a:solidFill>
                <a:latin typeface="Times New Roman" pitchFamily="18" charset="0"/>
                <a:cs typeface="Times New Roman" pitchFamily="18" charset="0"/>
              </a:rPr>
              <a:t>серпня</a:t>
            </a:r>
            <a:r>
              <a:rPr lang="ru-RU" sz="2000" b="1" u="sng"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(на контракт).</a:t>
            </a:r>
            <a:endParaRPr lang="uk-UA" sz="2000" dirty="0">
              <a:solidFill>
                <a:srgbClr val="0000CC"/>
              </a:solidFill>
              <a:latin typeface="Times New Roman" pitchFamily="18" charset="0"/>
              <a:cs typeface="Times New Roman" pitchFamily="18" charset="0"/>
            </a:endParaRPr>
          </a:p>
          <a:p>
            <a:pPr marL="0" indent="0" algn="just">
              <a:buNone/>
            </a:pPr>
            <a:r>
              <a:rPr lang="uk-UA" sz="2000" b="1" u="sng" dirty="0">
                <a:solidFill>
                  <a:srgbClr val="FF3300"/>
                </a:solidFill>
                <a:latin typeface="Times New Roman" pitchFamily="18" charset="0"/>
                <a:cs typeface="Times New Roman" pitchFamily="18" charset="0"/>
              </a:rPr>
              <a:t> 19 липня </a:t>
            </a:r>
            <a:r>
              <a:rPr lang="uk-UA" sz="2000" u="sng" dirty="0">
                <a:solidFill>
                  <a:srgbClr val="FF3300"/>
                </a:solidFill>
                <a:latin typeface="Times New Roman" pitchFamily="18" charset="0"/>
                <a:cs typeface="Times New Roman" pitchFamily="18" charset="0"/>
              </a:rPr>
              <a:t>- </a:t>
            </a:r>
            <a:r>
              <a:rPr lang="uk-UA" sz="2000" b="1" u="sng" dirty="0">
                <a:solidFill>
                  <a:srgbClr val="FF3300"/>
                </a:solidFill>
                <a:latin typeface="Times New Roman" pitchFamily="18" charset="0"/>
                <a:cs typeface="Times New Roman" pitchFamily="18" charset="0"/>
              </a:rPr>
              <a:t>1 серпня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Прийом заяв від випускників ШКІЛ, ПТУ, ВПУ, КОЛЕДЖІВ, ТЕХНІКУМІВ в електронному вигляді</a:t>
            </a:r>
            <a:r>
              <a:rPr lang="uk-UA" sz="2000" dirty="0">
                <a:solidFill>
                  <a:schemeClr val="hlink"/>
                </a:solidFill>
                <a:latin typeface="Times New Roman" pitchFamily="18" charset="0"/>
                <a:cs typeface="Times New Roman" pitchFamily="18" charset="0"/>
              </a:rPr>
              <a:t>.</a:t>
            </a:r>
          </a:p>
          <a:p>
            <a:pPr marL="0" indent="0" algn="just" eaLnBrk="1" hangingPunct="1">
              <a:buFontTx/>
              <a:buNone/>
            </a:pPr>
            <a:r>
              <a:rPr lang="uk-UA" sz="2000" b="1" u="sng" dirty="0">
                <a:solidFill>
                  <a:srgbClr val="FF3300"/>
                </a:solidFill>
                <a:latin typeface="Times New Roman" pitchFamily="18" charset="0"/>
                <a:cs typeface="Times New Roman" pitchFamily="18" charset="0"/>
              </a:rPr>
              <a:t>06 - 09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Абітурієнт повинен надіслати </a:t>
            </a:r>
            <a:r>
              <a:rPr lang="uk-UA" sz="2000" dirty="0" err="1">
                <a:solidFill>
                  <a:srgbClr val="0000CC"/>
                </a:solidFill>
                <a:latin typeface="Times New Roman" pitchFamily="18" charset="0"/>
                <a:cs typeface="Times New Roman" pitchFamily="18" charset="0"/>
              </a:rPr>
              <a:t>сканкопії</a:t>
            </a:r>
            <a:r>
              <a:rPr lang="uk-UA" sz="2000" dirty="0">
                <a:solidFill>
                  <a:srgbClr val="0000CC"/>
                </a:solidFill>
                <a:latin typeface="Times New Roman" pitchFamily="18" charset="0"/>
                <a:cs typeface="Times New Roman" pitchFamily="18" charset="0"/>
              </a:rPr>
              <a:t> та/або фотокопії документів на електронну пошту приймальної комісії.</a:t>
            </a:r>
          </a:p>
          <a:p>
            <a:pPr algn="just">
              <a:buNone/>
            </a:pPr>
            <a:r>
              <a:rPr lang="uk-UA" sz="2000" b="1" u="sng" dirty="0">
                <a:solidFill>
                  <a:srgbClr val="FF3300"/>
                </a:solidFill>
                <a:latin typeface="Times New Roman" pitchFamily="18" charset="0"/>
                <a:cs typeface="Times New Roman" pitchFamily="18" charset="0"/>
              </a:rPr>
              <a:t>11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бюджет</a:t>
            </a:r>
          </a:p>
          <a:p>
            <a:pPr algn="just">
              <a:buNone/>
            </a:pPr>
            <a:r>
              <a:rPr lang="uk-UA" sz="2000" b="1" u="sng" dirty="0">
                <a:solidFill>
                  <a:srgbClr val="FF3300"/>
                </a:solidFill>
                <a:latin typeface="Times New Roman" pitchFamily="18" charset="0"/>
                <a:cs typeface="Times New Roman" pitchFamily="18" charset="0"/>
              </a:rPr>
              <a:t>30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контракт</a:t>
            </a:r>
          </a:p>
          <a:p>
            <a:pPr algn="ctr" eaLnBrk="1" hangingPunct="1">
              <a:buFontTx/>
              <a:buNone/>
            </a:pPr>
            <a:endParaRPr lang="uk-UA" sz="900" dirty="0">
              <a:solidFill>
                <a:srgbClr val="0000CC"/>
              </a:solidFill>
              <a:latin typeface="Times New Roman" pitchFamily="18" charset="0"/>
              <a:cs typeface="Times New Roman" pitchFamily="18" charset="0"/>
            </a:endParaRPr>
          </a:p>
          <a:p>
            <a:pPr algn="ctr" eaLnBrk="1" hangingPunct="1">
              <a:buFontTx/>
              <a:buNone/>
            </a:pPr>
            <a:endParaRPr lang="uk-UA" sz="900" dirty="0">
              <a:solidFill>
                <a:srgbClr val="0000CC"/>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444500" y="448374"/>
            <a:ext cx="8229600" cy="604362"/>
          </a:xfrm>
        </p:spPr>
        <p:txBody>
          <a:bodyPr>
            <a:normAutofit/>
          </a:bodyPr>
          <a:lstStyle/>
          <a:p>
            <a:pPr eaLnBrk="1" hangingPunct="1"/>
            <a:r>
              <a:rPr lang="uk-UA" altLang="uk-UA" sz="3200" b="1" dirty="0">
                <a:solidFill>
                  <a:srgbClr val="0000CC"/>
                </a:solidFill>
                <a:latin typeface="Times New Roman" pitchFamily="18" charset="0"/>
                <a:cs typeface="Times New Roman" pitchFamily="18" charset="0"/>
              </a:rPr>
              <a:t>Основні дати для вступу до ЗВО </a:t>
            </a:r>
            <a:endParaRPr lang="ru-RU" sz="32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extLst>
      <p:ext uri="{BB962C8B-B14F-4D97-AF65-F5344CB8AC3E}">
        <p14:creationId xmlns:p14="http://schemas.microsoft.com/office/powerpoint/2010/main" val="188612189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336814" y="1484784"/>
            <a:ext cx="8640960" cy="4824536"/>
          </a:xfrm>
        </p:spPr>
        <p:txBody>
          <a:bodyPr>
            <a:normAutofit fontScale="92500" lnSpcReduction="20000"/>
          </a:bodyPr>
          <a:lstStyle/>
          <a:p>
            <a:pPr marL="0" indent="84138" algn="just">
              <a:spcBef>
                <a:spcPts val="0"/>
              </a:spcBef>
              <a:buNone/>
            </a:pPr>
            <a:r>
              <a:rPr lang="uk-UA" sz="2600" dirty="0">
                <a:solidFill>
                  <a:srgbClr val="0000CC"/>
                </a:solidFill>
                <a:latin typeface="Times New Roman" pitchFamily="18" charset="0"/>
                <a:cs typeface="Times New Roman" pitchFamily="18" charset="0"/>
              </a:rPr>
              <a:t>Абітурієнт може подати: до 5 заяв на бюджет;</a:t>
            </a:r>
          </a:p>
          <a:p>
            <a:pPr marL="0" indent="450000" algn="just">
              <a:spcBef>
                <a:spcPts val="0"/>
              </a:spcBef>
              <a:buNone/>
              <a:tabLst>
                <a:tab pos="3676650" algn="l"/>
              </a:tabLst>
            </a:pPr>
            <a:r>
              <a:rPr lang="uk-UA" sz="2600" dirty="0">
                <a:solidFill>
                  <a:srgbClr val="0000CC"/>
                </a:solidFill>
                <a:latin typeface="Times New Roman" pitchFamily="18" charset="0"/>
                <a:cs typeface="Times New Roman" pitchFamily="18" charset="0"/>
              </a:rPr>
              <a:t>                                      до 15 заяв </a:t>
            </a:r>
            <a:r>
              <a:rPr lang="ru-RU" sz="2600" dirty="0">
                <a:solidFill>
                  <a:srgbClr val="0000CC"/>
                </a:solidFill>
                <a:latin typeface="Times New Roman" pitchFamily="18" charset="0"/>
                <a:cs typeface="Times New Roman" pitchFamily="18" charset="0"/>
              </a:rPr>
              <a:t>на  бюджет + контракт.</a:t>
            </a:r>
          </a:p>
          <a:p>
            <a:pPr marL="0" indent="450000" algn="just">
              <a:spcBef>
                <a:spcPts val="0"/>
              </a:spcBef>
              <a:buNone/>
              <a:tabLst>
                <a:tab pos="3676650" algn="l"/>
              </a:tabLst>
            </a:pPr>
            <a:endParaRPr lang="ru-RU" sz="2600" dirty="0">
              <a:solidFill>
                <a:srgbClr val="0000CC"/>
              </a:solidFill>
              <a:latin typeface="Times New Roman" pitchFamily="18" charset="0"/>
              <a:cs typeface="Times New Roman" pitchFamily="18" charset="0"/>
            </a:endParaRPr>
          </a:p>
          <a:p>
            <a:pPr marL="0" indent="450000" algn="just" eaLnBrk="1" hangingPunct="1">
              <a:spcBef>
                <a:spcPts val="0"/>
              </a:spcBef>
              <a:buFontTx/>
              <a:buNone/>
            </a:pPr>
            <a:r>
              <a:rPr lang="uk-UA" dirty="0">
                <a:solidFill>
                  <a:srgbClr val="0000CC"/>
                </a:solidFill>
                <a:latin typeface="Times New Roman" pitchFamily="18" charset="0"/>
                <a:cs typeface="Times New Roman" pitchFamily="18" charset="0"/>
              </a:rPr>
              <a:t>У процесі  подання  заяв  для  участі  в конкурсі абітурієнту  необхідно  вказати в кожній  заяві  пріоритетність  від  </a:t>
            </a:r>
            <a:r>
              <a:rPr lang="uk-UA" b="1" dirty="0">
                <a:solidFill>
                  <a:srgbClr val="0000CC"/>
                </a:solidFill>
                <a:latin typeface="Times New Roman" pitchFamily="18" charset="0"/>
                <a:cs typeface="Times New Roman" pitchFamily="18" charset="0"/>
              </a:rPr>
              <a:t>1  до  5</a:t>
            </a:r>
            <a:r>
              <a:rPr lang="uk-UA" dirty="0">
                <a:solidFill>
                  <a:srgbClr val="0000CC"/>
                </a:solidFill>
                <a:latin typeface="Times New Roman" pitchFamily="18" charset="0"/>
                <a:cs typeface="Times New Roman" pitchFamily="18" charset="0"/>
              </a:rPr>
              <a:t>, при  цьому  </a:t>
            </a:r>
            <a:r>
              <a:rPr lang="uk-UA" b="1" dirty="0">
                <a:solidFill>
                  <a:srgbClr val="0000CC"/>
                </a:solidFill>
                <a:latin typeface="Times New Roman" pitchFamily="18" charset="0"/>
                <a:cs typeface="Times New Roman" pitchFamily="18" charset="0"/>
              </a:rPr>
              <a:t>«1»</a:t>
            </a:r>
            <a:r>
              <a:rPr lang="uk-UA" dirty="0">
                <a:solidFill>
                  <a:srgbClr val="0000CC"/>
                </a:solidFill>
                <a:latin typeface="Times New Roman" pitchFamily="18" charset="0"/>
                <a:cs typeface="Times New Roman" pitchFamily="18" charset="0"/>
              </a:rPr>
              <a:t>  визначає  найвищу пріоритетність. </a:t>
            </a:r>
          </a:p>
          <a:p>
            <a:pPr algn="ctr" eaLnBrk="1" hangingPunct="1">
              <a:buFontTx/>
              <a:buNone/>
            </a:pPr>
            <a:endParaRPr lang="uk-UA" sz="2800" dirty="0">
              <a:solidFill>
                <a:srgbClr val="FF3300"/>
              </a:solidFill>
              <a:latin typeface="Times New Roman" pitchFamily="18" charset="0"/>
              <a:cs typeface="Times New Roman" pitchFamily="18" charset="0"/>
            </a:endParaRPr>
          </a:p>
          <a:p>
            <a:pPr algn="ctr" eaLnBrk="1" hangingPunct="1">
              <a:buFontTx/>
              <a:buNone/>
            </a:pPr>
            <a:r>
              <a:rPr lang="uk-UA" sz="2800" dirty="0">
                <a:solidFill>
                  <a:srgbClr val="FF3300"/>
                </a:solidFill>
                <a:latin typeface="Times New Roman" pitchFamily="18" charset="0"/>
                <a:cs typeface="Times New Roman" pitchFamily="18" charset="0"/>
              </a:rPr>
              <a:t>Пріоритетність не може бути змінена впродовж всієї вступної кампанії.</a:t>
            </a:r>
            <a:r>
              <a:rPr lang="uk-UA" sz="2800" dirty="0">
                <a:latin typeface="Times New Roman" pitchFamily="18" charset="0"/>
                <a:cs typeface="Times New Roman" pitchFamily="18" charset="0"/>
              </a:rPr>
              <a:t> </a:t>
            </a:r>
          </a:p>
          <a:p>
            <a:pPr algn="ctr" eaLnBrk="1" hangingPunct="1">
              <a:buFontTx/>
              <a:buNone/>
            </a:pPr>
            <a:endParaRPr lang="uk-UA" sz="2800" dirty="0">
              <a:latin typeface="Times New Roman" pitchFamily="18" charset="0"/>
              <a:cs typeface="Times New Roman" pitchFamily="18" charset="0"/>
            </a:endParaRPr>
          </a:p>
          <a:p>
            <a:pPr marL="0" lvl="0" indent="442913" algn="ctr" fontAlgn="base">
              <a:spcBef>
                <a:spcPct val="0"/>
              </a:spcBef>
              <a:spcAft>
                <a:spcPct val="0"/>
              </a:spcAft>
              <a:buClrTx/>
              <a:buSzTx/>
              <a:buNone/>
            </a:pPr>
            <a:r>
              <a:rPr lang="uk-UA" sz="2600" b="1" spc="-30" dirty="0">
                <a:solidFill>
                  <a:srgbClr val="0000CC"/>
                </a:solidFill>
                <a:latin typeface="Times New Roman"/>
                <a:ea typeface="Calibri"/>
              </a:rPr>
              <a:t>Конкурсний бал для вступу на місця державного замовлення: </a:t>
            </a:r>
          </a:p>
          <a:p>
            <a:pPr marL="0" lvl="0" indent="0" algn="just" fontAlgn="base">
              <a:spcBef>
                <a:spcPct val="0"/>
              </a:spcBef>
              <a:spcAft>
                <a:spcPct val="0"/>
              </a:spcAft>
              <a:buClrTx/>
              <a:buSzTx/>
              <a:buNone/>
            </a:pPr>
            <a:r>
              <a:rPr lang="en-US" sz="2600" b="1" spc="-30">
                <a:solidFill>
                  <a:srgbClr val="FF0000"/>
                </a:solidFill>
                <a:latin typeface="Times New Roman"/>
                <a:ea typeface="Calibri"/>
              </a:rPr>
              <a:t>D4</a:t>
            </a:r>
            <a:r>
              <a:rPr lang="uk-UA" sz="2600" b="1" spc="-30">
                <a:solidFill>
                  <a:srgbClr val="FF0000"/>
                </a:solidFill>
                <a:latin typeface="Times New Roman"/>
                <a:ea typeface="Calibri"/>
              </a:rPr>
              <a:t> </a:t>
            </a:r>
            <a:r>
              <a:rPr lang="uk-UA" sz="2600" b="1" spc="-30" dirty="0">
                <a:solidFill>
                  <a:srgbClr val="FF0000"/>
                </a:solidFill>
                <a:latin typeface="Times New Roman"/>
                <a:ea typeface="Calibri"/>
              </a:rPr>
              <a:t>«Публічне управління та адміністрування» </a:t>
            </a:r>
            <a:r>
              <a:rPr lang="uk-UA" sz="2600" b="1" spc="-30" dirty="0">
                <a:solidFill>
                  <a:srgbClr val="0000CC"/>
                </a:solidFill>
                <a:latin typeface="Times New Roman"/>
                <a:ea typeface="Calibri"/>
              </a:rPr>
              <a:t>не менше </a:t>
            </a:r>
            <a:r>
              <a:rPr lang="uk-UA" sz="2600" b="1" spc="-30" dirty="0">
                <a:solidFill>
                  <a:srgbClr val="FF0000"/>
                </a:solidFill>
                <a:latin typeface="Times New Roman"/>
                <a:ea typeface="Calibri"/>
              </a:rPr>
              <a:t>150 балів </a:t>
            </a:r>
            <a:r>
              <a:rPr lang="uk-UA" sz="2600" b="1" spc="-30" dirty="0">
                <a:solidFill>
                  <a:srgbClr val="0000CC"/>
                </a:solidFill>
                <a:latin typeface="Times New Roman"/>
              </a:rPr>
              <a:t>(на бюджет та контракт),  </a:t>
            </a:r>
            <a:r>
              <a:rPr lang="uk-UA" sz="2600" b="1" spc="-30" dirty="0">
                <a:solidFill>
                  <a:srgbClr val="FF0000"/>
                </a:solidFill>
                <a:latin typeface="Times New Roman"/>
                <a:ea typeface="Calibri"/>
              </a:rPr>
              <a:t>для інших спеціальностей </a:t>
            </a:r>
            <a:r>
              <a:rPr lang="uk-UA" sz="2600" b="1" spc="-30" dirty="0">
                <a:solidFill>
                  <a:srgbClr val="0000CC"/>
                </a:solidFill>
                <a:latin typeface="Times New Roman"/>
                <a:ea typeface="Calibri"/>
              </a:rPr>
              <a:t>–</a:t>
            </a:r>
            <a:r>
              <a:rPr lang="uk-UA" sz="2600" b="1" spc="-30" dirty="0">
                <a:solidFill>
                  <a:prstClr val="black"/>
                </a:solidFill>
                <a:latin typeface="Times New Roman"/>
                <a:ea typeface="Calibri"/>
              </a:rPr>
              <a:t> </a:t>
            </a:r>
            <a:r>
              <a:rPr lang="uk-UA" sz="2600" b="1" spc="-30" dirty="0">
                <a:solidFill>
                  <a:srgbClr val="0000CC"/>
                </a:solidFill>
                <a:latin typeface="Times New Roman"/>
                <a:ea typeface="Calibri"/>
              </a:rPr>
              <a:t>не менше ніж </a:t>
            </a:r>
            <a:r>
              <a:rPr lang="uk-UA" sz="2600" b="1" spc="-30" dirty="0">
                <a:solidFill>
                  <a:srgbClr val="FF0000"/>
                </a:solidFill>
                <a:latin typeface="Times New Roman"/>
                <a:ea typeface="Calibri"/>
              </a:rPr>
              <a:t>130 балів </a:t>
            </a:r>
            <a:r>
              <a:rPr lang="uk-UA" sz="2600" b="1" spc="-30" dirty="0">
                <a:solidFill>
                  <a:srgbClr val="0000CC"/>
                </a:solidFill>
                <a:latin typeface="Times New Roman"/>
              </a:rPr>
              <a:t>(100 і більше балів - на контракт).</a:t>
            </a:r>
            <a:endParaRPr lang="ru-RU" sz="2600" b="1" spc="-30" dirty="0">
              <a:solidFill>
                <a:srgbClr val="0000CC"/>
              </a:solidFill>
              <a:latin typeface="Times New Roman"/>
            </a:endParaRPr>
          </a:p>
          <a:p>
            <a:pPr eaLnBrk="1" hangingPunct="1"/>
            <a:endParaRPr lang="ru-RU" sz="2800" dirty="0"/>
          </a:p>
        </p:txBody>
      </p:sp>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1619672" y="476672"/>
            <a:ext cx="6362179" cy="850900"/>
          </a:xfrm>
          <a:prstGeom prst="rect">
            <a:avLst/>
          </a:prstGeom>
          <a:noFill/>
          <a:ln w="9525">
            <a:noFill/>
            <a:miter lim="800000"/>
            <a:headEnd/>
            <a:tailEnd/>
          </a:ln>
        </p:spPr>
        <p:txBody>
          <a:bodyPr anchor="ctr"/>
          <a:lstStyle/>
          <a:p>
            <a:pPr algn="r"/>
            <a:r>
              <a:rPr lang="uk-UA" altLang="uk-UA" sz="3200" b="1" dirty="0">
                <a:solidFill>
                  <a:srgbClr val="0000CC"/>
                </a:solidFill>
                <a:latin typeface="Times New Roman" pitchFamily="18" charset="0"/>
                <a:cs typeface="Times New Roman" pitchFamily="18" charset="0"/>
              </a:rPr>
              <a:t>Кількість заяв та пріоритетність </a:t>
            </a:r>
            <a:endParaRPr lang="ru-RU"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5410564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ctrTitle"/>
          </p:nvPr>
        </p:nvSpPr>
        <p:spPr>
          <a:xfrm>
            <a:off x="309365" y="188913"/>
            <a:ext cx="7772400" cy="699988"/>
          </a:xfrm>
        </p:spPr>
        <p:txBody>
          <a:bodyPr>
            <a:normAutofit/>
          </a:bodyPr>
          <a:lstStyle/>
          <a:p>
            <a:pPr eaLnBrk="1" hangingPunct="1"/>
            <a:r>
              <a:rPr lang="uk-UA" sz="2400" b="1" dirty="0">
                <a:solidFill>
                  <a:srgbClr val="0000CC"/>
                </a:solidFill>
                <a:latin typeface="Times New Roman" panose="02020603050405020304" pitchFamily="18" charset="0"/>
                <a:cs typeface="Times New Roman" panose="02020603050405020304" pitchFamily="18" charset="0"/>
              </a:rPr>
              <a:t>КОНКУРСНИЙ БАЛ</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46082" name="Rectangle 3"/>
          <p:cNvSpPr>
            <a:spLocks noGrp="1" noChangeArrowheads="1"/>
          </p:cNvSpPr>
          <p:nvPr>
            <p:ph type="subTitle" idx="1"/>
          </p:nvPr>
        </p:nvSpPr>
        <p:spPr>
          <a:xfrm>
            <a:off x="251521" y="888901"/>
            <a:ext cx="8631384" cy="5348411"/>
          </a:xfrm>
          <a:solidFill>
            <a:schemeClr val="bg2">
              <a:lumMod val="50000"/>
            </a:schemeClr>
          </a:solidFill>
        </p:spPr>
        <p:txBody>
          <a:bodyPr>
            <a:normAutofit fontScale="25000" lnSpcReduction="20000"/>
          </a:bodyPr>
          <a:lstStyle/>
          <a:p>
            <a:pPr algn="ctr" eaLnBrk="1" hangingPunct="1">
              <a:lnSpc>
                <a:spcPct val="80000"/>
              </a:lnSpc>
              <a:buFontTx/>
              <a:buNone/>
            </a:pPr>
            <a:r>
              <a:rPr lang="ru-RU" sz="2400" b="1" dirty="0"/>
              <a:t> </a:t>
            </a:r>
          </a:p>
          <a:p>
            <a:pPr>
              <a:lnSpc>
                <a:spcPct val="120000"/>
              </a:lnSpc>
            </a:pPr>
            <a:r>
              <a:rPr lang="uk-UA" sz="8000" b="1" dirty="0">
                <a:latin typeface="Times New Roman" pitchFamily="18" charset="0"/>
                <a:cs typeface="Times New Roman" pitchFamily="18" charset="0"/>
              </a:rPr>
              <a:t>Для вступу на перший курс для здобуття ступеня бакалавра на основі повної загальної середньої освіти та НРК5  </a:t>
            </a:r>
          </a:p>
          <a:p>
            <a:pPr>
              <a:lnSpc>
                <a:spcPct val="120000"/>
              </a:lnSpc>
            </a:pPr>
            <a:r>
              <a:rPr lang="ru-RU" sz="8000" b="1" dirty="0">
                <a:latin typeface="Times New Roman" pitchFamily="18" charset="0"/>
                <a:cs typeface="Times New Roman" pitchFamily="18" charset="0"/>
              </a:rPr>
              <a:t>за результатами </a:t>
            </a:r>
          </a:p>
          <a:p>
            <a:pPr>
              <a:lnSpc>
                <a:spcPct val="120000"/>
              </a:lnSpc>
            </a:pPr>
            <a:r>
              <a:rPr lang="ru-RU" sz="8000" b="1" dirty="0">
                <a:latin typeface="Times New Roman" pitchFamily="18" charset="0"/>
                <a:cs typeface="Times New Roman" pitchFamily="18" charset="0"/>
              </a:rPr>
              <a:t>НМТ 2024, 2025 року </a:t>
            </a:r>
            <a:r>
              <a:rPr lang="uk-UA" sz="8000" b="1" dirty="0">
                <a:latin typeface="Times New Roman" pitchFamily="18" charset="0"/>
                <a:cs typeface="Times New Roman" pitchFamily="18" charset="0"/>
              </a:rPr>
              <a:t>КБ розраховується за формулою: </a:t>
            </a:r>
          </a:p>
          <a:p>
            <a:pPr>
              <a:lnSpc>
                <a:spcPct val="120000"/>
              </a:lnSpc>
            </a:pPr>
            <a:r>
              <a:rPr lang="uk-UA" sz="8000" b="1" dirty="0">
                <a:solidFill>
                  <a:srgbClr val="0000CC"/>
                </a:solidFill>
                <a:latin typeface="Times New Roman" pitchFamily="18" charset="0"/>
                <a:cs typeface="Times New Roman" pitchFamily="18" charset="0"/>
              </a:rPr>
              <a:t>Конкурсний бал (КБ) = (К1 × П1 + К2 × П2 + К3 × П3+ К4 × П4 + КТ × TK) / (К1 + К2 + К3+ К4мах + КТ)</a:t>
            </a:r>
            <a:endParaRPr lang="uk-UA" sz="8000" b="1" dirty="0">
              <a:latin typeface="Times New Roman" pitchFamily="18" charset="0"/>
              <a:cs typeface="Times New Roman" pitchFamily="18" charset="0"/>
            </a:endParaRPr>
          </a:p>
          <a:p>
            <a:pPr>
              <a:lnSpc>
                <a:spcPct val="120000"/>
              </a:lnSpc>
            </a:pPr>
            <a:r>
              <a:rPr lang="uk-UA" sz="8000" b="1" dirty="0">
                <a:latin typeface="Times New Roman" pitchFamily="18" charset="0"/>
                <a:cs typeface="Times New Roman" pitchFamily="18" charset="0"/>
              </a:rPr>
              <a:t>за результатами НМТ 2023 року КБ розраховується за формулою : </a:t>
            </a:r>
          </a:p>
          <a:p>
            <a:pPr>
              <a:lnSpc>
                <a:spcPct val="120000"/>
              </a:lnSpc>
            </a:pPr>
            <a:r>
              <a:rPr lang="uk-UA" sz="8000" b="1" dirty="0">
                <a:solidFill>
                  <a:srgbClr val="0000CC"/>
                </a:solidFill>
                <a:latin typeface="Times New Roman" pitchFamily="18" charset="0"/>
                <a:cs typeface="Times New Roman" pitchFamily="18" charset="0"/>
              </a:rPr>
              <a:t>Конкурсний бал (КБ) = (К1 × П1 + К2 × П2 + К3 × П3 + КТ × TK</a:t>
            </a:r>
            <a:r>
              <a:rPr lang="ru-RU" sz="8000" b="1" dirty="0">
                <a:solidFill>
                  <a:srgbClr val="0000CC"/>
                </a:solidFill>
                <a:latin typeface="Times New Roman" pitchFamily="18" charset="0"/>
                <a:cs typeface="Times New Roman" pitchFamily="18" charset="0"/>
              </a:rPr>
              <a:t>) / (К1 + К2 + К3 + КТ)</a:t>
            </a:r>
          </a:p>
          <a:p>
            <a:pPr>
              <a:lnSpc>
                <a:spcPct val="120000"/>
              </a:lnSpc>
            </a:pPr>
            <a:r>
              <a:rPr lang="uk-UA" sz="8000" b="1" dirty="0">
                <a:latin typeface="Times New Roman" pitchFamily="18" charset="0"/>
                <a:cs typeface="Times New Roman" pitchFamily="18" charset="0"/>
              </a:rPr>
              <a:t>за результатами НМТ 2022 року КБ розраховується за формулою :</a:t>
            </a:r>
            <a:endParaRPr lang="ru-RU" sz="8000" b="1" dirty="0">
              <a:solidFill>
                <a:srgbClr val="0000CC"/>
              </a:solidFill>
              <a:latin typeface="Times New Roman" pitchFamily="18" charset="0"/>
              <a:cs typeface="Times New Roman" pitchFamily="18" charset="0"/>
            </a:endParaRPr>
          </a:p>
          <a:p>
            <a:pPr>
              <a:lnSpc>
                <a:spcPct val="120000"/>
              </a:lnSpc>
            </a:pPr>
            <a:r>
              <a:rPr lang="uk-UA" sz="8000" b="1" dirty="0">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 (К1 × П1 + К2 × П2 + К3 × П3 + КТ × ТК) / (К1 + К2 + К3 + КТ)</a:t>
            </a:r>
          </a:p>
          <a:p>
            <a:pPr>
              <a:lnSpc>
                <a:spcPct val="120000"/>
              </a:lnSpc>
            </a:pPr>
            <a:r>
              <a:rPr lang="ru-RU" sz="8000" b="1" dirty="0">
                <a:solidFill>
                  <a:srgbClr val="0000CC"/>
                </a:solidFill>
                <a:latin typeface="Times New Roman" pitchFamily="18" charset="0"/>
                <a:cs typeface="Times New Roman" pitchFamily="18" charset="0"/>
              </a:rPr>
              <a:t>К4макс - </a:t>
            </a:r>
            <a:r>
              <a:rPr lang="uk-UA" sz="8000" b="1" dirty="0">
                <a:solidFill>
                  <a:srgbClr val="0000CC"/>
                </a:solidFill>
                <a:latin typeface="Times New Roman" pitchFamily="18" charset="0"/>
                <a:cs typeface="Times New Roman" pitchFamily="18" charset="0"/>
              </a:rPr>
              <a:t>максимальне значення предметного коефіцієнту з вибіркового предмету НМТ 2023, 2024 року для відповідної спеціальності</a:t>
            </a:r>
            <a:endParaRPr lang="ru-RU" sz="80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Tree>
    <p:extLst>
      <p:ext uri="{BB962C8B-B14F-4D97-AF65-F5344CB8AC3E}">
        <p14:creationId xmlns:p14="http://schemas.microsoft.com/office/powerpoint/2010/main" val="417788648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512" y="620688"/>
            <a:ext cx="8784976" cy="6048672"/>
          </a:xfrm>
          <a:solidFill>
            <a:schemeClr val="accent1">
              <a:lumMod val="40000"/>
              <a:lumOff val="60000"/>
            </a:schemeClr>
          </a:solidFill>
        </p:spPr>
        <p:txBody>
          <a:bodyPr>
            <a:normAutofit fontScale="32500" lnSpcReduction="20000"/>
          </a:bodyPr>
          <a:lstStyle/>
          <a:p>
            <a:pPr algn="ctr" eaLnBrk="1" hangingPunct="1">
              <a:lnSpc>
                <a:spcPct val="80000"/>
              </a:lnSpc>
              <a:buFontTx/>
              <a:buNone/>
            </a:pPr>
            <a:endParaRPr lang="ru-RU" sz="2400" b="1" dirty="0">
              <a:solidFill>
                <a:srgbClr val="C00000"/>
              </a:solidFill>
            </a:endParaRPr>
          </a:p>
          <a:p>
            <a:pPr marL="0" indent="0" algn="ctr">
              <a:buNone/>
            </a:pPr>
            <a:r>
              <a:rPr lang="en-US" sz="7200" dirty="0">
                <a:solidFill>
                  <a:schemeClr val="tx2">
                    <a:lumMod val="75000"/>
                  </a:schemeClr>
                </a:solidFill>
                <a:latin typeface="Times New Roman" pitchFamily="18" charset="0"/>
                <a:cs typeface="Times New Roman" pitchFamily="18" charset="0"/>
              </a:rPr>
              <a:t>   </a:t>
            </a:r>
            <a:r>
              <a:rPr lang="uk-UA" sz="8600" b="1" dirty="0">
                <a:solidFill>
                  <a:srgbClr val="0000CC"/>
                </a:solidFill>
                <a:latin typeface="Times New Roman" pitchFamily="18" charset="0"/>
              </a:rPr>
              <a:t>Перелік документів, що необхідно надати для вступу </a:t>
            </a:r>
            <a:r>
              <a:rPr lang="ru-RU" sz="8600" b="1" dirty="0">
                <a:solidFill>
                  <a:srgbClr val="0000CC"/>
                </a:solidFill>
                <a:latin typeface="Times New Roman" pitchFamily="18" charset="0"/>
              </a:rPr>
              <a:t>до ДДМА</a:t>
            </a:r>
            <a:r>
              <a:rPr lang="en-US" sz="8600" dirty="0">
                <a:solidFill>
                  <a:schemeClr val="tx2">
                    <a:lumMod val="75000"/>
                  </a:schemeClr>
                </a:solidFill>
                <a:latin typeface="Times New Roman" pitchFamily="18" charset="0"/>
                <a:cs typeface="Times New Roman" pitchFamily="18" charset="0"/>
              </a:rPr>
              <a:t> </a:t>
            </a:r>
            <a:endParaRPr lang="uk-UA" sz="8600" dirty="0">
              <a:solidFill>
                <a:schemeClr val="tx2">
                  <a:lumMod val="75000"/>
                </a:schemeClr>
              </a:solidFill>
              <a:latin typeface="Times New Roman" pitchFamily="18" charset="0"/>
              <a:cs typeface="Times New Roman" pitchFamily="18" charset="0"/>
            </a:endParaRPr>
          </a:p>
          <a:p>
            <a:pPr marL="0" indent="0" algn="just">
              <a:buNone/>
            </a:pPr>
            <a:r>
              <a:rPr lang="en-US" sz="7200" dirty="0">
                <a:solidFill>
                  <a:schemeClr val="tx2">
                    <a:lumMod val="75000"/>
                  </a:schemeClr>
                </a:solidFill>
                <a:latin typeface="Times New Roman" pitchFamily="18" charset="0"/>
                <a:cs typeface="Times New Roman" pitchFamily="18" charset="0"/>
              </a:rPr>
              <a:t> </a:t>
            </a:r>
            <a:r>
              <a:rPr lang="ru-RU" sz="7200" dirty="0">
                <a:solidFill>
                  <a:schemeClr val="tx2">
                    <a:lumMod val="75000"/>
                  </a:schemeClr>
                </a:solidFill>
                <a:latin typeface="Times New Roman" pitchFamily="18" charset="0"/>
                <a:cs typeface="Times New Roman" pitchFamily="18" charset="0"/>
              </a:rPr>
              <a:t>    </a:t>
            </a:r>
          </a:p>
          <a:p>
            <a:pPr marL="0" indent="0" algn="just">
              <a:buNone/>
            </a:pPr>
            <a:r>
              <a:rPr lang="ru-RU" sz="7200" dirty="0">
                <a:solidFill>
                  <a:schemeClr val="tx2">
                    <a:lumMod val="75000"/>
                  </a:schemeClr>
                </a:solidFill>
                <a:latin typeface="Times New Roman" pitchFamily="18" charset="0"/>
                <a:cs typeface="Times New Roman" pitchFamily="18" charset="0"/>
              </a:rPr>
              <a:t> </a:t>
            </a:r>
            <a:r>
              <a:rPr lang="uk-UA" sz="7200" dirty="0">
                <a:solidFill>
                  <a:srgbClr val="0000CC"/>
                </a:solidFill>
                <a:latin typeface="Times New Roman" pitchFamily="18" charset="0"/>
                <a:cs typeface="Times New Roman" pitchFamily="18" charset="0"/>
              </a:rPr>
              <a:t>Абітурієнти, які були рекомендовані до зарахування на навчання за державним замовленням або за кошти фізичних та юридичних осіб, мають надіслати з</a:t>
            </a:r>
            <a:r>
              <a:rPr lang="uk-UA" sz="7200" dirty="0">
                <a:solidFill>
                  <a:schemeClr val="tx2">
                    <a:lumMod val="75000"/>
                  </a:schemeClr>
                </a:solidFill>
                <a:latin typeface="Times New Roman" pitchFamily="18" charset="0"/>
                <a:cs typeface="Times New Roman" pitchFamily="18" charset="0"/>
              </a:rPr>
              <a:t> </a:t>
            </a:r>
            <a:r>
              <a:rPr lang="uk-UA" sz="7200" b="1" dirty="0">
                <a:solidFill>
                  <a:srgbClr val="C00000"/>
                </a:solidFill>
                <a:latin typeface="Times New Roman" pitchFamily="18" charset="0"/>
                <a:cs typeface="Times New Roman" pitchFamily="18" charset="0"/>
              </a:rPr>
              <a:t>06 по 09 серпня</a:t>
            </a:r>
            <a:r>
              <a:rPr lang="uk-UA" sz="7200" dirty="0">
                <a:solidFill>
                  <a:srgbClr val="0000CC"/>
                </a:solidFill>
                <a:latin typeface="Times New Roman" pitchFamily="18" charset="0"/>
                <a:cs typeface="Times New Roman" pitchFamily="18" charset="0"/>
              </a:rPr>
              <a:t> на електронну пошту </a:t>
            </a:r>
            <a:r>
              <a:rPr lang="uk-UA" sz="7200" b="1" dirty="0">
                <a:solidFill>
                  <a:srgbClr val="C00000"/>
                </a:solidFill>
                <a:latin typeface="Times New Roman" pitchFamily="18" charset="0"/>
                <a:cs typeface="Times New Roman" pitchFamily="18" charset="0"/>
              </a:rPr>
              <a:t>pk.ddma.1952@gmail.com </a:t>
            </a:r>
            <a:r>
              <a:rPr lang="uk-UA" sz="7200" dirty="0">
                <a:solidFill>
                  <a:srgbClr val="0000CC"/>
                </a:solidFill>
                <a:latin typeface="Times New Roman" pitchFamily="18" charset="0"/>
                <a:cs typeface="Times New Roman" pitchFamily="18" charset="0"/>
              </a:rPr>
              <a:t>приймальної комісії </a:t>
            </a:r>
            <a:r>
              <a:rPr lang="uk-UA" sz="7200" dirty="0" err="1">
                <a:solidFill>
                  <a:srgbClr val="0000CC"/>
                </a:solidFill>
                <a:latin typeface="Times New Roman" pitchFamily="18" charset="0"/>
                <a:cs typeface="Times New Roman" pitchFamily="18" charset="0"/>
              </a:rPr>
              <a:t>сканкопії</a:t>
            </a:r>
            <a:r>
              <a:rPr lang="uk-UA" sz="7200" dirty="0">
                <a:solidFill>
                  <a:srgbClr val="0000CC"/>
                </a:solidFill>
                <a:latin typeface="Times New Roman" pitchFamily="18" charset="0"/>
                <a:cs typeface="Times New Roman" pitchFamily="18" charset="0"/>
              </a:rPr>
              <a:t> та/або фотокопії наступних документів з накладанням КЕП/ЕЦП</a:t>
            </a:r>
            <a:r>
              <a:rPr lang="ru-RU" sz="7200" dirty="0">
                <a:solidFill>
                  <a:srgbClr val="0000CC"/>
                </a:solidFill>
                <a:latin typeface="Times New Roman" pitchFamily="18" charset="0"/>
                <a:cs typeface="Times New Roman" pitchFamily="18" charset="0"/>
              </a:rPr>
              <a:t>:</a:t>
            </a:r>
            <a:endParaRPr lang="ru-RU" sz="3700" dirty="0">
              <a:solidFill>
                <a:srgbClr val="0000CC"/>
              </a:solidFill>
              <a:latin typeface="Times New Roman" pitchFamily="18" charset="0"/>
              <a:cs typeface="Times New Roman" pitchFamily="18" charset="0"/>
            </a:endParaRPr>
          </a:p>
          <a:p>
            <a:r>
              <a:rPr lang="uk-UA" sz="7200" b="1" dirty="0">
                <a:solidFill>
                  <a:srgbClr val="0000CC"/>
                </a:solidFill>
                <a:latin typeface="Times New Roman" pitchFamily="18" charset="0"/>
                <a:cs typeface="Times New Roman" pitchFamily="18" charset="0"/>
              </a:rPr>
              <a:t>документа про здобуту освіту і додатка до нього; </a:t>
            </a:r>
          </a:p>
          <a:p>
            <a:r>
              <a:rPr lang="uk-UA" sz="7200" b="1" dirty="0">
                <a:solidFill>
                  <a:srgbClr val="0000CC"/>
                </a:solidFill>
                <a:latin typeface="Times New Roman" pitchFamily="18" charset="0"/>
                <a:cs typeface="Times New Roman" pitchFamily="18" charset="0"/>
              </a:rPr>
              <a:t>документа, що посвідчує особу та громадянство та витяг про місце проживання із застосунку Д</a:t>
            </a:r>
            <a:r>
              <a:rPr lang="uk-UA" sz="7200" b="1" i="1" dirty="0">
                <a:solidFill>
                  <a:srgbClr val="0000CC"/>
                </a:solidFill>
                <a:latin typeface="Times New Roman" pitchFamily="18" charset="0"/>
                <a:cs typeface="Times New Roman" pitchFamily="18" charset="0"/>
              </a:rPr>
              <a:t>і</a:t>
            </a:r>
            <a:r>
              <a:rPr lang="uk-UA" sz="7200" b="1" dirty="0">
                <a:solidFill>
                  <a:srgbClr val="0000CC"/>
                </a:solidFill>
                <a:latin typeface="Times New Roman" pitchFamily="18" charset="0"/>
                <a:cs typeface="Times New Roman" pitchFamily="18" charset="0"/>
              </a:rPr>
              <a:t>я; </a:t>
            </a:r>
          </a:p>
          <a:p>
            <a:r>
              <a:rPr lang="uk-UA" sz="7200" b="1" dirty="0">
                <a:solidFill>
                  <a:srgbClr val="0000CC"/>
                </a:solidFill>
                <a:latin typeface="Times New Roman" pitchFamily="18" charset="0"/>
                <a:cs typeface="Times New Roman" pitchFamily="18" charset="0"/>
              </a:rPr>
              <a:t>кольорову фотокартку розміром</a:t>
            </a:r>
            <a:r>
              <a:rPr lang="ru-RU" sz="7200" b="1" dirty="0">
                <a:solidFill>
                  <a:srgbClr val="0000CC"/>
                </a:solidFill>
                <a:latin typeface="Times New Roman" pitchFamily="18" charset="0"/>
                <a:cs typeface="Times New Roman" pitchFamily="18" charset="0"/>
              </a:rPr>
              <a:t> 3×4 см;</a:t>
            </a:r>
          </a:p>
          <a:p>
            <a:pPr marL="266700" indent="-266700" algn="just"/>
            <a:r>
              <a:rPr lang="uk-UA" sz="7200" b="1">
                <a:solidFill>
                  <a:srgbClr val="0000CC"/>
                </a:solidFill>
                <a:latin typeface="Times New Roman" pitchFamily="18" charset="0"/>
                <a:cs typeface="Times New Roman" pitchFamily="18" charset="0"/>
              </a:rPr>
              <a:t> довідки </a:t>
            </a:r>
            <a:r>
              <a:rPr lang="uk-UA" sz="7200" b="1" dirty="0">
                <a:solidFill>
                  <a:srgbClr val="0000CC"/>
                </a:solidFill>
                <a:latin typeface="Times New Roman" pitchFamily="18" charset="0"/>
                <a:cs typeface="Times New Roman" pitchFamily="18" charset="0"/>
              </a:rPr>
              <a:t>про присвоєння індивідуального податкового </a:t>
            </a:r>
            <a:r>
              <a:rPr lang="uk-UA" sz="7200" b="1">
                <a:solidFill>
                  <a:srgbClr val="0000CC"/>
                </a:solidFill>
                <a:latin typeface="Times New Roman" pitchFamily="18" charset="0"/>
                <a:cs typeface="Times New Roman" pitchFamily="18" charset="0"/>
              </a:rPr>
              <a:t>номера;  </a:t>
            </a:r>
            <a:r>
              <a:rPr lang="uk-UA" sz="7200" b="1" dirty="0">
                <a:solidFill>
                  <a:srgbClr val="FF0000"/>
                </a:solidFill>
                <a:latin typeface="Times New Roman" pitchFamily="18" charset="0"/>
                <a:cs typeface="Times New Roman" pitchFamily="18" charset="0"/>
              </a:rPr>
              <a:t>для призовників </a:t>
            </a:r>
            <a:r>
              <a:rPr lang="uk-UA" sz="7200" b="1" dirty="0">
                <a:solidFill>
                  <a:srgbClr val="0000CC"/>
                </a:solidFill>
                <a:latin typeface="Times New Roman" pitchFamily="18" charset="0"/>
                <a:cs typeface="Times New Roman" pitchFamily="18" charset="0"/>
              </a:rPr>
              <a:t>- посвідчення про приписку до призивної дільниці, </a:t>
            </a:r>
            <a:r>
              <a:rPr lang="uk-UA" sz="7200" b="1" dirty="0">
                <a:solidFill>
                  <a:srgbClr val="FF0000"/>
                </a:solidFill>
                <a:latin typeface="Times New Roman" pitchFamily="18" charset="0"/>
                <a:cs typeface="Times New Roman" pitchFamily="18" charset="0"/>
              </a:rPr>
              <a:t>для військовозобов’язаних </a:t>
            </a:r>
            <a:r>
              <a:rPr lang="uk-UA" sz="7200" b="1" dirty="0">
                <a:solidFill>
                  <a:srgbClr val="0000CC"/>
                </a:solidFill>
                <a:latin typeface="Times New Roman" pitchFamily="18" charset="0"/>
                <a:cs typeface="Times New Roman" pitchFamily="18" charset="0"/>
              </a:rPr>
              <a:t>- військовий квиток або тимчасове посвідчення, </a:t>
            </a:r>
            <a:r>
              <a:rPr lang="uk-UA" sz="7200" b="1" dirty="0">
                <a:solidFill>
                  <a:srgbClr val="FF0000"/>
                </a:solidFill>
                <a:latin typeface="Times New Roman" pitchFamily="18" charset="0"/>
                <a:cs typeface="Times New Roman" pitchFamily="18" charset="0"/>
              </a:rPr>
              <a:t>для резервістів </a:t>
            </a:r>
            <a:r>
              <a:rPr lang="uk-UA" sz="7200" b="1" dirty="0">
                <a:solidFill>
                  <a:srgbClr val="0000CC"/>
                </a:solidFill>
                <a:latin typeface="Times New Roman" pitchFamily="18" charset="0"/>
                <a:cs typeface="Times New Roman" pitchFamily="18" charset="0"/>
              </a:rPr>
              <a:t>- </a:t>
            </a:r>
            <a:r>
              <a:rPr lang="uk-UA" sz="7200" b="1">
                <a:solidFill>
                  <a:srgbClr val="0000CC"/>
                </a:solidFill>
                <a:latin typeface="Times New Roman" pitchFamily="18" charset="0"/>
                <a:cs typeface="Times New Roman" pitchFamily="18" charset="0"/>
              </a:rPr>
              <a:t>військовий квиток.</a:t>
            </a:r>
            <a:endParaRPr lang="uk-UA" sz="7200" b="1" dirty="0">
              <a:solidFill>
                <a:srgbClr val="0000CC"/>
              </a:solidFill>
              <a:latin typeface="Times New Roman" pitchFamily="18" charset="0"/>
              <a:cs typeface="Times New Roman" pitchFamily="18" charset="0"/>
            </a:endParaRPr>
          </a:p>
          <a:p>
            <a:pPr algn="just"/>
            <a:endParaRPr lang="ru-RU" sz="7200" b="1" dirty="0">
              <a:solidFill>
                <a:srgbClr val="0000CC"/>
              </a:solidFill>
              <a:latin typeface="Times New Roman" pitchFamily="18" charset="0"/>
              <a:cs typeface="Times New Roman" pitchFamily="18" charset="0"/>
            </a:endParaRPr>
          </a:p>
          <a:p>
            <a:endParaRPr lang="en-US" sz="7200" b="1" dirty="0">
              <a:solidFill>
                <a:srgbClr val="0000CC"/>
              </a:solidFill>
              <a:latin typeface="Times New Roman" pitchFamily="18" charset="0"/>
              <a:cs typeface="Times New Roman" pitchFamily="18" charset="0"/>
            </a:endParaRP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extLst>
      <p:ext uri="{BB962C8B-B14F-4D97-AF65-F5344CB8AC3E}">
        <p14:creationId xmlns:p14="http://schemas.microsoft.com/office/powerpoint/2010/main" val="3070820619"/>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3a4d896bf5acc7bc969396514be85c621d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8762</TotalTime>
  <Words>1790</Words>
  <Application>Microsoft Office PowerPoint</Application>
  <PresentationFormat>Экран (4:3)</PresentationFormat>
  <Paragraphs>230</Paragraphs>
  <Slides>18</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6</vt:i4>
      </vt:variant>
      <vt:variant>
        <vt:lpstr>Заголовки слайдов</vt:lpstr>
      </vt:variant>
      <vt:variant>
        <vt:i4>18</vt:i4>
      </vt:variant>
    </vt:vector>
  </HeadingPairs>
  <TitlesOfParts>
    <vt:vector size="31" baseType="lpstr">
      <vt:lpstr>Arial</vt:lpstr>
      <vt:lpstr>Calibri</vt:lpstr>
      <vt:lpstr>Candara</vt:lpstr>
      <vt:lpstr>Roboto</vt:lpstr>
      <vt:lpstr>Symbol</vt:lpstr>
      <vt:lpstr>Times New Roman</vt:lpstr>
      <vt:lpstr>Trebuchet MS</vt:lpstr>
      <vt:lpstr>Волна</vt:lpstr>
      <vt:lpstr>1_Волна</vt:lpstr>
      <vt:lpstr>3_Волна</vt:lpstr>
      <vt:lpstr>4_Волна</vt:lpstr>
      <vt:lpstr>8_Волна</vt:lpstr>
      <vt:lpstr>9_Волна</vt:lpstr>
      <vt:lpstr>Презентация PowerPoint</vt:lpstr>
      <vt:lpstr>       НМТ – комп’ютерний онлайн-тест, що складатиметься з чотирьох предметів:  українська мова, математика, історія України та четвертий  предмет за вибором. </vt:lpstr>
      <vt:lpstr>Презентация PowerPoint</vt:lpstr>
      <vt:lpstr>Презентация PowerPoint</vt:lpstr>
      <vt:lpstr>Презентация PowerPoint</vt:lpstr>
      <vt:lpstr>Основні дати для вступу до ЗВО </vt:lpstr>
      <vt:lpstr>Презентация PowerPoint</vt:lpstr>
      <vt:lpstr>КОНКУРСНИЙ БАЛ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 обучение</dc:title>
  <dc:creator>obstinate</dc:creator>
  <dc:description>Шаблон презентации с сайта https://presentation-creation.ru/</dc:description>
  <cp:lastModifiedBy>ADMIN</cp:lastModifiedBy>
  <cp:revision>678</cp:revision>
  <dcterms:created xsi:type="dcterms:W3CDTF">2018-02-25T09:09:03Z</dcterms:created>
  <dcterms:modified xsi:type="dcterms:W3CDTF">2025-04-04T14:41:12Z</dcterms:modified>
</cp:coreProperties>
</file>