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84" r:id="rId2"/>
    <p:sldMasterId id="2147483897" r:id="rId3"/>
    <p:sldMasterId id="2147483910" r:id="rId4"/>
    <p:sldMasterId id="2147483923" r:id="rId5"/>
    <p:sldMasterId id="2147483936" r:id="rId6"/>
    <p:sldMasterId id="2147483975" r:id="rId7"/>
  </p:sldMasterIdLst>
  <p:notesMasterIdLst>
    <p:notesMasterId r:id="rId31"/>
  </p:notesMasterIdLst>
  <p:sldIdLst>
    <p:sldId id="256" r:id="rId8"/>
    <p:sldId id="376" r:id="rId9"/>
    <p:sldId id="386" r:id="rId10"/>
    <p:sldId id="375" r:id="rId11"/>
    <p:sldId id="384" r:id="rId12"/>
    <p:sldId id="385" r:id="rId13"/>
    <p:sldId id="397" r:id="rId14"/>
    <p:sldId id="347" r:id="rId15"/>
    <p:sldId id="377" r:id="rId16"/>
    <p:sldId id="362" r:id="rId17"/>
    <p:sldId id="363" r:id="rId18"/>
    <p:sldId id="378" r:id="rId19"/>
    <p:sldId id="379" r:id="rId20"/>
    <p:sldId id="396" r:id="rId21"/>
    <p:sldId id="372" r:id="rId22"/>
    <p:sldId id="395" r:id="rId23"/>
    <p:sldId id="389" r:id="rId24"/>
    <p:sldId id="390" r:id="rId25"/>
    <p:sldId id="391" r:id="rId26"/>
    <p:sldId id="392" r:id="rId27"/>
    <p:sldId id="398" r:id="rId28"/>
    <p:sldId id="374" r:id="rId29"/>
    <p:sldId id="380" r:id="rId30"/>
  </p:sldIdLst>
  <p:sldSz cx="9144000" cy="6858000" type="screen4x3"/>
  <p:notesSz cx="6858000" cy="9144000"/>
  <p:custDataLst>
    <p:tags r:id="rId32"/>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FF"/>
    <a:srgbClr val="FF3300"/>
    <a:srgbClr val="99CCFF"/>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6374" autoAdjust="0"/>
  </p:normalViewPr>
  <p:slideViewPr>
    <p:cSldViewPr>
      <p:cViewPr varScale="1">
        <p:scale>
          <a:sx n="107" d="100"/>
          <a:sy n="107" d="100"/>
        </p:scale>
        <p:origin x="165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4FDA90-410F-461D-B5EA-7B921B7D573B}" type="datetimeFigureOut">
              <a:rPr lang="ru-RU"/>
              <a:pPr>
                <a:defRPr/>
              </a:pPr>
              <a:t>пт 28.03.25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ECF436-8720-421C-9599-3EE0884E2D0A}" type="slidenum">
              <a:rPr lang="ru-RU"/>
              <a:pPr>
                <a:defRPr/>
              </a:pPr>
              <a:t>‹#›</a:t>
            </a:fld>
            <a:endParaRPr lang="ru-RU"/>
          </a:p>
        </p:txBody>
      </p:sp>
    </p:spTree>
    <p:extLst>
      <p:ext uri="{BB962C8B-B14F-4D97-AF65-F5344CB8AC3E}">
        <p14:creationId xmlns:p14="http://schemas.microsoft.com/office/powerpoint/2010/main" val="2123295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7D0A3-0DA1-43CC-B5E2-193DB5E25CE7}" type="slidenum">
              <a:rPr lang="ru-RU"/>
              <a:pPr fontAlgn="base">
                <a:spcBef>
                  <a:spcPct val="0"/>
                </a:spcBef>
                <a:spcAft>
                  <a:spcPct val="0"/>
                </a:spcAft>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3</a:t>
            </a:fld>
            <a:endParaRPr lang="ru-RU" dirty="0"/>
          </a:p>
        </p:txBody>
      </p:sp>
    </p:spTree>
    <p:extLst>
      <p:ext uri="{BB962C8B-B14F-4D97-AF65-F5344CB8AC3E}">
        <p14:creationId xmlns:p14="http://schemas.microsoft.com/office/powerpoint/2010/main" val="152646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ECF436-8720-421C-9599-3EE0884E2D0A}" type="slidenum">
              <a:rPr lang="ru-RU" smtClean="0"/>
              <a:pPr>
                <a:defRPr/>
              </a:pPr>
              <a:t>5</a:t>
            </a:fld>
            <a:endParaRPr lang="ru-RU"/>
          </a:p>
        </p:txBody>
      </p:sp>
    </p:spTree>
    <p:extLst>
      <p:ext uri="{BB962C8B-B14F-4D97-AF65-F5344CB8AC3E}">
        <p14:creationId xmlns:p14="http://schemas.microsoft.com/office/powerpoint/2010/main" val="16587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3CC339DF-A6FE-4225-AC5D-5ED01CDF7B3E}" type="datetimeFigureOut">
              <a:rPr lang="ru-RU" smtClean="0"/>
              <a:pPr>
                <a:defRPr/>
              </a:pPr>
              <a:t>пт 28.03.25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D8CE581E-8A2D-4EC8-B3C7-E1DD5DE01903}" type="datetimeFigureOut">
              <a:rPr lang="ru-RU" smtClean="0"/>
              <a:pPr>
                <a:defRPr/>
              </a:pPr>
              <a:t>пт 28.03.25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E6C4D4C-D0C0-4CF7-82C9-803E2716307C}" type="datetimeFigureOut">
              <a:rPr lang="ru-RU" smtClean="0"/>
              <a:pPr>
                <a:defRPr/>
              </a:pPr>
              <a:t>пт 28.03.25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BCA0EE75-08BB-42A8-A948-97692CB0FC4A}" type="datetimeFigureOut">
              <a:rPr lang="ru-RU"/>
              <a:pPr>
                <a:defRPr/>
              </a:pPr>
              <a:t>пт 28.03.25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7791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3341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48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74606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28.03.25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89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28.03.25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7759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28.03.25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3759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0830D21-6FBE-4004-83ED-F2F0FCEE5D91}" type="datetimeFigureOut">
              <a:rPr lang="ru-RU" smtClean="0"/>
              <a:pPr>
                <a:defRPr/>
              </a:pPr>
              <a:t>пт 28.03.25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pPr>
                <a:defRPr/>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669021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260523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6397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29188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28.03.25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356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27185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490586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155646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513672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28.03.25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986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04FAFE66-0EB5-4700-8ADF-540B86580861}" type="datetimeFigureOut">
              <a:rPr lang="ru-RU" smtClean="0"/>
              <a:pPr>
                <a:defRPr/>
              </a:pPr>
              <a:t>пт 28.03.25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28.03.25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3301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28.03.25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8435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896244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3614117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21682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29310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28.03.25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57159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5549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07580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5224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8DD5FB5F-D78B-4BD9-BAED-A6A4B1EB0993}" type="datetimeFigureOut">
              <a:rPr lang="ru-RU" smtClean="0"/>
              <a:pPr>
                <a:defRPr/>
              </a:pPr>
              <a:t>пт 28.03.25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28040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28.03.25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91901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28.03.25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7834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28.03.25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94057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97944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07767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63272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361836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28.03.25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79282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518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CBC5E9B3-B618-4490-9B0F-ED84222225E3}" type="datetimeFigureOut">
              <a:rPr lang="ru-RU" smtClean="0"/>
              <a:pPr>
                <a:defRPr/>
              </a:pPr>
              <a:t>пт 28.03.25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83484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755072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001660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28.03.25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0071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28.03.25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60571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28.03.25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428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258958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30601591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43959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0355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96A0F339-E909-41E9-BC88-70A6B6937456}" type="datetimeFigureOut">
              <a:rPr lang="ru-RU" smtClean="0"/>
              <a:pPr>
                <a:defRPr/>
              </a:pPr>
              <a:t>пт 28.03.25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28.03.25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71201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96275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2015727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81032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90345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28.03.25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12953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28.03.25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13282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28.03.25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4130868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97632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98763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FAAC715-330B-463E-A834-325B45217719}" type="datetimeFigureOut">
              <a:rPr lang="ru-RU" smtClean="0"/>
              <a:pPr>
                <a:defRPr/>
              </a:pPr>
              <a:t>пт 28.03.25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58354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233496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28.03.25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28784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99962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679330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18130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75269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28.03.25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60354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28.03.25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48876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28.03.25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8703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9965825-B1E6-4EE0-9AC8-C62864D21CE7}" type="datetimeFigureOut">
              <a:rPr lang="ru-RU" smtClean="0"/>
              <a:pPr>
                <a:defRPr/>
              </a:pPr>
              <a:t>пт 28.03.25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536558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28.03.25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446077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244248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94403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28.03.25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5714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1083EE42-27D2-4B82-B153-F32EE692B409}" type="datetimeFigureOut">
              <a:rPr lang="ru-RU" smtClean="0"/>
              <a:pPr>
                <a:defRPr/>
              </a:pPr>
              <a:t>пт 28.03.25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s://presentation-creation.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https://presentation-creation.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hyperlink" Target="https://presentation-creation.ru/"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hyperlink" Target="https://presentation-creation.ru/"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F84285C-78D7-4046-B340-14492E9E32B4}" type="datetimeFigureOut">
              <a:rPr lang="ru-RU" smtClean="0"/>
              <a:pPr>
                <a:defRPr/>
              </a:pPr>
              <a:t>пт 28.03.25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med">
    <p:fad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91707396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46539281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2901630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853151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69661725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28.03.25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4762237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testportal.gov.ua/" TargetMode="External"/><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4.xml"/><Relationship Id="rId6" Type="http://schemas.openxmlformats.org/officeDocument/2006/relationships/hyperlink" Target="http://www.mon.gov.ua/" TargetMode="External"/><Relationship Id="rId5" Type="http://schemas.openxmlformats.org/officeDocument/2006/relationships/image" Target="../media/image8.png"/><Relationship Id="rId4" Type="http://schemas.openxmlformats.org/officeDocument/2006/relationships/hyperlink" Target="https://vstup.edbo.gov.u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k.ddma.1952@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920880" cy="584775"/>
          </a:xfrm>
          <a:prstGeom prst="rect">
            <a:avLst/>
          </a:prstGeom>
          <a:noFill/>
        </p:spPr>
        <p:txBody>
          <a:bodyPr wrap="square" rtlCol="0">
            <a:spAutoFit/>
          </a:bodyPr>
          <a:lstStyle/>
          <a:p>
            <a:pPr algn="ctr" hangingPunct="0"/>
            <a:r>
              <a:rPr lang="uk-UA" sz="3200" b="1" dirty="0">
                <a:solidFill>
                  <a:srgbClr val="0000CC"/>
                </a:solidFill>
                <a:latin typeface="Times New Roman" panose="02020603050405020304" pitchFamily="18" charset="0"/>
                <a:cs typeface="Times New Roman" panose="02020603050405020304" pitchFamily="18" charset="0"/>
              </a:rPr>
              <a:t>«Вступ до магістратури ДДМА 2025»</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1600" y="1628800"/>
            <a:ext cx="7416824" cy="1077218"/>
          </a:xfrm>
          <a:prstGeom prst="rect">
            <a:avLst/>
          </a:prstGeom>
          <a:noFill/>
        </p:spPr>
        <p:txBody>
          <a:bodyPr wrap="square" rtlCol="0">
            <a:spAutoFit/>
          </a:bodyPr>
          <a:lstStyle/>
          <a:p>
            <a:pPr algn="ctr"/>
            <a:r>
              <a:rPr lang="uk-UA" sz="3200" dirty="0">
                <a:solidFill>
                  <a:srgbClr val="FF0000"/>
                </a:solidFill>
                <a:latin typeface="Times New Roman" panose="02020603050405020304" pitchFamily="18" charset="0"/>
                <a:cs typeface="Times New Roman" panose="02020603050405020304" pitchFamily="18" charset="0"/>
              </a:rPr>
              <a:t>Донбаська державна машинобудівна академія</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95536" y="1052736"/>
            <a:ext cx="8352927" cy="5616351"/>
          </a:xfrm>
        </p:spPr>
        <p:txBody>
          <a:bodyPr>
            <a:noAutofit/>
          </a:bodyPr>
          <a:lstStyle/>
          <a:p>
            <a:pPr marL="0" indent="0" algn="just" eaLnBrk="1" hangingPunct="1">
              <a:buFontTx/>
              <a:buNone/>
            </a:pPr>
            <a:r>
              <a:rPr lang="uk-UA" sz="2000" b="1" u="sng" dirty="0">
                <a:solidFill>
                  <a:srgbClr val="FF3300"/>
                </a:solidFill>
                <a:latin typeface="Times New Roman" pitchFamily="18" charset="0"/>
                <a:cs typeface="Times New Roman" pitchFamily="18" charset="0"/>
              </a:rPr>
              <a:t>01 липня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p>
          <a:p>
            <a:pPr marL="0" indent="0" algn="just">
              <a:buNone/>
            </a:pPr>
            <a:r>
              <a:rPr lang="uk-UA" sz="2000" b="1" u="sng" dirty="0">
                <a:solidFill>
                  <a:srgbClr val="FF0000"/>
                </a:solidFill>
                <a:latin typeface="Times New Roman" pitchFamily="18" charset="0"/>
                <a:cs typeface="Times New Roman" pitchFamily="18" charset="0"/>
              </a:rPr>
              <a:t>1 липня</a:t>
            </a:r>
            <a:r>
              <a:rPr lang="uk-UA" sz="2000" b="1" dirty="0">
                <a:solidFill>
                  <a:srgbClr val="FF0000"/>
                </a:solidFill>
                <a:latin typeface="Times New Roman" pitchFamily="18" charset="0"/>
                <a:cs typeface="Times New Roman" pitchFamily="18" charset="0"/>
              </a:rPr>
              <a:t> – </a:t>
            </a:r>
            <a:r>
              <a:rPr lang="uk-UA" sz="2000" b="1" u="sng" dirty="0">
                <a:solidFill>
                  <a:srgbClr val="FF0000"/>
                </a:solidFill>
                <a:latin typeface="Times New Roman" pitchFamily="18" charset="0"/>
                <a:cs typeface="Times New Roman" pitchFamily="18" charset="0"/>
              </a:rPr>
              <a:t>6 серпня</a:t>
            </a:r>
            <a:r>
              <a:rPr lang="uk-UA" sz="2000" b="1" dirty="0">
                <a:solidFill>
                  <a:srgbClr val="FF00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на фахові випробування, співбесіди (на бюджет), </a:t>
            </a:r>
            <a:r>
              <a:rPr lang="uk-UA" sz="2000" b="1" u="sng" dirty="0">
                <a:solidFill>
                  <a:srgbClr val="FF0000"/>
                </a:solidFill>
                <a:latin typeface="Times New Roman" pitchFamily="18" charset="0"/>
                <a:cs typeface="Times New Roman" pitchFamily="18" charset="0"/>
              </a:rPr>
              <a:t>до 22 серпня</a:t>
            </a:r>
            <a:r>
              <a:rPr lang="uk-UA" sz="2000" b="1" dirty="0">
                <a:solidFill>
                  <a:srgbClr val="FF00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a:t>
            </a:r>
            <a:r>
              <a:rPr lang="uk-UA" sz="2000" b="1" dirty="0">
                <a:solidFill>
                  <a:srgbClr val="FF0000"/>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на фахові випробування, співбесіди (на контракт).</a:t>
            </a:r>
          </a:p>
          <a:p>
            <a:pPr marL="0" indent="0" algn="just">
              <a:buNone/>
            </a:pPr>
            <a:r>
              <a:rPr lang="uk-UA" sz="2000" b="1" u="sng" dirty="0">
                <a:solidFill>
                  <a:srgbClr val="FF3300"/>
                </a:solidFill>
                <a:latin typeface="Times New Roman" pitchFamily="18" charset="0"/>
                <a:cs typeface="Times New Roman" pitchFamily="18" charset="0"/>
              </a:rPr>
              <a:t>28 липня</a:t>
            </a:r>
            <a:r>
              <a:rPr lang="uk-UA" sz="2000" b="1" dirty="0">
                <a:solidFill>
                  <a:srgbClr val="FF3300"/>
                </a:solidFill>
                <a:latin typeface="Times New Roman" pitchFamily="18" charset="0"/>
                <a:cs typeface="Times New Roman" pitchFamily="18" charset="0"/>
              </a:rPr>
              <a:t> – </a:t>
            </a:r>
            <a:r>
              <a:rPr lang="uk-UA" sz="2000" b="1" u="sng" dirty="0">
                <a:solidFill>
                  <a:srgbClr val="FF3300"/>
                </a:solidFill>
                <a:latin typeface="Times New Roman" pitchFamily="18" charset="0"/>
                <a:cs typeface="Times New Roman" pitchFamily="18" charset="0"/>
              </a:rPr>
              <a:t>7 серпня</a:t>
            </a:r>
            <a:r>
              <a:rPr lang="uk-UA" sz="2000" b="1" dirty="0">
                <a:solidFill>
                  <a:srgbClr val="FF3300"/>
                </a:solidFill>
                <a:latin typeface="Times New Roman" pitchFamily="18" charset="0"/>
                <a:cs typeface="Times New Roman" pitchFamily="18" charset="0"/>
              </a:rPr>
              <a:t> </a:t>
            </a:r>
            <a:r>
              <a:rPr lang="uk-UA" sz="2000" dirty="0">
                <a:solidFill>
                  <a:srgbClr val="0000CC"/>
                </a:solidFill>
                <a:latin typeface="Times New Roman" panose="02020603050405020304" pitchFamily="18" charset="0"/>
                <a:cs typeface="Times New Roman" panose="02020603050405020304" pitchFamily="18" charset="0"/>
              </a:rPr>
              <a:t>– фахові іспити, співбесіди замість ЄВІ, ЄФВВ (на бюджет). </a:t>
            </a:r>
          </a:p>
          <a:p>
            <a:pPr marL="0" indent="0" algn="just">
              <a:buNone/>
            </a:pPr>
            <a:r>
              <a:rPr lang="uk-UA" sz="2000" b="1" u="sng" dirty="0">
                <a:solidFill>
                  <a:srgbClr val="FF0000"/>
                </a:solidFill>
                <a:latin typeface="Times New Roman" pitchFamily="18" charset="0"/>
                <a:cs typeface="Times New Roman" pitchFamily="18" charset="0"/>
              </a:rPr>
              <a:t>8 - 23 серпня</a:t>
            </a:r>
            <a:r>
              <a:rPr lang="uk-UA" sz="2000" b="1" dirty="0">
                <a:solidFill>
                  <a:srgbClr val="FF0000"/>
                </a:solidFill>
                <a:latin typeface="Times New Roman" pitchFamily="18" charset="0"/>
                <a:cs typeface="Times New Roman" pitchFamily="18" charset="0"/>
              </a:rPr>
              <a:t> </a:t>
            </a:r>
            <a:r>
              <a:rPr lang="uk-UA" sz="2000" dirty="0">
                <a:solidFill>
                  <a:srgbClr val="0000CC"/>
                </a:solidFill>
                <a:latin typeface="Times New Roman" panose="02020603050405020304" pitchFamily="18" charset="0"/>
                <a:cs typeface="Times New Roman" panose="02020603050405020304" pitchFamily="18" charset="0"/>
              </a:rPr>
              <a:t>- фахові іспити, співбесіди замість ЄВІ, ЄФВВ (на контракт).</a:t>
            </a:r>
          </a:p>
          <a:p>
            <a:pPr marL="0" indent="0" algn="just">
              <a:buNone/>
            </a:pPr>
            <a:r>
              <a:rPr lang="ru-RU" sz="2000" b="1" u="sng" dirty="0">
                <a:solidFill>
                  <a:srgbClr val="FF3300"/>
                </a:solidFill>
                <a:latin typeface="Times New Roman" panose="02020603050405020304" pitchFamily="18" charset="0"/>
                <a:ea typeface="Times New Roman" panose="02020603050405020304" pitchFamily="18" charset="0"/>
              </a:rPr>
              <a:t> 8 - 25 </a:t>
            </a:r>
            <a:r>
              <a:rPr lang="uk-UA" sz="2000" b="1" u="sng" dirty="0" err="1">
                <a:solidFill>
                  <a:srgbClr val="FF3300"/>
                </a:solidFill>
                <a:latin typeface="Times New Roman" panose="02020603050405020304" pitchFamily="18" charset="0"/>
                <a:ea typeface="Times New Roman" panose="02020603050405020304" pitchFamily="18" charset="0"/>
              </a:rPr>
              <a:t>серпн</a:t>
            </a:r>
            <a:r>
              <a:rPr lang="ru-RU" sz="2000" b="1" u="sng" dirty="0">
                <a:solidFill>
                  <a:srgbClr val="FF3300"/>
                </a:solidFill>
                <a:latin typeface="Times New Roman" panose="02020603050405020304" pitchFamily="18" charset="0"/>
                <a:ea typeface="Times New Roman" panose="02020603050405020304" pitchFamily="18" charset="0"/>
              </a:rPr>
              <a:t>я</a:t>
            </a:r>
            <a:r>
              <a:rPr lang="uk-UA" sz="2000" b="1" dirty="0">
                <a:solidFill>
                  <a:srgbClr val="FF3300"/>
                </a:solidFill>
                <a:latin typeface="Times New Roman" panose="02020603050405020304" pitchFamily="18" charset="0"/>
                <a:ea typeface="Times New Roman" panose="02020603050405020304" pitchFamily="18" charset="0"/>
              </a:rPr>
              <a:t> </a:t>
            </a:r>
            <a:r>
              <a:rPr lang="uk-UA" sz="2000" b="1" dirty="0">
                <a:solidFill>
                  <a:srgbClr val="0000CC"/>
                </a:solidFill>
                <a:latin typeface="Times New Roman" pitchFamily="18" charset="0"/>
                <a:cs typeface="Times New Roman" pitchFamily="18" charset="0"/>
              </a:rPr>
              <a:t>–</a:t>
            </a:r>
            <a:r>
              <a:rPr lang="uk-UA" sz="2000" b="1" dirty="0">
                <a:solidFill>
                  <a:srgbClr val="FF3300"/>
                </a:solidFill>
                <a:latin typeface="Times New Roman" panose="02020603050405020304" pitchFamily="18" charset="0"/>
                <a:ea typeface="Times New Roman" panose="02020603050405020304" pitchFamily="18" charset="0"/>
              </a:rPr>
              <a:t> </a:t>
            </a:r>
            <a:r>
              <a:rPr lang="uk-UA" sz="2000" dirty="0">
                <a:solidFill>
                  <a:srgbClr val="0000CC"/>
                </a:solidFill>
                <a:latin typeface="Times New Roman" panose="02020603050405020304" pitchFamily="18" charset="0"/>
                <a:ea typeface="Times New Roman" panose="02020603050405020304" pitchFamily="18" charset="0"/>
              </a:rPr>
              <a:t>прийом заяв та документів </a:t>
            </a:r>
            <a:r>
              <a:rPr lang="uk-UA" sz="2000" dirty="0">
                <a:solidFill>
                  <a:srgbClr val="0000CC"/>
                </a:solidFill>
                <a:latin typeface="Times New Roman" pitchFamily="18" charset="0"/>
                <a:cs typeface="Times New Roman" pitchFamily="18" charset="0"/>
              </a:rPr>
              <a:t>в електронному вигляді.</a:t>
            </a:r>
          </a:p>
          <a:p>
            <a:pPr marL="0" indent="0" algn="just">
              <a:buNone/>
            </a:pPr>
            <a:r>
              <a:rPr lang="uk-UA" sz="2000" b="1" u="sng" dirty="0">
                <a:solidFill>
                  <a:srgbClr val="FF3300"/>
                </a:solidFill>
                <a:latin typeface="Times New Roman" panose="02020603050405020304" pitchFamily="18" charset="0"/>
                <a:cs typeface="Times New Roman" panose="02020603050405020304" pitchFamily="18" charset="0"/>
              </a:rPr>
              <a:t>До 26 серпня</a:t>
            </a:r>
            <a:r>
              <a:rPr lang="uk-UA" sz="2000" b="1" dirty="0">
                <a:solidFill>
                  <a:srgbClr val="FF3300"/>
                </a:solidFill>
                <a:latin typeface="Times New Roman" panose="02020603050405020304" pitchFamily="18" charset="0"/>
                <a:cs typeface="Times New Roman" panose="02020603050405020304" pitchFamily="18" charset="0"/>
              </a:rPr>
              <a:t> </a:t>
            </a:r>
            <a:r>
              <a:rPr lang="uk-UA" dirty="0">
                <a:solidFill>
                  <a:srgbClr val="0000CC"/>
                </a:solidFill>
                <a:latin typeface="Times New Roman" pitchFamily="18" charset="0"/>
                <a:cs typeface="Times New Roman" pitchFamily="18" charset="0"/>
              </a:rPr>
              <a:t>– </a:t>
            </a:r>
            <a:r>
              <a:rPr lang="uk-UA" sz="2000" dirty="0">
                <a:solidFill>
                  <a:srgbClr val="0000CC"/>
                </a:solidFill>
                <a:latin typeface="Times New Roman" panose="02020603050405020304" pitchFamily="18" charset="0"/>
                <a:cs typeface="Times New Roman" panose="02020603050405020304" pitchFamily="18" charset="0"/>
              </a:rPr>
              <a:t>оприлюднення рейтингових списків на бюджет/контракт.</a:t>
            </a:r>
          </a:p>
          <a:p>
            <a:pPr marL="0" indent="0" algn="just" eaLnBrk="1" hangingPunct="1">
              <a:buFontTx/>
              <a:buNone/>
            </a:pPr>
            <a:r>
              <a:rPr lang="uk-UA" sz="2000" b="1" u="sng" dirty="0">
                <a:solidFill>
                  <a:srgbClr val="FF3300"/>
                </a:solidFill>
                <a:latin typeface="Times New Roman" pitchFamily="18" charset="0"/>
                <a:cs typeface="Times New Roman" pitchFamily="18" charset="0"/>
              </a:rPr>
              <a:t>До 18.00 28 серпня</a:t>
            </a:r>
            <a:r>
              <a:rPr lang="uk-UA" sz="2000" b="1" dirty="0">
                <a:solidFill>
                  <a:srgbClr val="FF3300"/>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абітурієнт повинен надіслати </a:t>
            </a:r>
            <a:r>
              <a:rPr lang="uk-UA" sz="2000" dirty="0" err="1">
                <a:solidFill>
                  <a:srgbClr val="0000CC"/>
                </a:solidFill>
                <a:latin typeface="Times New Roman" pitchFamily="18" charset="0"/>
                <a:cs typeface="Times New Roman" pitchFamily="18" charset="0"/>
              </a:rPr>
              <a:t>сканкопії</a:t>
            </a:r>
            <a:r>
              <a:rPr lang="uk-UA" sz="2000" dirty="0">
                <a:solidFill>
                  <a:srgbClr val="0000CC"/>
                </a:solidFill>
                <a:latin typeface="Times New Roman" pitchFamily="18" charset="0"/>
                <a:cs typeface="Times New Roman" pitchFamily="18" charset="0"/>
              </a:rPr>
              <a:t> та /або  фотокопії документів на електронну пошту приймальній комісії.</a:t>
            </a:r>
            <a:endParaRPr lang="uk-UA" sz="2000" dirty="0">
              <a:solidFill>
                <a:schemeClr val="hlink"/>
              </a:solidFill>
              <a:latin typeface="Times New Roman" panose="02020603050405020304" pitchFamily="18" charset="0"/>
              <a:cs typeface="Times New Roman" panose="02020603050405020304" pitchFamily="18" charset="0"/>
            </a:endParaRPr>
          </a:p>
          <a:p>
            <a:pPr marL="0" indent="0" algn="just" eaLnBrk="1" hangingPunct="1">
              <a:buFontTx/>
              <a:buNone/>
            </a:pPr>
            <a:r>
              <a:rPr lang="ru-RU" sz="2000" b="1" u="sng" dirty="0">
                <a:solidFill>
                  <a:srgbClr val="FF3300"/>
                </a:solidFill>
                <a:latin typeface="Times New Roman" pitchFamily="18" charset="0"/>
                <a:cs typeface="Times New Roman" pitchFamily="18" charset="0"/>
              </a:rPr>
              <a:t>29 </a:t>
            </a:r>
            <a:r>
              <a:rPr lang="ru-RU" sz="2000" b="1" u="sng" dirty="0" err="1">
                <a:solidFill>
                  <a:srgbClr val="FF3300"/>
                </a:solidFill>
                <a:latin typeface="Times New Roman" pitchFamily="18" charset="0"/>
                <a:cs typeface="Times New Roman" pitchFamily="18" charset="0"/>
              </a:rPr>
              <a:t>серпня</a:t>
            </a:r>
            <a:r>
              <a:rPr lang="ru-RU" sz="2000" b="1" dirty="0">
                <a:solidFill>
                  <a:srgbClr val="FF3300"/>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вступників </a:t>
            </a:r>
            <a:r>
              <a:rPr lang="ru-RU" sz="2000" dirty="0">
                <a:solidFill>
                  <a:srgbClr val="0000CC"/>
                </a:solidFill>
                <a:latin typeface="Times New Roman" pitchFamily="18" charset="0"/>
                <a:cs typeface="Times New Roman" pitchFamily="18" charset="0"/>
              </a:rPr>
              <a:t>на бюджет.</a:t>
            </a:r>
          </a:p>
          <a:p>
            <a:pPr marL="0" indent="0" algn="just" eaLnBrk="1" hangingPunct="1">
              <a:buFontTx/>
              <a:buNone/>
            </a:pPr>
            <a:r>
              <a:rPr lang="ru-RU" sz="2000" b="1" u="sng" dirty="0">
                <a:solidFill>
                  <a:srgbClr val="FF3300"/>
                </a:solidFill>
                <a:latin typeface="Times New Roman" pitchFamily="18" charset="0"/>
                <a:cs typeface="Times New Roman" pitchFamily="18" charset="0"/>
              </a:rPr>
              <a:t>30 </a:t>
            </a:r>
            <a:r>
              <a:rPr lang="ru-RU" sz="2000" b="1" u="sng" dirty="0" err="1">
                <a:solidFill>
                  <a:srgbClr val="FF3300"/>
                </a:solidFill>
                <a:latin typeface="Times New Roman" pitchFamily="18" charset="0"/>
                <a:cs typeface="Times New Roman" pitchFamily="18" charset="0"/>
              </a:rPr>
              <a:t>серпня</a:t>
            </a:r>
            <a:r>
              <a:rPr lang="ru-RU" sz="2000" dirty="0">
                <a:solidFill>
                  <a:srgbClr val="0000CC"/>
                </a:solidFill>
                <a:latin typeface="Times New Roman" pitchFamily="18" charset="0"/>
                <a:cs typeface="Times New Roman" pitchFamily="18" charset="0"/>
              </a:rPr>
              <a:t> – </a:t>
            </a:r>
            <a:r>
              <a:rPr lang="uk-UA" sz="2000" dirty="0">
                <a:solidFill>
                  <a:srgbClr val="0000CC"/>
                </a:solidFill>
                <a:latin typeface="Times New Roman" pitchFamily="18" charset="0"/>
                <a:cs typeface="Times New Roman" pitchFamily="18" charset="0"/>
              </a:rPr>
              <a:t>зарахування вступників</a:t>
            </a:r>
            <a:r>
              <a:rPr lang="ru-RU" sz="2000" dirty="0">
                <a:solidFill>
                  <a:srgbClr val="0000CC"/>
                </a:solidFill>
                <a:latin typeface="Times New Roman" pitchFamily="18" charset="0"/>
                <a:cs typeface="Times New Roman" pitchFamily="18" charset="0"/>
              </a:rPr>
              <a:t> на контракт.</a:t>
            </a:r>
            <a:endParaRPr lang="uk-UA" sz="2000" dirty="0">
              <a:solidFill>
                <a:srgbClr val="0000CC"/>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3926285" y="365367"/>
            <a:ext cx="3958083" cy="388337"/>
          </a:xfrm>
        </p:spPr>
        <p:txBody>
          <a:bodyPr>
            <a:normAutofit fontScale="90000"/>
          </a:bodyPr>
          <a:lstStyle/>
          <a:p>
            <a:pPr algn="r" eaLnBrk="1" hangingPunct="1"/>
            <a:r>
              <a:rPr lang="uk-UA" altLang="uk-UA" sz="2000" b="1" dirty="0">
                <a:solidFill>
                  <a:srgbClr val="0000CC"/>
                </a:solidFill>
                <a:latin typeface="Times New Roman" pitchFamily="18" charset="0"/>
                <a:cs typeface="Times New Roman" pitchFamily="18" charset="0"/>
              </a:rPr>
              <a:t>Основні дати для вступу до ДДМА </a:t>
            </a:r>
            <a:endParaRPr lang="ru-RU" sz="20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extLst>
      <p:ext uri="{BB962C8B-B14F-4D97-AF65-F5344CB8AC3E}">
        <p14:creationId xmlns:p14="http://schemas.microsoft.com/office/powerpoint/2010/main" val="188612189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565212" y="3087629"/>
            <a:ext cx="8013576" cy="3344863"/>
          </a:xfrm>
        </p:spPr>
        <p:txBody>
          <a:bodyPr>
            <a:normAutofit/>
          </a:bodyPr>
          <a:lstStyle/>
          <a:p>
            <a:pPr marL="0" indent="450000" algn="just" eaLnBrk="1" hangingPunct="1">
              <a:lnSpc>
                <a:spcPct val="150000"/>
              </a:lnSpc>
              <a:spcBef>
                <a:spcPts val="0"/>
              </a:spcBef>
              <a:buFontTx/>
              <a:buNone/>
            </a:pPr>
            <a:r>
              <a:rPr lang="uk-UA" sz="2200" dirty="0">
                <a:solidFill>
                  <a:srgbClr val="0000CC"/>
                </a:solidFill>
                <a:latin typeface="Times New Roman" pitchFamily="18" charset="0"/>
                <a:cs typeface="Times New Roman" pitchFamily="18" charset="0"/>
              </a:rPr>
              <a:t>У процесі  подання  заяв  для  участі  в конкурсі абітурієнту  необхідно  вказати в кожній  заяві  пріоритетність  від  </a:t>
            </a:r>
            <a:r>
              <a:rPr lang="uk-UA" sz="2200" b="1" dirty="0">
                <a:solidFill>
                  <a:srgbClr val="0000CC"/>
                </a:solidFill>
                <a:latin typeface="Times New Roman" pitchFamily="18" charset="0"/>
                <a:cs typeface="Times New Roman" pitchFamily="18" charset="0"/>
              </a:rPr>
              <a:t>1  до  5</a:t>
            </a:r>
            <a:r>
              <a:rPr lang="uk-UA" sz="2200" dirty="0">
                <a:solidFill>
                  <a:srgbClr val="0000CC"/>
                </a:solidFill>
                <a:latin typeface="Times New Roman" pitchFamily="18" charset="0"/>
                <a:cs typeface="Times New Roman" pitchFamily="18" charset="0"/>
              </a:rPr>
              <a:t>, при  цьому  </a:t>
            </a:r>
            <a:r>
              <a:rPr lang="uk-UA" sz="2200" b="1" dirty="0">
                <a:solidFill>
                  <a:srgbClr val="0000CC"/>
                </a:solidFill>
                <a:latin typeface="Times New Roman" pitchFamily="18" charset="0"/>
                <a:cs typeface="Times New Roman" pitchFamily="18" charset="0"/>
              </a:rPr>
              <a:t>«1»</a:t>
            </a:r>
            <a:r>
              <a:rPr lang="uk-UA" sz="2200" dirty="0">
                <a:solidFill>
                  <a:srgbClr val="0000CC"/>
                </a:solidFill>
                <a:latin typeface="Times New Roman" pitchFamily="18" charset="0"/>
                <a:cs typeface="Times New Roman" pitchFamily="18" charset="0"/>
              </a:rPr>
              <a:t>  визначає  найвищу пріоритетність. </a:t>
            </a:r>
          </a:p>
          <a:p>
            <a:pPr eaLnBrk="1" hangingPunct="1">
              <a:buFontTx/>
              <a:buNone/>
            </a:pPr>
            <a:endParaRPr lang="ru-RU" sz="2200" dirty="0">
              <a:solidFill>
                <a:srgbClr val="0000CC"/>
              </a:solidFill>
              <a:latin typeface="Times New Roman" pitchFamily="18" charset="0"/>
              <a:cs typeface="Times New Roman" pitchFamily="18" charset="0"/>
            </a:endParaRPr>
          </a:p>
          <a:p>
            <a:pPr algn="ctr" eaLnBrk="1" hangingPunct="1">
              <a:buFontTx/>
              <a:buNone/>
            </a:pPr>
            <a:r>
              <a:rPr lang="uk-UA" sz="2200" b="1" dirty="0">
                <a:solidFill>
                  <a:srgbClr val="FF3300"/>
                </a:solidFill>
                <a:latin typeface="Times New Roman" pitchFamily="18" charset="0"/>
                <a:cs typeface="Times New Roman" pitchFamily="18" charset="0"/>
              </a:rPr>
              <a:t>Пріоритетність не може бути змінена впродовж </a:t>
            </a:r>
          </a:p>
          <a:p>
            <a:pPr algn="ctr" eaLnBrk="1" hangingPunct="1">
              <a:buFontTx/>
              <a:buNone/>
            </a:pPr>
            <a:r>
              <a:rPr lang="uk-UA" sz="2200" b="1" dirty="0">
                <a:solidFill>
                  <a:srgbClr val="FF3300"/>
                </a:solidFill>
                <a:latin typeface="Times New Roman" pitchFamily="18" charset="0"/>
                <a:cs typeface="Times New Roman" pitchFamily="18" charset="0"/>
              </a:rPr>
              <a:t>всієї вступної кампанії</a:t>
            </a:r>
            <a:r>
              <a:rPr lang="uk-UA" sz="2200" dirty="0">
                <a:solidFill>
                  <a:srgbClr val="FF3300"/>
                </a:solidFill>
                <a:latin typeface="Times New Roman" pitchFamily="18" charset="0"/>
                <a:cs typeface="Times New Roman" pitchFamily="18" charset="0"/>
              </a:rPr>
              <a:t>.</a:t>
            </a:r>
            <a:r>
              <a:rPr lang="uk-UA" sz="2200" dirty="0">
                <a:latin typeface="Times New Roman" pitchFamily="18" charset="0"/>
                <a:cs typeface="Times New Roman" pitchFamily="18" charset="0"/>
              </a:rPr>
              <a:t> </a:t>
            </a:r>
          </a:p>
          <a:p>
            <a:pPr eaLnBrk="1" hangingPunct="1"/>
            <a:endParaRPr lang="ru-RU" sz="3600" dirty="0"/>
          </a:p>
        </p:txBody>
      </p:sp>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51520" y="476672"/>
            <a:ext cx="8229600" cy="850900"/>
          </a:xfrm>
          <a:prstGeom prst="rect">
            <a:avLst/>
          </a:prstGeom>
          <a:noFill/>
          <a:ln w="9525">
            <a:noFill/>
            <a:miter lim="800000"/>
            <a:headEnd/>
            <a:tailEnd/>
          </a:ln>
        </p:spPr>
        <p:txBody>
          <a:bodyPr anchor="ctr"/>
          <a:lstStyle/>
          <a:p>
            <a:pPr algn="ctr"/>
            <a:r>
              <a:rPr lang="uk-UA" altLang="uk-UA" sz="2800" b="1" dirty="0">
                <a:solidFill>
                  <a:srgbClr val="0000CC"/>
                </a:solidFill>
                <a:latin typeface="Times New Roman" pitchFamily="18" charset="0"/>
                <a:cs typeface="Times New Roman" pitchFamily="18" charset="0"/>
              </a:rPr>
              <a:t>Правила вступу до ДДМА </a:t>
            </a:r>
            <a:endParaRPr lang="ru-RU" sz="2800" b="1" dirty="0">
              <a:solidFill>
                <a:srgbClr val="0000CC"/>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76C30BDF-E4B3-40B0-8CB2-6748FAB9B3A9}"/>
              </a:ext>
            </a:extLst>
          </p:cNvPr>
          <p:cNvSpPr txBox="1"/>
          <p:nvPr/>
        </p:nvSpPr>
        <p:spPr>
          <a:xfrm>
            <a:off x="941240" y="1916832"/>
            <a:ext cx="6850160" cy="1015663"/>
          </a:xfrm>
          <a:prstGeom prst="rect">
            <a:avLst/>
          </a:prstGeom>
          <a:noFill/>
        </p:spPr>
        <p:txBody>
          <a:bodyPr wrap="square">
            <a:spAutoFit/>
          </a:bodyPr>
          <a:lstStyle/>
          <a:p>
            <a:pPr algn="ctr" eaLnBrk="1" hangingPunct="1">
              <a:buFontTx/>
              <a:buNone/>
            </a:pPr>
            <a:r>
              <a:rPr lang="uk-UA" sz="2000" dirty="0">
                <a:solidFill>
                  <a:srgbClr val="0000CC"/>
                </a:solidFill>
                <a:latin typeface="Times New Roman" pitchFamily="18" charset="0"/>
                <a:cs typeface="Times New Roman" pitchFamily="18" charset="0"/>
              </a:rPr>
              <a:t>Абітурієнт може подати</a:t>
            </a:r>
            <a:r>
              <a:rPr lang="uk-UA" sz="2000" dirty="0">
                <a:solidFill>
                  <a:schemeClr val="hlink"/>
                </a:solidFill>
                <a:latin typeface="Times New Roman" pitchFamily="18" charset="0"/>
                <a:cs typeface="Times New Roman" pitchFamily="18" charset="0"/>
              </a:rPr>
              <a:t> </a:t>
            </a:r>
            <a:r>
              <a:rPr lang="uk-UA" sz="2000" b="1" u="sng" dirty="0">
                <a:solidFill>
                  <a:srgbClr val="FF3300"/>
                </a:solidFill>
                <a:latin typeface="Times New Roman" pitchFamily="18" charset="0"/>
                <a:cs typeface="Times New Roman" pitchFamily="18" charset="0"/>
              </a:rPr>
              <a:t>до 5 заяв на бюджет</a:t>
            </a:r>
          </a:p>
          <a:p>
            <a:pPr algn="ctr" eaLnBrk="1" hangingPunct="1">
              <a:buFontTx/>
              <a:buNone/>
            </a:pPr>
            <a:endParaRPr lang="uk-UA" sz="2000" b="1" u="sng" dirty="0">
              <a:solidFill>
                <a:srgbClr val="FF3300"/>
              </a:solidFill>
              <a:latin typeface="Times New Roman" pitchFamily="18" charset="0"/>
              <a:cs typeface="Times New Roman" pitchFamily="18" charset="0"/>
            </a:endParaRPr>
          </a:p>
          <a:p>
            <a:pPr algn="ctr" eaLnBrk="1" hangingPunct="1">
              <a:buFontTx/>
              <a:buNone/>
            </a:pPr>
            <a:r>
              <a:rPr lang="uk-UA" sz="2000" b="1" u="sng" dirty="0">
                <a:solidFill>
                  <a:srgbClr val="FF3300"/>
                </a:solidFill>
                <a:latin typeface="Times New Roman" pitchFamily="18" charset="0"/>
                <a:cs typeface="Times New Roman" pitchFamily="18" charset="0"/>
              </a:rPr>
              <a:t>Максимальна кількість заяв (бюджет + контракт) – 15 </a:t>
            </a:r>
            <a:endParaRPr lang="ru-RU" sz="2000" b="1" u="sng"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195410564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ctrTitle"/>
          </p:nvPr>
        </p:nvSpPr>
        <p:spPr>
          <a:xfrm>
            <a:off x="309365" y="188913"/>
            <a:ext cx="7772400" cy="699988"/>
          </a:xfrm>
        </p:spPr>
        <p:txBody>
          <a:bodyPr>
            <a:normAutofit/>
          </a:bodyPr>
          <a:lstStyle/>
          <a:p>
            <a:pPr eaLnBrk="1" hangingPunct="1"/>
            <a:r>
              <a:rPr lang="uk-UA" sz="2400" b="1" dirty="0">
                <a:solidFill>
                  <a:srgbClr val="0000CC"/>
                </a:solidFill>
                <a:latin typeface="Times New Roman" panose="02020603050405020304" pitchFamily="18" charset="0"/>
                <a:cs typeface="Times New Roman" panose="02020603050405020304" pitchFamily="18" charset="0"/>
              </a:rPr>
              <a:t>КОНКУРСНИЙ БАЛ</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46082" name="Rectangle 3"/>
          <p:cNvSpPr>
            <a:spLocks noGrp="1" noChangeArrowheads="1"/>
          </p:cNvSpPr>
          <p:nvPr>
            <p:ph type="subTitle" idx="1"/>
          </p:nvPr>
        </p:nvSpPr>
        <p:spPr>
          <a:xfrm>
            <a:off x="311423" y="1268760"/>
            <a:ext cx="8631384" cy="3312368"/>
          </a:xfrm>
          <a:solidFill>
            <a:schemeClr val="bg2">
              <a:lumMod val="50000"/>
            </a:schemeClr>
          </a:solidFill>
        </p:spPr>
        <p:txBody>
          <a:bodyPr>
            <a:normAutofit fontScale="25000" lnSpcReduction="20000"/>
          </a:bodyPr>
          <a:lstStyle/>
          <a:p>
            <a:pPr algn="ctr" eaLnBrk="1" hangingPunct="1">
              <a:lnSpc>
                <a:spcPct val="80000"/>
              </a:lnSpc>
              <a:buFontTx/>
              <a:buNone/>
            </a:pPr>
            <a:r>
              <a:rPr lang="ru-RU" sz="2400" b="1" dirty="0"/>
              <a:t> </a:t>
            </a:r>
          </a:p>
          <a:p>
            <a:pPr indent="447675">
              <a:lnSpc>
                <a:spcPct val="120000"/>
              </a:lnSpc>
            </a:pPr>
            <a:r>
              <a:rPr lang="ru-RU" sz="7200" b="1" dirty="0">
                <a:latin typeface="Times New Roman" pitchFamily="18" charset="0"/>
                <a:cs typeface="Times New Roman" pitchFamily="18" charset="0"/>
              </a:rPr>
              <a:t>Для </a:t>
            </a:r>
            <a:r>
              <a:rPr lang="ru-RU" sz="7200" b="1" dirty="0" err="1">
                <a:latin typeface="Times New Roman" pitchFamily="18" charset="0"/>
                <a:cs typeface="Times New Roman" pitchFamily="18" charset="0"/>
              </a:rPr>
              <a:t>вступу</a:t>
            </a:r>
            <a:r>
              <a:rPr lang="ru-RU" sz="7200" b="1" dirty="0">
                <a:latin typeface="Times New Roman" pitchFamily="18" charset="0"/>
                <a:cs typeface="Times New Roman" pitchFamily="18" charset="0"/>
              </a:rPr>
              <a:t> на перший курс для </a:t>
            </a:r>
            <a:r>
              <a:rPr lang="ru-RU" sz="7200" b="1" dirty="0" err="1">
                <a:latin typeface="Times New Roman" pitchFamily="18" charset="0"/>
                <a:cs typeface="Times New Roman" pitchFamily="18" charset="0"/>
              </a:rPr>
              <a:t>здобуття</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ступеня</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магістра</a:t>
            </a:r>
            <a:r>
              <a:rPr lang="ru-RU" sz="7200" b="1" dirty="0">
                <a:latin typeface="Times New Roman" pitchFamily="18" charset="0"/>
                <a:cs typeface="Times New Roman" pitchFamily="18" charset="0"/>
              </a:rPr>
              <a:t> для </a:t>
            </a:r>
            <a:r>
              <a:rPr lang="ru-RU" sz="7200" b="1" dirty="0" err="1">
                <a:latin typeface="Times New Roman" pitchFamily="18" charset="0"/>
                <a:cs typeface="Times New Roman" pitchFamily="18" charset="0"/>
              </a:rPr>
              <a:t>абітурієнтів</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що</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вступають</a:t>
            </a:r>
            <a:r>
              <a:rPr lang="ru-RU" sz="7200" b="1" dirty="0">
                <a:latin typeface="Times New Roman" pitchFamily="18" charset="0"/>
                <a:cs typeface="Times New Roman" pitchFamily="18" charset="0"/>
              </a:rPr>
              <a:t> за результатами ЄВІ та ЄФВВ та/</a:t>
            </a:r>
            <a:r>
              <a:rPr lang="ru-RU" sz="7200" b="1" dirty="0" err="1">
                <a:latin typeface="Times New Roman" pitchFamily="18" charset="0"/>
                <a:cs typeface="Times New Roman" pitchFamily="18" charset="0"/>
              </a:rPr>
              <a:t>або</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фахового</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іспиту</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розраховується</a:t>
            </a:r>
            <a:r>
              <a:rPr lang="ru-RU" sz="7200" b="1" dirty="0">
                <a:latin typeface="Times New Roman" pitchFamily="18" charset="0"/>
                <a:cs typeface="Times New Roman" pitchFamily="18" charset="0"/>
              </a:rPr>
              <a:t> за такою формулою: </a:t>
            </a:r>
          </a:p>
          <a:p>
            <a:pPr>
              <a:lnSpc>
                <a:spcPct val="120000"/>
              </a:lnSpc>
            </a:pPr>
            <a:endParaRPr lang="ru-RU" sz="7200" b="1" dirty="0">
              <a:latin typeface="Times New Roman" pitchFamily="18" charset="0"/>
              <a:cs typeface="Times New Roman" pitchFamily="18" charset="0"/>
            </a:endParaRPr>
          </a:p>
          <a:p>
            <a:pPr>
              <a:lnSpc>
                <a:spcPct val="120000"/>
              </a:lnSpc>
            </a:pPr>
            <a:r>
              <a:rPr lang="ru-RU" sz="9600" b="1" dirty="0">
                <a:solidFill>
                  <a:srgbClr val="0000CC"/>
                </a:solidFill>
                <a:latin typeface="Times New Roman" pitchFamily="18" charset="0"/>
                <a:cs typeface="Times New Roman" pitchFamily="18" charset="0"/>
              </a:rPr>
              <a:t>(КБ) = 0,2 × П1 +0,2 × П2 + 0,6 × П3  </a:t>
            </a:r>
          </a:p>
          <a:p>
            <a:pPr>
              <a:lnSpc>
                <a:spcPct val="120000"/>
              </a:lnSpc>
            </a:pPr>
            <a:endParaRPr lang="ru-RU" sz="9600" b="1" dirty="0">
              <a:solidFill>
                <a:srgbClr val="0000CC"/>
              </a:solidFill>
              <a:latin typeface="Times New Roman" pitchFamily="18" charset="0"/>
              <a:cs typeface="Times New Roman" pitchFamily="18" charset="0"/>
            </a:endParaRPr>
          </a:p>
          <a:p>
            <a:pPr>
              <a:lnSpc>
                <a:spcPct val="120000"/>
              </a:lnSpc>
            </a:pPr>
            <a:r>
              <a:rPr lang="ru-RU" sz="7200" b="1" dirty="0">
                <a:solidFill>
                  <a:schemeClr val="bg1"/>
                </a:solidFill>
                <a:latin typeface="Times New Roman" pitchFamily="18" charset="0"/>
                <a:cs typeface="Times New Roman" pitchFamily="18" charset="0"/>
              </a:rPr>
              <a:t>П1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тесту </a:t>
            </a:r>
            <a:r>
              <a:rPr lang="ru-RU" sz="7200" b="1" dirty="0" err="1">
                <a:solidFill>
                  <a:schemeClr val="bg1"/>
                </a:solidFill>
                <a:latin typeface="Times New Roman" pitchFamily="18" charset="0"/>
                <a:cs typeface="Times New Roman" pitchFamily="18" charset="0"/>
              </a:rPr>
              <a:t>загальної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навчальної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компетентності</a:t>
            </a:r>
            <a:r>
              <a:rPr lang="ru-RU" sz="7200" b="1" dirty="0">
                <a:solidFill>
                  <a:schemeClr val="bg1"/>
                </a:solidFill>
                <a:latin typeface="Times New Roman" pitchFamily="18" charset="0"/>
                <a:cs typeface="Times New Roman" pitchFamily="18" charset="0"/>
              </a:rPr>
              <a:t> ЄВІ;</a:t>
            </a:r>
          </a:p>
          <a:p>
            <a:pPr indent="1074738" algn="just">
              <a:lnSpc>
                <a:spcPct val="120000"/>
              </a:lnSpc>
            </a:pPr>
            <a:r>
              <a:rPr lang="ru-RU" sz="7200" b="1" dirty="0">
                <a:solidFill>
                  <a:schemeClr val="bg1"/>
                </a:solidFill>
                <a:latin typeface="Times New Roman" pitchFamily="18" charset="0"/>
                <a:cs typeface="Times New Roman" pitchFamily="18" charset="0"/>
              </a:rPr>
              <a:t>П2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тесту з </a:t>
            </a:r>
            <a:r>
              <a:rPr lang="ru-RU" sz="7200" b="1" dirty="0" err="1">
                <a:solidFill>
                  <a:schemeClr val="bg1"/>
                </a:solidFill>
                <a:latin typeface="Times New Roman" pitchFamily="18" charset="0"/>
                <a:cs typeface="Times New Roman" pitchFamily="18" charset="0"/>
              </a:rPr>
              <a:t>іноземної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мови</a:t>
            </a:r>
            <a:r>
              <a:rPr lang="ru-RU" sz="7200" b="1" dirty="0">
                <a:solidFill>
                  <a:schemeClr val="bg1"/>
                </a:solidFill>
                <a:latin typeface="Times New Roman" pitchFamily="18" charset="0"/>
                <a:cs typeface="Times New Roman" pitchFamily="18" charset="0"/>
              </a:rPr>
              <a:t> ЄВІ;</a:t>
            </a:r>
          </a:p>
          <a:p>
            <a:pPr indent="1074738" algn="just">
              <a:lnSpc>
                <a:spcPct val="120000"/>
              </a:lnSpc>
            </a:pPr>
            <a:r>
              <a:rPr lang="ru-RU" sz="7200" b="1" dirty="0">
                <a:solidFill>
                  <a:schemeClr val="bg1"/>
                </a:solidFill>
                <a:latin typeface="Times New Roman" pitchFamily="18" charset="0"/>
                <a:cs typeface="Times New Roman" pitchFamily="18" charset="0"/>
              </a:rPr>
              <a:t>П3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ЄФВВ </a:t>
            </a:r>
            <a:r>
              <a:rPr lang="ru-RU" sz="7200" b="1" dirty="0" err="1">
                <a:solidFill>
                  <a:schemeClr val="bg1"/>
                </a:solidFill>
                <a:latin typeface="Times New Roman" pitchFamily="18" charset="0"/>
                <a:cs typeface="Times New Roman" pitchFamily="18" charset="0"/>
              </a:rPr>
              <a:t>або</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фахового</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іспиту</a:t>
            </a:r>
            <a:endParaRPr lang="ru-RU" sz="6200" b="1" dirty="0">
              <a:solidFill>
                <a:schemeClr val="bg1"/>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
        <p:nvSpPr>
          <p:cNvPr id="3" name="TextBox 2"/>
          <p:cNvSpPr txBox="1"/>
          <p:nvPr/>
        </p:nvSpPr>
        <p:spPr>
          <a:xfrm>
            <a:off x="512616" y="4960987"/>
            <a:ext cx="8631384" cy="1015663"/>
          </a:xfrm>
          <a:prstGeom prst="rect">
            <a:avLst/>
          </a:prstGeom>
          <a:noFill/>
        </p:spPr>
        <p:txBody>
          <a:bodyPr wrap="square" rtlCol="0">
            <a:spAutoFit/>
          </a:bodyPr>
          <a:lstStyle/>
          <a:p>
            <a:pPr algn="ctr"/>
            <a:r>
              <a:rPr lang="uk-UA" sz="2000" b="1" spc="-30" dirty="0">
                <a:solidFill>
                  <a:srgbClr val="0000CC"/>
                </a:solidFill>
                <a:latin typeface="Times New Roman"/>
                <a:ea typeface="Calibri"/>
              </a:rPr>
              <a:t>Конкурсний бал для вступу на місця державного замовлення: </a:t>
            </a:r>
          </a:p>
          <a:p>
            <a:pPr algn="just"/>
            <a:r>
              <a:rPr lang="en-US" sz="2000" b="1" spc="-30" dirty="0">
                <a:solidFill>
                  <a:srgbClr val="FF0000"/>
                </a:solidFill>
                <a:latin typeface="Times New Roman"/>
                <a:ea typeface="Calibri"/>
              </a:rPr>
              <a:t>D4</a:t>
            </a:r>
            <a:r>
              <a:rPr lang="uk-UA" sz="2000" b="1" spc="-30" dirty="0">
                <a:solidFill>
                  <a:srgbClr val="FF0000"/>
                </a:solidFill>
                <a:latin typeface="Times New Roman"/>
                <a:ea typeface="Calibri"/>
              </a:rPr>
              <a:t> «Публічне управління та адміністрування» </a:t>
            </a:r>
            <a:r>
              <a:rPr lang="uk-UA" sz="2000" b="1" spc="-30" dirty="0">
                <a:solidFill>
                  <a:srgbClr val="0000CC"/>
                </a:solidFill>
                <a:latin typeface="Times New Roman"/>
                <a:ea typeface="Calibri"/>
              </a:rPr>
              <a:t>не менше </a:t>
            </a:r>
            <a:r>
              <a:rPr lang="uk-UA" sz="2000" b="1" spc="-30" dirty="0">
                <a:solidFill>
                  <a:srgbClr val="FF0000"/>
                </a:solidFill>
                <a:latin typeface="Times New Roman"/>
                <a:ea typeface="Calibri"/>
              </a:rPr>
              <a:t>150 балів</a:t>
            </a:r>
          </a:p>
          <a:p>
            <a:pPr algn="just"/>
            <a:r>
              <a:rPr lang="uk-UA" sz="2000" b="1" spc="-30" dirty="0">
                <a:solidFill>
                  <a:srgbClr val="FF0000"/>
                </a:solidFill>
                <a:latin typeface="Times New Roman"/>
                <a:ea typeface="Calibri"/>
              </a:rPr>
              <a:t>для інших спеціальностей </a:t>
            </a:r>
            <a:r>
              <a:rPr lang="uk-UA" sz="2000" b="1" spc="-30" dirty="0">
                <a:solidFill>
                  <a:srgbClr val="0000CC"/>
                </a:solidFill>
                <a:latin typeface="Times New Roman"/>
                <a:ea typeface="Calibri"/>
              </a:rPr>
              <a:t>–</a:t>
            </a:r>
            <a:r>
              <a:rPr lang="uk-UA" sz="2000" b="1" spc="-30" dirty="0">
                <a:solidFill>
                  <a:prstClr val="black"/>
                </a:solidFill>
                <a:latin typeface="Times New Roman"/>
                <a:ea typeface="Calibri"/>
              </a:rPr>
              <a:t> </a:t>
            </a:r>
            <a:r>
              <a:rPr lang="uk-UA" sz="2000" b="1" spc="-30" dirty="0">
                <a:solidFill>
                  <a:srgbClr val="0000CC"/>
                </a:solidFill>
                <a:latin typeface="Times New Roman"/>
                <a:ea typeface="Calibri"/>
              </a:rPr>
              <a:t>не менше ніж </a:t>
            </a:r>
            <a:r>
              <a:rPr lang="uk-UA" sz="2000" b="1" spc="-30" dirty="0">
                <a:solidFill>
                  <a:srgbClr val="FF0000"/>
                </a:solidFill>
                <a:latin typeface="Times New Roman"/>
                <a:ea typeface="Calibri"/>
              </a:rPr>
              <a:t>130 балів</a:t>
            </a:r>
            <a:endParaRPr lang="ru-RU" sz="2000" dirty="0">
              <a:solidFill>
                <a:prstClr val="black"/>
              </a:solidFill>
            </a:endParaRPr>
          </a:p>
        </p:txBody>
      </p:sp>
    </p:spTree>
    <p:extLst>
      <p:ext uri="{BB962C8B-B14F-4D97-AF65-F5344CB8AC3E}">
        <p14:creationId xmlns:p14="http://schemas.microsoft.com/office/powerpoint/2010/main" val="417788648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512" y="197400"/>
            <a:ext cx="8784976" cy="5967904"/>
          </a:xfrm>
          <a:solidFill>
            <a:schemeClr val="accent1">
              <a:lumMod val="40000"/>
              <a:lumOff val="60000"/>
            </a:schemeClr>
          </a:solidFill>
        </p:spPr>
        <p:txBody>
          <a:bodyPr>
            <a:normAutofit fontScale="25000" lnSpcReduction="20000"/>
          </a:bodyPr>
          <a:lstStyle/>
          <a:p>
            <a:pPr algn="ctr" eaLnBrk="1" hangingPunct="1">
              <a:lnSpc>
                <a:spcPct val="80000"/>
              </a:lnSpc>
              <a:buFontTx/>
              <a:buNone/>
            </a:pPr>
            <a:endParaRPr lang="ru-RU" sz="2400" b="1" dirty="0">
              <a:solidFill>
                <a:srgbClr val="C00000"/>
              </a:solidFill>
            </a:endParaRPr>
          </a:p>
          <a:p>
            <a:pPr marL="0" indent="0" algn="ctr">
              <a:buNone/>
            </a:pPr>
            <a:r>
              <a:rPr lang="en-US" sz="7200" dirty="0">
                <a:solidFill>
                  <a:schemeClr val="tx2">
                    <a:lumMod val="75000"/>
                  </a:schemeClr>
                </a:solidFill>
                <a:latin typeface="Times New Roman" pitchFamily="18" charset="0"/>
                <a:cs typeface="Times New Roman" pitchFamily="18" charset="0"/>
              </a:rPr>
              <a:t>   </a:t>
            </a:r>
            <a:r>
              <a:rPr lang="uk-UA" sz="9600" b="1" dirty="0">
                <a:solidFill>
                  <a:srgbClr val="0000CC"/>
                </a:solidFill>
                <a:latin typeface="Times New Roman" pitchFamily="18" charset="0"/>
              </a:rPr>
              <a:t>Перелік документів, що необхідно надати для вступу </a:t>
            </a:r>
            <a:r>
              <a:rPr lang="ru-RU" sz="9600" b="1" dirty="0">
                <a:solidFill>
                  <a:srgbClr val="0000CC"/>
                </a:solidFill>
                <a:latin typeface="Times New Roman" pitchFamily="18" charset="0"/>
              </a:rPr>
              <a:t>до ДДМА</a:t>
            </a:r>
            <a:r>
              <a:rPr lang="en-US" sz="9600" dirty="0">
                <a:solidFill>
                  <a:schemeClr val="tx2">
                    <a:lumMod val="75000"/>
                  </a:schemeClr>
                </a:solidFill>
                <a:latin typeface="Times New Roman" pitchFamily="18" charset="0"/>
                <a:cs typeface="Times New Roman" pitchFamily="18" charset="0"/>
              </a:rPr>
              <a:t> </a:t>
            </a:r>
            <a:endParaRPr lang="uk-UA" sz="9600" dirty="0">
              <a:solidFill>
                <a:schemeClr val="tx2">
                  <a:lumMod val="75000"/>
                </a:schemeClr>
              </a:solidFill>
              <a:latin typeface="Times New Roman" pitchFamily="18" charset="0"/>
              <a:cs typeface="Times New Roman" pitchFamily="18" charset="0"/>
            </a:endParaRPr>
          </a:p>
          <a:p>
            <a:pPr marL="0" indent="447675" algn="just">
              <a:lnSpc>
                <a:spcPct val="170000"/>
              </a:lnSpc>
              <a:buNone/>
            </a:pPr>
            <a:r>
              <a:rPr lang="en-US" sz="7200" dirty="0">
                <a:solidFill>
                  <a:schemeClr val="tx2">
                    <a:lumMod val="75000"/>
                  </a:schemeClr>
                </a:solidFill>
                <a:latin typeface="Times New Roman" pitchFamily="18" charset="0"/>
                <a:cs typeface="Times New Roman" pitchFamily="18" charset="0"/>
              </a:rPr>
              <a:t> </a:t>
            </a:r>
            <a:r>
              <a:rPr lang="uk-UA" sz="7200" dirty="0">
                <a:solidFill>
                  <a:srgbClr val="0000CC"/>
                </a:solidFill>
                <a:latin typeface="Times New Roman" pitchFamily="18" charset="0"/>
                <a:cs typeface="Times New Roman" pitchFamily="18" charset="0"/>
              </a:rPr>
              <a:t>Абітурієнти, які були рекомендовані до зарахування на навчання за державним замовленням або за кошти фізичних та юридичних осіб, мають надіслати </a:t>
            </a:r>
            <a:r>
              <a:rPr lang="uk-UA" sz="7200" b="1" dirty="0">
                <a:solidFill>
                  <a:srgbClr val="C00000"/>
                </a:solidFill>
                <a:latin typeface="Times New Roman" pitchFamily="18" charset="0"/>
                <a:cs typeface="Times New Roman" pitchFamily="18" charset="0"/>
              </a:rPr>
              <a:t>до 18:00</a:t>
            </a:r>
            <a:r>
              <a:rPr lang="uk-UA" sz="7200" dirty="0">
                <a:solidFill>
                  <a:srgbClr val="0000CC"/>
                </a:solidFill>
                <a:latin typeface="Times New Roman" pitchFamily="18" charset="0"/>
                <a:cs typeface="Times New Roman" pitchFamily="18" charset="0"/>
              </a:rPr>
              <a:t> </a:t>
            </a:r>
            <a:r>
              <a:rPr lang="uk-UA" sz="7200" b="1" dirty="0">
                <a:solidFill>
                  <a:srgbClr val="C00000"/>
                </a:solidFill>
                <a:latin typeface="Times New Roman" pitchFamily="18" charset="0"/>
                <a:cs typeface="Times New Roman" pitchFamily="18" charset="0"/>
              </a:rPr>
              <a:t>28 серпня</a:t>
            </a:r>
            <a:r>
              <a:rPr lang="uk-UA" sz="7200" dirty="0">
                <a:solidFill>
                  <a:srgbClr val="0000CC"/>
                </a:solidFill>
                <a:latin typeface="Times New Roman" pitchFamily="18" charset="0"/>
                <a:cs typeface="Times New Roman" pitchFamily="18" charset="0"/>
              </a:rPr>
              <a:t> на електронну пошту </a:t>
            </a:r>
            <a:r>
              <a:rPr lang="uk-UA" sz="7200" b="1" dirty="0">
                <a:solidFill>
                  <a:srgbClr val="C00000"/>
                </a:solidFill>
                <a:latin typeface="Times New Roman" pitchFamily="18" charset="0"/>
                <a:cs typeface="Times New Roman" pitchFamily="18" charset="0"/>
              </a:rPr>
              <a:t>pk.ddma.1952@gmail.com </a:t>
            </a:r>
            <a:r>
              <a:rPr lang="uk-UA" sz="7200" dirty="0">
                <a:solidFill>
                  <a:srgbClr val="0000CC"/>
                </a:solidFill>
                <a:latin typeface="Times New Roman" pitchFamily="18" charset="0"/>
                <a:cs typeface="Times New Roman" pitchFamily="18" charset="0"/>
              </a:rPr>
              <a:t>приймальної комісії </a:t>
            </a:r>
            <a:r>
              <a:rPr lang="uk-UA" sz="7200" dirty="0" err="1">
                <a:solidFill>
                  <a:srgbClr val="0000CC"/>
                </a:solidFill>
                <a:latin typeface="Times New Roman" pitchFamily="18" charset="0"/>
                <a:cs typeface="Times New Roman" pitchFamily="18" charset="0"/>
              </a:rPr>
              <a:t>сканкопії</a:t>
            </a:r>
            <a:r>
              <a:rPr lang="uk-UA" sz="7200" dirty="0">
                <a:solidFill>
                  <a:srgbClr val="0000CC"/>
                </a:solidFill>
                <a:latin typeface="Times New Roman" pitchFamily="18" charset="0"/>
                <a:cs typeface="Times New Roman" pitchFamily="18" charset="0"/>
              </a:rPr>
              <a:t> та/або фотокопії наступних документів з накладанням КЕП/ЕЦП:</a:t>
            </a:r>
          </a:p>
          <a:p>
            <a:pPr marL="0" indent="0" algn="just">
              <a:buNone/>
            </a:pPr>
            <a:endParaRPr lang="ru-RU" sz="7200" dirty="0">
              <a:solidFill>
                <a:srgbClr val="0000CC"/>
              </a:solidFill>
              <a:latin typeface="Times New Roman" pitchFamily="18" charset="0"/>
              <a:cs typeface="Times New Roman" pitchFamily="18" charset="0"/>
            </a:endParaRPr>
          </a:p>
          <a:p>
            <a:r>
              <a:rPr lang="uk-UA" sz="7200" b="1" dirty="0">
                <a:solidFill>
                  <a:srgbClr val="0000CC"/>
                </a:solidFill>
                <a:latin typeface="Times New Roman" pitchFamily="18" charset="0"/>
                <a:cs typeface="Times New Roman" pitchFamily="18" charset="0"/>
              </a:rPr>
              <a:t>документа, що посвідчує особу та громадянство. В разі наявності ID-картки, витяг про місце проживання із застосунку Д</a:t>
            </a:r>
            <a:r>
              <a:rPr lang="uk-UA" sz="7200" b="1" i="1" dirty="0">
                <a:solidFill>
                  <a:srgbClr val="0000CC"/>
                </a:solidFill>
                <a:latin typeface="Times New Roman" pitchFamily="18" charset="0"/>
                <a:cs typeface="Times New Roman" pitchFamily="18" charset="0"/>
              </a:rPr>
              <a:t>і</a:t>
            </a:r>
            <a:r>
              <a:rPr lang="uk-UA" sz="7200" b="1" dirty="0">
                <a:solidFill>
                  <a:srgbClr val="0000CC"/>
                </a:solidFill>
                <a:latin typeface="Times New Roman" pitchFamily="18" charset="0"/>
                <a:cs typeface="Times New Roman" pitchFamily="18" charset="0"/>
              </a:rPr>
              <a:t>я; </a:t>
            </a:r>
          </a:p>
          <a:p>
            <a:endParaRPr lang="uk-UA" sz="4000" b="1" dirty="0">
              <a:solidFill>
                <a:srgbClr val="0000CC"/>
              </a:solidFill>
              <a:latin typeface="Times New Roman" pitchFamily="18" charset="0"/>
              <a:cs typeface="Times New Roman" pitchFamily="18" charset="0"/>
            </a:endParaRPr>
          </a:p>
          <a:p>
            <a:r>
              <a:rPr lang="uk-UA" sz="7200" b="1" dirty="0">
                <a:solidFill>
                  <a:srgbClr val="0000CC"/>
                </a:solidFill>
                <a:latin typeface="Times New Roman" pitchFamily="18" charset="0"/>
                <a:cs typeface="Times New Roman" pitchFamily="18" charset="0"/>
              </a:rPr>
              <a:t>довідки про присвоєння індивідуального податкового номера; </a:t>
            </a:r>
          </a:p>
          <a:p>
            <a:endParaRPr lang="uk-UA" sz="4000" b="1" dirty="0">
              <a:solidFill>
                <a:srgbClr val="0000CC"/>
              </a:solidFill>
              <a:latin typeface="Times New Roman" pitchFamily="18" charset="0"/>
              <a:cs typeface="Times New Roman" pitchFamily="18" charset="0"/>
            </a:endParaRPr>
          </a:p>
          <a:p>
            <a:pPr lvl="0"/>
            <a:r>
              <a:rPr lang="uk-UA" sz="7200" b="1" dirty="0">
                <a:solidFill>
                  <a:srgbClr val="0000CC"/>
                </a:solidFill>
                <a:latin typeface="Times New Roman" panose="02020603050405020304" pitchFamily="18" charset="0"/>
                <a:cs typeface="Times New Roman" panose="02020603050405020304" pitchFamily="18" charset="0"/>
              </a:rPr>
              <a:t>диплому бакалавра, спеціаліста, магістра і додатка до нього;</a:t>
            </a:r>
          </a:p>
          <a:p>
            <a:pPr lvl="0"/>
            <a:endParaRPr lang="ru-RU" sz="4000" b="1" dirty="0">
              <a:solidFill>
                <a:srgbClr val="0000CC"/>
              </a:solidFill>
              <a:latin typeface="Times New Roman" panose="02020603050405020304" pitchFamily="18" charset="0"/>
              <a:cs typeface="Times New Roman" panose="02020603050405020304" pitchFamily="18" charset="0"/>
            </a:endParaRPr>
          </a:p>
          <a:p>
            <a:pPr lvl="0"/>
            <a:r>
              <a:rPr lang="uk-UA" sz="7200" b="1" dirty="0">
                <a:solidFill>
                  <a:srgbClr val="0000CC"/>
                </a:solidFill>
                <a:latin typeface="Times New Roman" panose="02020603050405020304" pitchFamily="18" charset="0"/>
                <a:cs typeface="Times New Roman" panose="02020603050405020304" pitchFamily="18" charset="0"/>
              </a:rPr>
              <a:t>кольорову фотокартку розміром 3 × 4 см;</a:t>
            </a:r>
          </a:p>
          <a:p>
            <a:pPr lvl="0"/>
            <a:r>
              <a:rPr lang="uk-UA" sz="7200" b="1" dirty="0">
                <a:solidFill>
                  <a:srgbClr val="FF0000"/>
                </a:solidFill>
                <a:latin typeface="Times New Roman" panose="02020603050405020304" pitchFamily="18" charset="0"/>
                <a:cs typeface="Times New Roman" panose="02020603050405020304" pitchFamily="18" charset="0"/>
              </a:rPr>
              <a:t>для призовників </a:t>
            </a:r>
            <a:r>
              <a:rPr lang="uk-UA" sz="7200" b="1" dirty="0">
                <a:solidFill>
                  <a:srgbClr val="0000CC"/>
                </a:solidFill>
                <a:latin typeface="Times New Roman" panose="02020603050405020304" pitchFamily="18" charset="0"/>
                <a:cs typeface="Times New Roman" panose="02020603050405020304" pitchFamily="18" charset="0"/>
              </a:rPr>
              <a:t>- посвідчення про приписку до призовної дільниці; </a:t>
            </a:r>
          </a:p>
          <a:p>
            <a:pPr marL="268288" lvl="0" indent="0">
              <a:buNone/>
            </a:pPr>
            <a:r>
              <a:rPr lang="uk-UA" sz="7200" b="1" dirty="0">
                <a:solidFill>
                  <a:srgbClr val="FF0000"/>
                </a:solidFill>
                <a:latin typeface="Times New Roman" panose="02020603050405020304" pitchFamily="18" charset="0"/>
                <a:cs typeface="Times New Roman" panose="02020603050405020304" pitchFamily="18" charset="0"/>
              </a:rPr>
              <a:t>для військовозобов’язаних </a:t>
            </a:r>
            <a:r>
              <a:rPr lang="uk-UA" sz="7200" b="1" dirty="0">
                <a:solidFill>
                  <a:srgbClr val="0000CC"/>
                </a:solidFill>
                <a:latin typeface="Times New Roman" panose="02020603050405020304" pitchFamily="18" charset="0"/>
                <a:cs typeface="Times New Roman" panose="02020603050405020304" pitchFamily="18" charset="0"/>
              </a:rPr>
              <a:t>- військовий квиток або тимчасове посвідчення військовозобов’язаного; </a:t>
            </a:r>
          </a:p>
          <a:p>
            <a:pPr marL="268288" lvl="0" indent="0">
              <a:buNone/>
            </a:pPr>
            <a:r>
              <a:rPr lang="uk-UA" sz="7200" b="1" dirty="0">
                <a:solidFill>
                  <a:srgbClr val="FF0000"/>
                </a:solidFill>
                <a:latin typeface="Times New Roman" panose="02020603050405020304" pitchFamily="18" charset="0"/>
                <a:cs typeface="Times New Roman" panose="02020603050405020304" pitchFamily="18" charset="0"/>
              </a:rPr>
              <a:t>для резервістів </a:t>
            </a:r>
            <a:r>
              <a:rPr lang="uk-UA" sz="7200" b="1" dirty="0">
                <a:solidFill>
                  <a:srgbClr val="0000CC"/>
                </a:solidFill>
                <a:latin typeface="Times New Roman" panose="02020603050405020304" pitchFamily="18" charset="0"/>
                <a:cs typeface="Times New Roman" panose="02020603050405020304" pitchFamily="18" charset="0"/>
              </a:rPr>
              <a:t>- військовий квиток</a:t>
            </a:r>
            <a:r>
              <a:rPr lang="uk-UA" sz="7200" b="1" i="1" dirty="0">
                <a:solidFill>
                  <a:srgbClr val="0000CC"/>
                </a:solidFill>
                <a:latin typeface="Times New Roman" panose="02020603050405020304" pitchFamily="18" charset="0"/>
                <a:cs typeface="Times New Roman" panose="02020603050405020304" pitchFamily="18" charset="0"/>
              </a:rPr>
              <a:t> </a:t>
            </a:r>
            <a:r>
              <a:rPr lang="uk-UA" sz="7200" b="1" dirty="0">
                <a:solidFill>
                  <a:srgbClr val="0000CC"/>
                </a:solidFill>
                <a:latin typeface="Times New Roman" panose="02020603050405020304" pitchFamily="18" charset="0"/>
                <a:cs typeface="Times New Roman" panose="02020603050405020304" pitchFamily="18" charset="0"/>
              </a:rPr>
              <a:t>(</a:t>
            </a:r>
            <a:r>
              <a:rPr lang="uk-UA" sz="7200" dirty="0">
                <a:solidFill>
                  <a:srgbClr val="0000CC"/>
                </a:solidFill>
                <a:effectLst/>
                <a:latin typeface="Times New Roman" panose="02020603050405020304" pitchFamily="18" charset="0"/>
                <a:ea typeface="Times New Roman" panose="02020603050405020304" pitchFamily="18" charset="0"/>
              </a:rPr>
              <a:t>з позначкою про взяття на військовий облік та оновлених облікових даних після 2022 року).</a:t>
            </a:r>
            <a:endParaRPr lang="uk-UA" sz="7200" b="1" i="1" dirty="0">
              <a:solidFill>
                <a:srgbClr val="0000CC"/>
              </a:solidFill>
              <a:latin typeface="Times New Roman" panose="02020603050405020304" pitchFamily="18" charset="0"/>
              <a:cs typeface="Times New Roman" panose="02020603050405020304" pitchFamily="18" charset="0"/>
            </a:endParaRPr>
          </a:p>
          <a:p>
            <a:pPr marL="0" lvl="0" indent="0">
              <a:buNone/>
            </a:pPr>
            <a:endParaRPr lang="ru-RU" sz="7200" b="1" dirty="0">
              <a:solidFill>
                <a:srgbClr val="0000CC"/>
              </a:solidFill>
              <a:latin typeface="Times New Roman" panose="02020603050405020304" pitchFamily="18" charset="0"/>
              <a:cs typeface="Times New Roman" panose="02020603050405020304" pitchFamily="18" charset="0"/>
            </a:endParaRP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extLst>
      <p:ext uri="{BB962C8B-B14F-4D97-AF65-F5344CB8AC3E}">
        <p14:creationId xmlns:p14="http://schemas.microsoft.com/office/powerpoint/2010/main" val="307082061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7319"/>
            <a:ext cx="7632848" cy="400110"/>
          </a:xfrm>
          <a:prstGeom prst="rect">
            <a:avLst/>
          </a:prstGeom>
          <a:noFill/>
        </p:spPr>
        <p:txBody>
          <a:bodyPr wrap="square" rtlCol="0">
            <a:spAutoFit/>
          </a:bodyPr>
          <a:lstStyle/>
          <a:p>
            <a:pPr algn="ctr"/>
            <a:r>
              <a:rPr lang="ru-RU" sz="2000" b="1" i="0" u="sng" dirty="0">
                <a:solidFill>
                  <a:srgbClr val="0000CC"/>
                </a:solidFill>
                <a:effectLst/>
                <a:latin typeface="Roboto" panose="020B0604020202020204" pitchFamily="2" charset="0"/>
              </a:rPr>
              <a:t>ВІЙСЬКОВО-ОБЛІКОВІ ДОКУМЕНТИ ДЛЯ ВСТУПУ ДО ДДМА </a:t>
            </a:r>
            <a:endParaRPr lang="ru-RU" sz="2000" b="1" u="sng"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5F5C8E3E-23DE-4AE0-9C69-D05754B77505}"/>
              </a:ext>
            </a:extLst>
          </p:cNvPr>
          <p:cNvSpPr txBox="1"/>
          <p:nvPr/>
        </p:nvSpPr>
        <p:spPr>
          <a:xfrm>
            <a:off x="389379" y="1025752"/>
            <a:ext cx="8064896" cy="5632311"/>
          </a:xfrm>
          <a:prstGeom prst="rect">
            <a:avLst/>
          </a:prstGeom>
          <a:noFill/>
        </p:spPr>
        <p:txBody>
          <a:bodyPr wrap="square">
            <a:spAutoFit/>
          </a:bodyPr>
          <a:lstStyle/>
          <a:p>
            <a:pPr indent="447675" algn="just"/>
            <a:r>
              <a:rPr lang="uk-UA" sz="2000" b="1" i="0" dirty="0">
                <a:solidFill>
                  <a:srgbClr val="0000CC"/>
                </a:solidFill>
                <a:effectLst/>
                <a:latin typeface="Times New Roman" panose="02020603050405020304" pitchFamily="18" charset="0"/>
                <a:cs typeface="Times New Roman" panose="02020603050405020304" pitchFamily="18" charset="0"/>
              </a:rPr>
              <a:t>Для осіб чоловічої статі віком від 18 до 60 років, які вступають до ДДМА на денну/заочну форму здобуття освіти у 2025 році, подають наступні  військово-облікові документи: </a:t>
            </a:r>
          </a:p>
          <a:p>
            <a:pPr indent="447675" algn="just"/>
            <a:r>
              <a:rPr lang="uk-UA" sz="2000" b="1" dirty="0">
                <a:solidFill>
                  <a:srgbClr val="FF0000"/>
                </a:solidFill>
                <a:latin typeface="Times New Roman" pitchFamily="18" charset="0"/>
                <a:cs typeface="Times New Roman" pitchFamily="18" charset="0"/>
              </a:rPr>
              <a:t>для призовників </a:t>
            </a:r>
            <a:r>
              <a:rPr lang="uk-UA" sz="2000" b="1" dirty="0">
                <a:solidFill>
                  <a:srgbClr val="0000CC"/>
                </a:solidFill>
                <a:latin typeface="Times New Roman" pitchFamily="18" charset="0"/>
                <a:cs typeface="Times New Roman" pitchFamily="18" charset="0"/>
              </a:rPr>
              <a:t>- посвідчення про приписку до призивної дільниці;</a:t>
            </a:r>
          </a:p>
          <a:p>
            <a:pPr indent="447675" algn="just"/>
            <a:r>
              <a:rPr lang="uk-UA" sz="2000" b="1" dirty="0">
                <a:solidFill>
                  <a:srgbClr val="FF0000"/>
                </a:solidFill>
                <a:latin typeface="Times New Roman" pitchFamily="18" charset="0"/>
                <a:cs typeface="Times New Roman" pitchFamily="18" charset="0"/>
              </a:rPr>
              <a:t>для військовозобов’язаних </a:t>
            </a:r>
            <a:r>
              <a:rPr lang="uk-UA" sz="2000" b="1" dirty="0">
                <a:solidFill>
                  <a:srgbClr val="0000CC"/>
                </a:solidFill>
                <a:latin typeface="Times New Roman" pitchFamily="18" charset="0"/>
                <a:cs typeface="Times New Roman" pitchFamily="18" charset="0"/>
              </a:rPr>
              <a:t>- військовий квиток або тимчасове посвідчення;</a:t>
            </a:r>
          </a:p>
          <a:p>
            <a:pPr indent="447675" algn="just"/>
            <a:r>
              <a:rPr lang="uk-UA" sz="2000" b="1" dirty="0">
                <a:solidFill>
                  <a:srgbClr val="FF0000"/>
                </a:solidFill>
                <a:latin typeface="Times New Roman" pitchFamily="18" charset="0"/>
                <a:cs typeface="Times New Roman" pitchFamily="18" charset="0"/>
              </a:rPr>
              <a:t>для резервістів </a:t>
            </a:r>
            <a:r>
              <a:rPr lang="uk-UA" sz="2000" b="1" dirty="0">
                <a:solidFill>
                  <a:srgbClr val="0000CC"/>
                </a:solidFill>
                <a:latin typeface="Times New Roman" pitchFamily="18" charset="0"/>
                <a:cs typeface="Times New Roman" pitchFamily="18" charset="0"/>
              </a:rPr>
              <a:t>- військовий квиток. </a:t>
            </a:r>
          </a:p>
          <a:p>
            <a:pPr indent="447675" algn="just"/>
            <a:endParaRPr lang="uk-UA" sz="2000" b="1" dirty="0">
              <a:solidFill>
                <a:srgbClr val="0000CC"/>
              </a:solidFill>
              <a:latin typeface="Times New Roman" pitchFamily="18" charset="0"/>
              <a:cs typeface="Times New Roman" pitchFamily="18" charset="0"/>
            </a:endParaRPr>
          </a:p>
          <a:p>
            <a:pPr indent="447675" algn="just"/>
            <a:r>
              <a:rPr lang="uk-UA" sz="2000" b="1" dirty="0">
                <a:solidFill>
                  <a:srgbClr val="0000CC"/>
                </a:solidFill>
                <a:latin typeface="Times New Roman" pitchFamily="18" charset="0"/>
                <a:cs typeface="Times New Roman" pitchFamily="18" charset="0"/>
              </a:rPr>
              <a:t>До відповідного документу військовозобов’язаний додає витяг із застосунку «Резерв+» або довідку із </a:t>
            </a:r>
            <a:r>
              <a:rPr lang="uk-UA" sz="2000" b="1" dirty="0" err="1">
                <a:solidFill>
                  <a:srgbClr val="0000CC"/>
                </a:solidFill>
                <a:latin typeface="Times New Roman" panose="02020603050405020304" pitchFamily="18" charset="0"/>
                <a:cs typeface="Times New Roman" panose="02020603050405020304" pitchFamily="18" charset="0"/>
              </a:rPr>
              <a:t>ЦНАПу</a:t>
            </a:r>
            <a:r>
              <a:rPr lang="uk-UA" sz="2000" b="1" dirty="0">
                <a:solidFill>
                  <a:srgbClr val="0000CC"/>
                </a:solidFill>
                <a:latin typeface="Times New Roman" panose="02020603050405020304" pitchFamily="18" charset="0"/>
                <a:cs typeface="Times New Roman" panose="02020603050405020304" pitchFamily="18" charset="0"/>
              </a:rPr>
              <a:t> про оновлення даних. </a:t>
            </a:r>
          </a:p>
          <a:p>
            <a:pPr indent="447675" algn="just"/>
            <a:r>
              <a:rPr lang="uk-UA" sz="2000" b="1" dirty="0">
                <a:solidFill>
                  <a:srgbClr val="0000CC"/>
                </a:solidFill>
                <a:latin typeface="Times New Roman" panose="02020603050405020304" pitchFamily="18" charset="0"/>
                <a:cs typeface="Times New Roman" panose="02020603050405020304" pitchFamily="18" charset="0"/>
              </a:rPr>
              <a:t>Приймальна комісія перевіряє актуальність відповідних документів через застосунок «Резерв+». </a:t>
            </a:r>
          </a:p>
          <a:p>
            <a:pPr indent="447675" algn="just"/>
            <a:endParaRPr lang="uk-UA" sz="1100" b="1" dirty="0">
              <a:solidFill>
                <a:srgbClr val="0000CC"/>
              </a:solidFill>
              <a:latin typeface="Times New Roman" panose="02020603050405020304" pitchFamily="18" charset="0"/>
              <a:cs typeface="Times New Roman" panose="02020603050405020304" pitchFamily="18" charset="0"/>
            </a:endParaRPr>
          </a:p>
          <a:p>
            <a:pPr indent="447675" algn="just"/>
            <a:r>
              <a:rPr lang="uk-UA" sz="2000" b="1" i="0" dirty="0">
                <a:solidFill>
                  <a:srgbClr val="FF0000"/>
                </a:solidFill>
                <a:effectLst/>
                <a:latin typeface="Times New Roman" panose="02020603050405020304" pitchFamily="18" charset="0"/>
                <a:cs typeface="Times New Roman" panose="02020603050405020304" pitchFamily="18" charset="0"/>
              </a:rPr>
              <a:t>Важливо</a:t>
            </a:r>
            <a:r>
              <a:rPr lang="uk-UA" sz="2000" b="1" i="0" dirty="0">
                <a:solidFill>
                  <a:srgbClr val="0000CC"/>
                </a:solidFill>
                <a:effectLst/>
                <a:latin typeface="Times New Roman" panose="02020603050405020304" pitchFamily="18" charset="0"/>
                <a:cs typeface="Times New Roman" panose="02020603050405020304" pitchFamily="18" charset="0"/>
              </a:rPr>
              <a:t>, щоб </a:t>
            </a:r>
            <a:r>
              <a:rPr lang="uk-UA" sz="2000" b="1" dirty="0">
                <a:solidFill>
                  <a:srgbClr val="0000CC"/>
                </a:solidFill>
                <a:latin typeface="Times New Roman" panose="02020603050405020304" pitchFamily="18" charset="0"/>
                <a:cs typeface="Times New Roman" panose="02020603050405020304" pitchFamily="18" charset="0"/>
              </a:rPr>
              <a:t>отримані дані із «Резерв+» щодо населеного пункту в якому зареєстрований військовозобов'язаний (призовник, резервіст) співпадали з фактичним місцем проживанням військовозобов’язаного.  </a:t>
            </a:r>
            <a:endParaRPr lang="ru-RU" dirty="0"/>
          </a:p>
        </p:txBody>
      </p:sp>
    </p:spTree>
    <p:extLst>
      <p:ext uri="{BB962C8B-B14F-4D97-AF65-F5344CB8AC3E}">
        <p14:creationId xmlns:p14="http://schemas.microsoft.com/office/powerpoint/2010/main" val="379824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erbddmam"/>
          <p:cNvPicPr>
            <a:picLocks noChangeAspect="1" noChangeArrowheads="1"/>
          </p:cNvPicPr>
          <p:nvPr/>
        </p:nvPicPr>
        <p:blipFill>
          <a:blip r:embed="rId2"/>
          <a:srcRect/>
          <a:stretch>
            <a:fillRect/>
          </a:stretch>
        </p:blipFill>
        <p:spPr>
          <a:xfrm>
            <a:off x="8128259" y="188913"/>
            <a:ext cx="754645" cy="863823"/>
          </a:xfrm>
          <a:prstGeom prst="rect">
            <a:avLst/>
          </a:prstGeom>
          <a:effectLst>
            <a:softEdge rad="127000"/>
          </a:effectLst>
        </p:spPr>
      </p:pic>
      <p:sp>
        <p:nvSpPr>
          <p:cNvPr id="7" name="TextBox 6">
            <a:extLst>
              <a:ext uri="{FF2B5EF4-FFF2-40B4-BE49-F238E27FC236}">
                <a16:creationId xmlns:a16="http://schemas.microsoft.com/office/drawing/2014/main" id="{167C906D-6731-46D0-AEE0-16299F127052}"/>
              </a:ext>
            </a:extLst>
          </p:cNvPr>
          <p:cNvSpPr txBox="1"/>
          <p:nvPr/>
        </p:nvSpPr>
        <p:spPr>
          <a:xfrm>
            <a:off x="395535" y="332656"/>
            <a:ext cx="7732723" cy="646331"/>
          </a:xfrm>
          <a:prstGeom prst="rect">
            <a:avLst/>
          </a:prstGeom>
          <a:noFill/>
        </p:spPr>
        <p:txBody>
          <a:bodyPr wrap="square">
            <a:spAutoFit/>
          </a:bodyPr>
          <a:lstStyle/>
          <a:p>
            <a:pPr algn="ctr"/>
            <a:r>
              <a:rPr lang="ru-RU" b="1" dirty="0">
                <a:solidFill>
                  <a:srgbClr val="0000CC"/>
                </a:solidFill>
                <a:latin typeface="Times New Roman" panose="02020603050405020304" pitchFamily="18" charset="0"/>
                <a:cs typeface="Times New Roman" panose="02020603050405020304" pitchFamily="18" charset="0"/>
              </a:rPr>
              <a:t>CПЕЦІАЛЬНІ УМОВИ УЧАСТІ У КОНКУРСНОМУ ВІДБОРІ </a:t>
            </a:r>
          </a:p>
          <a:p>
            <a:pPr algn="ctr"/>
            <a:r>
              <a:rPr lang="uk-UA" sz="1800" b="1" dirty="0">
                <a:solidFill>
                  <a:srgbClr val="0000CC"/>
                </a:solidFill>
                <a:latin typeface="Times New Roman" panose="02020603050405020304" pitchFamily="18" charset="0"/>
                <a:cs typeface="Times New Roman" panose="02020603050405020304" pitchFamily="18" charset="0"/>
              </a:rPr>
              <a:t>(вступ</a:t>
            </a:r>
            <a:r>
              <a:rPr lang="ru-RU" sz="1800" b="1" dirty="0">
                <a:solidFill>
                  <a:srgbClr val="0000CC"/>
                </a:solidFill>
                <a:latin typeface="Times New Roman" panose="02020603050405020304" pitchFamily="18" charset="0"/>
                <a:cs typeface="Times New Roman" panose="02020603050405020304" pitchFamily="18" charset="0"/>
              </a:rPr>
              <a:t> без ЄВІ, ЄФВВ за </a:t>
            </a:r>
            <a:r>
              <a:rPr lang="uk-UA" sz="1800" b="1" dirty="0">
                <a:solidFill>
                  <a:srgbClr val="0000CC"/>
                </a:solidFill>
                <a:latin typeface="Times New Roman" panose="02020603050405020304" pitchFamily="18" charset="0"/>
                <a:cs typeface="Times New Roman" panose="02020603050405020304" pitchFamily="18" charset="0"/>
              </a:rPr>
              <a:t>співбесідою)</a:t>
            </a:r>
            <a:endParaRPr lang="uk-UA" dirty="0">
              <a:solidFill>
                <a:srgbClr val="0000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2C6AF43-71E5-468A-A560-7079047D4AFE}"/>
              </a:ext>
            </a:extLst>
          </p:cNvPr>
          <p:cNvSpPr txBox="1"/>
          <p:nvPr/>
        </p:nvSpPr>
        <p:spPr>
          <a:xfrm>
            <a:off x="395535" y="989786"/>
            <a:ext cx="856895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внаслідок війни;</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постраждалі учасники Революції Гідності та учасники бойових дій;</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постраждалі внаслідок Чорнобильської катастрофи;</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які неспроможні відвідувати навчальний заклад;</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особливими фізичними потребами, яким відмовили у проходженні ЄВІ, ЄФВВ;</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які у 2025 не складають ЄВІ, ЄФВВ через захворювання або патологічний стан;</a:t>
            </a:r>
          </a:p>
          <a:p>
            <a:pPr marL="285750" indent="-285750" algn="just">
              <a:buFont typeface="Arial" panose="020B0604020202020204" pitchFamily="34" charset="0"/>
              <a:buChar char="•"/>
            </a:pPr>
            <a:r>
              <a:rPr kumimoji="0" lang="uk-UA" i="0" u="none" strike="noStrike" kern="0" cap="none" spc="0" normalizeH="0" baseline="0" dirty="0">
                <a:ln>
                  <a:noFill/>
                </a:ln>
                <a:solidFill>
                  <a:srgbClr val="0000CC"/>
                </a:solidFill>
                <a:effectLst/>
                <a:uLnTx/>
                <a:uFillTx/>
                <a:latin typeface="Times New Roman" panose="02020603050405020304" pitchFamily="18" charset="0"/>
                <a:cs typeface="Times New Roman" panose="02020603050405020304" pitchFamily="18" charset="0"/>
              </a:rPr>
              <a:t>особи, місце проживання яких зареєстровано (задекларовано) на тимчасово окупованій території, в населених пунктах, віднесених до території активних бойових дій станом на 01 липня року вступу, і перебувають на ній, або які переселилися з неї після 01 січня року вступу, в разі вступу до того самого закладу вищої освіти (для спеціальностей, визначених у Переліку спеціальностей, яким надається особлива підтримка.</a:t>
            </a:r>
            <a:endParaRPr lang="uk-UA" dirty="0">
              <a:solidFill>
                <a:srgbClr val="0000CC"/>
              </a:solidFill>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26049494-5AF1-4E18-99AE-6C6444FA9084}"/>
              </a:ext>
            </a:extLst>
          </p:cNvPr>
          <p:cNvSpPr/>
          <p:nvPr/>
        </p:nvSpPr>
        <p:spPr>
          <a:xfrm>
            <a:off x="728717" y="6123892"/>
            <a:ext cx="7776864" cy="720080"/>
          </a:xfrm>
          <a:prstGeom prst="rect">
            <a:avLst/>
          </a:prstGeom>
          <a:ln>
            <a:solidFill>
              <a:srgbClr val="F243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b="1" dirty="0">
                <a:solidFill>
                  <a:srgbClr val="FF0000"/>
                </a:solidFill>
                <a:latin typeface="Times New Roman" panose="02020603050405020304" pitchFamily="18" charset="0"/>
                <a:cs typeface="Times New Roman" panose="02020603050405020304" pitchFamily="18" charset="0"/>
              </a:rPr>
              <a:t>Документи для підтвердження пільг надсилаються на пошту приймальної комісії до подання електронної заяви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pk.ddma.1952@gmail.com</a:t>
            </a:r>
            <a:endParaRPr lang="uk-UA"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47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85599" y="508296"/>
            <a:ext cx="8229600" cy="360040"/>
          </a:xfrm>
          <a:prstGeom prst="rect">
            <a:avLst/>
          </a:prstGeom>
          <a:noFill/>
          <a:ln w="9525">
            <a:noFill/>
            <a:miter lim="800000"/>
            <a:headEnd/>
            <a:tailEnd/>
          </a:ln>
        </p:spPr>
        <p:txBody>
          <a:bodyPr anchor="ctr"/>
          <a:lstStyle/>
          <a:p>
            <a:pPr algn="ctr"/>
            <a:r>
              <a:rPr lang="uk-UA" altLang="uk-UA" sz="2800" b="1" dirty="0">
                <a:solidFill>
                  <a:srgbClr val="0000CC"/>
                </a:solidFill>
                <a:latin typeface="Times New Roman" pitchFamily="18" charset="0"/>
                <a:cs typeface="Times New Roman" pitchFamily="18" charset="0"/>
              </a:rPr>
              <a:t>Перелік спеціальностей особливої підтримки</a:t>
            </a:r>
            <a:endParaRPr lang="ru-RU" sz="2800" dirty="0">
              <a:solidFill>
                <a:srgbClr val="FF0000"/>
              </a:solidFill>
              <a:latin typeface="Times New Roman" pitchFamily="18" charset="0"/>
              <a:cs typeface="Times New Roman" pitchFamily="18" charset="0"/>
            </a:endParaRPr>
          </a:p>
        </p:txBody>
      </p:sp>
      <p:graphicFrame>
        <p:nvGraphicFramePr>
          <p:cNvPr id="2" name="Таблица 1">
            <a:extLst>
              <a:ext uri="{FF2B5EF4-FFF2-40B4-BE49-F238E27FC236}">
                <a16:creationId xmlns:a16="http://schemas.microsoft.com/office/drawing/2014/main" id="{7EBE50C6-2A00-4B10-AE7B-FFACF9805A36}"/>
              </a:ext>
            </a:extLst>
          </p:cNvPr>
          <p:cNvGraphicFramePr>
            <a:graphicFrameLocks noGrp="1"/>
          </p:cNvGraphicFramePr>
          <p:nvPr>
            <p:extLst>
              <p:ext uri="{D42A27DB-BD31-4B8C-83A1-F6EECF244321}">
                <p14:modId xmlns:p14="http://schemas.microsoft.com/office/powerpoint/2010/main" val="3022137565"/>
              </p:ext>
            </p:extLst>
          </p:nvPr>
        </p:nvGraphicFramePr>
        <p:xfrm>
          <a:off x="755576" y="1080718"/>
          <a:ext cx="7488833" cy="5592710"/>
        </p:xfrm>
        <a:graphic>
          <a:graphicData uri="http://schemas.openxmlformats.org/drawingml/2006/table">
            <a:tbl>
              <a:tblPr bandRow="1"/>
              <a:tblGrid>
                <a:gridCol w="1133623">
                  <a:extLst>
                    <a:ext uri="{9D8B030D-6E8A-4147-A177-3AD203B41FA5}">
                      <a16:colId xmlns:a16="http://schemas.microsoft.com/office/drawing/2014/main" val="2948680778"/>
                    </a:ext>
                  </a:extLst>
                </a:gridCol>
                <a:gridCol w="1588362">
                  <a:extLst>
                    <a:ext uri="{9D8B030D-6E8A-4147-A177-3AD203B41FA5}">
                      <a16:colId xmlns:a16="http://schemas.microsoft.com/office/drawing/2014/main" val="1289638345"/>
                    </a:ext>
                  </a:extLst>
                </a:gridCol>
                <a:gridCol w="2383424">
                  <a:extLst>
                    <a:ext uri="{9D8B030D-6E8A-4147-A177-3AD203B41FA5}">
                      <a16:colId xmlns:a16="http://schemas.microsoft.com/office/drawing/2014/main" val="364310085"/>
                    </a:ext>
                  </a:extLst>
                </a:gridCol>
                <a:gridCol w="2383424">
                  <a:extLst>
                    <a:ext uri="{9D8B030D-6E8A-4147-A177-3AD203B41FA5}">
                      <a16:colId xmlns:a16="http://schemas.microsoft.com/office/drawing/2014/main" val="3880414851"/>
                    </a:ext>
                  </a:extLst>
                </a:gridCol>
              </a:tblGrid>
              <a:tr h="586684">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Шифр галузі</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Галузь знань</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Код спеціальності</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Назва спеціальності</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26720"/>
                  </a:ext>
                </a:extLst>
              </a:tr>
              <a:tr h="930664">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A4</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A4.04 «Середня освіта (Математика)»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393131"/>
                  </a:ext>
                </a:extLst>
              </a:tr>
              <a:tr h="1173369">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Природничі науки математика та статистика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E3</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Хімія</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403116"/>
                  </a:ext>
                </a:extLst>
              </a:tr>
              <a:tr h="417315">
                <a:tc rowSpan="5">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Інженерія, виробництво та будівництво</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G3</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Електрична інженерія</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006372"/>
                  </a:ext>
                </a:extLst>
              </a:tr>
              <a:tr h="1173369">
                <a:tc vMerge="1">
                  <a:txBody>
                    <a:bodyPr/>
                    <a:lstStyle/>
                    <a:p>
                      <a:endParaRPr lang="ru-RU"/>
                    </a:p>
                  </a:txBody>
                  <a:tcPr/>
                </a:tc>
                <a:tc vMerge="1">
                  <a:txBody>
                    <a:bodyPr/>
                    <a:lstStyle/>
                    <a:p>
                      <a:endParaRPr lang="ru-RU"/>
                    </a:p>
                  </a:txBody>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G7</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Автоматизація, комп’ютерно- інтегровані технології та робототехніка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52924"/>
                  </a:ext>
                </a:extLst>
              </a:tr>
              <a:tr h="293342">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 механіка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486722"/>
                  </a:ext>
                </a:extLst>
              </a:tr>
              <a:tr h="293342">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Металургія</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628220"/>
                  </a:ext>
                </a:extLst>
              </a:tr>
              <a:tr h="724625">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Машинобудування (за спеціалізаціями)</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949971"/>
                  </a:ext>
                </a:extLst>
              </a:tr>
            </a:tbl>
          </a:graphicData>
        </a:graphic>
      </p:graphicFrame>
    </p:spTree>
    <p:extLst>
      <p:ext uri="{BB962C8B-B14F-4D97-AF65-F5344CB8AC3E}">
        <p14:creationId xmlns:p14="http://schemas.microsoft.com/office/powerpoint/2010/main" val="295817770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75510" y="576052"/>
            <a:ext cx="8229600" cy="360040"/>
          </a:xfrm>
          <a:prstGeom prst="rect">
            <a:avLst/>
          </a:prstGeom>
          <a:noFill/>
          <a:ln w="9525">
            <a:noFill/>
            <a:miter lim="800000"/>
            <a:headEnd/>
            <a:tailEnd/>
          </a:ln>
        </p:spPr>
        <p:txBody>
          <a:bodyPr anchor="ctr"/>
          <a:lstStyle/>
          <a:p>
            <a:pPr algn="ctr"/>
            <a:r>
              <a:rPr lang="uk-UA" altLang="uk-UA" sz="2800" b="1" u="sng" dirty="0">
                <a:solidFill>
                  <a:srgbClr val="0000CC"/>
                </a:solidFill>
                <a:latin typeface="Times New Roman" pitchFamily="18" charset="0"/>
                <a:cs typeface="Times New Roman" pitchFamily="18" charset="0"/>
              </a:rPr>
              <a:t>Друга вища освіта</a:t>
            </a:r>
            <a:endParaRPr lang="ru-RU" sz="2800" b="1" u="sng" dirty="0">
              <a:solidFill>
                <a:srgbClr val="0000CC"/>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76B0F835-E1BF-4C97-ADB7-8CDBBEB93FA5}"/>
              </a:ext>
            </a:extLst>
          </p:cNvPr>
          <p:cNvSpPr txBox="1"/>
          <p:nvPr/>
        </p:nvSpPr>
        <p:spPr>
          <a:xfrm>
            <a:off x="370816" y="1299353"/>
            <a:ext cx="8344693" cy="2806987"/>
          </a:xfrm>
          <a:prstGeom prst="rect">
            <a:avLst/>
          </a:prstGeom>
          <a:noFill/>
        </p:spPr>
        <p:txBody>
          <a:bodyPr wrap="square" rtlCol="0">
            <a:spAutoFit/>
          </a:bodyPr>
          <a:lstStyle/>
          <a:p>
            <a:pPr indent="538163" algn="just">
              <a:lnSpc>
                <a:spcPct val="150000"/>
              </a:lnSpc>
            </a:pPr>
            <a:r>
              <a:rPr lang="uk-UA" sz="2000" b="1" dirty="0">
                <a:solidFill>
                  <a:srgbClr val="0000CC"/>
                </a:solidFill>
                <a:latin typeface="Times New Roman" panose="02020603050405020304" pitchFamily="18" charset="0"/>
                <a:cs typeface="Times New Roman" panose="02020603050405020304" pitchFamily="18" charset="0"/>
              </a:rPr>
              <a:t>Під час вступу для здобуття вищої освіти ступеня магістра за кошти фізичних та/або юридичних осіб, вступники на основі НРК7, можуть за їх вибором або подати результати  ЄВІ та/або ЄФВВ, або скласти відповідну, співбесіду та/або фаховий іспит в ДДМА. Навчання зазначених вступників відбувається за рахунок коштів фізичних та/або юридичних осіб. </a:t>
            </a:r>
            <a:endParaRPr lang="uk-UA" sz="2000" dirty="0">
              <a:solidFill>
                <a:srgbClr val="0000CC"/>
              </a:solidFill>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A35CCED0-2F43-4D8E-AE4D-93545F123BCE}"/>
              </a:ext>
            </a:extLst>
          </p:cNvPr>
          <p:cNvSpPr/>
          <p:nvPr/>
        </p:nvSpPr>
        <p:spPr>
          <a:xfrm>
            <a:off x="367041" y="3936626"/>
            <a:ext cx="8365779" cy="234532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uk-UA" sz="2000" b="1" i="0" u="sng" strike="noStrike" kern="0" cap="none" spc="0" normalizeH="0" baseline="0" dirty="0">
                <a:ln>
                  <a:noFill/>
                </a:ln>
                <a:solidFill>
                  <a:srgbClr val="0000CC"/>
                </a:solidFill>
                <a:effectLst/>
                <a:uLnTx/>
                <a:uFillTx/>
                <a:latin typeface="Times New Roman" panose="02020603050405020304" pitchFamily="18" charset="0"/>
                <a:cs typeface="Times New Roman" panose="02020603050405020304" pitchFamily="18" charset="0"/>
              </a:rPr>
              <a:t>Зараховуються:</a:t>
            </a:r>
          </a:p>
          <a:p>
            <a:pPr marL="179388" marR="0" lvl="0" indent="-179388" defTabSz="914400" eaLnBrk="1" fontAlgn="auto" latinLnBrk="0" hangingPunct="1">
              <a:lnSpc>
                <a:spcPct val="150000"/>
              </a:lnSpc>
              <a:spcBef>
                <a:spcPts val="0"/>
              </a:spcBef>
              <a:spcAft>
                <a:spcPts val="0"/>
              </a:spcAft>
              <a:buClrTx/>
              <a:buSzTx/>
              <a:buFontTx/>
              <a:buNone/>
              <a:tabLst/>
              <a:defRPr/>
            </a:pPr>
            <a:r>
              <a:rPr kumimoji="0" lang="uk-UA" sz="2000" b="1" i="0" u="none" strike="noStrike" kern="0" cap="none" spc="0" normalizeH="0" baseline="0" dirty="0">
                <a:ln>
                  <a:noFill/>
                </a:ln>
                <a:solidFill>
                  <a:srgbClr val="0000CC"/>
                </a:solidFill>
                <a:effectLst/>
                <a:uLnTx/>
                <a:uFillTx/>
                <a:latin typeface="Times New Roman" panose="02020603050405020304" pitchFamily="18" charset="0"/>
                <a:cs typeface="Times New Roman" panose="02020603050405020304" pitchFamily="18" charset="0"/>
              </a:rPr>
              <a:t>- результати ЄВІ або вступне випробування з іноземної мови, яке складається у ДДМА;</a:t>
            </a:r>
          </a:p>
          <a:p>
            <a:pPr marL="0" marR="0" lvl="0" indent="0" defTabSz="914400" eaLnBrk="1" fontAlgn="auto" latinLnBrk="0" hangingPunct="1">
              <a:lnSpc>
                <a:spcPct val="150000"/>
              </a:lnSpc>
              <a:spcBef>
                <a:spcPts val="0"/>
              </a:spcBef>
              <a:spcAft>
                <a:spcPts val="0"/>
              </a:spcAft>
              <a:buClrTx/>
              <a:buSzTx/>
              <a:buFontTx/>
              <a:buNone/>
              <a:tabLst/>
              <a:defRPr/>
            </a:pPr>
            <a:r>
              <a:rPr kumimoji="0" lang="uk-UA" sz="2000" b="1" i="0" u="none" strike="noStrike" kern="0" cap="none" spc="0" normalizeH="0" baseline="0" dirty="0">
                <a:ln>
                  <a:noFill/>
                </a:ln>
                <a:solidFill>
                  <a:srgbClr val="0000CC"/>
                </a:solidFill>
                <a:effectLst/>
                <a:uLnTx/>
                <a:uFillTx/>
                <a:latin typeface="Times New Roman" panose="02020603050405020304" pitchFamily="18" charset="0"/>
                <a:cs typeface="Times New Roman" panose="02020603050405020304" pitchFamily="18" charset="0"/>
              </a:rPr>
              <a:t>- результат фахового іспиту, якій складається у ДДМА;</a:t>
            </a:r>
          </a:p>
          <a:p>
            <a:pPr marL="88900" marR="0" lvl="0" indent="-88900" defTabSz="914400" eaLnBrk="1" fontAlgn="auto" latinLnBrk="0" hangingPunct="1">
              <a:lnSpc>
                <a:spcPct val="150000"/>
              </a:lnSpc>
              <a:spcBef>
                <a:spcPts val="0"/>
              </a:spcBef>
              <a:spcAft>
                <a:spcPts val="0"/>
              </a:spcAft>
              <a:buClrTx/>
              <a:buSzTx/>
              <a:buFontTx/>
              <a:buChar char="-"/>
              <a:tabLst/>
              <a:defRPr/>
            </a:pPr>
            <a:r>
              <a:rPr kumimoji="0" lang="uk-UA" sz="2000" b="1" i="0" u="none" strike="noStrike" kern="0" cap="none" spc="0" normalizeH="0" baseline="0" dirty="0">
                <a:ln>
                  <a:noFill/>
                </a:ln>
                <a:solidFill>
                  <a:srgbClr val="0000CC"/>
                </a:solidFill>
                <a:effectLst/>
                <a:uLnTx/>
                <a:uFillTx/>
                <a:latin typeface="Times New Roman" panose="02020603050405020304" pitchFamily="18" charset="0"/>
                <a:cs typeface="Times New Roman" panose="02020603050405020304" pitchFamily="18" charset="0"/>
              </a:rPr>
              <a:t>результат розгляду мотиваційного </a:t>
            </a:r>
            <a:r>
              <a:rPr kumimoji="0" lang="ru-RU" sz="20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листа.</a:t>
            </a:r>
          </a:p>
        </p:txBody>
      </p:sp>
    </p:spTree>
    <p:extLst>
      <p:ext uri="{BB962C8B-B14F-4D97-AF65-F5344CB8AC3E}">
        <p14:creationId xmlns:p14="http://schemas.microsoft.com/office/powerpoint/2010/main" val="132367573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163612" y="508608"/>
            <a:ext cx="8229600" cy="360040"/>
          </a:xfrm>
          <a:prstGeom prst="rect">
            <a:avLst/>
          </a:prstGeom>
          <a:noFill/>
          <a:ln w="9525">
            <a:noFill/>
            <a:miter lim="800000"/>
            <a:headEnd/>
            <a:tailEnd/>
          </a:ln>
        </p:spPr>
        <p:txBody>
          <a:bodyPr anchor="ctr"/>
          <a:lstStyle/>
          <a:p>
            <a:pPr algn="ctr"/>
            <a:r>
              <a:rPr lang="uk-UA" altLang="uk-UA" sz="2400" b="1" dirty="0">
                <a:solidFill>
                  <a:srgbClr val="0000CC"/>
                </a:solidFill>
                <a:latin typeface="Times New Roman" pitchFamily="18" charset="0"/>
                <a:cs typeface="Times New Roman" pitchFamily="18" charset="0"/>
              </a:rPr>
              <a:t>Друга вища освіта. Навчання за Ваучером.</a:t>
            </a:r>
            <a:endParaRPr lang="ru-RU" sz="2400" b="1" dirty="0">
              <a:solidFill>
                <a:srgbClr val="0000CC"/>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76B0F835-E1BF-4C97-ADB7-8CDBBEB93FA5}"/>
              </a:ext>
            </a:extLst>
          </p:cNvPr>
          <p:cNvSpPr txBox="1"/>
          <p:nvPr/>
        </p:nvSpPr>
        <p:spPr>
          <a:xfrm>
            <a:off x="265383" y="1264692"/>
            <a:ext cx="8613234" cy="2585323"/>
          </a:xfrm>
          <a:prstGeom prst="rect">
            <a:avLst/>
          </a:prstGeom>
          <a:noFill/>
        </p:spPr>
        <p:txBody>
          <a:bodyPr wrap="square" rtlCol="0">
            <a:spAutoFit/>
          </a:bodyPr>
          <a:lstStyle/>
          <a:p>
            <a:pPr indent="447675" algn="just"/>
            <a:r>
              <a:rPr lang="uk-UA" dirty="0">
                <a:solidFill>
                  <a:srgbClr val="0000CC"/>
                </a:solidFill>
                <a:latin typeface="Times New Roman" panose="02020603050405020304" pitchFamily="18" charset="0"/>
                <a:cs typeface="Times New Roman" panose="02020603050405020304" pitchFamily="18" charset="0"/>
              </a:rPr>
              <a:t>Краматорський міський центр зайнятості надає можливість отримати ВАУЧЕР для компенсації плати за навчання у ДДМА. </a:t>
            </a:r>
          </a:p>
          <a:p>
            <a:pPr indent="447675" algn="just"/>
            <a:r>
              <a:rPr lang="uk-UA" dirty="0">
                <a:solidFill>
                  <a:srgbClr val="0000CC"/>
                </a:solidFill>
                <a:latin typeface="Times New Roman" panose="02020603050405020304" pitchFamily="18" charset="0"/>
                <a:cs typeface="Times New Roman" panose="02020603050405020304" pitchFamily="18" charset="0"/>
              </a:rPr>
              <a:t>Ваучер – документ встановленого зразка, що дає особі </a:t>
            </a:r>
            <a:r>
              <a:rPr lang="uk-UA" sz="1800" dirty="0">
                <a:solidFill>
                  <a:srgbClr val="0000CC"/>
                </a:solidFill>
                <a:effectLst/>
                <a:latin typeface="Times New Roman" panose="02020603050405020304" pitchFamily="18" charset="0"/>
                <a:ea typeface="Calibri" panose="020F0502020204030204" pitchFamily="34" charset="0"/>
              </a:rPr>
              <a:t>право на навчання за кошти Фонду загальнообов’язкового державного соціального страхування на випадок безробіття.</a:t>
            </a:r>
          </a:p>
          <a:p>
            <a:pPr indent="447675" algn="just"/>
            <a:r>
              <a:rPr lang="uk-UA" dirty="0">
                <a:solidFill>
                  <a:srgbClr val="0000CC"/>
                </a:solidFill>
                <a:latin typeface="Times New Roman" panose="02020603050405020304" pitchFamily="18" charset="0"/>
                <a:cs typeface="Times New Roman" panose="02020603050405020304" pitchFamily="18" charset="0"/>
              </a:rPr>
              <a:t>Ваучер видається одноразово. Станом на сьогодні вартість ваучера складає – 30280 грн. </a:t>
            </a:r>
          </a:p>
          <a:p>
            <a:pPr indent="447675" algn="just"/>
            <a:r>
              <a:rPr lang="uk-UA" dirty="0">
                <a:solidFill>
                  <a:srgbClr val="0000CC"/>
                </a:solidFill>
                <a:latin typeface="Times New Roman" panose="02020603050405020304" pitchFamily="18" charset="0"/>
                <a:cs typeface="Times New Roman" panose="02020603050405020304" pitchFamily="18" charset="0"/>
              </a:rPr>
              <a:t>Якщо вартість навчання перевищує цю суму, то особа доплачує різницю самостійно.  </a:t>
            </a:r>
          </a:p>
        </p:txBody>
      </p:sp>
      <p:sp>
        <p:nvSpPr>
          <p:cNvPr id="10" name="TextBox 9">
            <a:extLst>
              <a:ext uri="{FF2B5EF4-FFF2-40B4-BE49-F238E27FC236}">
                <a16:creationId xmlns:a16="http://schemas.microsoft.com/office/drawing/2014/main" id="{E1E251F8-54F5-4FC6-8861-D6529566EF3A}"/>
              </a:ext>
            </a:extLst>
          </p:cNvPr>
          <p:cNvSpPr txBox="1"/>
          <p:nvPr/>
        </p:nvSpPr>
        <p:spPr>
          <a:xfrm>
            <a:off x="341386" y="3856566"/>
            <a:ext cx="8613233" cy="2585323"/>
          </a:xfrm>
          <a:prstGeom prst="rect">
            <a:avLst/>
          </a:prstGeom>
          <a:noFill/>
        </p:spPr>
        <p:txBody>
          <a:bodyPr wrap="square">
            <a:spAutoFit/>
          </a:bodyPr>
          <a:lstStyle/>
          <a:p>
            <a:pPr algn="ctr"/>
            <a:r>
              <a:rPr lang="uk-UA" b="1" dirty="0">
                <a:solidFill>
                  <a:srgbClr val="0000CC"/>
                </a:solidFill>
                <a:latin typeface="Times New Roman" panose="02020603050405020304" pitchFamily="18" charset="0"/>
                <a:cs typeface="Times New Roman" panose="02020603050405020304" pitchFamily="18" charset="0"/>
              </a:rPr>
              <a:t>Хто може отримати Ваучер:</a:t>
            </a:r>
          </a:p>
          <a:p>
            <a:pPr algn="ctr"/>
            <a:endParaRPr lang="uk-UA" b="1" dirty="0">
              <a:solidFill>
                <a:srgbClr val="0000CC"/>
              </a:solidFill>
              <a:latin typeface="Times New Roman" panose="02020603050405020304" pitchFamily="18" charset="0"/>
              <a:cs typeface="Times New Roman" panose="02020603050405020304" pitchFamily="18" charset="0"/>
            </a:endParaRPr>
          </a:p>
          <a:p>
            <a:pPr marL="342900" indent="-342900" algn="just">
              <a:buAutoNum type="arabicPeriod"/>
            </a:pPr>
            <a:r>
              <a:rPr lang="uk-UA" dirty="0">
                <a:solidFill>
                  <a:srgbClr val="0000CC"/>
                </a:solidFill>
                <a:latin typeface="Times New Roman" panose="02020603050405020304" pitchFamily="18" charset="0"/>
                <a:cs typeface="Times New Roman" panose="02020603050405020304" pitchFamily="18" charset="0"/>
              </a:rPr>
              <a:t>Особи віком 45+ (страховий стаж – не менше як 15 років);</a:t>
            </a:r>
          </a:p>
          <a:p>
            <a:pPr marL="342900" indent="-342900" algn="just">
              <a:buAutoNum type="arabicPeriod"/>
            </a:pPr>
            <a:r>
              <a:rPr lang="uk-UA" dirty="0">
                <a:solidFill>
                  <a:srgbClr val="0000CC"/>
                </a:solidFill>
                <a:latin typeface="Times New Roman" panose="02020603050405020304" pitchFamily="18" charset="0"/>
                <a:cs typeface="Times New Roman" panose="02020603050405020304" pitchFamily="18" charset="0"/>
              </a:rPr>
              <a:t>ВПО (без обмеження віку), але потрібна професійно-технічна або вища освіта;</a:t>
            </a:r>
          </a:p>
          <a:p>
            <a:pPr marL="342900" indent="-342900" algn="just">
              <a:buAutoNum type="arabicPeriod"/>
            </a:pPr>
            <a:r>
              <a:rPr lang="uk-UA" dirty="0">
                <a:solidFill>
                  <a:srgbClr val="0000CC"/>
                </a:solidFill>
                <a:latin typeface="Times New Roman" panose="02020603050405020304" pitchFamily="18" charset="0"/>
                <a:cs typeface="Times New Roman" panose="02020603050405020304" pitchFamily="18" charset="0"/>
              </a:rPr>
              <a:t>Особи з інвалідністю;</a:t>
            </a:r>
          </a:p>
          <a:p>
            <a:pPr marL="342900" indent="-342900" algn="just">
              <a:buAutoNum type="arabicPeriod"/>
            </a:pPr>
            <a:r>
              <a:rPr lang="uk-UA" dirty="0">
                <a:solidFill>
                  <a:srgbClr val="0000CC"/>
                </a:solidFill>
                <a:latin typeface="Times New Roman" panose="02020603050405020304" pitchFamily="18" charset="0"/>
                <a:cs typeface="Times New Roman" panose="02020603050405020304" pitchFamily="18" charset="0"/>
              </a:rPr>
              <a:t>Особи, звільнені з військової служби до досягнення ними пенсійного віку;</a:t>
            </a:r>
          </a:p>
          <a:p>
            <a:pPr marL="342900" indent="-342900" algn="just">
              <a:buAutoNum type="arabicPeriod"/>
            </a:pPr>
            <a:r>
              <a:rPr lang="uk-UA" dirty="0">
                <a:solidFill>
                  <a:srgbClr val="0000CC"/>
                </a:solidFill>
                <a:latin typeface="Times New Roman" panose="02020603050405020304" pitchFamily="18" charset="0"/>
                <a:cs typeface="Times New Roman" panose="02020603050405020304" pitchFamily="18" charset="0"/>
              </a:rPr>
              <a:t>Особи, які у період воєнного стану в Україні або окремих її місцевостях під час служби, трудової та іншої діяльності, проживання на відповідній території отримали поранення, контузію, каліцтво </a:t>
            </a:r>
            <a:r>
              <a:rPr lang="ru-RU"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311807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323528" y="560433"/>
            <a:ext cx="8229600" cy="360040"/>
          </a:xfrm>
          <a:prstGeom prst="rect">
            <a:avLst/>
          </a:prstGeom>
          <a:noFill/>
          <a:ln w="9525">
            <a:noFill/>
            <a:miter lim="800000"/>
            <a:headEnd/>
            <a:tailEnd/>
          </a:ln>
        </p:spPr>
        <p:txBody>
          <a:bodyPr anchor="ctr"/>
          <a:lstStyle/>
          <a:p>
            <a:pPr algn="ctr"/>
            <a:r>
              <a:rPr lang="uk-UA" altLang="uk-UA" sz="2800" b="1" dirty="0">
                <a:solidFill>
                  <a:srgbClr val="0000CC"/>
                </a:solidFill>
                <a:latin typeface="Times New Roman" pitchFamily="18" charset="0"/>
                <a:cs typeface="Times New Roman" pitchFamily="18" charset="0"/>
              </a:rPr>
              <a:t>Друга вища освіта. Навчання за Ваучером.</a:t>
            </a:r>
            <a:endParaRPr lang="ru-RU"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FC9A4A5A-08ED-464B-AD62-6C40CEE43715}"/>
              </a:ext>
            </a:extLst>
          </p:cNvPr>
          <p:cNvSpPr txBox="1"/>
          <p:nvPr/>
        </p:nvSpPr>
        <p:spPr>
          <a:xfrm>
            <a:off x="267417" y="1327572"/>
            <a:ext cx="8728868" cy="2448619"/>
          </a:xfrm>
          <a:prstGeom prst="rect">
            <a:avLst/>
          </a:prstGeom>
          <a:noFill/>
        </p:spPr>
        <p:txBody>
          <a:bodyPr wrap="square">
            <a:spAutoFit/>
          </a:bodyPr>
          <a:lstStyle/>
          <a:p>
            <a:pPr indent="457200" algn="just">
              <a:lnSpc>
                <a:spcPct val="107000"/>
              </a:lnSpc>
              <a:spcAft>
                <a:spcPts val="0"/>
              </a:spcAft>
            </a:pPr>
            <a:r>
              <a:rPr lang="uk-UA"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Для отримання ваучера необхідно звернутись до центру зайнятості та надати документи:</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uk-UA"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заява;</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uk-UA"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паспорт;</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uk-UA"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трудова книжка, або документи що підтверджують період зайнятості;</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uk-UA"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документ про освіту; </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uk-UA"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реєстраційний номер облікової картки платника податків.</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Більш детальна інформація з питань  отримання ваучера за </a:t>
            </a:r>
            <a:r>
              <a:rPr lang="uk-UA"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тел</a:t>
            </a:r>
            <a:r>
              <a:rPr lang="uk-UA"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0955049318</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2C81CAD-DE0B-46F3-8A89-A5E2F56D1B22}"/>
              </a:ext>
            </a:extLst>
          </p:cNvPr>
          <p:cNvSpPr txBox="1"/>
          <p:nvPr/>
        </p:nvSpPr>
        <p:spPr>
          <a:xfrm>
            <a:off x="318302" y="4077072"/>
            <a:ext cx="8389766" cy="2308324"/>
          </a:xfrm>
          <a:prstGeom prst="rect">
            <a:avLst/>
          </a:prstGeom>
          <a:noFill/>
        </p:spPr>
        <p:txBody>
          <a:bodyPr wrap="square">
            <a:spAutoFit/>
          </a:bodyPr>
          <a:lstStyle/>
          <a:p>
            <a:pPr algn="ctr"/>
            <a:r>
              <a:rPr lang="ru-RU" b="1" dirty="0">
                <a:solidFill>
                  <a:srgbClr val="0000CC"/>
                </a:solidFill>
                <a:latin typeface="Times New Roman" panose="02020603050405020304" pitchFamily="18" charset="0"/>
                <a:cs typeface="Times New Roman" panose="02020603050405020304" pitchFamily="18" charset="0"/>
              </a:rPr>
              <a:t>Кому буде </a:t>
            </a:r>
            <a:r>
              <a:rPr lang="uk-UA" b="1" dirty="0">
                <a:solidFill>
                  <a:srgbClr val="0000CC"/>
                </a:solidFill>
                <a:latin typeface="Times New Roman" panose="02020603050405020304" pitchFamily="18" charset="0"/>
                <a:cs typeface="Times New Roman" panose="02020603050405020304" pitchFamily="18" charset="0"/>
              </a:rPr>
              <a:t>відмовлено в отримані ваучера</a:t>
            </a:r>
            <a:r>
              <a:rPr lang="ru-RU" b="1" dirty="0">
                <a:solidFill>
                  <a:srgbClr val="0000CC"/>
                </a:solidFill>
                <a:latin typeface="Times New Roman" panose="02020603050405020304" pitchFamily="18" charset="0"/>
                <a:cs typeface="Times New Roman" panose="02020603050405020304" pitchFamily="18" charset="0"/>
              </a:rPr>
              <a:t>?</a:t>
            </a:r>
          </a:p>
          <a:p>
            <a:pPr algn="ctr"/>
            <a:endParaRPr lang="ru-RU" b="1" dirty="0">
              <a:solidFill>
                <a:srgbClr val="0000CC"/>
              </a:solidFill>
              <a:latin typeface="Times New Roman" panose="02020603050405020304" pitchFamily="18" charset="0"/>
              <a:cs typeface="Times New Roman" panose="02020603050405020304" pitchFamily="18" charset="0"/>
            </a:endParaRPr>
          </a:p>
          <a:p>
            <a:pPr algn="just"/>
            <a:r>
              <a:rPr lang="ru-RU" dirty="0">
                <a:solidFill>
                  <a:srgbClr val="0000CC"/>
                </a:solidFill>
                <a:latin typeface="Times New Roman" panose="02020603050405020304" pitchFamily="18" charset="0"/>
                <a:cs typeface="Times New Roman" panose="02020603050405020304" pitchFamily="18" charset="0"/>
              </a:rPr>
              <a:t>1. </a:t>
            </a:r>
            <a:r>
              <a:rPr lang="uk-UA" dirty="0">
                <a:solidFill>
                  <a:srgbClr val="0000CC"/>
                </a:solidFill>
                <a:latin typeface="Times New Roman" panose="02020603050405020304" pitchFamily="18" charset="0"/>
                <a:cs typeface="Times New Roman" panose="02020603050405020304" pitchFamily="18" charset="0"/>
              </a:rPr>
              <a:t>Особам, які не мають професійно-технічної або вищої освіти;</a:t>
            </a:r>
          </a:p>
          <a:p>
            <a:pPr marL="342900" indent="-342900" algn="just">
              <a:buAutoNum type="arabicPeriod"/>
            </a:pPr>
            <a:endParaRPr lang="uk-UA" dirty="0">
              <a:solidFill>
                <a:srgbClr val="0000CC"/>
              </a:solidFill>
              <a:latin typeface="Times New Roman" panose="02020603050405020304" pitchFamily="18" charset="0"/>
              <a:cs typeface="Times New Roman" panose="02020603050405020304" pitchFamily="18" charset="0"/>
            </a:endParaRPr>
          </a:p>
          <a:p>
            <a:pPr marL="268288" indent="-268288" algn="just"/>
            <a:r>
              <a:rPr lang="uk-UA" dirty="0">
                <a:solidFill>
                  <a:srgbClr val="0000CC"/>
                </a:solidFill>
                <a:latin typeface="Times New Roman" panose="02020603050405020304" pitchFamily="18" charset="0"/>
                <a:cs typeface="Times New Roman" panose="02020603050405020304" pitchFamily="18" charset="0"/>
              </a:rPr>
              <a:t>2. Особам, які проходили протягом останніх трьох років перепідготовку за рахунок коштів Фонду державного соціального страхування на випадок безробіття;</a:t>
            </a:r>
          </a:p>
          <a:p>
            <a:pPr marL="268288" indent="-268288" algn="just"/>
            <a:endParaRPr lang="uk-UA" dirty="0">
              <a:solidFill>
                <a:srgbClr val="0000CC"/>
              </a:solidFill>
              <a:latin typeface="Times New Roman" panose="02020603050405020304" pitchFamily="18" charset="0"/>
              <a:cs typeface="Times New Roman" panose="02020603050405020304" pitchFamily="18" charset="0"/>
            </a:endParaRPr>
          </a:p>
          <a:p>
            <a:pPr marL="268288" indent="-268288" algn="just"/>
            <a:r>
              <a:rPr lang="uk-UA" dirty="0">
                <a:solidFill>
                  <a:srgbClr val="0000CC"/>
                </a:solidFill>
                <a:latin typeface="Times New Roman" panose="02020603050405020304" pitchFamily="18" charset="0"/>
                <a:cs typeface="Times New Roman" panose="02020603050405020304" pitchFamily="18" charset="0"/>
              </a:rPr>
              <a:t>3. Особам, які зареєстровані в центрах зайнятості як безробітні.</a:t>
            </a:r>
          </a:p>
        </p:txBody>
      </p:sp>
    </p:spTree>
    <p:extLst>
      <p:ext uri="{BB962C8B-B14F-4D97-AF65-F5344CB8AC3E}">
        <p14:creationId xmlns:p14="http://schemas.microsoft.com/office/powerpoint/2010/main" val="91988072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91534" y="933688"/>
            <a:ext cx="8392319" cy="2495312"/>
          </a:xfrm>
        </p:spPr>
        <p:txBody>
          <a:bodyPr>
            <a:noAutofit/>
          </a:bodyPr>
          <a:lstStyle/>
          <a:p>
            <a:pPr algn="just"/>
            <a:r>
              <a:rPr lang="ru-RU" sz="2000" dirty="0">
                <a:solidFill>
                  <a:srgbClr val="0000CC"/>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Єдиний вступний іспит (ЄВІ) – </a:t>
            </a:r>
            <a:r>
              <a:rPr lang="uk-UA" sz="2000" dirty="0">
                <a:solidFill>
                  <a:srgbClr val="0000CC"/>
                </a:solidFill>
                <a:latin typeface="Times New Roman" pitchFamily="18" charset="0"/>
                <a:cs typeface="Times New Roman" pitchFamily="18" charset="0"/>
              </a:rPr>
              <a:t>форма вступного випробування для вступу на навчання для здобуття ступеня магістра на основі диплому бакалавра або спеціаліста, або магістра, яка поєднує </a:t>
            </a:r>
            <a:r>
              <a:rPr lang="uk-UA" sz="2000" b="1" dirty="0">
                <a:solidFill>
                  <a:srgbClr val="0000CC"/>
                </a:solidFill>
                <a:latin typeface="Times New Roman" pitchFamily="18" charset="0"/>
                <a:cs typeface="Times New Roman" pitchFamily="18" charset="0"/>
              </a:rPr>
              <a:t>тест загальної навчальної компетентності (ТЗНК)</a:t>
            </a:r>
            <a:r>
              <a:rPr lang="uk-UA" sz="2000" dirty="0">
                <a:solidFill>
                  <a:srgbClr val="0000CC"/>
                </a:solidFill>
                <a:latin typeface="Times New Roman" pitchFamily="18" charset="0"/>
                <a:cs typeface="Times New Roman" pitchFamily="18" charset="0"/>
              </a:rPr>
              <a:t> та </a:t>
            </a:r>
            <a:r>
              <a:rPr lang="uk-UA" sz="2000" b="1" dirty="0">
                <a:solidFill>
                  <a:srgbClr val="0000CC"/>
                </a:solidFill>
                <a:latin typeface="Times New Roman" pitchFamily="18" charset="0"/>
                <a:cs typeface="Times New Roman" pitchFamily="18" charset="0"/>
              </a:rPr>
              <a:t>тест з іноземної мови </a:t>
            </a:r>
            <a:r>
              <a:rPr lang="uk-UA" sz="2000" dirty="0">
                <a:solidFill>
                  <a:srgbClr val="0000CC"/>
                </a:solidFill>
                <a:latin typeface="Times New Roman" pitchFamily="18" charset="0"/>
                <a:cs typeface="Times New Roman" pitchFamily="18" charset="0"/>
              </a:rPr>
              <a:t>(англійської, німецької, французької, іспанської на вибір вступника), яке проводиться Українським центром оцінювання якості освіти відповідно до законодавства.</a:t>
            </a:r>
            <a:endParaRPr lang="ru-RU" sz="2000" dirty="0">
              <a:solidFill>
                <a:srgbClr val="0000CC"/>
              </a:solidFill>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7584" y="408437"/>
            <a:ext cx="7380820" cy="461665"/>
          </a:xfrm>
          <a:prstGeom prst="rect">
            <a:avLst/>
          </a:prstGeom>
          <a:noFill/>
        </p:spPr>
        <p:txBody>
          <a:bodyPr wrap="square" rtlCol="0">
            <a:spAutoFit/>
          </a:bodyPr>
          <a:lstStyle/>
          <a:p>
            <a:pPr algn="ctr"/>
            <a:r>
              <a:rPr lang="uk-UA" sz="2400" b="1" dirty="0">
                <a:solidFill>
                  <a:srgbClr val="0000CC"/>
                </a:solidFill>
                <a:latin typeface="Times New Roman" panose="02020603050405020304" pitchFamily="18" charset="0"/>
                <a:cs typeface="Times New Roman" panose="02020603050405020304" pitchFamily="18" charset="0"/>
              </a:rPr>
              <a:t>ЄВІ та ЄФВВ</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83530" y="3358440"/>
            <a:ext cx="8388932" cy="1631216"/>
          </a:xfrm>
          <a:prstGeom prst="rect">
            <a:avLst/>
          </a:prstGeom>
          <a:noFill/>
        </p:spPr>
        <p:txBody>
          <a:bodyPr wrap="square" rtlCol="0">
            <a:spAutoFit/>
          </a:bodyPr>
          <a:lstStyle/>
          <a:p>
            <a:pPr indent="179388" algn="just"/>
            <a:r>
              <a:rPr lang="uk-UA" dirty="0">
                <a:solidFill>
                  <a:srgbClr val="0000CC"/>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anose="02020603050405020304" pitchFamily="18" charset="0"/>
                <a:cs typeface="Times New Roman" panose="02020603050405020304" pitchFamily="18" charset="0"/>
              </a:rPr>
              <a:t>Метою </a:t>
            </a:r>
            <a:r>
              <a:rPr lang="uk-UA" sz="2000" b="1" dirty="0">
                <a:solidFill>
                  <a:srgbClr val="0000CC"/>
                </a:solidFill>
                <a:latin typeface="Times New Roman" panose="02020603050405020304" pitchFamily="18" charset="0"/>
                <a:cs typeface="Times New Roman" panose="02020603050405020304" pitchFamily="18" charset="0"/>
              </a:rPr>
              <a:t>ТЗНК </a:t>
            </a:r>
            <a:r>
              <a:rPr lang="uk-UA" sz="2000" dirty="0">
                <a:solidFill>
                  <a:srgbClr val="0000CC"/>
                </a:solidFill>
                <a:latin typeface="Times New Roman" panose="02020603050405020304" pitchFamily="18" charset="0"/>
                <a:cs typeface="Times New Roman" panose="02020603050405020304" pitchFamily="18" charset="0"/>
              </a:rPr>
              <a:t>– є оцінювання рівня сформованості загальної навчальної компетентності претендента на здобуття ступеня магістра. (Здатність спілкуватися державною мовою, здатність навчатися й оволодівати сучасними знаннями, здатність застосовувати знання в практичних ситуаціях). </a:t>
            </a:r>
          </a:p>
        </p:txBody>
      </p:sp>
      <p:sp>
        <p:nvSpPr>
          <p:cNvPr id="6" name="TextBox 5">
            <a:extLst>
              <a:ext uri="{FF2B5EF4-FFF2-40B4-BE49-F238E27FC236}">
                <a16:creationId xmlns:a16="http://schemas.microsoft.com/office/drawing/2014/main" id="{6B44047E-6EB5-41EB-B92D-DD6E3F3629DC}"/>
              </a:ext>
            </a:extLst>
          </p:cNvPr>
          <p:cNvSpPr txBox="1"/>
          <p:nvPr/>
        </p:nvSpPr>
        <p:spPr>
          <a:xfrm>
            <a:off x="183506" y="5108704"/>
            <a:ext cx="8776988" cy="1631216"/>
          </a:xfrm>
          <a:prstGeom prst="rect">
            <a:avLst/>
          </a:prstGeom>
          <a:noFill/>
        </p:spPr>
        <p:txBody>
          <a:bodyPr wrap="square">
            <a:spAutoFit/>
          </a:bodyPr>
          <a:lstStyle/>
          <a:p>
            <a:pPr indent="447675" algn="just"/>
            <a:r>
              <a:rPr lang="ru-RU" dirty="0"/>
              <a:t> </a:t>
            </a:r>
            <a:r>
              <a:rPr lang="uk-UA" sz="2000" dirty="0">
                <a:solidFill>
                  <a:srgbClr val="0000CC"/>
                </a:solidFill>
                <a:latin typeface="Times New Roman" panose="02020603050405020304" pitchFamily="18" charset="0"/>
                <a:cs typeface="Times New Roman" panose="02020603050405020304" pitchFamily="18" charset="0"/>
              </a:rPr>
              <a:t>ЄФВВ - форма вступного випробування для вступу на навчання для здобуття ступеня магістра, яка передбачає оцінювання рівня підготовленості вступника до здобуття ступеня магістра з відповідної спеціальності яке проводиться Українським центром оцінювання якості освіти відповідно до законодавства.</a:t>
            </a:r>
          </a:p>
        </p:txBody>
      </p:sp>
    </p:spTree>
    <p:extLst>
      <p:ext uri="{BB962C8B-B14F-4D97-AF65-F5344CB8AC3E}">
        <p14:creationId xmlns:p14="http://schemas.microsoft.com/office/powerpoint/2010/main" val="360370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51519" y="213009"/>
            <a:ext cx="8229600" cy="360040"/>
          </a:xfrm>
          <a:prstGeom prst="rect">
            <a:avLst/>
          </a:prstGeom>
          <a:noFill/>
          <a:ln w="9525">
            <a:noFill/>
            <a:miter lim="800000"/>
            <a:headEnd/>
            <a:tailEnd/>
          </a:ln>
        </p:spPr>
        <p:txBody>
          <a:bodyPr anchor="ctr"/>
          <a:lstStyle/>
          <a:p>
            <a:pPr algn="ctr"/>
            <a:r>
              <a:rPr lang="uk-UA" altLang="uk-UA" sz="2800" b="1" dirty="0">
                <a:solidFill>
                  <a:srgbClr val="0000CC"/>
                </a:solidFill>
                <a:latin typeface="Times New Roman" pitchFamily="18" charset="0"/>
                <a:cs typeface="Times New Roman" pitchFamily="18" charset="0"/>
              </a:rPr>
              <a:t>Друга вища освіта. Навчання за Ваучером.</a:t>
            </a:r>
            <a:endParaRPr lang="ru-RU" sz="2800" b="1" dirty="0">
              <a:solidFill>
                <a:srgbClr val="0000CC"/>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76B0F835-E1BF-4C97-ADB7-8CDBBEB93FA5}"/>
              </a:ext>
            </a:extLst>
          </p:cNvPr>
          <p:cNvSpPr txBox="1"/>
          <p:nvPr/>
        </p:nvSpPr>
        <p:spPr>
          <a:xfrm>
            <a:off x="441813" y="573049"/>
            <a:ext cx="8388932" cy="4401205"/>
          </a:xfrm>
          <a:prstGeom prst="rect">
            <a:avLst/>
          </a:prstGeom>
          <a:noFill/>
        </p:spPr>
        <p:txBody>
          <a:bodyPr wrap="square" rtlCol="0">
            <a:spAutoFit/>
          </a:bodyPr>
          <a:lstStyle/>
          <a:p>
            <a:pPr algn="ctr"/>
            <a:r>
              <a:rPr lang="ru-RU" sz="2000" dirty="0">
                <a:solidFill>
                  <a:srgbClr val="0000CC"/>
                </a:solidFill>
                <a:latin typeface="Times New Roman" panose="02020603050405020304" pitchFamily="18" charset="0"/>
                <a:cs typeface="Times New Roman" panose="02020603050405020304" pitchFamily="18" charset="0"/>
              </a:rPr>
              <a:t>      </a:t>
            </a:r>
          </a:p>
          <a:p>
            <a:pPr algn="ctr"/>
            <a:r>
              <a:rPr lang="ru-RU" sz="2000" b="1" dirty="0">
                <a:solidFill>
                  <a:srgbClr val="0000CC"/>
                </a:solidFill>
                <a:latin typeface="Times New Roman" panose="02020603050405020304" pitchFamily="18" charset="0"/>
                <a:cs typeface="Times New Roman" panose="02020603050405020304" pitchFamily="18" charset="0"/>
              </a:rPr>
              <a:t> </a:t>
            </a:r>
            <a:r>
              <a:rPr lang="uk-UA" sz="1600" b="1" u="sng" dirty="0">
                <a:solidFill>
                  <a:srgbClr val="0000CC"/>
                </a:solidFill>
                <a:latin typeface="Times New Roman" panose="02020603050405020304" pitchFamily="18" charset="0"/>
                <a:cs typeface="Times New Roman" panose="02020603050405020304" pitchFamily="18" charset="0"/>
              </a:rPr>
              <a:t>Перелік спеціальностей ДДМА </a:t>
            </a:r>
            <a:r>
              <a:rPr lang="ru-RU" sz="1600" b="1" u="sng" dirty="0">
                <a:solidFill>
                  <a:srgbClr val="0000CC"/>
                </a:solidFill>
                <a:latin typeface="Times New Roman" panose="02020603050405020304" pitchFamily="18" charset="0"/>
                <a:cs typeface="Times New Roman" panose="02020603050405020304" pitchFamily="18" charset="0"/>
              </a:rPr>
              <a:t>за </a:t>
            </a:r>
            <a:r>
              <a:rPr lang="ru-RU" sz="1600" b="1" u="sng" dirty="0" err="1">
                <a:solidFill>
                  <a:srgbClr val="0000CC"/>
                </a:solidFill>
                <a:latin typeface="Times New Roman" panose="02020603050405020304" pitchFamily="18" charset="0"/>
                <a:cs typeface="Times New Roman" panose="02020603050405020304" pitchFamily="18" charset="0"/>
              </a:rPr>
              <a:t>якими</a:t>
            </a:r>
            <a:r>
              <a:rPr lang="ru-RU" sz="1600" b="1" u="sng" dirty="0">
                <a:solidFill>
                  <a:srgbClr val="0000CC"/>
                </a:solidFill>
                <a:latin typeface="Times New Roman" panose="02020603050405020304" pitchFamily="18" charset="0"/>
                <a:cs typeface="Times New Roman" panose="02020603050405020304" pitchFamily="18" charset="0"/>
              </a:rPr>
              <a:t> </a:t>
            </a:r>
            <a:r>
              <a:rPr lang="ru-RU" sz="1600" b="1" u="sng" dirty="0" err="1">
                <a:solidFill>
                  <a:srgbClr val="0000CC"/>
                </a:solidFill>
                <a:latin typeface="Times New Roman" panose="02020603050405020304" pitchFamily="18" charset="0"/>
                <a:cs typeface="Times New Roman" panose="02020603050405020304" pitchFamily="18" charset="0"/>
              </a:rPr>
              <a:t>може</a:t>
            </a:r>
            <a:r>
              <a:rPr lang="ru-RU" sz="1600" b="1" u="sng" dirty="0">
                <a:solidFill>
                  <a:srgbClr val="0000CC"/>
                </a:solidFill>
                <a:latin typeface="Times New Roman" panose="02020603050405020304" pitchFamily="18" charset="0"/>
                <a:cs typeface="Times New Roman" panose="02020603050405020304" pitchFamily="18" charset="0"/>
              </a:rPr>
              <a:t> бути </a:t>
            </a:r>
            <a:r>
              <a:rPr lang="ru-RU" sz="1600" b="1" u="sng" dirty="0" err="1">
                <a:solidFill>
                  <a:srgbClr val="0000CC"/>
                </a:solidFill>
                <a:latin typeface="Times New Roman" panose="02020603050405020304" pitchFamily="18" charset="0"/>
                <a:cs typeface="Times New Roman" panose="02020603050405020304" pitchFamily="18" charset="0"/>
              </a:rPr>
              <a:t>виданий</a:t>
            </a:r>
            <a:r>
              <a:rPr lang="ru-RU" sz="1600" b="1" u="sng" dirty="0">
                <a:solidFill>
                  <a:srgbClr val="0000CC"/>
                </a:solidFill>
                <a:latin typeface="Times New Roman" panose="02020603050405020304" pitchFamily="18" charset="0"/>
                <a:cs typeface="Times New Roman" panose="02020603050405020304" pitchFamily="18" charset="0"/>
              </a:rPr>
              <a:t> ваучер</a:t>
            </a:r>
            <a:endParaRPr lang="uk-UA" sz="1600" b="1" u="sng" dirty="0">
              <a:solidFill>
                <a:srgbClr val="0000CC"/>
              </a:solidFill>
              <a:latin typeface="Times New Roman" panose="02020603050405020304" pitchFamily="18" charset="0"/>
              <a:cs typeface="Times New Roman" panose="02020603050405020304" pitchFamily="18" charset="0"/>
            </a:endParaRPr>
          </a:p>
          <a:p>
            <a:pPr algn="just"/>
            <a:endParaRPr lang="uk-UA" sz="1600" b="1" dirty="0">
              <a:solidFill>
                <a:srgbClr val="0000CC"/>
              </a:solidFill>
              <a:latin typeface="Times New Roman" panose="02020603050405020304" pitchFamily="18" charset="0"/>
              <a:cs typeface="Times New Roman" panose="02020603050405020304" pitchFamily="18" charset="0"/>
            </a:endParaRPr>
          </a:p>
          <a:p>
            <a:pPr algn="just"/>
            <a:r>
              <a:rPr lang="uk-UA" sz="1600" dirty="0">
                <a:solidFill>
                  <a:srgbClr val="0000CC"/>
                </a:solidFill>
                <a:latin typeface="Times New Roman" panose="02020603050405020304" pitchFamily="18" charset="0"/>
                <a:cs typeface="Times New Roman" panose="02020603050405020304" pitchFamily="18" charset="0"/>
              </a:rPr>
              <a:t>С1 Економіка та міжнародні економічні відносини (за спеціалізаціями)</a:t>
            </a:r>
            <a:r>
              <a:rPr lang="uk-UA" sz="16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r>
              <a:rPr lang="uk-UA" sz="1600" dirty="0">
                <a:solidFill>
                  <a:srgbClr val="0000CC"/>
                </a:solidFill>
                <a:latin typeface="Times New Roman" panose="02020603050405020304" pitchFamily="18" charset="0"/>
                <a:cs typeface="Times New Roman" panose="02020603050405020304" pitchFamily="18" charset="0"/>
              </a:rPr>
              <a:t> </a:t>
            </a:r>
          </a:p>
          <a:p>
            <a:pPr algn="just"/>
            <a:r>
              <a:rPr lang="en-US" sz="1600" dirty="0">
                <a:solidFill>
                  <a:srgbClr val="0000CC"/>
                </a:solidFill>
                <a:latin typeface="Times New Roman" panose="02020603050405020304" pitchFamily="18" charset="0"/>
                <a:cs typeface="Times New Roman" panose="02020603050405020304" pitchFamily="18" charset="0"/>
              </a:rPr>
              <a:t>D</a:t>
            </a:r>
            <a:r>
              <a:rPr lang="uk-UA" sz="1600" dirty="0">
                <a:solidFill>
                  <a:srgbClr val="0000CC"/>
                </a:solidFill>
                <a:latin typeface="Times New Roman" panose="02020603050405020304" pitchFamily="18" charset="0"/>
                <a:cs typeface="Times New Roman" panose="02020603050405020304" pitchFamily="18" charset="0"/>
              </a:rPr>
              <a:t>3 Менеджмент</a:t>
            </a:r>
            <a:r>
              <a:rPr lang="uk-UA" sz="16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uk-UA" sz="1600" dirty="0">
              <a:solidFill>
                <a:srgbClr val="0000CC"/>
              </a:solidFill>
              <a:latin typeface="Times New Roman" panose="02020603050405020304" pitchFamily="18" charset="0"/>
              <a:cs typeface="Times New Roman" panose="02020603050405020304" pitchFamily="18" charset="0"/>
            </a:endParaRPr>
          </a:p>
          <a:p>
            <a:pPr algn="just"/>
            <a:r>
              <a:rPr lang="en-US" sz="1600" dirty="0">
                <a:solidFill>
                  <a:srgbClr val="0000CC"/>
                </a:solidFill>
                <a:latin typeface="Times New Roman" panose="02020603050405020304" pitchFamily="18" charset="0"/>
                <a:cs typeface="Times New Roman" panose="02020603050405020304" pitchFamily="18" charset="0"/>
              </a:rPr>
              <a:t>D</a:t>
            </a:r>
            <a:r>
              <a:rPr lang="uk-UA" sz="1600" dirty="0">
                <a:solidFill>
                  <a:srgbClr val="0000CC"/>
                </a:solidFill>
                <a:latin typeface="Times New Roman" panose="02020603050405020304" pitchFamily="18" charset="0"/>
                <a:cs typeface="Times New Roman" panose="02020603050405020304" pitchFamily="18" charset="0"/>
              </a:rPr>
              <a:t>5 Маркетинг, </a:t>
            </a:r>
          </a:p>
          <a:p>
            <a:pPr algn="just"/>
            <a:r>
              <a:rPr lang="en-US" sz="1600" dirty="0">
                <a:solidFill>
                  <a:srgbClr val="0000CC"/>
                </a:solidFill>
                <a:latin typeface="Times New Roman" panose="02020603050405020304" pitchFamily="18" charset="0"/>
                <a:cs typeface="Times New Roman" panose="02020603050405020304" pitchFamily="18" charset="0"/>
              </a:rPr>
              <a:t>D7</a:t>
            </a:r>
            <a:r>
              <a:rPr lang="uk-UA" sz="1600" dirty="0">
                <a:solidFill>
                  <a:srgbClr val="0000CC"/>
                </a:solidFill>
                <a:latin typeface="Times New Roman" panose="02020603050405020304" pitchFamily="18" charset="0"/>
                <a:cs typeface="Times New Roman" panose="02020603050405020304" pitchFamily="18" charset="0"/>
              </a:rPr>
              <a:t> Торгівля, </a:t>
            </a:r>
          </a:p>
          <a:p>
            <a:pPr algn="just"/>
            <a:r>
              <a:rPr lang="en-US" sz="1600" dirty="0">
                <a:solidFill>
                  <a:srgbClr val="0000CC"/>
                </a:solidFill>
                <a:latin typeface="Times New Roman" panose="02020603050405020304" pitchFamily="18" charset="0"/>
                <a:cs typeface="Times New Roman" panose="02020603050405020304" pitchFamily="18" charset="0"/>
              </a:rPr>
              <a:t>F3 </a:t>
            </a:r>
            <a:r>
              <a:rPr lang="uk-UA" sz="1600" dirty="0">
                <a:solidFill>
                  <a:srgbClr val="0000CC"/>
                </a:solidFill>
                <a:latin typeface="Times New Roman" panose="02020603050405020304" pitchFamily="18" charset="0"/>
                <a:cs typeface="Times New Roman" panose="02020603050405020304" pitchFamily="18" charset="0"/>
              </a:rPr>
              <a:t>Комп’ютерні науки, </a:t>
            </a:r>
          </a:p>
          <a:p>
            <a:pPr algn="just"/>
            <a:r>
              <a:rPr lang="en-US" sz="1600" dirty="0">
                <a:solidFill>
                  <a:srgbClr val="0000CC"/>
                </a:solidFill>
                <a:latin typeface="Times New Roman" panose="02020603050405020304" pitchFamily="18" charset="0"/>
                <a:cs typeface="Times New Roman" panose="02020603050405020304" pitchFamily="18" charset="0"/>
              </a:rPr>
              <a:t>F4</a:t>
            </a:r>
            <a:r>
              <a:rPr lang="uk-UA" sz="1600" dirty="0">
                <a:solidFill>
                  <a:srgbClr val="0000CC"/>
                </a:solidFill>
                <a:latin typeface="Times New Roman" panose="02020603050405020304" pitchFamily="18" charset="0"/>
                <a:cs typeface="Times New Roman" panose="02020603050405020304" pitchFamily="18" charset="0"/>
              </a:rPr>
              <a:t> Системний аналіз, </a:t>
            </a:r>
          </a:p>
          <a:p>
            <a:pPr algn="just"/>
            <a:r>
              <a:rPr lang="en-US" sz="1600" dirty="0">
                <a:solidFill>
                  <a:srgbClr val="0000CC"/>
                </a:solidFill>
                <a:latin typeface="Times New Roman" panose="02020603050405020304" pitchFamily="18" charset="0"/>
                <a:cs typeface="Times New Roman" panose="02020603050405020304" pitchFamily="18" charset="0"/>
              </a:rPr>
              <a:t>F6</a:t>
            </a:r>
            <a:r>
              <a:rPr lang="uk-UA" sz="1600" dirty="0">
                <a:solidFill>
                  <a:srgbClr val="0000CC"/>
                </a:solidFill>
                <a:latin typeface="Times New Roman" panose="02020603050405020304" pitchFamily="18" charset="0"/>
                <a:cs typeface="Times New Roman" panose="02020603050405020304" pitchFamily="18" charset="0"/>
              </a:rPr>
              <a:t> Інформаційні системи та технології, </a:t>
            </a:r>
          </a:p>
          <a:p>
            <a:pPr algn="just"/>
            <a:r>
              <a:rPr lang="en-US" sz="1600" dirty="0">
                <a:solidFill>
                  <a:srgbClr val="0000CC"/>
                </a:solidFill>
                <a:latin typeface="Times New Roman" panose="02020603050405020304" pitchFamily="18" charset="0"/>
                <a:cs typeface="Times New Roman" panose="02020603050405020304" pitchFamily="18" charset="0"/>
              </a:rPr>
              <a:t>F7</a:t>
            </a:r>
            <a:r>
              <a:rPr lang="uk-UA" sz="1600" dirty="0">
                <a:solidFill>
                  <a:srgbClr val="0000CC"/>
                </a:solidFill>
                <a:latin typeface="Times New Roman" panose="02020603050405020304" pitchFamily="18" charset="0"/>
                <a:cs typeface="Times New Roman" panose="02020603050405020304" pitchFamily="18" charset="0"/>
              </a:rPr>
              <a:t> Комп’ютерна інженерія, </a:t>
            </a:r>
          </a:p>
          <a:p>
            <a:pPr algn="just"/>
            <a:r>
              <a:rPr lang="en-US" sz="1600" dirty="0">
                <a:solidFill>
                  <a:srgbClr val="0000CC"/>
                </a:solidFill>
                <a:latin typeface="Times New Roman" panose="02020603050405020304" pitchFamily="18" charset="0"/>
                <a:cs typeface="Times New Roman" panose="02020603050405020304" pitchFamily="18" charset="0"/>
              </a:rPr>
              <a:t>F4.04 </a:t>
            </a:r>
            <a:r>
              <a:rPr lang="uk-UA" sz="1600" dirty="0">
                <a:solidFill>
                  <a:srgbClr val="0000CC"/>
                </a:solidFill>
                <a:latin typeface="Times New Roman" panose="02020603050405020304" pitchFamily="18" charset="0"/>
                <a:cs typeface="Times New Roman" panose="02020603050405020304" pitchFamily="18" charset="0"/>
              </a:rPr>
              <a:t>Середня освіта </a:t>
            </a:r>
            <a:r>
              <a:rPr lang="en-US" sz="1600" dirty="0">
                <a:solidFill>
                  <a:srgbClr val="0000CC"/>
                </a:solidFill>
                <a:latin typeface="Times New Roman" panose="02020603050405020304" pitchFamily="18" charset="0"/>
                <a:cs typeface="Times New Roman" panose="02020603050405020304" pitchFamily="18" charset="0"/>
              </a:rPr>
              <a:t>(</a:t>
            </a:r>
            <a:r>
              <a:rPr lang="uk-UA" sz="1600" dirty="0">
                <a:solidFill>
                  <a:srgbClr val="0000CC"/>
                </a:solidFill>
                <a:latin typeface="Times New Roman" panose="02020603050405020304" pitchFamily="18" charset="0"/>
                <a:cs typeface="Times New Roman" panose="02020603050405020304" pitchFamily="18" charset="0"/>
              </a:rPr>
              <a:t>Математика</a:t>
            </a:r>
            <a:r>
              <a:rPr lang="en-US" sz="1600" dirty="0">
                <a:solidFill>
                  <a:srgbClr val="0000CC"/>
                </a:solidFill>
                <a:latin typeface="Times New Roman" panose="02020603050405020304" pitchFamily="18" charset="0"/>
                <a:cs typeface="Times New Roman" panose="02020603050405020304" pitchFamily="18" charset="0"/>
              </a:rPr>
              <a:t>)</a:t>
            </a:r>
            <a:r>
              <a:rPr lang="uk-UA" sz="1600" dirty="0">
                <a:solidFill>
                  <a:srgbClr val="0000CC"/>
                </a:solidFill>
                <a:latin typeface="Times New Roman" panose="02020603050405020304" pitchFamily="18" charset="0"/>
                <a:cs typeface="Times New Roman" panose="02020603050405020304" pitchFamily="18" charset="0"/>
              </a:rPr>
              <a:t>,</a:t>
            </a:r>
          </a:p>
          <a:p>
            <a:pPr algn="just"/>
            <a:r>
              <a:rPr lang="en-US" sz="1600" kern="0" dirty="0">
                <a:solidFill>
                  <a:srgbClr val="0000CC"/>
                </a:solidFill>
                <a:latin typeface="Times New Roman" panose="02020603050405020304" pitchFamily="18" charset="0"/>
                <a:cs typeface="Times New Roman" panose="02020603050405020304" pitchFamily="18" charset="0"/>
              </a:rPr>
              <a:t>G3 </a:t>
            </a:r>
            <a:r>
              <a:rPr lang="uk-UA" sz="1600" kern="0" dirty="0">
                <a:solidFill>
                  <a:srgbClr val="0000CC"/>
                </a:solidFill>
                <a:latin typeface="Times New Roman" panose="02020603050405020304" pitchFamily="18" charset="0"/>
                <a:cs typeface="Times New Roman" panose="02020603050405020304" pitchFamily="18" charset="0"/>
              </a:rPr>
              <a:t>Електрична інженерія, </a:t>
            </a:r>
          </a:p>
          <a:p>
            <a:pPr algn="just"/>
            <a:r>
              <a:rPr lang="en-US" sz="1600" kern="0" dirty="0">
                <a:solidFill>
                  <a:srgbClr val="0000CC"/>
                </a:solidFill>
                <a:latin typeface="Times New Roman" panose="02020603050405020304" pitchFamily="18" charset="0"/>
                <a:cs typeface="Times New Roman" panose="02020603050405020304" pitchFamily="18" charset="0"/>
              </a:rPr>
              <a:t>G7</a:t>
            </a:r>
            <a:r>
              <a:rPr lang="uk-UA" sz="1600" kern="0" dirty="0">
                <a:solidFill>
                  <a:srgbClr val="0000CC"/>
                </a:solidFill>
                <a:latin typeface="Times New Roman" panose="02020603050405020304" pitchFamily="18" charset="0"/>
                <a:cs typeface="Times New Roman" panose="02020603050405020304" pitchFamily="18" charset="0"/>
              </a:rPr>
              <a:t> Автоматизація та комп’ютерно-інтегровані технології та робототехніка, </a:t>
            </a:r>
          </a:p>
          <a:p>
            <a:pPr algn="just"/>
            <a:r>
              <a:rPr lang="en-US" sz="1600" dirty="0">
                <a:solidFill>
                  <a:srgbClr val="0000CC"/>
                </a:solidFill>
                <a:latin typeface="Times New Roman" panose="02020603050405020304" pitchFamily="18" charset="0"/>
                <a:cs typeface="Times New Roman" panose="02020603050405020304" pitchFamily="18" charset="0"/>
              </a:rPr>
              <a:t>G9 </a:t>
            </a:r>
            <a:r>
              <a:rPr lang="uk-UA" sz="1600" dirty="0">
                <a:solidFill>
                  <a:srgbClr val="0000CC"/>
                </a:solidFill>
                <a:latin typeface="Times New Roman" panose="02020603050405020304" pitchFamily="18" charset="0"/>
                <a:cs typeface="Times New Roman" panose="02020603050405020304" pitchFamily="18" charset="0"/>
              </a:rPr>
              <a:t>Прикладна механіка,</a:t>
            </a:r>
          </a:p>
          <a:p>
            <a:pPr algn="just"/>
            <a:r>
              <a:rPr lang="en-US" sz="1600" dirty="0">
                <a:solidFill>
                  <a:srgbClr val="0000CC"/>
                </a:solidFill>
                <a:latin typeface="Times New Roman" panose="02020603050405020304" pitchFamily="18" charset="0"/>
                <a:cs typeface="Times New Roman" panose="02020603050405020304" pitchFamily="18" charset="0"/>
              </a:rPr>
              <a:t>G10 </a:t>
            </a:r>
            <a:r>
              <a:rPr lang="uk-UA" sz="1600" dirty="0">
                <a:solidFill>
                  <a:srgbClr val="0000CC"/>
                </a:solidFill>
                <a:latin typeface="Times New Roman" panose="02020603050405020304" pitchFamily="18" charset="0"/>
                <a:cs typeface="Times New Roman" panose="02020603050405020304" pitchFamily="18" charset="0"/>
              </a:rPr>
              <a:t>Металургія,</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rgbClr val="0000CC"/>
                </a:solidFill>
                <a:latin typeface="Times New Roman" panose="02020603050405020304" pitchFamily="18" charset="0"/>
                <a:cs typeface="Times New Roman" panose="02020603050405020304" pitchFamily="18" charset="0"/>
              </a:rPr>
              <a:t>I10</a:t>
            </a:r>
            <a:r>
              <a:rPr kumimoji="0" lang="uk-UA" sz="1600"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lang="uk-UA" sz="1600" kern="0" dirty="0">
                <a:solidFill>
                  <a:srgbClr val="0000CC"/>
                </a:solidFill>
                <a:latin typeface="Times New Roman" panose="02020603050405020304" pitchFamily="18" charset="0"/>
                <a:cs typeface="Times New Roman" panose="02020603050405020304" pitchFamily="18" charset="0"/>
              </a:rPr>
              <a:t>Соціальна робота та консультування.</a:t>
            </a:r>
            <a:endParaRPr lang="uk-UA" dirty="0">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B13888C-02DC-45CD-88A1-D8E06A23CCA3}"/>
              </a:ext>
            </a:extLst>
          </p:cNvPr>
          <p:cNvSpPr txBox="1"/>
          <p:nvPr/>
        </p:nvSpPr>
        <p:spPr>
          <a:xfrm>
            <a:off x="394847" y="5733256"/>
            <a:ext cx="8103584" cy="670440"/>
          </a:xfrm>
          <a:prstGeom prst="rect">
            <a:avLst/>
          </a:prstGeom>
          <a:noFill/>
        </p:spPr>
        <p:txBody>
          <a:bodyPr wrap="square">
            <a:spAutoFit/>
          </a:bodyPr>
          <a:lstStyle/>
          <a:p>
            <a:pPr algn="just">
              <a:lnSpc>
                <a:spcPct val="107000"/>
              </a:lnSpc>
              <a:spcAft>
                <a:spcPts val="800"/>
              </a:spcAft>
            </a:pPr>
            <a:r>
              <a:rPr lang="uk-UA"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особи</a:t>
            </a:r>
            <a:r>
              <a:rPr lang="en-US"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звільнені</a:t>
            </a:r>
            <a:r>
              <a:rPr lang="en-US"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з </a:t>
            </a:r>
            <a:r>
              <a:rPr lang="en-US"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військової</a:t>
            </a:r>
            <a:r>
              <a:rPr lang="en-US"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служби</a:t>
            </a:r>
            <a:r>
              <a:rPr lang="en-US"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до </a:t>
            </a:r>
            <a:r>
              <a:rPr lang="ru-RU"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досягнення</a:t>
            </a: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ними </a:t>
            </a:r>
            <a:r>
              <a:rPr lang="ru-RU"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пенсійного</a:t>
            </a: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віку</a:t>
            </a: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та за </a:t>
            </a:r>
            <a:r>
              <a:rPr lang="ru-RU"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умови</a:t>
            </a: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звернення</a:t>
            </a: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протягом</a:t>
            </a: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трьох</a:t>
            </a: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років</a:t>
            </a:r>
            <a:r>
              <a:rPr lang="ru-RU"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з дня </a:t>
            </a:r>
            <a:r>
              <a:rPr lang="ru-RU" sz="1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звільнення</a:t>
            </a:r>
            <a:r>
              <a:rPr lang="ru-RU"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38491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91193"/>
            <a:ext cx="7632848" cy="461665"/>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Додатковий прийом заяв та документів</a:t>
            </a:r>
            <a:endParaRPr lang="ru-RU" sz="2400"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graphicFrame>
        <p:nvGraphicFramePr>
          <p:cNvPr id="3" name="Таблица 2">
            <a:extLst>
              <a:ext uri="{FF2B5EF4-FFF2-40B4-BE49-F238E27FC236}">
                <a16:creationId xmlns:a16="http://schemas.microsoft.com/office/drawing/2014/main" id="{F9D72F5C-4A9E-48CB-9795-C988A09A9DFA}"/>
              </a:ext>
            </a:extLst>
          </p:cNvPr>
          <p:cNvGraphicFramePr>
            <a:graphicFrameLocks noGrp="1"/>
          </p:cNvGraphicFramePr>
          <p:nvPr>
            <p:extLst>
              <p:ext uri="{D42A27DB-BD31-4B8C-83A1-F6EECF244321}">
                <p14:modId xmlns:p14="http://schemas.microsoft.com/office/powerpoint/2010/main" val="1983973988"/>
              </p:ext>
            </p:extLst>
          </p:nvPr>
        </p:nvGraphicFramePr>
        <p:xfrm>
          <a:off x="1362563" y="952858"/>
          <a:ext cx="5904656" cy="5687263"/>
        </p:xfrm>
        <a:graphic>
          <a:graphicData uri="http://schemas.openxmlformats.org/drawingml/2006/table">
            <a:tbl>
              <a:tblPr firstRow="1" firstCol="1" lastRow="1" lastCol="1" bandRow="1" bandCol="1"/>
              <a:tblGrid>
                <a:gridCol w="2252704">
                  <a:extLst>
                    <a:ext uri="{9D8B030D-6E8A-4147-A177-3AD203B41FA5}">
                      <a16:colId xmlns:a16="http://schemas.microsoft.com/office/drawing/2014/main" val="3373528607"/>
                    </a:ext>
                  </a:extLst>
                </a:gridCol>
                <a:gridCol w="1825976">
                  <a:extLst>
                    <a:ext uri="{9D8B030D-6E8A-4147-A177-3AD203B41FA5}">
                      <a16:colId xmlns:a16="http://schemas.microsoft.com/office/drawing/2014/main" val="1886112780"/>
                    </a:ext>
                  </a:extLst>
                </a:gridCol>
                <a:gridCol w="1825976">
                  <a:extLst>
                    <a:ext uri="{9D8B030D-6E8A-4147-A177-3AD203B41FA5}">
                      <a16:colId xmlns:a16="http://schemas.microsoft.com/office/drawing/2014/main" val="1213285936"/>
                    </a:ext>
                  </a:extLst>
                </a:gridCol>
              </a:tblGrid>
              <a:tr h="370572">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Додаткові етапи вступної кампанії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 етап</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ІІ етап</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512905"/>
                  </a:ext>
                </a:extLst>
              </a:tr>
              <a:tr h="620198">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реєстрація заяв на участь в співбесіді, фаховому іспиті</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01 - 13 вересня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01 - 11 жовтня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036326"/>
                  </a:ext>
                </a:extLst>
              </a:tr>
              <a:tr h="413465">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співбесіди, фахові іспити</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14 - 21 вересня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12 - 16 жовтня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492593"/>
                  </a:ext>
                </a:extLst>
              </a:tr>
              <a:tr h="620198">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реєстрація заяв вступників для участі в конкурсному відборі</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01-14 вересня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01 -12 жовтня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399031"/>
                  </a:ext>
                </a:extLst>
              </a:tr>
              <a:tr h="2319895">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Формування рейтингових списків вступників, надання рекомендацій до зарахування та оприлюднення списку рекомендованих з повідомленням про отримання чи неотримання ними права здобувати вищу освіту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25 вересня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13 жовтня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719278"/>
                  </a:ext>
                </a:extLst>
              </a:tr>
              <a:tr h="826930">
                <a:tc>
                  <a:txBody>
                    <a:bodyPr/>
                    <a:lstStyle/>
                    <a:p>
                      <a:pPr algn="ct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Вступники, які отримали рекомендації, мають виконати вимоги до зарахування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28 вересня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18 жовтня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98201"/>
                  </a:ext>
                </a:extLst>
              </a:tr>
              <a:tr h="413465">
                <a:tc>
                  <a:txBody>
                    <a:bodyPr/>
                    <a:lstStyle/>
                    <a:p>
                      <a:pPr algn="ct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Зарахування вступників</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Не пізніше 30 вересня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Не пізніше 20 жовтня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77" marR="49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572037"/>
                  </a:ext>
                </a:extLst>
              </a:tr>
            </a:tbl>
          </a:graphicData>
        </a:graphic>
      </p:graphicFrame>
    </p:spTree>
    <p:extLst>
      <p:ext uri="{BB962C8B-B14F-4D97-AF65-F5344CB8AC3E}">
        <p14:creationId xmlns:p14="http://schemas.microsoft.com/office/powerpoint/2010/main" val="409238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2"/>
          <a:srcRect l="4514" t="11639" r="25603" b="11446"/>
          <a:stretch>
            <a:fillRect/>
          </a:stretch>
        </p:blipFill>
        <p:spPr>
          <a:xfrm>
            <a:off x="3187471" y="3420388"/>
            <a:ext cx="5484991" cy="3273975"/>
          </a:xfrm>
          <a:effectLst>
            <a:softEdge rad="127000"/>
          </a:effectLst>
        </p:spPr>
      </p:pic>
      <p:sp>
        <p:nvSpPr>
          <p:cNvPr id="34818" name="Rectangle 5"/>
          <p:cNvSpPr>
            <a:spLocks noChangeArrowheads="1"/>
          </p:cNvSpPr>
          <p:nvPr/>
        </p:nvSpPr>
        <p:spPr bwMode="auto">
          <a:xfrm>
            <a:off x="321924" y="5085184"/>
            <a:ext cx="3097948" cy="1477328"/>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УЦОЯО </a:t>
            </a:r>
            <a:r>
              <a:rPr lang="uk-UA" altLang="uk-UA" b="1" dirty="0">
                <a:solidFill>
                  <a:srgbClr val="FFFF00"/>
                </a:solidFill>
                <a:latin typeface="Times New Roman" pitchFamily="18" charset="0"/>
                <a:cs typeface="Times New Roman" pitchFamily="18" charset="0"/>
              </a:rPr>
              <a:t>– </a:t>
            </a:r>
            <a:r>
              <a:rPr lang="en-US" altLang="uk-UA" b="1" dirty="0">
                <a:solidFill>
                  <a:srgbClr val="FFFF00"/>
                </a:solidFill>
                <a:hlinkClick r:id="rId3"/>
              </a:rPr>
              <a:t>www.testportal.gov.ua</a:t>
            </a:r>
            <a:endParaRPr lang="uk-UA" altLang="uk-UA" b="1" dirty="0">
              <a:solidFill>
                <a:srgbClr val="FFFF00"/>
              </a:solidFill>
            </a:endParaRPr>
          </a:p>
          <a:p>
            <a:r>
              <a:rPr lang="en-US" altLang="uk-UA" b="1" dirty="0">
                <a:solidFill>
                  <a:srgbClr val="FFFF00"/>
                </a:solidFill>
              </a:rPr>
              <a:t> </a:t>
            </a:r>
            <a:r>
              <a:rPr lang="uk-UA" altLang="uk-UA" b="1" dirty="0">
                <a:solidFill>
                  <a:srgbClr val="FFFF00"/>
                </a:solidFill>
              </a:rPr>
              <a:t>    </a:t>
            </a:r>
            <a:endParaRPr lang="uk-UA" altLang="uk-UA" dirty="0">
              <a:solidFill>
                <a:srgbClr val="FFFF00"/>
              </a:solidFill>
            </a:endParaRPr>
          </a:p>
          <a:p>
            <a:r>
              <a:rPr lang="uk-UA" altLang="uk-UA" b="1" dirty="0">
                <a:solidFill>
                  <a:srgbClr val="FFFF00"/>
                </a:solidFill>
                <a:latin typeface="Times New Roman" pitchFamily="18" charset="0"/>
                <a:cs typeface="Times New Roman" pitchFamily="18" charset="0"/>
              </a:rPr>
              <a:t>ЄДЕБО –  </a:t>
            </a:r>
            <a:r>
              <a:rPr lang="en-US" altLang="uk-UA" b="1" dirty="0">
                <a:solidFill>
                  <a:srgbClr val="FFFF00"/>
                </a:solidFill>
                <a:latin typeface="Arial" panose="020B0604020202020204" pitchFamily="34" charset="0"/>
                <a:cs typeface="Arial" panose="020B0604020202020204" pitchFamily="34" charset="0"/>
                <a:hlinkClick r:id="rId4"/>
              </a:rPr>
              <a:t>https://vstup.edbo.gov.ua/</a:t>
            </a:r>
            <a:r>
              <a:rPr lang="uk-UA" altLang="uk-UA" b="1" dirty="0">
                <a:solidFill>
                  <a:srgbClr val="FFFF00"/>
                </a:solidFill>
                <a:latin typeface="Arial" panose="020B0604020202020204" pitchFamily="34" charset="0"/>
                <a:cs typeface="Arial" panose="020B0604020202020204" pitchFamily="34" charset="0"/>
              </a:rPr>
              <a:t> </a:t>
            </a:r>
            <a:endParaRPr lang="ru-RU" b="1" u="sng"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34820" name="Picture 5" descr="Новый рисунок"/>
          <p:cNvPicPr>
            <a:picLocks noChangeAspect="1" noChangeArrowheads="1"/>
          </p:cNvPicPr>
          <p:nvPr/>
        </p:nvPicPr>
        <p:blipFill>
          <a:blip r:embed="rId5"/>
          <a:srcRect/>
          <a:stretch>
            <a:fillRect/>
          </a:stretch>
        </p:blipFill>
        <p:spPr bwMode="auto">
          <a:xfrm>
            <a:off x="4250316" y="666427"/>
            <a:ext cx="4638951" cy="2474541"/>
          </a:xfrm>
          <a:prstGeom prst="rect">
            <a:avLst/>
          </a:prstGeom>
          <a:noFill/>
          <a:ln w="9525">
            <a:noFill/>
            <a:miter lim="800000"/>
            <a:headEnd/>
            <a:tailEnd/>
          </a:ln>
          <a:effectLst>
            <a:softEdge rad="127000"/>
          </a:effectLst>
        </p:spPr>
      </p:pic>
      <p:sp>
        <p:nvSpPr>
          <p:cNvPr id="34821" name="Rectangle 6"/>
          <p:cNvSpPr>
            <a:spLocks noChangeArrowheads="1"/>
          </p:cNvSpPr>
          <p:nvPr/>
        </p:nvSpPr>
        <p:spPr bwMode="auto">
          <a:xfrm>
            <a:off x="321924" y="4268028"/>
            <a:ext cx="2982629" cy="646331"/>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МОН –</a:t>
            </a:r>
            <a:r>
              <a:rPr lang="uk-UA" dirty="0">
                <a:solidFill>
                  <a:srgbClr val="FFFF00"/>
                </a:solidFill>
              </a:rPr>
              <a:t>     </a:t>
            </a:r>
            <a:r>
              <a:rPr lang="en-US" b="1" dirty="0">
                <a:hlinkClick r:id="rId6"/>
              </a:rPr>
              <a:t>www.mon.gov.ua</a:t>
            </a:r>
            <a:endParaRPr lang="ru-RU" b="1" dirty="0"/>
          </a:p>
        </p:txBody>
      </p:sp>
      <p:sp>
        <p:nvSpPr>
          <p:cNvPr id="34822" name="Rectangle 7"/>
          <p:cNvSpPr>
            <a:spLocks noChangeArrowheads="1"/>
          </p:cNvSpPr>
          <p:nvPr/>
        </p:nvSpPr>
        <p:spPr bwMode="auto">
          <a:xfrm>
            <a:off x="273296" y="3501008"/>
            <a:ext cx="2967287" cy="523220"/>
          </a:xfrm>
          <a:prstGeom prst="rect">
            <a:avLst/>
          </a:prstGeom>
          <a:noFill/>
          <a:ln w="9525">
            <a:noFill/>
            <a:miter lim="800000"/>
            <a:headEnd/>
            <a:tailEnd/>
          </a:ln>
        </p:spPr>
        <p:txBody>
          <a:bodyPr wrap="none">
            <a:spAutoFit/>
          </a:bodyPr>
          <a:lstStyle/>
          <a:p>
            <a:r>
              <a:rPr lang="uk-UA" sz="2800" b="1" dirty="0">
                <a:solidFill>
                  <a:srgbClr val="0000CC"/>
                </a:solidFill>
                <a:latin typeface="Times New Roman" pitchFamily="18" charset="0"/>
                <a:cs typeface="Times New Roman" pitchFamily="18" charset="0"/>
              </a:rPr>
              <a:t>Корисні джерела</a:t>
            </a:r>
            <a:r>
              <a:rPr lang="uk-UA" i="1" dirty="0">
                <a:solidFill>
                  <a:schemeClr val="accent2"/>
                </a:solidFill>
              </a:rPr>
              <a:t>:</a:t>
            </a:r>
            <a:endParaRPr lang="ru-RU" i="1" dirty="0">
              <a:solidFill>
                <a:schemeClr val="accent2"/>
              </a:solidFill>
            </a:endParaRPr>
          </a:p>
        </p:txBody>
      </p:sp>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277" t="10097" r="18200" b="5048"/>
          <a:stretch/>
        </p:blipFill>
        <p:spPr bwMode="auto">
          <a:xfrm>
            <a:off x="289876" y="404664"/>
            <a:ext cx="3960440" cy="29758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5733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7852"/>
            <a:ext cx="8229600" cy="3459499"/>
          </a:xfrm>
        </p:spPr>
        <p:txBody>
          <a:bodyPr>
            <a:normAutofit fontScale="40000" lnSpcReduction="20000"/>
          </a:bodyPr>
          <a:lstStyle/>
          <a:p>
            <a:pPr algn="ctr">
              <a:lnSpc>
                <a:spcPct val="120000"/>
              </a:lnSpc>
              <a:buFontTx/>
              <a:buNone/>
            </a:pPr>
            <a:r>
              <a:rPr lang="uk-UA" sz="5000" b="1" dirty="0">
                <a:solidFill>
                  <a:srgbClr val="0000CC"/>
                </a:solidFill>
                <a:latin typeface="Times New Roman" pitchFamily="18" charset="0"/>
                <a:cs typeface="Times New Roman" pitchFamily="18" charset="0"/>
              </a:rPr>
              <a:t>У разі необхідності працівники Приймальної комісії допоможуть вам у вирішенні питань, що стосуються вступу до ДДМА </a:t>
            </a:r>
          </a:p>
          <a:p>
            <a:pPr algn="ctr">
              <a:lnSpc>
                <a:spcPct val="120000"/>
              </a:lnSpc>
              <a:buFontTx/>
              <a:buNone/>
            </a:pPr>
            <a:endParaRPr lang="ru-RU" sz="4500" b="1" dirty="0">
              <a:solidFill>
                <a:srgbClr val="0000CC"/>
              </a:solidFill>
              <a:latin typeface="Times New Roman" pitchFamily="18" charset="0"/>
              <a:cs typeface="Times New Roman" pitchFamily="18" charset="0"/>
            </a:endParaRP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Краматорськ</a:t>
            </a:r>
            <a:r>
              <a:rPr lang="ru-RU" sz="4500" b="1" dirty="0">
                <a:solidFill>
                  <a:srgbClr val="0000CC"/>
                </a:solidFill>
                <a:latin typeface="Times New Roman" pitchFamily="18" charset="0"/>
                <a:cs typeface="Times New Roman" pitchFamily="18" charset="0"/>
              </a:rPr>
              <a:t>: +380503477849, +380660517489; +380952455537;</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Кам’янське</a:t>
            </a:r>
            <a:r>
              <a:rPr lang="ru-RU" sz="4500" b="1" dirty="0">
                <a:solidFill>
                  <a:srgbClr val="0000CC"/>
                </a:solidFill>
                <a:latin typeface="Times New Roman" pitchFamily="18" charset="0"/>
                <a:cs typeface="Times New Roman" pitchFamily="18" charset="0"/>
              </a:rPr>
              <a:t>: +380993071669;</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Тернопіль</a:t>
            </a:r>
            <a:r>
              <a:rPr lang="ru-RU" sz="4500" b="1" dirty="0">
                <a:solidFill>
                  <a:srgbClr val="0000CC"/>
                </a:solidFill>
                <a:latin typeface="Times New Roman" pitchFamily="18" charset="0"/>
                <a:cs typeface="Times New Roman" pitchFamily="18" charset="0"/>
              </a:rPr>
              <a:t>: +380663360808.</a:t>
            </a:r>
          </a:p>
          <a:p>
            <a:pPr algn="ctr">
              <a:lnSpc>
                <a:spcPct val="80000"/>
              </a:lnSpc>
              <a:buFontTx/>
              <a:buNone/>
            </a:pPr>
            <a:endParaRPr lang="ru-RU" sz="4500" b="1" dirty="0">
              <a:solidFill>
                <a:srgbClr val="0000CC"/>
              </a:solidFill>
              <a:latin typeface="Times New Roman" pitchFamily="18" charset="0"/>
              <a:cs typeface="Times New Roman" pitchFamily="18" charset="0"/>
            </a:endParaRPr>
          </a:p>
          <a:p>
            <a:pPr algn="ctr">
              <a:lnSpc>
                <a:spcPct val="80000"/>
              </a:lnSpc>
              <a:buFontTx/>
              <a:buNone/>
            </a:pPr>
            <a:r>
              <a:rPr lang="ru-RU" sz="4500" b="1" dirty="0" err="1">
                <a:solidFill>
                  <a:srgbClr val="0000CC"/>
                </a:solidFill>
                <a:latin typeface="Times New Roman" pitchFamily="18" charset="0"/>
                <a:cs typeface="Times New Roman" pitchFamily="18" charset="0"/>
              </a:rPr>
              <a:t>email</a:t>
            </a:r>
            <a:r>
              <a:rPr lang="ru-RU" sz="4500" b="1" dirty="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a:solidFill>
                  <a:srgbClr val="0000CC"/>
                </a:solidFill>
                <a:latin typeface="Times New Roman" pitchFamily="18" charset="0"/>
                <a:cs typeface="Times New Roman" pitchFamily="18" charset="0"/>
              </a:rPr>
              <a:t> </a:t>
            </a:r>
          </a:p>
          <a:p>
            <a:pPr algn="ctr">
              <a:lnSpc>
                <a:spcPct val="80000"/>
              </a:lnSpc>
              <a:buFontTx/>
              <a:buNone/>
            </a:pPr>
            <a:endParaRPr lang="ru-RU" sz="4500" b="1" dirty="0">
              <a:solidFill>
                <a:srgbClr val="0000CC"/>
              </a:solidFill>
              <a:latin typeface="Times New Roman" pitchFamily="18" charset="0"/>
              <a:cs typeface="Times New Roman" pitchFamily="18" charset="0"/>
            </a:endParaRPr>
          </a:p>
          <a:p>
            <a:pPr algn="ctr">
              <a:lnSpc>
                <a:spcPct val="80000"/>
              </a:lnSpc>
              <a:buFontTx/>
              <a:buNone/>
            </a:pPr>
            <a:r>
              <a:rPr lang="ru-RU" sz="4500" b="1" dirty="0">
                <a:solidFill>
                  <a:srgbClr val="0000CC"/>
                </a:solidFill>
                <a:latin typeface="Times New Roman" pitchFamily="18" charset="0"/>
                <a:cs typeface="Times New Roman" pitchFamily="18" charset="0"/>
              </a:rPr>
              <a:t>Сайт </a:t>
            </a:r>
            <a:r>
              <a:rPr lang="ru-RU" sz="4500" b="1" dirty="0" err="1">
                <a:solidFill>
                  <a:srgbClr val="0000CC"/>
                </a:solidFill>
                <a:latin typeface="Times New Roman" pitchFamily="18" charset="0"/>
                <a:cs typeface="Times New Roman" pitchFamily="18" charset="0"/>
              </a:rPr>
              <a:t>академії</a:t>
            </a:r>
            <a:r>
              <a:rPr lang="ru-RU" sz="4500" b="1" dirty="0">
                <a:solidFill>
                  <a:srgbClr val="0000CC"/>
                </a:solidFill>
                <a:latin typeface="Times New Roman" pitchFamily="18" charset="0"/>
                <a:cs typeface="Times New Roman" pitchFamily="18" charset="0"/>
              </a:rPr>
              <a:t>: www.dgma.donetsk.</a:t>
            </a:r>
            <a:r>
              <a:rPr lang="en-US" sz="4500" b="1" dirty="0" err="1">
                <a:solidFill>
                  <a:srgbClr val="0000CC"/>
                </a:solidFill>
                <a:latin typeface="Times New Roman" pitchFamily="18" charset="0"/>
                <a:cs typeface="Times New Roman" pitchFamily="18" charset="0"/>
              </a:rPr>
              <a:t>ua</a:t>
            </a:r>
            <a:r>
              <a:rPr lang="ru-RU" sz="4500" b="1" dirty="0">
                <a:solidFill>
                  <a:srgbClr val="0000CC"/>
                </a:solidFill>
                <a:latin typeface="Times New Roman" pitchFamily="18" charset="0"/>
                <a:cs typeface="Times New Roman" pitchFamily="18" charset="0"/>
              </a:rPr>
              <a:t> </a:t>
            </a:r>
          </a:p>
          <a:p>
            <a:pPr>
              <a:lnSpc>
                <a:spcPct val="80000"/>
              </a:lnSpc>
            </a:pPr>
            <a:endParaRPr lang="ru-RU" sz="2000" dirty="0">
              <a:solidFill>
                <a:srgbClr val="0000CC"/>
              </a:solidFill>
              <a:latin typeface="Times New Roman" pitchFamily="18" charset="0"/>
              <a:cs typeface="Times New Roman" pitchFamily="18" charset="0"/>
            </a:endParaRPr>
          </a:p>
        </p:txBody>
      </p:sp>
      <p:pic>
        <p:nvPicPr>
          <p:cNvPr id="49154" name="Picture 5" descr="2016-06-13_vypuskniki"/>
          <p:cNvPicPr>
            <a:picLocks noChangeAspect="1" noChangeArrowheads="1"/>
          </p:cNvPicPr>
          <p:nvPr/>
        </p:nvPicPr>
        <p:blipFill>
          <a:blip r:embed="rId2"/>
          <a:srcRect/>
          <a:stretch>
            <a:fillRect/>
          </a:stretch>
        </p:blipFill>
        <p:spPr bwMode="auto">
          <a:xfrm>
            <a:off x="0" y="0"/>
            <a:ext cx="9144000" cy="2608263"/>
          </a:xfrm>
          <a:prstGeom prst="rect">
            <a:avLst/>
          </a:prstGeom>
          <a:noFill/>
          <a:ln w="9525">
            <a:noFill/>
            <a:miter lim="800000"/>
            <a:headEnd/>
            <a:tailEnd/>
          </a:ln>
        </p:spPr>
      </p:pic>
      <p:sp>
        <p:nvSpPr>
          <p:cNvPr id="49155" name="Text Box 6"/>
          <p:cNvSpPr txBox="1">
            <a:spLocks noChangeArrowheads="1"/>
          </p:cNvSpPr>
          <p:nvPr/>
        </p:nvSpPr>
        <p:spPr bwMode="auto">
          <a:xfrm>
            <a:off x="0" y="2608263"/>
            <a:ext cx="8964488" cy="523220"/>
          </a:xfrm>
          <a:prstGeom prst="rect">
            <a:avLst/>
          </a:prstGeom>
          <a:noFill/>
          <a:ln w="9525">
            <a:noFill/>
            <a:miter lim="800000"/>
            <a:headEnd/>
            <a:tailEnd/>
          </a:ln>
        </p:spPr>
        <p:txBody>
          <a:bodyPr wrap="square">
            <a:spAutoFit/>
          </a:bodyPr>
          <a:lstStyle/>
          <a:p>
            <a:pPr algn="ctr"/>
            <a:r>
              <a:rPr lang="uk-UA" sz="2800" b="1" dirty="0">
                <a:solidFill>
                  <a:srgbClr val="0000CC"/>
                </a:solidFill>
                <a:latin typeface="Times New Roman" pitchFamily="18" charset="0"/>
              </a:rPr>
              <a:t>Ласкаво запрошуємо до навчання!</a:t>
            </a:r>
            <a:endParaRPr lang="ru-RU" sz="2800" b="1" dirty="0">
              <a:solidFill>
                <a:srgbClr val="0000CC"/>
              </a:solidFill>
              <a:latin typeface="Times New Roman" pitchFamily="18" charset="0"/>
            </a:endParaRPr>
          </a:p>
        </p:txBody>
      </p:sp>
    </p:spTree>
    <p:extLst>
      <p:ext uri="{BB962C8B-B14F-4D97-AF65-F5344CB8AC3E}">
        <p14:creationId xmlns:p14="http://schemas.microsoft.com/office/powerpoint/2010/main" val="136954620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a:extLst>
              <a:ext uri="{FF2B5EF4-FFF2-40B4-BE49-F238E27FC236}">
                <a16:creationId xmlns:a16="http://schemas.microsoft.com/office/drawing/2014/main" id="{B4AA3CC3-269A-4F45-A7A8-5500719DCA8E}"/>
              </a:ext>
            </a:extLst>
          </p:cNvPr>
          <p:cNvPicPr>
            <a:picLocks noChangeAspect="1"/>
          </p:cNvPicPr>
          <p:nvPr/>
        </p:nvPicPr>
        <p:blipFill rotWithShape="1">
          <a:blip r:embed="rId4"/>
          <a:srcRect l="40699" t="11747" r="26056" b="13335"/>
          <a:stretch/>
        </p:blipFill>
        <p:spPr>
          <a:xfrm>
            <a:off x="1907704" y="332656"/>
            <a:ext cx="5112569" cy="6480721"/>
          </a:xfrm>
          <a:prstGeom prst="rect">
            <a:avLst/>
          </a:prstGeom>
        </p:spPr>
      </p:pic>
    </p:spTree>
    <p:extLst>
      <p:ext uri="{BB962C8B-B14F-4D97-AF65-F5344CB8AC3E}">
        <p14:creationId xmlns:p14="http://schemas.microsoft.com/office/powerpoint/2010/main" val="206816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8587" y="1617182"/>
            <a:ext cx="8363272" cy="4311152"/>
          </a:xfrm>
        </p:spPr>
        <p:txBody>
          <a:bodyPr>
            <a:noAutofit/>
          </a:bodyPr>
          <a:lstStyle/>
          <a:p>
            <a:pPr marL="0" indent="0" algn="ctr">
              <a:spcBef>
                <a:spcPts val="0"/>
              </a:spcBef>
              <a:buNone/>
            </a:pPr>
            <a:r>
              <a:rPr lang="ru-RU" b="1" u="sng" dirty="0">
                <a:solidFill>
                  <a:srgbClr val="0000CC"/>
                </a:solidFill>
                <a:latin typeface="Times New Roman" panose="02020603050405020304" pitchFamily="18" charset="0"/>
                <a:cs typeface="Times New Roman" panose="02020603050405020304" pitchFamily="18" charset="0"/>
              </a:rPr>
              <a:t>Порядок </a:t>
            </a:r>
            <a:r>
              <a:rPr lang="uk-UA" b="1" u="sng" dirty="0">
                <a:solidFill>
                  <a:srgbClr val="0000CC"/>
                </a:solidFill>
                <a:latin typeface="Times New Roman" panose="02020603050405020304" pitchFamily="18" charset="0"/>
                <a:cs typeface="Times New Roman" panose="02020603050405020304" pitchFamily="18" charset="0"/>
              </a:rPr>
              <a:t>реєстрації</a:t>
            </a:r>
          </a:p>
          <a:p>
            <a:pPr marL="0" indent="0" algn="just">
              <a:spcBef>
                <a:spcPts val="0"/>
              </a:spcBef>
              <a:buNone/>
            </a:pPr>
            <a:r>
              <a:rPr lang="uk-UA" sz="1800" dirty="0">
                <a:solidFill>
                  <a:srgbClr val="0000CC"/>
                </a:solidFill>
                <a:latin typeface="Times New Roman" panose="02020603050405020304" pitchFamily="18" charset="0"/>
                <a:cs typeface="Times New Roman" panose="02020603050405020304" pitchFamily="18" charset="0"/>
              </a:rPr>
              <a:t> </a:t>
            </a:r>
            <a:r>
              <a:rPr lang="uk-UA" sz="1800" b="1" dirty="0">
                <a:solidFill>
                  <a:srgbClr val="0000CC"/>
                </a:solidFill>
                <a:latin typeface="Times New Roman" panose="02020603050405020304" pitchFamily="18" charset="0"/>
                <a:cs typeface="Times New Roman" panose="02020603050405020304" pitchFamily="18" charset="0"/>
              </a:rPr>
              <a:t>1. Сформуйте комплект реєстраційних документів</a:t>
            </a:r>
            <a:r>
              <a:rPr lang="uk-UA" sz="1800" dirty="0">
                <a:solidFill>
                  <a:srgbClr val="0000CC"/>
                </a:solidFill>
                <a:latin typeface="Times New Roman" panose="02020603050405020304" pitchFamily="18" charset="0"/>
                <a:cs typeface="Times New Roman" panose="02020603050405020304" pitchFamily="18" charset="0"/>
              </a:rPr>
              <a:t>: </a:t>
            </a:r>
          </a:p>
          <a:p>
            <a:pPr marL="268288" indent="-88900" algn="just">
              <a:spcBef>
                <a:spcPts val="0"/>
              </a:spcBef>
              <a:buNone/>
            </a:pPr>
            <a:r>
              <a:rPr lang="ru-RU" sz="1800" dirty="0">
                <a:solidFill>
                  <a:srgbClr val="0000CC"/>
                </a:solidFill>
                <a:latin typeface="Times New Roman" panose="02020603050405020304" pitchFamily="18" charset="0"/>
                <a:cs typeface="Times New Roman" panose="02020603050405020304" pitchFamily="18" charset="0"/>
              </a:rPr>
              <a:t>-</a:t>
            </a:r>
            <a:r>
              <a:rPr lang="uk-UA" sz="1800" dirty="0">
                <a:solidFill>
                  <a:srgbClr val="0000CC"/>
                </a:solidFill>
                <a:latin typeface="Times New Roman" panose="02020603050405020304" pitchFamily="18" charset="0"/>
                <a:cs typeface="Times New Roman" panose="02020603050405020304" pitchFamily="18" charset="0"/>
              </a:rPr>
              <a:t>заповнити заяву-анкету з особистою інформацією, необхідною для оформлення екзаменаційного </a:t>
            </a:r>
            <a:r>
              <a:rPr lang="ru-RU" sz="1800" dirty="0">
                <a:solidFill>
                  <a:srgbClr val="0000CC"/>
                </a:solidFill>
                <a:latin typeface="Times New Roman" panose="02020603050405020304" pitchFamily="18" charset="0"/>
                <a:cs typeface="Times New Roman" panose="02020603050405020304" pitchFamily="18" charset="0"/>
              </a:rPr>
              <a:t>листка, на яку </a:t>
            </a:r>
            <a:r>
              <a:rPr lang="uk-UA" sz="1800" dirty="0">
                <a:solidFill>
                  <a:srgbClr val="0000CC"/>
                </a:solidFill>
                <a:latin typeface="Times New Roman" panose="02020603050405020304" pitchFamily="18" charset="0"/>
                <a:cs typeface="Times New Roman" panose="02020603050405020304" pitchFamily="18" charset="0"/>
              </a:rPr>
              <a:t>накладено кваліфікований електронний підпис вступника;</a:t>
            </a:r>
          </a:p>
          <a:p>
            <a:pPr marL="0" indent="85725" algn="just">
              <a:spcBef>
                <a:spcPts val="0"/>
              </a:spcBef>
              <a:buNone/>
            </a:pPr>
            <a:r>
              <a:rPr lang="ru-RU" sz="1800" b="1" dirty="0">
                <a:solidFill>
                  <a:srgbClr val="0000CC"/>
                </a:solidFill>
                <a:latin typeface="Times New Roman" panose="02020603050405020304" pitchFamily="18" charset="0"/>
                <a:cs typeface="Times New Roman" panose="02020603050405020304" pitchFamily="18" charset="0"/>
              </a:rPr>
              <a:t>2. </a:t>
            </a:r>
            <a:r>
              <a:rPr lang="ru-RU" sz="1800" b="1" dirty="0" err="1">
                <a:solidFill>
                  <a:srgbClr val="0000CC"/>
                </a:solidFill>
                <a:latin typeface="Times New Roman" panose="02020603050405020304" pitchFamily="18" charset="0"/>
                <a:cs typeface="Times New Roman" panose="02020603050405020304" pitchFamily="18" charset="0"/>
              </a:rPr>
              <a:t>Зробити</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скановані</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копії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фотокопії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наступних</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документів</a:t>
            </a:r>
            <a:r>
              <a:rPr lang="ru-RU" sz="1800" b="1" dirty="0">
                <a:solidFill>
                  <a:srgbClr val="0000CC"/>
                </a:solidFill>
                <a:latin typeface="Times New Roman" panose="02020603050405020304" pitchFamily="18" charset="0"/>
                <a:cs typeface="Times New Roman" panose="02020603050405020304" pitchFamily="18" charset="0"/>
              </a:rPr>
              <a:t>: </a:t>
            </a:r>
          </a:p>
          <a:p>
            <a:pPr marL="179388" indent="0" algn="just">
              <a:spcBef>
                <a:spcPts val="0"/>
              </a:spcBef>
              <a:buNone/>
            </a:pPr>
            <a:r>
              <a:rPr lang="ru-RU" sz="1800" dirty="0">
                <a:solidFill>
                  <a:srgbClr val="0000CC"/>
                </a:solidFill>
                <a:latin typeface="Times New Roman" panose="02020603050405020304" pitchFamily="18" charset="0"/>
                <a:cs typeface="Times New Roman" panose="02020603050405020304" pitchFamily="18" charset="0"/>
              </a:rPr>
              <a:t>- перша </a:t>
            </a:r>
            <a:r>
              <a:rPr lang="ru-RU" sz="1800" dirty="0" err="1">
                <a:solidFill>
                  <a:srgbClr val="0000CC"/>
                </a:solidFill>
                <a:latin typeface="Times New Roman" panose="02020603050405020304" pitchFamily="18" charset="0"/>
                <a:cs typeface="Times New Roman" panose="02020603050405020304" pitchFamily="18" charset="0"/>
              </a:rPr>
              <a:t>сторінка</a:t>
            </a:r>
            <a:r>
              <a:rPr lang="ru-RU" sz="1800" dirty="0">
                <a:solidFill>
                  <a:srgbClr val="0000CC"/>
                </a:solidFill>
                <a:latin typeface="Times New Roman" panose="02020603050405020304" pitchFamily="18" charset="0"/>
                <a:cs typeface="Times New Roman" panose="02020603050405020304" pitchFamily="18" charset="0"/>
              </a:rPr>
              <a:t> паспорта;</a:t>
            </a:r>
          </a:p>
          <a:p>
            <a:pPr marL="179388" indent="0" algn="just">
              <a:spcBef>
                <a:spcPts val="0"/>
              </a:spcBef>
              <a:buNone/>
            </a:pP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облікова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картка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платника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податків</a:t>
            </a:r>
            <a:r>
              <a:rPr lang="ru-RU" sz="1800" dirty="0">
                <a:solidFill>
                  <a:srgbClr val="0000CC"/>
                </a:solidFill>
                <a:latin typeface="Times New Roman" panose="02020603050405020304" pitchFamily="18" charset="0"/>
                <a:cs typeface="Times New Roman" panose="02020603050405020304" pitchFamily="18" charset="0"/>
              </a:rPr>
              <a:t>;</a:t>
            </a:r>
          </a:p>
          <a:p>
            <a:pPr marL="179388" indent="0" algn="just">
              <a:spcBef>
                <a:spcPts val="0"/>
              </a:spcBef>
              <a:buNone/>
            </a:pPr>
            <a:r>
              <a:rPr lang="uk-UA" sz="1800" dirty="0">
                <a:solidFill>
                  <a:srgbClr val="0000CC"/>
                </a:solidFill>
                <a:latin typeface="Times New Roman" panose="02020603050405020304" pitchFamily="18" charset="0"/>
                <a:cs typeface="Times New Roman" panose="02020603050405020304" pitchFamily="18" charset="0"/>
              </a:rPr>
              <a:t>- копію диплому (якщо випускник минулих років);</a:t>
            </a:r>
            <a:endParaRPr lang="ru-RU" sz="1800" dirty="0">
              <a:solidFill>
                <a:srgbClr val="0000CC"/>
              </a:solidFill>
              <a:latin typeface="Times New Roman" panose="02020603050405020304" pitchFamily="18" charset="0"/>
              <a:cs typeface="Times New Roman" panose="02020603050405020304" pitchFamily="18" charset="0"/>
            </a:endParaRPr>
          </a:p>
          <a:p>
            <a:pPr marL="358775" indent="-179388" algn="just">
              <a:spcBef>
                <a:spcPts val="0"/>
              </a:spcBef>
              <a:buNone/>
            </a:pPr>
            <a:r>
              <a:rPr lang="ru-RU" sz="1800" dirty="0">
                <a:solidFill>
                  <a:srgbClr val="0000CC"/>
                </a:solidFill>
                <a:latin typeface="Times New Roman" panose="02020603050405020304" pitchFamily="18" charset="0"/>
                <a:cs typeface="Times New Roman" panose="02020603050405020304" pitchFamily="18" charset="0"/>
              </a:rPr>
              <a:t>-</a:t>
            </a:r>
            <a:r>
              <a:rPr lang="uk-UA" sz="1800" dirty="0">
                <a:effectLst/>
                <a:latin typeface="Times New Roman" panose="02020603050405020304" pitchFamily="18" charset="0"/>
                <a:ea typeface="Calibri" panose="020F0502020204030204" pitchFamily="34" charset="0"/>
              </a:rPr>
              <a:t> </a:t>
            </a:r>
            <a:r>
              <a:rPr lang="uk-UA" sz="1800" dirty="0">
                <a:solidFill>
                  <a:srgbClr val="0000CC"/>
                </a:solidFill>
                <a:latin typeface="Times New Roman" panose="02020603050405020304" pitchFamily="18" charset="0"/>
                <a:cs typeface="Times New Roman" panose="02020603050405020304" pitchFamily="18" charset="0"/>
              </a:rPr>
              <a:t>фотокартки </a:t>
            </a:r>
            <a:r>
              <a:rPr lang="ru-RU" sz="1800" dirty="0">
                <a:solidFill>
                  <a:srgbClr val="0000CC"/>
                </a:solidFill>
                <a:latin typeface="Times New Roman" panose="02020603050405020304" pitchFamily="18" charset="0"/>
                <a:cs typeface="Times New Roman" panose="02020603050405020304" pitchFamily="18" charset="0"/>
              </a:rPr>
              <a:t>(</a:t>
            </a:r>
            <a:r>
              <a:rPr lang="ru-RU" sz="1800" dirty="0" err="1">
                <a:solidFill>
                  <a:srgbClr val="0000CC"/>
                </a:solidFill>
                <a:latin typeface="Times New Roman" panose="02020603050405020304" pitchFamily="18" charset="0"/>
                <a:cs typeface="Times New Roman" panose="02020603050405020304" pitchFamily="18" charset="0"/>
              </a:rPr>
              <a:t>кольорова</a:t>
            </a:r>
            <a:r>
              <a:rPr lang="ru-RU" sz="1800" dirty="0">
                <a:solidFill>
                  <a:srgbClr val="0000CC"/>
                </a:solidFill>
                <a:latin typeface="Times New Roman" panose="02020603050405020304" pitchFamily="18" charset="0"/>
                <a:cs typeface="Times New Roman" panose="02020603050405020304" pitchFamily="18" charset="0"/>
              </a:rPr>
              <a:t>) </a:t>
            </a:r>
            <a:r>
              <a:rPr lang="uk-UA" sz="1800" dirty="0">
                <a:solidFill>
                  <a:srgbClr val="0000CC"/>
                </a:solidFill>
                <a:latin typeface="Times New Roman" panose="02020603050405020304" pitchFamily="18" charset="0"/>
                <a:cs typeface="Times New Roman" panose="02020603050405020304" pitchFamily="18" charset="0"/>
              </a:rPr>
              <a:t>для документів (</a:t>
            </a:r>
            <a:r>
              <a:rPr lang="uk-UA" sz="1800" dirty="0" err="1">
                <a:solidFill>
                  <a:srgbClr val="0000CC"/>
                </a:solidFill>
                <a:latin typeface="Times New Roman" panose="02020603050405020304" pitchFamily="18" charset="0"/>
                <a:cs typeface="Times New Roman" panose="02020603050405020304" pitchFamily="18" charset="0"/>
              </a:rPr>
              <a:t>відцифрований</a:t>
            </a:r>
            <a:r>
              <a:rPr lang="uk-UA" sz="1800" dirty="0">
                <a:solidFill>
                  <a:srgbClr val="0000CC"/>
                </a:solidFill>
                <a:latin typeface="Times New Roman" panose="02020603050405020304" pitchFamily="18" charset="0"/>
                <a:cs typeface="Times New Roman" panose="02020603050405020304" pitchFamily="18" charset="0"/>
              </a:rPr>
              <a:t> образ обличчя особи)</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із</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зображенням</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що</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відповідає</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досягнутому</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віку</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вступника</a:t>
            </a:r>
            <a:r>
              <a:rPr lang="ru-RU" sz="1800" dirty="0">
                <a:solidFill>
                  <a:srgbClr val="0000CC"/>
                </a:solidFill>
                <a:latin typeface="Times New Roman" panose="02020603050405020304" pitchFamily="18" charset="0"/>
                <a:cs typeface="Times New Roman" panose="02020603050405020304" pitchFamily="18" charset="0"/>
              </a:rPr>
              <a:t>;</a:t>
            </a:r>
          </a:p>
          <a:p>
            <a:pPr marL="0" indent="0" algn="just">
              <a:spcBef>
                <a:spcPts val="0"/>
              </a:spcBef>
              <a:buNone/>
              <a:tabLst>
                <a:tab pos="268288" algn="l"/>
                <a:tab pos="452438" algn="l"/>
              </a:tabLst>
            </a:pPr>
            <a:r>
              <a:rPr lang="uk-UA" sz="1800" b="1" dirty="0">
                <a:solidFill>
                  <a:srgbClr val="0000CC"/>
                </a:solidFill>
                <a:latin typeface="Times New Roman" panose="02020603050405020304" pitchFamily="18" charset="0"/>
                <a:cs typeface="Times New Roman" panose="02020603050405020304" pitchFamily="18" charset="0"/>
              </a:rPr>
              <a:t>3.</a:t>
            </a:r>
            <a:r>
              <a:rPr lang="en-US" sz="1800" b="1" dirty="0">
                <a:solidFill>
                  <a:srgbClr val="0000CC"/>
                </a:solidFill>
                <a:latin typeface="Times New Roman" panose="02020603050405020304" pitchFamily="18" charset="0"/>
                <a:cs typeface="Times New Roman" panose="02020603050405020304" pitchFamily="18" charset="0"/>
              </a:rPr>
              <a:t> </a:t>
            </a:r>
            <a:r>
              <a:rPr lang="uk-UA" sz="1800" b="1" dirty="0" err="1">
                <a:solidFill>
                  <a:srgbClr val="0000CC"/>
                </a:solidFill>
                <a:latin typeface="Times New Roman" panose="02020603050405020304" pitchFamily="18" charset="0"/>
                <a:cs typeface="Times New Roman" panose="02020603050405020304" pitchFamily="18" charset="0"/>
              </a:rPr>
              <a:t>Надішліть</a:t>
            </a:r>
            <a:r>
              <a:rPr lang="uk-UA" sz="1800" b="1" dirty="0">
                <a:solidFill>
                  <a:srgbClr val="0000CC"/>
                </a:solidFill>
                <a:latin typeface="Times New Roman" panose="02020603050405020304" pitchFamily="18" charset="0"/>
                <a:cs typeface="Times New Roman" panose="02020603050405020304" pitchFamily="18" charset="0"/>
              </a:rPr>
              <a:t> на електронну адресу приймальної комісії </a:t>
            </a:r>
            <a:r>
              <a:rPr lang="uk-UA" sz="1800" b="1" u="sng" dirty="0">
                <a:solidFill>
                  <a:srgbClr val="0000CC"/>
                </a:solidFill>
                <a:latin typeface="Times New Roman" panose="02020603050405020304" pitchFamily="18" charset="0"/>
                <a:cs typeface="Times New Roman" panose="02020603050405020304" pitchFamily="18" charset="0"/>
                <a:hlinkClick r:id="rId2"/>
              </a:rPr>
              <a:t>pk.ddma.1952@gmail.com</a:t>
            </a:r>
            <a:r>
              <a:rPr lang="uk-UA" sz="1800" b="1" dirty="0">
                <a:solidFill>
                  <a:srgbClr val="0000CC"/>
                </a:solidFill>
                <a:latin typeface="Times New Roman" panose="02020603050405020304" pitchFamily="18" charset="0"/>
                <a:cs typeface="Times New Roman" panose="02020603050405020304" pitchFamily="18" charset="0"/>
              </a:rPr>
              <a:t> скановані копії або фотокопії реєстраційних документів.</a:t>
            </a:r>
          </a:p>
          <a:p>
            <a:pPr marL="0" indent="0" algn="just">
              <a:spcBef>
                <a:spcPts val="0"/>
              </a:spcBef>
              <a:buNone/>
              <a:tabLst>
                <a:tab pos="268288" algn="l"/>
                <a:tab pos="720725" algn="l"/>
              </a:tabLst>
            </a:pPr>
            <a:r>
              <a:rPr lang="ru-RU" sz="1800" b="1" dirty="0">
                <a:solidFill>
                  <a:srgbClr val="0000CC"/>
                </a:solidFill>
                <a:latin typeface="Times New Roman" panose="02020603050405020304" pitchFamily="18" charset="0"/>
                <a:cs typeface="Times New Roman" panose="02020603050405020304" pitchFamily="18" charset="0"/>
              </a:rPr>
              <a:t>4. </a:t>
            </a:r>
            <a:r>
              <a:rPr lang="uk-UA" sz="1800" b="1" dirty="0">
                <a:solidFill>
                  <a:srgbClr val="0000CC"/>
                </a:solidFill>
                <a:latin typeface="Times New Roman" panose="02020603050405020304" pitchFamily="18" charset="0"/>
                <a:cs typeface="Times New Roman" panose="02020603050405020304" pitchFamily="18" charset="0"/>
              </a:rPr>
              <a:t>Отримайте екзаменаційний </a:t>
            </a:r>
            <a:r>
              <a:rPr lang="ru-RU" sz="1800" b="1" dirty="0">
                <a:solidFill>
                  <a:srgbClr val="0000CC"/>
                </a:solidFill>
                <a:latin typeface="Times New Roman" panose="02020603050405020304" pitchFamily="18" charset="0"/>
                <a:cs typeface="Times New Roman" panose="02020603050405020304" pitchFamily="18" charset="0"/>
              </a:rPr>
              <a:t>лист.  </a:t>
            </a:r>
          </a:p>
        </p:txBody>
      </p:sp>
      <p:sp>
        <p:nvSpPr>
          <p:cNvPr id="3" name="Заголовок 2"/>
          <p:cNvSpPr>
            <a:spLocks noGrp="1"/>
          </p:cNvSpPr>
          <p:nvPr>
            <p:ph type="title"/>
          </p:nvPr>
        </p:nvSpPr>
        <p:spPr>
          <a:xfrm>
            <a:off x="425423" y="908720"/>
            <a:ext cx="8229600" cy="648072"/>
          </a:xfrm>
        </p:spPr>
        <p:txBody>
          <a:bodyPr>
            <a:noAutofit/>
          </a:bodyPr>
          <a:lstStyle/>
          <a:p>
            <a:pPr algn="just"/>
            <a:r>
              <a:rPr lang="uk-UA" sz="1800" dirty="0">
                <a:solidFill>
                  <a:srgbClr val="0000CC"/>
                </a:solidFill>
                <a:latin typeface="Times New Roman" panose="02020603050405020304" pitchFamily="18" charset="0"/>
                <a:cs typeface="Times New Roman" panose="02020603050405020304" pitchFamily="18" charset="0"/>
              </a:rPr>
              <a:t>      Реєстрація для складання </a:t>
            </a:r>
            <a:r>
              <a:rPr lang="uk-UA" sz="1800" b="1" dirty="0">
                <a:solidFill>
                  <a:srgbClr val="0000CC"/>
                </a:solidFill>
                <a:latin typeface="Times New Roman" pitchFamily="18" charset="0"/>
                <a:cs typeface="Times New Roman" pitchFamily="18" charset="0"/>
              </a:rPr>
              <a:t>ЄВІ, ЄФВВ </a:t>
            </a:r>
            <a:r>
              <a:rPr lang="uk-UA" sz="1800" dirty="0">
                <a:solidFill>
                  <a:srgbClr val="0000CC"/>
                </a:solidFill>
                <a:latin typeface="Times New Roman" panose="02020603050405020304" pitchFamily="18" charset="0"/>
                <a:cs typeface="Times New Roman" panose="02020603050405020304" pitchFamily="18" charset="0"/>
              </a:rPr>
              <a:t>розпочинається </a:t>
            </a:r>
            <a:r>
              <a:rPr lang="ru-RU" sz="1800" dirty="0">
                <a:solidFill>
                  <a:srgbClr val="FF0000"/>
                </a:solidFill>
                <a:latin typeface="Times New Roman" panose="02020603050405020304" pitchFamily="18" charset="0"/>
                <a:cs typeface="Times New Roman" panose="02020603050405020304" pitchFamily="18" charset="0"/>
              </a:rPr>
              <a:t>з</a:t>
            </a:r>
            <a:r>
              <a:rPr lang="ru-RU" sz="1800" dirty="0">
                <a:solidFill>
                  <a:srgbClr val="0000CC"/>
                </a:solidFill>
                <a:latin typeface="Times New Roman" panose="02020603050405020304" pitchFamily="18" charset="0"/>
                <a:cs typeface="Times New Roman" panose="02020603050405020304" pitchFamily="18" charset="0"/>
              </a:rPr>
              <a:t> </a:t>
            </a:r>
            <a:r>
              <a:rPr lang="uk-UA" sz="1800" b="1" u="sng" dirty="0">
                <a:solidFill>
                  <a:srgbClr val="FF3300"/>
                </a:solidFill>
                <a:latin typeface="Times New Roman" pitchFamily="18" charset="0"/>
                <a:cs typeface="Times New Roman" pitchFamily="18" charset="0"/>
              </a:rPr>
              <a:t>02 по 23 травня </a:t>
            </a:r>
            <a:r>
              <a:rPr lang="uk-UA" sz="1800" u="sng" dirty="0">
                <a:solidFill>
                  <a:srgbClr val="0000CC"/>
                </a:solidFill>
                <a:latin typeface="Times New Roman" pitchFamily="18" charset="0"/>
                <a:cs typeface="Times New Roman" pitchFamily="18" charset="0"/>
              </a:rPr>
              <a:t>(основний період) </a:t>
            </a:r>
            <a:r>
              <a:rPr lang="uk-UA" sz="1800" b="1" u="sng" dirty="0">
                <a:solidFill>
                  <a:srgbClr val="FF3300"/>
                </a:solidFill>
                <a:latin typeface="Times New Roman" pitchFamily="18" charset="0"/>
                <a:cs typeface="Times New Roman" pitchFamily="18" charset="0"/>
              </a:rPr>
              <a:t>з 16 по 17 червня </a:t>
            </a:r>
            <a:r>
              <a:rPr lang="uk-UA" sz="1800" u="sng" dirty="0">
                <a:solidFill>
                  <a:srgbClr val="0000CC"/>
                </a:solidFill>
                <a:latin typeface="Times New Roman" pitchFamily="18" charset="0"/>
                <a:cs typeface="Times New Roman" pitchFamily="18" charset="0"/>
              </a:rPr>
              <a:t>(додатковий період).</a:t>
            </a:r>
            <a:endParaRPr lang="ru-RU" sz="2000"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03848" y="404664"/>
            <a:ext cx="4824536"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Реєстрація на ЄВІ та ЄФВВ</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2159" y="5928334"/>
            <a:ext cx="7992888" cy="646331"/>
          </a:xfrm>
          <a:prstGeom prst="rect">
            <a:avLst/>
          </a:prstGeom>
          <a:noFill/>
        </p:spPr>
        <p:txBody>
          <a:bodyPr wrap="square" rtlCol="0">
            <a:spAutoFit/>
          </a:bodyPr>
          <a:lstStyle/>
          <a:p>
            <a:pPr algn="just"/>
            <a:r>
              <a:rPr lang="ru-RU" dirty="0">
                <a:solidFill>
                  <a:srgbClr val="0000CC"/>
                </a:solidFill>
                <a:latin typeface="Times New Roman" panose="02020603050405020304" pitchFamily="18" charset="0"/>
                <a:cs typeface="Times New Roman" panose="02020603050405020304" pitchFamily="18" charset="0"/>
              </a:rPr>
              <a:t>    </a:t>
            </a:r>
            <a:r>
              <a:rPr lang="uk-UA" dirty="0">
                <a:solidFill>
                  <a:srgbClr val="0000CC"/>
                </a:solidFill>
                <a:latin typeface="Times New Roman" panose="02020603050405020304" pitchFamily="18" charset="0"/>
                <a:cs typeface="Times New Roman" panose="02020603050405020304" pitchFamily="18" charset="0"/>
              </a:rPr>
              <a:t>Передбачено проведення </a:t>
            </a:r>
            <a:r>
              <a:rPr lang="uk-UA" b="1" dirty="0">
                <a:solidFill>
                  <a:srgbClr val="0000CC"/>
                </a:solidFill>
                <a:latin typeface="Times New Roman" panose="02020603050405020304" pitchFamily="18" charset="0"/>
                <a:cs typeface="Times New Roman" panose="02020603050405020304" pitchFamily="18" charset="0"/>
              </a:rPr>
              <a:t>двох сесій </a:t>
            </a:r>
            <a:r>
              <a:rPr lang="ru-RU" b="1" dirty="0">
                <a:solidFill>
                  <a:srgbClr val="0000CC"/>
                </a:solidFill>
                <a:latin typeface="Times New Roman" panose="02020603050405020304" pitchFamily="18" charset="0"/>
                <a:cs typeface="Times New Roman" panose="02020603050405020304" pitchFamily="18" charset="0"/>
              </a:rPr>
              <a:t>ЄВІ, ЄФВВ</a:t>
            </a:r>
            <a:r>
              <a:rPr lang="ru-RU" dirty="0">
                <a:solidFill>
                  <a:srgbClr val="0000CC"/>
                </a:solidFill>
                <a:latin typeface="Times New Roman" panose="02020603050405020304" pitchFamily="18" charset="0"/>
                <a:cs typeface="Times New Roman" panose="02020603050405020304" pitchFamily="18" charset="0"/>
              </a:rPr>
              <a:t>:</a:t>
            </a:r>
            <a:r>
              <a:rPr lang="ru-RU" b="1" dirty="0">
                <a:solidFill>
                  <a:srgbClr val="0000CC"/>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з</a:t>
            </a:r>
            <a:r>
              <a:rPr lang="uk-UA" b="1" u="sng" dirty="0">
                <a:solidFill>
                  <a:srgbClr val="FF3300"/>
                </a:solidFill>
                <a:latin typeface="Times New Roman" pitchFamily="18" charset="0"/>
                <a:cs typeface="Times New Roman" pitchFamily="18" charset="0"/>
              </a:rPr>
              <a:t> 21 червня по 12 липня </a:t>
            </a:r>
            <a:r>
              <a:rPr lang="uk-UA" u="sng" dirty="0">
                <a:solidFill>
                  <a:srgbClr val="0000CC"/>
                </a:solidFill>
                <a:latin typeface="Times New Roman" pitchFamily="18" charset="0"/>
                <a:cs typeface="Times New Roman" pitchFamily="18" charset="0"/>
              </a:rPr>
              <a:t>(основний період) </a:t>
            </a:r>
            <a:r>
              <a:rPr lang="uk-UA" b="1" u="sng" dirty="0">
                <a:solidFill>
                  <a:srgbClr val="FF3300"/>
                </a:solidFill>
                <a:latin typeface="Times New Roman" pitchFamily="18" charset="0"/>
                <a:cs typeface="Times New Roman" pitchFamily="18" charset="0"/>
              </a:rPr>
              <a:t>з 29 липня по 18 серпня </a:t>
            </a:r>
            <a:r>
              <a:rPr lang="uk-UA" u="sng" dirty="0">
                <a:solidFill>
                  <a:srgbClr val="0000CC"/>
                </a:solidFill>
                <a:latin typeface="Times New Roman" pitchFamily="18" charset="0"/>
                <a:cs typeface="Times New Roman" pitchFamily="18" charset="0"/>
              </a:rPr>
              <a:t>(додатковий період)</a:t>
            </a:r>
            <a:r>
              <a:rPr lang="uk-UA" b="1" dirty="0">
                <a:solidFill>
                  <a:srgbClr val="0000CC"/>
                </a:solidFill>
                <a:latin typeface="Times New Roman" pitchFamily="18" charset="0"/>
                <a:cs typeface="Times New Roman" pitchFamily="18" charset="0"/>
              </a:rPr>
              <a:t>.</a:t>
            </a:r>
            <a:endParaRPr lang="ru-RU"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05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744" y="445652"/>
            <a:ext cx="4824536" cy="461665"/>
          </a:xfrm>
          <a:prstGeom prst="rect">
            <a:avLst/>
          </a:prstGeom>
          <a:noFill/>
        </p:spPr>
        <p:txBody>
          <a:bodyPr wrap="square" rtlCol="0">
            <a:spAutoFit/>
          </a:bodyPr>
          <a:lstStyle/>
          <a:p>
            <a:pPr algn="ctr"/>
            <a:r>
              <a:rPr lang="uk-UA" sz="2400" b="1" dirty="0">
                <a:solidFill>
                  <a:srgbClr val="0000CC"/>
                </a:solidFill>
                <a:latin typeface="Times New Roman" panose="02020603050405020304" pitchFamily="18" charset="0"/>
                <a:cs typeface="Times New Roman" panose="02020603050405020304" pitchFamily="18" charset="0"/>
              </a:rPr>
              <a:t>СТРУКТУРА БЛОКУ ЄВІ</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a:extLst>
              <a:ext uri="{FF2B5EF4-FFF2-40B4-BE49-F238E27FC236}">
                <a16:creationId xmlns:a16="http://schemas.microsoft.com/office/drawing/2014/main" id="{A488C58A-92A8-4906-AA5D-32FBFA1CD68B}"/>
              </a:ext>
            </a:extLst>
          </p:cNvPr>
          <p:cNvPicPr>
            <a:picLocks noChangeAspect="1"/>
          </p:cNvPicPr>
          <p:nvPr/>
        </p:nvPicPr>
        <p:blipFill rotWithShape="1">
          <a:blip r:embed="rId4"/>
          <a:srcRect l="31101" t="24801" r="12988" b="20600"/>
          <a:stretch/>
        </p:blipFill>
        <p:spPr>
          <a:xfrm>
            <a:off x="179512" y="1268759"/>
            <a:ext cx="8848996" cy="4860716"/>
          </a:xfrm>
          <a:prstGeom prst="rect">
            <a:avLst/>
          </a:prstGeom>
        </p:spPr>
      </p:pic>
    </p:spTree>
    <p:extLst>
      <p:ext uri="{BB962C8B-B14F-4D97-AF65-F5344CB8AC3E}">
        <p14:creationId xmlns:p14="http://schemas.microsoft.com/office/powerpoint/2010/main" val="291281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a:extLst>
              <a:ext uri="{FF2B5EF4-FFF2-40B4-BE49-F238E27FC236}">
                <a16:creationId xmlns:a16="http://schemas.microsoft.com/office/drawing/2014/main" id="{BD5AD063-5793-4388-BBF4-36A810E94B94}"/>
              </a:ext>
            </a:extLst>
          </p:cNvPr>
          <p:cNvGraphicFramePr>
            <a:graphicFrameLocks noGrp="1"/>
          </p:cNvGraphicFramePr>
          <p:nvPr>
            <p:extLst>
              <p:ext uri="{D42A27DB-BD31-4B8C-83A1-F6EECF244321}">
                <p14:modId xmlns:p14="http://schemas.microsoft.com/office/powerpoint/2010/main" val="4268199717"/>
              </p:ext>
            </p:extLst>
          </p:nvPr>
        </p:nvGraphicFramePr>
        <p:xfrm>
          <a:off x="467544" y="703712"/>
          <a:ext cx="8026893" cy="5944890"/>
        </p:xfrm>
        <a:graphic>
          <a:graphicData uri="http://schemas.openxmlformats.org/drawingml/2006/table">
            <a:tbl>
              <a:tblPr firstRow="1" firstCol="1" lastRow="1" lastCol="1" bandRow="1" bandCol="1"/>
              <a:tblGrid>
                <a:gridCol w="2664295">
                  <a:extLst>
                    <a:ext uri="{9D8B030D-6E8A-4147-A177-3AD203B41FA5}">
                      <a16:colId xmlns:a16="http://schemas.microsoft.com/office/drawing/2014/main" val="2718061161"/>
                    </a:ext>
                  </a:extLst>
                </a:gridCol>
                <a:gridCol w="2376264">
                  <a:extLst>
                    <a:ext uri="{9D8B030D-6E8A-4147-A177-3AD203B41FA5}">
                      <a16:colId xmlns:a16="http://schemas.microsoft.com/office/drawing/2014/main" val="1883226521"/>
                    </a:ext>
                  </a:extLst>
                </a:gridCol>
                <a:gridCol w="792088">
                  <a:extLst>
                    <a:ext uri="{9D8B030D-6E8A-4147-A177-3AD203B41FA5}">
                      <a16:colId xmlns:a16="http://schemas.microsoft.com/office/drawing/2014/main" val="1334302083"/>
                    </a:ext>
                  </a:extLst>
                </a:gridCol>
                <a:gridCol w="2194246">
                  <a:extLst>
                    <a:ext uri="{9D8B030D-6E8A-4147-A177-3AD203B41FA5}">
                      <a16:colId xmlns:a16="http://schemas.microsoft.com/office/drawing/2014/main" val="3030535163"/>
                    </a:ext>
                  </a:extLst>
                </a:gridCol>
              </a:tblGrid>
              <a:tr h="936104">
                <a:tc>
                  <a:txBody>
                    <a:bodyPr/>
                    <a:lstStyle/>
                    <a:p>
                      <a:pPr algn="ctr"/>
                      <a:r>
                        <a:rPr lang="uk-UA" sz="1500" b="1" dirty="0">
                          <a:solidFill>
                            <a:srgbClr val="0000CC"/>
                          </a:solidFill>
                          <a:effectLst/>
                          <a:latin typeface="Times New Roman" panose="02020603050405020304" pitchFamily="18" charset="0"/>
                          <a:ea typeface="Times New Roman" panose="02020603050405020304" pitchFamily="18" charset="0"/>
                        </a:rPr>
                        <a:t>Шифр, спеціальність</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500" b="1" spc="-20" dirty="0">
                          <a:solidFill>
                            <a:srgbClr val="0000CC"/>
                          </a:solidFill>
                          <a:effectLst/>
                          <a:latin typeface="Times New Roman" panose="02020603050405020304" pitchFamily="18" charset="0"/>
                          <a:ea typeface="Times New Roman" panose="02020603050405020304" pitchFamily="18" charset="0"/>
                        </a:rPr>
                        <a:t>Освітньо-професійна програма</a:t>
                      </a:r>
                      <a:endParaRPr lang="ru-RU" sz="1500" dirty="0">
                        <a:solidFill>
                          <a:srgbClr val="0000CC"/>
                        </a:solidFill>
                        <a:effectLst/>
                        <a:latin typeface="Times New Roman" panose="02020603050405020304" pitchFamily="18" charset="0"/>
                        <a:ea typeface="Times New Roman" panose="02020603050405020304" pitchFamily="18" charset="0"/>
                      </a:endParaRPr>
                    </a:p>
                    <a:p>
                      <a:pPr algn="ctr">
                        <a:spcAft>
                          <a:spcPts val="0"/>
                        </a:spcAft>
                      </a:pPr>
                      <a:r>
                        <a:rPr lang="uk-UA" sz="1500" b="1" spc="-20" dirty="0">
                          <a:solidFill>
                            <a:srgbClr val="0000CC"/>
                          </a:solidFill>
                          <a:effectLst/>
                          <a:latin typeface="Times New Roman" panose="02020603050405020304" pitchFamily="18" charset="0"/>
                          <a:ea typeface="Times New Roman" panose="02020603050405020304" pitchFamily="18" charset="0"/>
                        </a:rPr>
                        <a:t>(термін навчання 1 рік 4 місяці)</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uk-UA" sz="1500" dirty="0">
                          <a:solidFill>
                            <a:srgbClr val="0000CC"/>
                          </a:solidFill>
                          <a:effectLst/>
                          <a:latin typeface="Times New Roman" panose="02020603050405020304" pitchFamily="18" charset="0"/>
                        </a:rPr>
                        <a:t> </a:t>
                      </a:r>
                      <a:endParaRPr lang="ru-RU" sz="1500" dirty="0">
                        <a:solidFill>
                          <a:srgbClr val="0000CC"/>
                        </a:solidFill>
                        <a:effectLst/>
                        <a:latin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uk-UA" sz="1500" b="1" dirty="0">
                          <a:solidFill>
                            <a:srgbClr val="0000CC"/>
                          </a:solidFill>
                          <a:effectLst/>
                          <a:latin typeface="Times New Roman" panose="02020603050405020304" pitchFamily="18" charset="0"/>
                        </a:rPr>
                        <a:t>Вступні іспити</a:t>
                      </a:r>
                      <a:endParaRPr lang="ru-RU" sz="1500" dirty="0">
                        <a:solidFill>
                          <a:srgbClr val="0000CC"/>
                        </a:solidFill>
                        <a:effectLst/>
                        <a:latin typeface="Times New Roman" panose="02020603050405020304" pitchFamily="18" charset="0"/>
                      </a:endParaRPr>
                    </a:p>
                    <a:p>
                      <a:pPr algn="ctr"/>
                      <a:endParaRPr lang="ru-RU" sz="1500" dirty="0">
                        <a:solidFill>
                          <a:srgbClr val="0000CC"/>
                        </a:solidFill>
                        <a:effectLst/>
                        <a:latin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500" b="1" dirty="0">
                          <a:solidFill>
                            <a:srgbClr val="0000CC"/>
                          </a:solidFill>
                          <a:effectLst/>
                          <a:latin typeface="Times New Roman" panose="02020603050405020304" pitchFamily="18" charset="0"/>
                          <a:ea typeface="Times New Roman" panose="02020603050405020304" pitchFamily="18" charset="0"/>
                        </a:rPr>
                        <a:t>Вступні іспити</a:t>
                      </a:r>
                      <a:endParaRPr lang="ru-RU" sz="1500" dirty="0">
                        <a:solidFill>
                          <a:srgbClr val="0000CC"/>
                        </a:solidFill>
                        <a:effectLst/>
                        <a:latin typeface="Times New Roman" panose="02020603050405020304" pitchFamily="18" charset="0"/>
                        <a:ea typeface="Times New Roman" panose="02020603050405020304" pitchFamily="18" charset="0"/>
                      </a:endParaRPr>
                    </a:p>
                    <a:p>
                      <a:pPr algn="ct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170107"/>
                  </a:ext>
                </a:extLst>
              </a:tr>
              <a:tr h="792088">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С1 Економіка та міжнародні економічні відносини (за спеціалізаціями)</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500" dirty="0">
                          <a:solidFill>
                            <a:srgbClr val="0000CC"/>
                          </a:solidFill>
                          <a:effectLst/>
                          <a:latin typeface="Times New Roman" panose="02020603050405020304" pitchFamily="18" charset="0"/>
                          <a:ea typeface="Times New Roman" panose="02020603050405020304" pitchFamily="18" charset="0"/>
                        </a:rPr>
                        <a:t>Економіка та управління підприємством</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500" dirty="0">
                          <a:solidFill>
                            <a:srgbClr val="0000CC"/>
                          </a:solidFill>
                          <a:effectLst/>
                          <a:latin typeface="Times New Roman" panose="02020603050405020304" pitchFamily="18" charset="0"/>
                        </a:rPr>
                        <a:t>ЄВІ</a:t>
                      </a:r>
                      <a:endParaRPr lang="ru-RU" sz="1500" dirty="0">
                        <a:solidFill>
                          <a:srgbClr val="0000CC"/>
                        </a:solidFill>
                        <a:effectLst/>
                        <a:latin typeface="Times New Roman" panose="02020603050405020304" pitchFamily="18" charset="0"/>
                      </a:endParaRPr>
                    </a:p>
                    <a:p>
                      <a:pPr algn="ctr"/>
                      <a:endParaRPr lang="ru-RU" sz="1500" dirty="0">
                        <a:solidFill>
                          <a:srgbClr val="0000CC"/>
                        </a:solidFill>
                        <a:effectLst/>
                        <a:latin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предметний тест з економіки та міжнародної економіки</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251085"/>
                  </a:ext>
                </a:extLst>
              </a:tr>
              <a:tr h="576064">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D1 Облік і оподаткування</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500" dirty="0">
                          <a:solidFill>
                            <a:srgbClr val="0000CC"/>
                          </a:solidFill>
                          <a:effectLst/>
                          <a:latin typeface="Times New Roman" panose="02020603050405020304" pitchFamily="18" charset="0"/>
                          <a:ea typeface="Times New Roman" panose="02020603050405020304" pitchFamily="18" charset="0"/>
                        </a:rPr>
                        <a:t>Облік і оподаткування</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lnL w="12700" cap="flat" cmpd="sng" algn="ctr">
                      <a:solidFill>
                        <a:srgbClr val="000000"/>
                      </a:solidFill>
                      <a:prstDash val="solid"/>
                      <a:round/>
                      <a:headEnd type="none" w="med" len="med"/>
                      <a:tailEnd type="none" w="med" len="med"/>
                    </a:lnL>
                  </a:tcPr>
                </a:tc>
                <a:tc rowSpan="2">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предметний тест з обліку та фінансів</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067276"/>
                  </a:ext>
                </a:extLst>
              </a:tr>
              <a:tr h="737011">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D2 Фінанси, банківська справа, страхування та фондовий ринок</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Фінанси, банківська справа та страхування</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lnL w="12700" cap="flat" cmpd="sng" algn="ctr">
                      <a:solidFill>
                        <a:srgbClr val="000000"/>
                      </a:solidFill>
                      <a:prstDash val="solid"/>
                      <a:round/>
                      <a:headEnd type="none" w="med" len="med"/>
                      <a:tailEnd type="none" w="med" len="med"/>
                    </a:lnL>
                  </a:tcPr>
                </a:tc>
                <a:tc vMerge="1">
                  <a:txBody>
                    <a:bodyPr/>
                    <a:lstStyle/>
                    <a:p>
                      <a:endParaRPr lang="ru-RU"/>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628978340"/>
                  </a:ext>
                </a:extLst>
              </a:tr>
              <a:tr h="343109">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D3 Менеджмент</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Менеджмент</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предметний тест з управління та адміністрування</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209984"/>
                  </a:ext>
                </a:extLst>
              </a:tr>
              <a:tr h="245671">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D5 Маркетинг</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Маркетинг</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ru-RU"/>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580461278"/>
                  </a:ext>
                </a:extLst>
              </a:tr>
              <a:tr h="618425">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D7 Торгівля</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500" spc="-30" dirty="0">
                          <a:solidFill>
                            <a:srgbClr val="0000CC"/>
                          </a:solidFill>
                          <a:effectLst/>
                          <a:latin typeface="Times New Roman" panose="02020603050405020304" pitchFamily="18" charset="0"/>
                          <a:ea typeface="Times New Roman" panose="02020603050405020304" pitchFamily="18" charset="0"/>
                        </a:rPr>
                        <a:t>Підприємництво, торгівля </a:t>
                      </a:r>
                      <a:r>
                        <a:rPr lang="uk-UA" sz="1500" spc="-20" dirty="0">
                          <a:solidFill>
                            <a:srgbClr val="0000CC"/>
                          </a:solidFill>
                          <a:effectLst/>
                          <a:latin typeface="Times New Roman" panose="02020603050405020304" pitchFamily="18" charset="0"/>
                          <a:ea typeface="Times New Roman" panose="02020603050405020304" pitchFamily="18" charset="0"/>
                        </a:rPr>
                        <a:t>та біржова діяльність</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405600542"/>
                  </a:ext>
                </a:extLst>
              </a:tr>
              <a:tr h="713737">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D4 Публічне управління та адміністрування</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Державна служба</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2">
                  <a:txBody>
                    <a:bodyPr/>
                    <a:lstStyle/>
                    <a:p>
                      <a:pPr algn="ctr"/>
                      <a:endParaRPr lang="uk-UA" sz="1500" dirty="0">
                        <a:solidFill>
                          <a:srgbClr val="0000CC"/>
                        </a:solidFill>
                        <a:effectLst/>
                        <a:latin typeface="Times New Roman" panose="02020603050405020304" pitchFamily="18" charset="0"/>
                      </a:endParaRPr>
                    </a:p>
                    <a:p>
                      <a:pPr algn="ctr"/>
                      <a:endParaRPr lang="uk-UA" sz="1500" dirty="0">
                        <a:solidFill>
                          <a:srgbClr val="0000CC"/>
                        </a:solidFill>
                        <a:effectLst/>
                        <a:latin typeface="Times New Roman" panose="02020603050405020304" pitchFamily="18" charset="0"/>
                      </a:endParaRPr>
                    </a:p>
                    <a:p>
                      <a:pPr algn="ctr"/>
                      <a:r>
                        <a:rPr lang="uk-UA" sz="1500" dirty="0">
                          <a:solidFill>
                            <a:srgbClr val="0000CC"/>
                          </a:solidFill>
                          <a:effectLst/>
                          <a:latin typeface="Times New Roman" panose="02020603050405020304" pitchFamily="18" charset="0"/>
                        </a:rPr>
                        <a:t>один з предметних тестів на вибір вступника</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482779"/>
                  </a:ext>
                </a:extLst>
              </a:tr>
              <a:tr h="982681">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I10 Соціальна робота та консультування</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500" dirty="0">
                          <a:solidFill>
                            <a:srgbClr val="0000CC"/>
                          </a:solidFill>
                          <a:effectLst/>
                          <a:latin typeface="Times New Roman" panose="02020603050405020304" pitchFamily="18" charset="0"/>
                          <a:ea typeface="Times New Roman" panose="02020603050405020304" pitchFamily="18" charset="0"/>
                        </a:rPr>
                        <a:t>Економіка та організація соціального забезпечення</a:t>
                      </a:r>
                      <a:endParaRPr lang="ru-RU" sz="1500" dirty="0">
                        <a:solidFill>
                          <a:srgbClr val="0000CC"/>
                        </a:solidFill>
                        <a:effectLst/>
                        <a:latin typeface="Times New Roman" panose="02020603050405020304" pitchFamily="18" charset="0"/>
                        <a:ea typeface="Times New Roman" panose="02020603050405020304" pitchFamily="18" charset="0"/>
                      </a:endParaRPr>
                    </a:p>
                  </a:txBody>
                  <a:tcPr marL="47464" marR="4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lnL w="12700" cap="flat" cmpd="sng" algn="ctr">
                      <a:solidFill>
                        <a:srgbClr val="000000"/>
                      </a:solidFill>
                      <a:prstDash val="solid"/>
                      <a:round/>
                      <a:headEnd type="none" w="med" len="med"/>
                      <a:tailEnd type="none" w="med" len="med"/>
                    </a:lnL>
                  </a:tcPr>
                </a:tc>
                <a:tc vMerge="1">
                  <a:txBody>
                    <a:bodyPr/>
                    <a:lstStyle/>
                    <a:p>
                      <a:pPr algn="ctr"/>
                      <a:r>
                        <a:rPr lang="uk-UA" sz="900" dirty="0">
                          <a:effectLst/>
                          <a:latin typeface="Times New Roman" panose="02020603050405020304" pitchFamily="18" charset="0"/>
                          <a:ea typeface="Times New Roman" panose="02020603050405020304" pitchFamily="18" charset="0"/>
                        </a:rPr>
                        <a:t>один з предметних тестів на вибір вступника</a:t>
                      </a:r>
                      <a:endParaRPr lang="ru-RU" sz="800" dirty="0">
                        <a:effectLst/>
                        <a:latin typeface="Times New Roman" panose="02020603050405020304" pitchFamily="18" charset="0"/>
                        <a:ea typeface="Times New Roman" panose="02020603050405020304" pitchFamily="18" charset="0"/>
                      </a:endParaRPr>
                    </a:p>
                  </a:txBody>
                  <a:tcPr marL="47464" marR="47464"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213679"/>
                  </a:ext>
                </a:extLst>
              </a:tr>
            </a:tbl>
          </a:graphicData>
        </a:graphic>
      </p:graphicFrame>
      <p:sp>
        <p:nvSpPr>
          <p:cNvPr id="13" name="TextBox 12">
            <a:extLst>
              <a:ext uri="{FF2B5EF4-FFF2-40B4-BE49-F238E27FC236}">
                <a16:creationId xmlns:a16="http://schemas.microsoft.com/office/drawing/2014/main" id="{285A5D12-7CAB-4948-8E86-4667FDE98B62}"/>
              </a:ext>
            </a:extLst>
          </p:cNvPr>
          <p:cNvSpPr txBox="1"/>
          <p:nvPr/>
        </p:nvSpPr>
        <p:spPr>
          <a:xfrm>
            <a:off x="1259632" y="298791"/>
            <a:ext cx="619268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uk-UA" dirty="0">
                <a:solidFill>
                  <a:srgbClr val="0000CC"/>
                </a:solidFill>
                <a:latin typeface="Times New Roman" panose="02020603050405020304" pitchFamily="18" charset="0"/>
                <a:cs typeface="Times New Roman" panose="02020603050405020304" pitchFamily="18" charset="0"/>
              </a:rPr>
              <a:t>Вступ на спеціальності на які потрібно складати </a:t>
            </a:r>
            <a:r>
              <a:rPr lang="ru-RU" dirty="0">
                <a:solidFill>
                  <a:srgbClr val="0000CC"/>
                </a:solidFill>
                <a:latin typeface="Times New Roman" panose="02020603050405020304" pitchFamily="18" charset="0"/>
                <a:cs typeface="Times New Roman" panose="02020603050405020304" pitchFamily="18" charset="0"/>
              </a:rPr>
              <a:t>ЄФВВ</a:t>
            </a:r>
          </a:p>
        </p:txBody>
      </p:sp>
    </p:spTree>
    <p:extLst>
      <p:ext uri="{BB962C8B-B14F-4D97-AF65-F5344CB8AC3E}">
        <p14:creationId xmlns:p14="http://schemas.microsoft.com/office/powerpoint/2010/main" val="180093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285A5D12-7CAB-4948-8E86-4667FDE98B62}"/>
              </a:ext>
            </a:extLst>
          </p:cNvPr>
          <p:cNvSpPr txBox="1"/>
          <p:nvPr/>
        </p:nvSpPr>
        <p:spPr>
          <a:xfrm>
            <a:off x="1331640" y="409753"/>
            <a:ext cx="619268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uk-UA" dirty="0">
                <a:solidFill>
                  <a:srgbClr val="0000CC"/>
                </a:solidFill>
                <a:latin typeface="Times New Roman" panose="02020603050405020304" pitchFamily="18" charset="0"/>
                <a:cs typeface="Times New Roman" panose="02020603050405020304" pitchFamily="18" charset="0"/>
              </a:rPr>
              <a:t>Вступ на спеціальності на які потрібно складати </a:t>
            </a:r>
            <a:r>
              <a:rPr lang="ru-RU" dirty="0">
                <a:solidFill>
                  <a:srgbClr val="0000CC"/>
                </a:solidFill>
                <a:latin typeface="Times New Roman" panose="02020603050405020304" pitchFamily="18" charset="0"/>
                <a:cs typeface="Times New Roman" panose="02020603050405020304" pitchFamily="18" charset="0"/>
              </a:rPr>
              <a:t>ЄФВВ</a:t>
            </a:r>
          </a:p>
        </p:txBody>
      </p:sp>
      <p:graphicFrame>
        <p:nvGraphicFramePr>
          <p:cNvPr id="5" name="Таблица 4">
            <a:extLst>
              <a:ext uri="{FF2B5EF4-FFF2-40B4-BE49-F238E27FC236}">
                <a16:creationId xmlns:a16="http://schemas.microsoft.com/office/drawing/2014/main" id="{44CF0E5F-79EA-4CDF-A066-8C6FF77042EE}"/>
              </a:ext>
            </a:extLst>
          </p:cNvPr>
          <p:cNvGraphicFramePr>
            <a:graphicFrameLocks noGrp="1"/>
          </p:cNvGraphicFramePr>
          <p:nvPr>
            <p:extLst>
              <p:ext uri="{D42A27DB-BD31-4B8C-83A1-F6EECF244321}">
                <p14:modId xmlns:p14="http://schemas.microsoft.com/office/powerpoint/2010/main" val="693878139"/>
              </p:ext>
            </p:extLst>
          </p:nvPr>
        </p:nvGraphicFramePr>
        <p:xfrm>
          <a:off x="395536" y="908720"/>
          <a:ext cx="8064896" cy="5642769"/>
        </p:xfrm>
        <a:graphic>
          <a:graphicData uri="http://schemas.openxmlformats.org/drawingml/2006/table">
            <a:tbl>
              <a:tblPr firstRow="1" firstCol="1" lastRow="1" lastCol="1" bandRow="1" bandCol="1"/>
              <a:tblGrid>
                <a:gridCol w="2086604">
                  <a:extLst>
                    <a:ext uri="{9D8B030D-6E8A-4147-A177-3AD203B41FA5}">
                      <a16:colId xmlns:a16="http://schemas.microsoft.com/office/drawing/2014/main" val="393395004"/>
                    </a:ext>
                  </a:extLst>
                </a:gridCol>
                <a:gridCol w="1649696">
                  <a:extLst>
                    <a:ext uri="{9D8B030D-6E8A-4147-A177-3AD203B41FA5}">
                      <a16:colId xmlns:a16="http://schemas.microsoft.com/office/drawing/2014/main" val="2922686502"/>
                    </a:ext>
                  </a:extLst>
                </a:gridCol>
                <a:gridCol w="1579170">
                  <a:extLst>
                    <a:ext uri="{9D8B030D-6E8A-4147-A177-3AD203B41FA5}">
                      <a16:colId xmlns:a16="http://schemas.microsoft.com/office/drawing/2014/main" val="2316161303"/>
                    </a:ext>
                  </a:extLst>
                </a:gridCol>
                <a:gridCol w="589186">
                  <a:extLst>
                    <a:ext uri="{9D8B030D-6E8A-4147-A177-3AD203B41FA5}">
                      <a16:colId xmlns:a16="http://schemas.microsoft.com/office/drawing/2014/main" val="2158471531"/>
                    </a:ext>
                  </a:extLst>
                </a:gridCol>
                <a:gridCol w="2160240">
                  <a:extLst>
                    <a:ext uri="{9D8B030D-6E8A-4147-A177-3AD203B41FA5}">
                      <a16:colId xmlns:a16="http://schemas.microsoft.com/office/drawing/2014/main" val="421187948"/>
                    </a:ext>
                  </a:extLst>
                </a:gridCol>
              </a:tblGrid>
              <a:tr h="1009809">
                <a:tc>
                  <a:txBody>
                    <a:bodyPr/>
                    <a:lstStyle/>
                    <a:p>
                      <a:pPr algn="ctr"/>
                      <a:r>
                        <a:rPr lang="uk-UA" sz="1600" b="1" dirty="0">
                          <a:solidFill>
                            <a:srgbClr val="0000CC"/>
                          </a:solidFill>
                          <a:effectLst/>
                          <a:latin typeface="Times New Roman" panose="02020603050405020304" pitchFamily="18" charset="0"/>
                          <a:ea typeface="Times New Roman" panose="02020603050405020304" pitchFamily="18" charset="0"/>
                        </a:rPr>
                        <a:t>Шифр, спеціальність</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spc="-20" dirty="0">
                          <a:solidFill>
                            <a:srgbClr val="0000CC"/>
                          </a:solidFill>
                          <a:effectLst/>
                          <a:latin typeface="Times New Roman" panose="02020603050405020304" pitchFamily="18" charset="0"/>
                          <a:ea typeface="Times New Roman" panose="02020603050405020304" pitchFamily="18" charset="0"/>
                        </a:rPr>
                        <a:t>Освітньо-професійна програма</a:t>
                      </a:r>
                      <a:endParaRPr lang="ru-RU" sz="1600" dirty="0">
                        <a:solidFill>
                          <a:srgbClr val="0000CC"/>
                        </a:solidFill>
                        <a:effectLst/>
                        <a:latin typeface="Times New Roman" panose="02020603050405020304" pitchFamily="18" charset="0"/>
                        <a:ea typeface="Times New Roman" panose="02020603050405020304" pitchFamily="18" charset="0"/>
                      </a:endParaRPr>
                    </a:p>
                    <a:p>
                      <a:pPr algn="ctr">
                        <a:spcAft>
                          <a:spcPts val="0"/>
                        </a:spcAft>
                      </a:pPr>
                      <a:r>
                        <a:rPr lang="uk-UA" sz="1600" b="1" spc="-20" dirty="0">
                          <a:solidFill>
                            <a:srgbClr val="0000CC"/>
                          </a:solidFill>
                          <a:effectLst/>
                          <a:latin typeface="Times New Roman" panose="02020603050405020304" pitchFamily="18" charset="0"/>
                          <a:ea typeface="Times New Roman" panose="02020603050405020304" pitchFamily="18" charset="0"/>
                        </a:rPr>
                        <a:t>(термін навчання 1 рік 4 місяці)</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spc="-20" dirty="0">
                          <a:solidFill>
                            <a:srgbClr val="0000CC"/>
                          </a:solidFill>
                          <a:effectLst/>
                          <a:latin typeface="Times New Roman" panose="02020603050405020304" pitchFamily="18" charset="0"/>
                          <a:ea typeface="Times New Roman" panose="02020603050405020304" pitchFamily="18" charset="0"/>
                        </a:rPr>
                        <a:t>Освітньо-наукова програма</a:t>
                      </a:r>
                      <a:endParaRPr lang="ru-RU" sz="1600" dirty="0">
                        <a:solidFill>
                          <a:srgbClr val="0000CC"/>
                        </a:solidFill>
                        <a:effectLst/>
                        <a:latin typeface="Times New Roman" panose="02020603050405020304" pitchFamily="18" charset="0"/>
                        <a:ea typeface="Times New Roman" panose="02020603050405020304" pitchFamily="18" charset="0"/>
                      </a:endParaRPr>
                    </a:p>
                    <a:p>
                      <a:pPr algn="ctr">
                        <a:spcAft>
                          <a:spcPts val="0"/>
                        </a:spcAft>
                      </a:pPr>
                      <a:r>
                        <a:rPr lang="uk-UA" sz="1600" b="1" spc="-20" dirty="0">
                          <a:solidFill>
                            <a:srgbClr val="0000CC"/>
                          </a:solidFill>
                          <a:effectLst/>
                          <a:latin typeface="Times New Roman" panose="02020603050405020304" pitchFamily="18" charset="0"/>
                          <a:ea typeface="Times New Roman" panose="02020603050405020304" pitchFamily="18" charset="0"/>
                        </a:rPr>
                        <a:t>(термін навчання 1 рік 9 місяців)</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uk-UA" sz="1600" b="1" dirty="0">
                          <a:solidFill>
                            <a:srgbClr val="0000CC"/>
                          </a:solidFill>
                          <a:effectLst/>
                          <a:latin typeface="Times New Roman" panose="02020603050405020304" pitchFamily="18" charset="0"/>
                          <a:ea typeface="Times New Roman" panose="02020603050405020304" pitchFamily="18" charset="0"/>
                        </a:rPr>
                        <a:t>Вступні іспити</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4046697381"/>
                  </a:ext>
                </a:extLst>
              </a:tr>
              <a:tr h="403924">
                <a:tc>
                  <a:txBody>
                    <a:bodyPr/>
                    <a:lstStyle/>
                    <a:p>
                      <a:pPr>
                        <a:tabLst>
                          <a:tab pos="45085" algn="l"/>
                        </a:tabLst>
                      </a:pPr>
                      <a:r>
                        <a:rPr kumimoji="0" lang="uk-UA" sz="1600" b="0" i="0" u="none" strike="noStrike" kern="1200" cap="none" spc="0" normalizeH="0" baseline="0" dirty="0">
                          <a:ln>
                            <a:noFill/>
                          </a:ln>
                          <a:solidFill>
                            <a:srgbClr val="0000CC"/>
                          </a:solidFill>
                          <a:effectLst/>
                          <a:uLnTx/>
                          <a:uFillTx/>
                          <a:latin typeface="Times New Roman" panose="02020603050405020304" pitchFamily="18" charset="0"/>
                          <a:ea typeface="+mn-ea"/>
                          <a:cs typeface="+mn-cs"/>
                        </a:rPr>
                        <a:t>А4.04 Середня освіта (математика)</a:t>
                      </a:r>
                      <a:endParaRPr kumimoji="0" lang="ru-RU" sz="1600" b="0" i="0" u="none" strike="noStrike" kern="1200" cap="none" spc="0" normalizeH="0" baseline="0" dirty="0">
                        <a:ln>
                          <a:noFill/>
                        </a:ln>
                        <a:solidFill>
                          <a:srgbClr val="0000CC"/>
                        </a:solidFill>
                        <a:effectLst/>
                        <a:uLnTx/>
                        <a:uFillTx/>
                        <a:latin typeface="Times New Roman" panose="02020603050405020304" pitchFamily="18"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uk-UA" sz="1600" b="0" i="0" u="none" strike="noStrike" kern="1200" cap="none" spc="0" normalizeH="0" baseline="0" dirty="0">
                          <a:ln>
                            <a:noFill/>
                          </a:ln>
                          <a:solidFill>
                            <a:srgbClr val="0000CC"/>
                          </a:solidFill>
                          <a:effectLst/>
                          <a:uLnTx/>
                          <a:uFillTx/>
                          <a:latin typeface="Times New Roman" panose="02020603050405020304" pitchFamily="18" charset="0"/>
                          <a:ea typeface="+mn-ea"/>
                          <a:cs typeface="+mn-cs"/>
                        </a:rPr>
                        <a:t>Математика</a:t>
                      </a:r>
                      <a:endParaRPr kumimoji="0" lang="ru-RU" sz="1600" b="0" i="0" u="none" strike="noStrike" kern="1200" cap="none" spc="0" normalizeH="0" baseline="0" dirty="0">
                        <a:ln>
                          <a:noFill/>
                        </a:ln>
                        <a:solidFill>
                          <a:srgbClr val="0000CC"/>
                        </a:solidFill>
                        <a:effectLst/>
                        <a:uLnTx/>
                        <a:uFillTx/>
                        <a:latin typeface="Times New Roman" panose="02020603050405020304" pitchFamily="18"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rPr>
                        <a:t>–</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solidFill>
                            <a:srgbClr val="0000CC"/>
                          </a:solidFill>
                          <a:effectLst/>
                          <a:latin typeface="Times New Roman" panose="02020603050405020304" pitchFamily="18" charset="0"/>
                        </a:rPr>
                        <a:t>ЄВІ</a:t>
                      </a:r>
                    </a:p>
                    <a:p>
                      <a:pPr algn="ctr"/>
                      <a:endParaRPr lang="ru-RU" sz="1600" dirty="0">
                        <a:solidFill>
                          <a:srgbClr val="0000CC"/>
                        </a:solidFill>
                        <a:effectLst/>
                        <a:latin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один з предметних тестів на вибір вступника</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309967"/>
                  </a:ext>
                </a:extLst>
              </a:tr>
              <a:tr h="1009809">
                <a:tc>
                  <a:txBody>
                    <a:bodyPr/>
                    <a:lstStyle/>
                    <a:p>
                      <a:r>
                        <a:rPr lang="uk-UA" sz="1600" dirty="0">
                          <a:solidFill>
                            <a:srgbClr val="0000CC"/>
                          </a:solidFill>
                          <a:effectLst/>
                          <a:latin typeface="Times New Roman" panose="02020603050405020304" pitchFamily="18" charset="0"/>
                          <a:ea typeface="Times New Roman" panose="02020603050405020304" pitchFamily="18" charset="0"/>
                        </a:rPr>
                        <a:t>F3 Комп’ютерні науки</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rPr>
                        <a:t>Комп’ютерні науки в техніці, бізнесі та медицині</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rPr>
                        <a:t>Комп’ютерні науки</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noProof="0" dirty="0">
                          <a:solidFill>
                            <a:srgbClr val="0000CC"/>
                          </a:solidFill>
                          <a:effectLst/>
                          <a:latin typeface="Times New Roman" panose="02020603050405020304" pitchFamily="18" charset="0"/>
                          <a:ea typeface="Times New Roman" panose="02020603050405020304" pitchFamily="18" charset="0"/>
                        </a:rPr>
                        <a:t>предметний тест з інформаційних технологій</a:t>
                      </a:r>
                    </a:p>
                  </a:txBody>
                  <a:tcPr marL="62247" marR="6224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045386"/>
                  </a:ext>
                </a:extLst>
              </a:tr>
              <a:tr h="435362">
                <a:tc>
                  <a:txBody>
                    <a:bodyPr/>
                    <a:lstStyle/>
                    <a:p>
                      <a:r>
                        <a:rPr lang="uk-UA" sz="1600" dirty="0">
                          <a:solidFill>
                            <a:srgbClr val="0000CC"/>
                          </a:solidFill>
                          <a:effectLst/>
                          <a:latin typeface="Times New Roman" panose="02020603050405020304" pitchFamily="18" charset="0"/>
                          <a:ea typeface="Times New Roman" panose="02020603050405020304" pitchFamily="18" charset="0"/>
                        </a:rPr>
                        <a:t>F7 Комп’ютерна інженерія</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rPr>
                        <a:t>Комп’ютерні системи та мережі</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rPr>
                        <a:t>–</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noProof="0" dirty="0">
                          <a:solidFill>
                            <a:srgbClr val="0000CC"/>
                          </a:solidFill>
                          <a:effectLst/>
                          <a:latin typeface="Times New Roman" panose="02020603050405020304" pitchFamily="18" charset="0"/>
                          <a:ea typeface="Times New Roman" panose="02020603050405020304" pitchFamily="18" charset="0"/>
                        </a:rPr>
                        <a:t>предметний тест з інформаційних технологій</a:t>
                      </a:r>
                    </a:p>
                  </a:txBody>
                  <a:tcPr marL="62247" marR="6224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705357"/>
                  </a:ext>
                </a:extLst>
              </a:tr>
              <a:tr h="403924">
                <a:tc>
                  <a:txBody>
                    <a:bodyPr/>
                    <a:lstStyle/>
                    <a:p>
                      <a:r>
                        <a:rPr lang="uk-UA" sz="1600" dirty="0">
                          <a:solidFill>
                            <a:srgbClr val="0000CC"/>
                          </a:solidFill>
                          <a:effectLst/>
                          <a:latin typeface="Times New Roman" panose="02020603050405020304" pitchFamily="18" charset="0"/>
                          <a:ea typeface="Times New Roman" panose="02020603050405020304" pitchFamily="18" charset="0"/>
                        </a:rPr>
                        <a:t>F4 Системний аналіз та наука про дані</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rPr>
                        <a:t>Інтелектуальні системи прийняття рішень</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rPr>
                        <a:t>–</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400" dirty="0">
                        <a:solidFill>
                          <a:srgbClr val="0000CC"/>
                        </a:solidFill>
                        <a:effectLst/>
                        <a:latin typeface="Times New Roman" panose="02020603050405020304" pitchFamily="18" charset="0"/>
                        <a:ea typeface="Times New Roman" panose="02020603050405020304" pitchFamily="18" charset="0"/>
                      </a:endParaRPr>
                    </a:p>
                    <a:p>
                      <a:pPr algn="ct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noProof="0" dirty="0">
                          <a:solidFill>
                            <a:srgbClr val="0000CC"/>
                          </a:solidFill>
                          <a:effectLst/>
                          <a:latin typeface="Times New Roman" panose="02020603050405020304" pitchFamily="18" charset="0"/>
                          <a:ea typeface="Times New Roman" panose="02020603050405020304" pitchFamily="18" charset="0"/>
                        </a:rPr>
                        <a:t>предметний тест з інформаційних технологій</a:t>
                      </a:r>
                    </a:p>
                  </a:txBody>
                  <a:tcPr marL="62247" marR="6224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74268"/>
                  </a:ext>
                </a:extLst>
              </a:tr>
              <a:tr h="605886">
                <a:tc>
                  <a:txBody>
                    <a:bodyPr/>
                    <a:lstStyle/>
                    <a:p>
                      <a:r>
                        <a:rPr lang="uk-UA" sz="1600" dirty="0">
                          <a:solidFill>
                            <a:srgbClr val="0000CC"/>
                          </a:solidFill>
                          <a:effectLst/>
                          <a:latin typeface="Times New Roman" panose="02020603050405020304" pitchFamily="18" charset="0"/>
                          <a:ea typeface="Times New Roman" panose="02020603050405020304" pitchFamily="18" charset="0"/>
                        </a:rPr>
                        <a:t>F6 Інформаційні системи і технології</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rPr>
                        <a:t>Інформаційні системи та  технології</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rPr>
                        <a:t>–</a:t>
                      </a:r>
                      <a:endParaRPr lang="ru-RU" sz="16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noProof="0" dirty="0">
                          <a:solidFill>
                            <a:srgbClr val="0000CC"/>
                          </a:solidFill>
                          <a:effectLst/>
                          <a:latin typeface="Times New Roman" panose="02020603050405020304" pitchFamily="18" charset="0"/>
                          <a:ea typeface="Times New Roman" panose="02020603050405020304" pitchFamily="18" charset="0"/>
                        </a:rPr>
                        <a:t>предметний тест з інформаційних технологій</a:t>
                      </a:r>
                    </a:p>
                  </a:txBody>
                  <a:tcPr marL="62247" marR="6224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674836"/>
                  </a:ext>
                </a:extLst>
              </a:tr>
            </a:tbl>
          </a:graphicData>
        </a:graphic>
      </p:graphicFrame>
    </p:spTree>
    <p:extLst>
      <p:ext uri="{BB962C8B-B14F-4D97-AF65-F5344CB8AC3E}">
        <p14:creationId xmlns:p14="http://schemas.microsoft.com/office/powerpoint/2010/main" val="242626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59632" y="298791"/>
            <a:ext cx="619268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uk-UA" dirty="0">
                <a:solidFill>
                  <a:srgbClr val="0000CC"/>
                </a:solidFill>
                <a:latin typeface="Times New Roman" panose="02020603050405020304" pitchFamily="18" charset="0"/>
                <a:cs typeface="Times New Roman" panose="02020603050405020304" pitchFamily="18" charset="0"/>
              </a:rPr>
              <a:t>Вступ на спеціальності на які непотрібно складати </a:t>
            </a:r>
            <a:r>
              <a:rPr lang="ru-RU" dirty="0">
                <a:solidFill>
                  <a:srgbClr val="0000CC"/>
                </a:solidFill>
                <a:latin typeface="Times New Roman" panose="02020603050405020304" pitchFamily="18" charset="0"/>
                <a:cs typeface="Times New Roman" panose="02020603050405020304" pitchFamily="18" charset="0"/>
              </a:rPr>
              <a:t>ЄФВВ</a:t>
            </a:r>
          </a:p>
        </p:txBody>
      </p:sp>
      <p:sp>
        <p:nvSpPr>
          <p:cNvPr id="2" name="Прямоугольник 1"/>
          <p:cNvSpPr/>
          <p:nvPr/>
        </p:nvSpPr>
        <p:spPr>
          <a:xfrm>
            <a:off x="395536" y="778274"/>
            <a:ext cx="8496944" cy="6032421"/>
          </a:xfrm>
          <a:prstGeom prst="rect">
            <a:avLst/>
          </a:prstGeom>
        </p:spPr>
        <p:txBody>
          <a:bodyPr wrap="square">
            <a:spAutoFit/>
          </a:bodyPr>
          <a:lstStyle/>
          <a:p>
            <a:pPr algn="ctr"/>
            <a:r>
              <a:rPr lang="ru-RU" dirty="0"/>
              <a:t>     </a:t>
            </a: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uk-UA" sz="1400" dirty="0">
              <a:solidFill>
                <a:srgbClr val="0000CC"/>
              </a:solidFill>
              <a:latin typeface="Times New Roman" panose="02020603050405020304" pitchFamily="18" charset="0"/>
              <a:cs typeface="Times New Roman" panose="02020603050405020304" pitchFamily="18" charset="0"/>
            </a:endParaRPr>
          </a:p>
          <a:p>
            <a:pPr algn="ctr"/>
            <a:endParaRPr lang="uk-UA" sz="1400" dirty="0">
              <a:solidFill>
                <a:srgbClr val="0000CC"/>
              </a:solidFill>
              <a:latin typeface="Times New Roman" panose="02020603050405020304" pitchFamily="18" charset="0"/>
              <a:cs typeface="Times New Roman" panose="02020603050405020304" pitchFamily="18" charset="0"/>
            </a:endParaRPr>
          </a:p>
          <a:p>
            <a:pPr algn="ctr"/>
            <a:endParaRPr lang="uk-UA" sz="1400" dirty="0">
              <a:solidFill>
                <a:srgbClr val="0000CC"/>
              </a:solidFill>
              <a:latin typeface="Times New Roman" panose="02020603050405020304" pitchFamily="18" charset="0"/>
              <a:cs typeface="Times New Roman" panose="02020603050405020304" pitchFamily="18" charset="0"/>
            </a:endParaRPr>
          </a:p>
          <a:p>
            <a:pPr algn="ctr"/>
            <a:r>
              <a:rPr lang="uk-UA" sz="1400" dirty="0">
                <a:solidFill>
                  <a:srgbClr val="0000CC"/>
                </a:solidFill>
                <a:latin typeface="Times New Roman" panose="02020603050405020304" pitchFamily="18" charset="0"/>
                <a:cs typeface="Times New Roman" panose="02020603050405020304" pitchFamily="18" charset="0"/>
              </a:rPr>
              <a:t>Зараховуються:</a:t>
            </a:r>
          </a:p>
          <a:p>
            <a:pPr indent="538163"/>
            <a:r>
              <a:rPr lang="uk-UA" sz="1400" dirty="0">
                <a:solidFill>
                  <a:srgbClr val="0000CC"/>
                </a:solidFill>
                <a:latin typeface="Times New Roman" panose="02020603050405020304" pitchFamily="18" charset="0"/>
                <a:cs typeface="Times New Roman" panose="02020603050405020304" pitchFamily="18" charset="0"/>
              </a:rPr>
              <a:t>- результати ЄВІ;</a:t>
            </a:r>
          </a:p>
          <a:p>
            <a:pPr indent="538163"/>
            <a:r>
              <a:rPr lang="uk-UA" sz="1400" dirty="0">
                <a:solidFill>
                  <a:srgbClr val="0000CC"/>
                </a:solidFill>
                <a:latin typeface="Times New Roman" panose="02020603050405020304" pitchFamily="18" charset="0"/>
                <a:cs typeface="Times New Roman" panose="02020603050405020304" pitchFamily="18" charset="0"/>
              </a:rPr>
              <a:t>- результат фахового іспиту, якій складається в ДДМА;</a:t>
            </a:r>
          </a:p>
          <a:p>
            <a:pPr indent="538163"/>
            <a:r>
              <a:rPr lang="uk-UA" sz="1400" dirty="0">
                <a:solidFill>
                  <a:srgbClr val="0000CC"/>
                </a:solidFill>
                <a:latin typeface="Times New Roman" panose="02020603050405020304" pitchFamily="18" charset="0"/>
                <a:cs typeface="Times New Roman" panose="02020603050405020304" pitchFamily="18" charset="0"/>
              </a:rPr>
              <a:t>- результат розгляду мотиваційного листа.</a:t>
            </a:r>
          </a:p>
        </p:txBody>
      </p:sp>
      <p:graphicFrame>
        <p:nvGraphicFramePr>
          <p:cNvPr id="4" name="Таблица 3">
            <a:extLst>
              <a:ext uri="{FF2B5EF4-FFF2-40B4-BE49-F238E27FC236}">
                <a16:creationId xmlns:a16="http://schemas.microsoft.com/office/drawing/2014/main" id="{808A0188-4D54-41ED-8AD6-0F8909293DB7}"/>
              </a:ext>
            </a:extLst>
          </p:cNvPr>
          <p:cNvGraphicFramePr>
            <a:graphicFrameLocks noGrp="1"/>
          </p:cNvGraphicFramePr>
          <p:nvPr>
            <p:extLst>
              <p:ext uri="{D42A27DB-BD31-4B8C-83A1-F6EECF244321}">
                <p14:modId xmlns:p14="http://schemas.microsoft.com/office/powerpoint/2010/main" val="313908615"/>
              </p:ext>
            </p:extLst>
          </p:nvPr>
        </p:nvGraphicFramePr>
        <p:xfrm>
          <a:off x="1115616" y="668123"/>
          <a:ext cx="6768752" cy="5129282"/>
        </p:xfrm>
        <a:graphic>
          <a:graphicData uri="http://schemas.openxmlformats.org/drawingml/2006/table">
            <a:tbl>
              <a:tblPr firstRow="1" firstCol="1" lastRow="1" lastCol="1" bandRow="1" bandCol="1"/>
              <a:tblGrid>
                <a:gridCol w="1582548">
                  <a:extLst>
                    <a:ext uri="{9D8B030D-6E8A-4147-A177-3AD203B41FA5}">
                      <a16:colId xmlns:a16="http://schemas.microsoft.com/office/drawing/2014/main" val="393395004"/>
                    </a:ext>
                  </a:extLst>
                </a:gridCol>
                <a:gridCol w="1649696">
                  <a:extLst>
                    <a:ext uri="{9D8B030D-6E8A-4147-A177-3AD203B41FA5}">
                      <a16:colId xmlns:a16="http://schemas.microsoft.com/office/drawing/2014/main" val="2922686502"/>
                    </a:ext>
                  </a:extLst>
                </a:gridCol>
                <a:gridCol w="1579170">
                  <a:extLst>
                    <a:ext uri="{9D8B030D-6E8A-4147-A177-3AD203B41FA5}">
                      <a16:colId xmlns:a16="http://schemas.microsoft.com/office/drawing/2014/main" val="2316161303"/>
                    </a:ext>
                  </a:extLst>
                </a:gridCol>
                <a:gridCol w="1957338">
                  <a:extLst>
                    <a:ext uri="{9D8B030D-6E8A-4147-A177-3AD203B41FA5}">
                      <a16:colId xmlns:a16="http://schemas.microsoft.com/office/drawing/2014/main" val="2158471531"/>
                    </a:ext>
                  </a:extLst>
                </a:gridCol>
              </a:tblGrid>
              <a:tr h="1009809">
                <a:tc>
                  <a:txBody>
                    <a:bodyPr/>
                    <a:lstStyle/>
                    <a:p>
                      <a:pPr algn="ctr"/>
                      <a:r>
                        <a:rPr lang="uk-UA" sz="1400" b="1" dirty="0">
                          <a:solidFill>
                            <a:srgbClr val="0000CC"/>
                          </a:solidFill>
                          <a:effectLst/>
                          <a:latin typeface="Times New Roman" panose="02020603050405020304" pitchFamily="18" charset="0"/>
                          <a:ea typeface="Times New Roman" panose="02020603050405020304" pitchFamily="18" charset="0"/>
                        </a:rPr>
                        <a:t>Шифр, спеціальність</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b="1" spc="-20" dirty="0">
                          <a:solidFill>
                            <a:srgbClr val="0000CC"/>
                          </a:solidFill>
                          <a:effectLst/>
                          <a:latin typeface="Times New Roman" panose="02020603050405020304" pitchFamily="18" charset="0"/>
                          <a:ea typeface="Times New Roman" panose="02020603050405020304" pitchFamily="18" charset="0"/>
                        </a:rPr>
                        <a:t>Освітньо-професійна програма</a:t>
                      </a:r>
                      <a:endParaRPr lang="ru-RU" sz="1400" dirty="0">
                        <a:solidFill>
                          <a:srgbClr val="0000CC"/>
                        </a:solidFill>
                        <a:effectLst/>
                        <a:latin typeface="Times New Roman" panose="02020603050405020304" pitchFamily="18" charset="0"/>
                        <a:ea typeface="Times New Roman" panose="02020603050405020304" pitchFamily="18" charset="0"/>
                      </a:endParaRPr>
                    </a:p>
                    <a:p>
                      <a:pPr algn="ctr">
                        <a:spcAft>
                          <a:spcPts val="0"/>
                        </a:spcAft>
                      </a:pPr>
                      <a:r>
                        <a:rPr lang="uk-UA" sz="1400" b="1" spc="-20" dirty="0">
                          <a:solidFill>
                            <a:srgbClr val="0000CC"/>
                          </a:solidFill>
                          <a:effectLst/>
                          <a:latin typeface="Times New Roman" panose="02020603050405020304" pitchFamily="18" charset="0"/>
                          <a:ea typeface="Times New Roman" panose="02020603050405020304" pitchFamily="18" charset="0"/>
                        </a:rPr>
                        <a:t>(термін навчання 1 рік 4 місяці)</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b="1" spc="-20" dirty="0">
                          <a:solidFill>
                            <a:srgbClr val="0000CC"/>
                          </a:solidFill>
                          <a:effectLst/>
                          <a:latin typeface="Times New Roman" panose="02020603050405020304" pitchFamily="18" charset="0"/>
                          <a:ea typeface="Times New Roman" panose="02020603050405020304" pitchFamily="18" charset="0"/>
                        </a:rPr>
                        <a:t>Освітньо-наукова програма</a:t>
                      </a:r>
                      <a:endParaRPr lang="ru-RU" sz="1400" dirty="0">
                        <a:solidFill>
                          <a:srgbClr val="0000CC"/>
                        </a:solidFill>
                        <a:effectLst/>
                        <a:latin typeface="Times New Roman" panose="02020603050405020304" pitchFamily="18" charset="0"/>
                        <a:ea typeface="Times New Roman" panose="02020603050405020304" pitchFamily="18" charset="0"/>
                      </a:endParaRPr>
                    </a:p>
                    <a:p>
                      <a:pPr algn="ctr">
                        <a:spcAft>
                          <a:spcPts val="0"/>
                        </a:spcAft>
                      </a:pPr>
                      <a:r>
                        <a:rPr lang="uk-UA" sz="1400" b="1" spc="-20" dirty="0">
                          <a:solidFill>
                            <a:srgbClr val="0000CC"/>
                          </a:solidFill>
                          <a:effectLst/>
                          <a:latin typeface="Times New Roman" panose="02020603050405020304" pitchFamily="18" charset="0"/>
                          <a:ea typeface="Times New Roman" panose="02020603050405020304" pitchFamily="18" charset="0"/>
                        </a:rPr>
                        <a:t>(термін навчання 1 рік 9 місяців)</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b="1" dirty="0">
                          <a:solidFill>
                            <a:srgbClr val="0000CC"/>
                          </a:solidFill>
                          <a:effectLst/>
                          <a:latin typeface="Times New Roman" panose="02020603050405020304" pitchFamily="18" charset="0"/>
                          <a:ea typeface="Times New Roman" panose="02020603050405020304" pitchFamily="18" charset="0"/>
                        </a:rPr>
                        <a:t>Вступні іспити</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697381"/>
                  </a:ext>
                </a:extLst>
              </a:tr>
              <a:tr h="403924">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G9 Прикладна механіка</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Прикладна механіка</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Прикладна механіка</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ЄВІ та фаховий іспит</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309967"/>
                  </a:ext>
                </a:extLst>
              </a:tr>
              <a:tr h="1009809">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G11.03 Машинобудування (Технологічні машини та обладнання)</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Галузеве машинобудування</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Галузеве машинобудування</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ЄВІ та фаховий іспит</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045386"/>
                  </a:ext>
                </a:extLst>
              </a:tr>
              <a:tr h="435362">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G10 Металургія</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Металургія</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ЄВІ та фаховий іспит</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705357"/>
                  </a:ext>
                </a:extLst>
              </a:tr>
              <a:tr h="403924">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E3 Хімія</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Хімія харчових продуктів</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ЄВІ та фаховий іспит</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74268"/>
                  </a:ext>
                </a:extLst>
              </a:tr>
              <a:tr h="605886">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G3 Електрична інженерія</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Електроенергетика,  електротехніка та електромеханіка</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dirty="0">
                          <a:solidFill>
                            <a:srgbClr val="0000CC"/>
                          </a:solidFill>
                          <a:effectLst/>
                          <a:latin typeface="Times New Roman" panose="02020603050405020304" pitchFamily="18" charset="0"/>
                          <a:ea typeface="Times New Roman" panose="02020603050405020304" pitchFamily="18" charset="0"/>
                        </a:rPr>
                        <a:t>ЄВІ та фаховий іспит</a:t>
                      </a:r>
                      <a:endParaRPr lang="ru-RU" sz="1400" dirty="0">
                        <a:solidFill>
                          <a:srgbClr val="0000CC"/>
                        </a:solidFill>
                        <a:effectLst/>
                        <a:latin typeface="Times New Roman" panose="02020603050405020304" pitchFamily="18" charset="0"/>
                        <a:ea typeface="Times New Roman" panose="02020603050405020304" pitchFamily="18" charset="0"/>
                      </a:endParaRPr>
                    </a:p>
                  </a:txBody>
                  <a:tcPr marL="62247" marR="62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674836"/>
                  </a:ext>
                </a:extLst>
              </a:tr>
              <a:tr h="942503">
                <a:tc>
                  <a:txBody>
                    <a:bodyPr/>
                    <a:lstStyle/>
                    <a:p>
                      <a:pPr algn="ctr"/>
                      <a:r>
                        <a:rPr lang="uk-UA" sz="1400" kern="1200" dirty="0">
                          <a:solidFill>
                            <a:srgbClr val="0000CC"/>
                          </a:solidFill>
                          <a:effectLst/>
                          <a:latin typeface="Times New Roman" panose="02020603050405020304" pitchFamily="18" charset="0"/>
                          <a:ea typeface="Times New Roman" panose="02020603050405020304" pitchFamily="18" charset="0"/>
                          <a:cs typeface="+mn-cs"/>
                        </a:rPr>
                        <a:t>G7 Автоматизація, комп’ютерно-інтегровані технології та робототехніка</a:t>
                      </a:r>
                      <a:endParaRPr lang="ru-RU" sz="1400" kern="1200" dirty="0">
                        <a:solidFill>
                          <a:srgbClr val="0000CC"/>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200" dirty="0">
                          <a:solidFill>
                            <a:srgbClr val="0000CC"/>
                          </a:solidFill>
                          <a:effectLst/>
                          <a:latin typeface="Times New Roman" panose="02020603050405020304" pitchFamily="18" charset="0"/>
                          <a:ea typeface="Times New Roman" panose="02020603050405020304" pitchFamily="18" charset="0"/>
                          <a:cs typeface="+mn-cs"/>
                        </a:rPr>
                        <a:t>Автоматизація  та комп’ютерно-інтегровані  технології</a:t>
                      </a:r>
                      <a:endParaRPr lang="ru-RU" sz="1400" kern="1200" dirty="0">
                        <a:solidFill>
                          <a:srgbClr val="0000CC"/>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200" dirty="0">
                          <a:solidFill>
                            <a:srgbClr val="0000CC"/>
                          </a:solidFill>
                          <a:effectLst/>
                          <a:latin typeface="Times New Roman" panose="02020603050405020304" pitchFamily="18" charset="0"/>
                          <a:ea typeface="Times New Roman" panose="02020603050405020304" pitchFamily="18" charset="0"/>
                          <a:cs typeface="+mn-cs"/>
                        </a:rPr>
                        <a:t>Автоматизоване управління технологічними процесами</a:t>
                      </a:r>
                      <a:endParaRPr lang="ru-RU" sz="1400" kern="1200" dirty="0">
                        <a:solidFill>
                          <a:srgbClr val="0000CC"/>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200" dirty="0">
                          <a:solidFill>
                            <a:srgbClr val="0000CC"/>
                          </a:solidFill>
                          <a:effectLst/>
                          <a:latin typeface="Times New Roman" panose="02020603050405020304" pitchFamily="18" charset="0"/>
                          <a:ea typeface="Times New Roman" panose="02020603050405020304" pitchFamily="18" charset="0"/>
                          <a:cs typeface="+mn-cs"/>
                        </a:rPr>
                        <a:t>ЄВІ та фаховий іспит</a:t>
                      </a:r>
                      <a:endParaRPr lang="ru-RU" sz="1400" kern="1200" dirty="0">
                        <a:solidFill>
                          <a:srgbClr val="0000CC"/>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5403"/>
                  </a:ext>
                </a:extLst>
              </a:tr>
            </a:tbl>
          </a:graphicData>
        </a:graphic>
      </p:graphicFrame>
    </p:spTree>
    <p:extLst>
      <p:ext uri="{BB962C8B-B14F-4D97-AF65-F5344CB8AC3E}">
        <p14:creationId xmlns:p14="http://schemas.microsoft.com/office/powerpoint/2010/main" val="65312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24128" y="302987"/>
            <a:ext cx="250565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err="1">
                <a:solidFill>
                  <a:srgbClr val="0000CC"/>
                </a:solidFill>
                <a:latin typeface="Times New Roman" panose="02020603050405020304" pitchFamily="18" charset="0"/>
                <a:cs typeface="Times New Roman" panose="02020603050405020304" pitchFamily="18" charset="0"/>
              </a:rPr>
              <a:t>Мотиваційний</a:t>
            </a:r>
            <a:r>
              <a:rPr lang="ru-RU" sz="1400" dirty="0">
                <a:solidFill>
                  <a:srgbClr val="0000CC"/>
                </a:solidFill>
                <a:latin typeface="Times New Roman" panose="02020603050405020304" pitchFamily="18" charset="0"/>
                <a:cs typeface="Times New Roman" panose="02020603050405020304" pitchFamily="18" charset="0"/>
              </a:rPr>
              <a:t> лист</a:t>
            </a:r>
          </a:p>
        </p:txBody>
      </p:sp>
      <p:sp>
        <p:nvSpPr>
          <p:cNvPr id="7" name="TextBox 6"/>
          <p:cNvSpPr txBox="1"/>
          <p:nvPr/>
        </p:nvSpPr>
        <p:spPr>
          <a:xfrm>
            <a:off x="323528" y="1052736"/>
            <a:ext cx="8461841" cy="5016758"/>
          </a:xfrm>
          <a:prstGeom prst="rect">
            <a:avLst/>
          </a:prstGeom>
          <a:noFill/>
        </p:spPr>
        <p:txBody>
          <a:bodyPr wrap="square" rtlCol="0">
            <a:spAutoFit/>
          </a:bodyPr>
          <a:lstStyle/>
          <a:p>
            <a:pPr lvl="0" algn="just"/>
            <a:r>
              <a:rPr lang="uk-UA" dirty="0">
                <a:solidFill>
                  <a:srgbClr val="0000CC"/>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anose="02020603050405020304" pitchFamily="18" charset="0"/>
                <a:cs typeface="Times New Roman" panose="02020603050405020304" pitchFamily="18" charset="0"/>
              </a:rPr>
              <a:t>Обов’язковою умовою вступу в 2025 році до закладів вищої освіти України, в тому числі і до ДДМА на всі спеціальності та освітні програми, є подання кожним вступником </a:t>
            </a:r>
            <a:r>
              <a:rPr lang="uk-UA" sz="2000" b="1" dirty="0">
                <a:solidFill>
                  <a:srgbClr val="0000CC"/>
                </a:solidFill>
                <a:latin typeface="Times New Roman" panose="02020603050405020304" pitchFamily="18" charset="0"/>
                <a:cs typeface="Times New Roman" panose="02020603050405020304" pitchFamily="18" charset="0"/>
              </a:rPr>
              <a:t>мотиваційного листа</a:t>
            </a:r>
            <a:r>
              <a:rPr lang="uk-UA" sz="2000" dirty="0">
                <a:solidFill>
                  <a:srgbClr val="0000CC"/>
                </a:solidFill>
                <a:latin typeface="Times New Roman" panose="02020603050405020304" pitchFamily="18" charset="0"/>
                <a:cs typeface="Times New Roman" panose="02020603050405020304" pitchFamily="18" charset="0"/>
              </a:rPr>
              <a:t>. </a:t>
            </a:r>
          </a:p>
          <a:p>
            <a:pPr lvl="0" algn="just"/>
            <a:endParaRPr lang="uk-UA" sz="2000" dirty="0">
              <a:solidFill>
                <a:srgbClr val="0000CC"/>
              </a:solidFill>
              <a:latin typeface="Times New Roman" panose="02020603050405020304" pitchFamily="18" charset="0"/>
              <a:cs typeface="Times New Roman" panose="02020603050405020304" pitchFamily="18" charset="0"/>
            </a:endParaRPr>
          </a:p>
          <a:p>
            <a:pPr lvl="0" algn="just"/>
            <a:r>
              <a:rPr lang="uk-UA" sz="2000" b="1" dirty="0">
                <a:solidFill>
                  <a:srgbClr val="0000CC"/>
                </a:solidFill>
                <a:latin typeface="Times New Roman" panose="02020603050405020304" pitchFamily="18" charset="0"/>
                <a:cs typeface="Times New Roman" panose="02020603050405020304" pitchFamily="18" charset="0"/>
              </a:rPr>
              <a:t>        Мотиваційний лист </a:t>
            </a:r>
            <a:r>
              <a:rPr lang="uk-UA" sz="2000" dirty="0">
                <a:solidFill>
                  <a:srgbClr val="0000CC"/>
                </a:solidFill>
                <a:latin typeface="Times New Roman" panose="02020603050405020304" pitchFamily="18" charset="0"/>
                <a:cs typeface="Times New Roman" panose="02020603050405020304" pitchFamily="18" charset="0"/>
              </a:rPr>
              <a:t>– 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lvl="0" algn="just"/>
            <a:endParaRPr lang="uk-UA" sz="2000" dirty="0">
              <a:solidFill>
                <a:srgbClr val="0000CC"/>
              </a:solidFill>
              <a:latin typeface="Times New Roman" panose="02020603050405020304" pitchFamily="18" charset="0"/>
              <a:cs typeface="Times New Roman" panose="02020603050405020304" pitchFamily="18" charset="0"/>
            </a:endParaRPr>
          </a:p>
          <a:p>
            <a:pPr lvl="0" algn="just"/>
            <a:r>
              <a:rPr lang="uk-UA" sz="2000" b="1" dirty="0">
                <a:solidFill>
                  <a:srgbClr val="0000CC"/>
                </a:solidFill>
                <a:latin typeface="Times New Roman" panose="02020603050405020304" pitchFamily="18" charset="0"/>
                <a:cs typeface="Times New Roman" panose="02020603050405020304" pitchFamily="18" charset="0"/>
              </a:rPr>
              <a:t>        Кількість поданих заяв, відповідають кількості мотиваційних листів. </a:t>
            </a:r>
          </a:p>
          <a:p>
            <a:pPr lvl="0" algn="just"/>
            <a:endParaRPr lang="uk-UA" sz="2000" b="1" dirty="0">
              <a:solidFill>
                <a:srgbClr val="0000CC"/>
              </a:solidFill>
              <a:latin typeface="Times New Roman" panose="02020603050405020304" pitchFamily="18" charset="0"/>
              <a:cs typeface="Times New Roman" panose="02020603050405020304" pitchFamily="18" charset="0"/>
            </a:endParaRPr>
          </a:p>
          <a:p>
            <a:pPr lvl="0" algn="just"/>
            <a:r>
              <a:rPr lang="uk-UA" sz="2000" dirty="0">
                <a:solidFill>
                  <a:srgbClr val="0000CC"/>
                </a:solidFill>
                <a:latin typeface="Times New Roman" panose="02020603050405020304" pitchFamily="18" charset="0"/>
                <a:cs typeface="Times New Roman" panose="02020603050405020304" pitchFamily="18" charset="0"/>
              </a:rPr>
              <a:t>        Правила написання та вимоги до мотиваційного листа розміщено в правилах прийому та веб-сайті ДДМА.</a:t>
            </a:r>
            <a:endParaRPr lang="ru-RU"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434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3a4d896bf5acc7bc969396514be85c621d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5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8197</TotalTime>
  <Words>2310</Words>
  <Application>Microsoft Office PowerPoint</Application>
  <PresentationFormat>Экран (4:3)</PresentationFormat>
  <Paragraphs>316</Paragraphs>
  <Slides>23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7</vt:i4>
      </vt:variant>
      <vt:variant>
        <vt:lpstr>Заголовки слайдов</vt:lpstr>
      </vt:variant>
      <vt:variant>
        <vt:i4>23</vt:i4>
      </vt:variant>
    </vt:vector>
  </HeadingPairs>
  <TitlesOfParts>
    <vt:vector size="38" baseType="lpstr">
      <vt:lpstr>Arial</vt:lpstr>
      <vt:lpstr>Calibri</vt:lpstr>
      <vt:lpstr>Candara</vt:lpstr>
      <vt:lpstr>Roboto</vt:lpstr>
      <vt:lpstr>Symbol</vt:lpstr>
      <vt:lpstr>Times New Roman</vt:lpstr>
      <vt:lpstr>Trebuchet MS</vt:lpstr>
      <vt:lpstr>Wingdings</vt:lpstr>
      <vt:lpstr>Волна</vt:lpstr>
      <vt:lpstr>1_Волна</vt:lpstr>
      <vt:lpstr>2_Волна</vt:lpstr>
      <vt:lpstr>3_Волна</vt:lpstr>
      <vt:lpstr>4_Волна</vt:lpstr>
      <vt:lpstr>5_Волна</vt:lpstr>
      <vt:lpstr>8_Волна</vt:lpstr>
      <vt:lpstr>Презентация PowerPoint</vt:lpstr>
      <vt:lpstr>       Єдиний вступний іспит (ЄВІ) – форма вступного випробування для вступу на навчання для здобуття ступеня магістра на основі диплому бакалавра або спеціаліста, або магістра, яка поєднує тест загальної навчальної компетентності (ТЗНК) та тест з іноземної мови (англійської, німецької, французької, іспанської на вибір вступника), яке проводиться Українським центром оцінювання якості освіти відповідно до законодавства.</vt:lpstr>
      <vt:lpstr>Презентация PowerPoint</vt:lpstr>
      <vt:lpstr>      Реєстрація для складання ЄВІ, ЄФВВ розпочинається з 02 по 23 травня (основний період) з 16 по 17 червня (додатковий період).</vt:lpstr>
      <vt:lpstr>Презентация PowerPoint</vt:lpstr>
      <vt:lpstr>Презентация PowerPoint</vt:lpstr>
      <vt:lpstr>Презентация PowerPoint</vt:lpstr>
      <vt:lpstr>Презентация PowerPoint</vt:lpstr>
      <vt:lpstr>Презентация PowerPoint</vt:lpstr>
      <vt:lpstr>Основні дати для вступу до ДДМА </vt:lpstr>
      <vt:lpstr>Презентация PowerPoint</vt:lpstr>
      <vt:lpstr>КОНКУРСНИЙ БАЛ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 обучение</dc:title>
  <dc:creator>obstinate</dc:creator>
  <dc:description>Шаблон презентации с сайта https://presentation-creation.ru/</dc:description>
  <cp:lastModifiedBy>ADMIN</cp:lastModifiedBy>
  <cp:revision>713</cp:revision>
  <dcterms:created xsi:type="dcterms:W3CDTF">2018-02-25T09:09:03Z</dcterms:created>
  <dcterms:modified xsi:type="dcterms:W3CDTF">2025-03-28T15:19:50Z</dcterms:modified>
</cp:coreProperties>
</file>