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Lst>
  <p:notesMasterIdLst>
    <p:notesMasterId r:id="rId2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BEAC81A-3801-44EC-8BE7-E0EA6F2332FD}" type="datetimeFigureOut">
              <a:rPr lang="ru-RU"/>
              <a:pPr>
                <a:defRPr/>
              </a:pPr>
              <a:t>11.07.2024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81B3071-75DC-47B3-93BA-3FF41796BC5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p:cNvSpPr>
          <p:nvPr>
            <p:ph type="sldImg"/>
          </p:nvPr>
        </p:nvSpPr>
        <p:spPr bwMode="auto">
          <a:noFill/>
          <a:ln>
            <a:solidFill>
              <a:srgbClr val="000000"/>
            </a:solidFill>
            <a:miter lim="800000"/>
            <a:headEnd/>
            <a:tailEnd/>
          </a:ln>
        </p:spPr>
      </p:sp>
      <p:sp>
        <p:nvSpPr>
          <p:cNvPr id="8294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E9844-261A-47DA-BEFF-902EF3832DDA}" type="slidenum">
              <a:rPr lang="ru-RU"/>
              <a:pPr fontAlgn="base">
                <a:spcBef>
                  <a:spcPct val="0"/>
                </a:spcBef>
                <a:spcAft>
                  <a:spcPct val="0"/>
                </a:spcAft>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Образ слайда 1"/>
          <p:cNvSpPr>
            <a:spLocks noGrp="1" noRot="1" noChangeAspect="1"/>
          </p:cNvSpPr>
          <p:nvPr>
            <p:ph type="sldImg"/>
          </p:nvPr>
        </p:nvSpPr>
        <p:spPr bwMode="auto">
          <a:noFill/>
          <a:ln>
            <a:solidFill>
              <a:srgbClr val="000000"/>
            </a:solidFill>
            <a:miter lim="800000"/>
            <a:headEnd/>
            <a:tailEnd/>
          </a:ln>
        </p:spPr>
      </p:sp>
      <p:sp>
        <p:nvSpPr>
          <p:cNvPr id="93186"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240C0078-196A-4C55-BEA4-D1FA9A488511}" type="slidenum">
              <a:rPr lang="ru-RU" smtClean="0"/>
              <a:pPr>
                <a:defRPr/>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E783F90-E3F3-402B-ABE2-24AEF9D2BF93}" type="datetimeFigureOut">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2F7DFECD-21EC-4311-AA8B-3BD202AC91D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9FCDB630-DC36-41DA-B190-DBD01F8B1547}" type="datetimeFigureOut">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D613D47-F8AA-40E3-99D6-22137180A85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65D10A3E-376C-425A-9E98-F4659CD33C15}" type="datetimeFigureOut">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185968B0-4E16-4784-9667-70E220641D1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a:lvl1pPr>
          </a:lstStyle>
          <a:p>
            <a:pPr>
              <a:defRPr/>
            </a:pPr>
            <a:fld id="{76977A04-0ADA-436F-9408-7F0F42B9F868}" type="datetimeFigureOut">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E2CCFE13-F686-43A9-9AF4-5A47E1A71E5C}"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57DA2EA6-A23A-4E62-A902-24E303CFF0D6}"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E5B8167-1BD0-4C63-B50C-4731A5C881DB}"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9782D24D-E2E1-467F-B090-47AEE70107B0}"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60A2C343-CCDF-4AC8-8C18-BB3309316B20}"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95F36A9-3C02-4ED9-84F1-C143EC96D87A}"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63DCEE65-F9A9-4D91-A928-A62AB959D881}"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7191C198-3257-4BC9-A837-B89A69102ED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F002033B-4275-423E-B697-8EA5734373D1}" type="datetimeFigureOut">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C4C3163-1EFD-43A8-AB9A-CCFDCFFF6716}"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7E8907FB-6FF8-44B7-BA4F-79D56CA80B53}"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E7A8B2E1-AFE2-4822-AF5C-54AFC7DD3931}"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440CB0F-DD48-4CFB-BEF8-51774C3971AA}"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94A50FED-C50B-4FE6-92D7-B092DD2AEB42}"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0B8E9128-89AD-48C8-9C2A-F54DB7723679}"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BE8EDF25-AD5E-4A2B-B4CD-819B16A508CD}"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BC1EEA1-F305-43E6-BF63-84970DFD48C1}"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6070D09E-5F85-45E0-B94F-23791481813D}"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CEC0E21E-6D61-48FF-8EAD-D72A049FC7A5}"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C658AC19-DCB1-44F9-A531-88704BACD3C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1E5A004C-2EBB-4304-8F30-884070092813}" type="datetimeFigureOut">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86E7E16D-57AC-49EB-9AC1-8EEC9B7E92A5}"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38940F7-4F18-46BD-8460-724AE742627B}"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39CBC0C6-B19F-49A8-9014-DF16C392E9F5}"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75119389-2842-4221-AF82-61237A0C9426}"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C3D733CF-89D5-40C7-AF2F-D0CB31EE5B7B}"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BF36719-E44E-4BE6-85FD-7D3B073BB173}"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BD6EDC37-E866-46DC-BF5E-E7782D7FEA3B}"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4CC0026F-24D9-4276-B832-7B5975371FB7}"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70167CB8-A038-449C-9A68-E03FAAD28A3C}"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65C9DDC-77CE-4C46-B58E-7BCDF4B17E16}"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11FF78E3-F3D4-4EDF-BD04-041756CCA13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054CF12C-BB9F-4770-8568-66BC05C445A5}" type="datetimeFigureOut">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847A0B1E-DDE6-4792-A25F-DBD18E619845}"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49D7B6ED-3F64-4820-894F-439D9A4BF733}"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70E7B54-C1CA-4D20-BE48-13DD83DFF0BA}"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79702CD-ED91-45BA-BFFC-DB34A6B6BBD7}"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F49F8602-4C04-4CFC-878D-1EF25D020BBA}"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2A3CEAEB-F3C5-4D29-B2FA-81F16CF26DC6}"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7FE5320B-FECD-4FF1-8F80-86620AC3C3A3}"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9089814-92BB-4428-8FA4-669A8D2F1B88}"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815C7B2C-B778-454C-9291-8DA54E06D629}"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D7E56AB3-589A-4D19-9101-49CCAD109FF1}"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6C4C047E-7608-42AB-A37E-7CFCAC2D538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C486A29-B392-4ABA-94DF-C33B5EFFBD8B}" type="datetimeFigureOut">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465D934-254A-4056-802B-49453FFA0164}"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6EDD444-735C-4756-9C06-0F4239EB5C0C}"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0C8B2C19-856B-47C2-8370-8EDCB58205E1}"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1C888395-D6A5-4CEC-B465-CA031F237D5B}"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C3EBDD52-CA9B-4F82-91AC-73F1DBB394B9}"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14E27F3-93F1-487F-8646-B1BDC60D17C7}"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D37331FB-E561-4FF5-A910-A5552D139435}"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F9FF8A46-77C0-44A8-8683-AA2C1DBDF16A}"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F6B8ECAC-A7CD-42E4-B12A-64B38E17D18A}"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66E1408-147F-465C-9BC9-99255125C5C0}"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3BE452B7-EF09-4489-9ABD-8A8522999D3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8615DF33-72A6-45E7-8AF2-4D7CE841724F}" type="datetimeFigureOut">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52A895FF-5147-4EA2-BEA1-E775BCAE380E}"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AB2C32FB-F80D-4DEA-97CC-7422FCA8B541}"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1" name="Date Placeholder 3"/>
          <p:cNvSpPr>
            <a:spLocks noGrp="1"/>
          </p:cNvSpPr>
          <p:nvPr>
            <p:ph type="dt" sz="half" idx="10"/>
          </p:nvPr>
        </p:nvSpPr>
        <p:spPr/>
        <p:txBody>
          <a:bodyPr/>
          <a:lstStyle>
            <a:lvl1pPr>
              <a:defRPr/>
            </a:lvl1pPr>
          </a:lstStyle>
          <a:p>
            <a:pPr>
              <a:defRPr/>
            </a:pPr>
            <a:fld id="{A3BB17CA-31BA-471A-9AED-B9E6D24F2764}"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A68543D7-B72D-4F3B-A4BF-63E23EE11477}"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Title 6"/>
          <p:cNvSpPr>
            <a:spLocks noGrp="1"/>
          </p:cNvSpPr>
          <p:nvPr>
            <p:ph type="title"/>
          </p:nvPr>
        </p:nvSpPr>
        <p:spPr/>
        <p:txBody>
          <a:bodyPr/>
          <a:lstStyle/>
          <a:p>
            <a:r>
              <a:rPr lang="ru-RU"/>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AE1A7BF-D6DE-424F-A56B-7F5167CC1F5D}"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 name="Date Placeholder 3"/>
          <p:cNvSpPr>
            <a:spLocks noGrp="1"/>
          </p:cNvSpPr>
          <p:nvPr>
            <p:ph type="dt" sz="half" idx="10"/>
          </p:nvPr>
        </p:nvSpPr>
        <p:spPr/>
        <p:txBody>
          <a:bodyPr/>
          <a:lstStyle>
            <a:lvl1pPr>
              <a:defRPr/>
            </a:lvl1pPr>
          </a:lstStyle>
          <a:p>
            <a:pPr>
              <a:defRPr/>
            </a:pPr>
            <a:fld id="{73873ADA-CCE9-4334-9CCE-930B09704411}" type="datetime1">
              <a:rPr lang="ru-RU"/>
              <a:pPr>
                <a:defRPr/>
              </a:pPr>
              <a:t>11.07.2024</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461661D5-7BDC-4D98-8DB7-D8FF6FE8082E}"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66E91F6B-E38E-44BC-A063-35F1CA483D71}" type="datetime1">
              <a:rPr lang="ru-RU"/>
              <a:pPr>
                <a:defRPr/>
              </a:pPr>
              <a:t>11.07.2024</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46C8DB49-B8FD-4B89-850E-2262597DA0C1}"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E2E0FC4A-7988-4BBC-A9E9-7A824C005664}"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44671FC-8D96-4E15-89D8-6791DEE44304}"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9" name="Date Placeholder 1"/>
          <p:cNvSpPr>
            <a:spLocks noGrp="1"/>
          </p:cNvSpPr>
          <p:nvPr>
            <p:ph type="dt" sz="half" idx="10"/>
          </p:nvPr>
        </p:nvSpPr>
        <p:spPr/>
        <p:txBody>
          <a:bodyPr/>
          <a:lstStyle>
            <a:lvl1pPr>
              <a:defRPr/>
            </a:lvl1pPr>
          </a:lstStyle>
          <a:p>
            <a:pPr>
              <a:defRPr/>
            </a:pPr>
            <a:fld id="{B727BC3D-A4FA-470B-83E9-EEE422BA28DF}" type="datetime1">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415B83CB-38F4-448A-BBDC-8E067D711FEB}"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3A47C3B9-8D0C-408B-95B3-0BB3EB2472B3}"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2C734890-8AFE-4502-B695-408D037E072D}"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8F7E257-8EF6-45DA-BDD5-AE2E744CFB68}" type="datetime1">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8E6F2BE1-A1DD-4FD7-BADC-8EF786353C5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9" name="Date Placeholder 1"/>
          <p:cNvSpPr>
            <a:spLocks noGrp="1"/>
          </p:cNvSpPr>
          <p:nvPr>
            <p:ph type="dt" sz="half" idx="10"/>
          </p:nvPr>
        </p:nvSpPr>
        <p:spPr/>
        <p:txBody>
          <a:bodyPr/>
          <a:lstStyle>
            <a:lvl1pPr>
              <a:defRPr/>
            </a:lvl1pPr>
          </a:lstStyle>
          <a:p>
            <a:pPr>
              <a:defRPr/>
            </a:pPr>
            <a:fld id="{07822621-0CB7-4965-9734-C43EC328200A}" type="datetimeFigureOut">
              <a:rPr lang="ru-RU"/>
              <a:pPr>
                <a:defRPr/>
              </a:pPr>
              <a:t>11.07.2024</a:t>
            </a:fld>
            <a:endParaRPr lang="ru-RU"/>
          </a:p>
        </p:txBody>
      </p:sp>
      <p:sp>
        <p:nvSpPr>
          <p:cNvPr id="10" name="Footer Placeholder 2"/>
          <p:cNvSpPr>
            <a:spLocks noGrp="1"/>
          </p:cNvSpPr>
          <p:nvPr>
            <p:ph type="ftr" sz="quarter" idx="11"/>
          </p:nvPr>
        </p:nvSpPr>
        <p:spPr/>
        <p:txBody>
          <a:bodyPr/>
          <a:lstStyle>
            <a:lvl1pPr>
              <a:defRPr/>
            </a:lvl1pPr>
          </a:lstStyle>
          <a:p>
            <a:pPr>
              <a:defRPr/>
            </a:pPr>
            <a:endParaRPr lang="ru-RU"/>
          </a:p>
        </p:txBody>
      </p:sp>
      <p:sp>
        <p:nvSpPr>
          <p:cNvPr id="11" name="Slide Number Placeholder 3"/>
          <p:cNvSpPr>
            <a:spLocks noGrp="1"/>
          </p:cNvSpPr>
          <p:nvPr>
            <p:ph type="sldNum" sz="quarter" idx="12"/>
          </p:nvPr>
        </p:nvSpPr>
        <p:spPr/>
        <p:txBody>
          <a:bodyPr/>
          <a:lstStyle>
            <a:lvl1pPr>
              <a:defRPr/>
            </a:lvl1pPr>
          </a:lstStyle>
          <a:p>
            <a:pPr>
              <a:defRPr/>
            </a:pPr>
            <a:fld id="{80EA2B9C-2017-4B69-87FA-DC4705D7A01D}"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9C15999-1840-47C0-B564-455A68E5968F}"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p:txBody>
          <a:bodyPr/>
          <a:lstStyle>
            <a:lvl1pPr>
              <a:defRPr/>
            </a:lvl1pPr>
          </a:lstStyle>
          <a:p>
            <a:pPr>
              <a:defRPr/>
            </a:pPr>
            <a:fld id="{EACBC6E5-2D2B-4BDC-ADE8-09B087EA858C}" type="datetime1">
              <a:rPr lang="ru-RU"/>
              <a:pPr>
                <a:defRPr/>
              </a:pPr>
              <a:t>11.07.2024</a:t>
            </a:fld>
            <a:endParaRPr lang="ru-RU"/>
          </a:p>
        </p:txBody>
      </p:sp>
      <p:sp>
        <p:nvSpPr>
          <p:cNvPr id="12" name="Footer Placeholder 4"/>
          <p:cNvSpPr>
            <a:spLocks noGrp="1"/>
          </p:cNvSpPr>
          <p:nvPr>
            <p:ph type="ftr" sz="quarter" idx="11"/>
          </p:nvPr>
        </p:nvSpPr>
        <p:spPr/>
        <p:txBody>
          <a:bodyPr/>
          <a:lstStyle>
            <a:lvl1pPr>
              <a:defRPr/>
            </a:lvl1pPr>
          </a:lstStyle>
          <a:p>
            <a:pPr>
              <a:defRPr/>
            </a:pPr>
            <a:endParaRPr lang="ru-RU"/>
          </a:p>
        </p:txBody>
      </p:sp>
      <p:sp>
        <p:nvSpPr>
          <p:cNvPr id="13" name="Slide Number Placeholder 5"/>
          <p:cNvSpPr>
            <a:spLocks noGrp="1"/>
          </p:cNvSpPr>
          <p:nvPr>
            <p:ph type="sldNum" sz="quarter" idx="12"/>
          </p:nvPr>
        </p:nvSpPr>
        <p:spPr/>
        <p:txBody>
          <a:bodyPr/>
          <a:lstStyle>
            <a:lvl1pPr>
              <a:defRPr/>
            </a:lvl1pPr>
          </a:lstStyle>
          <a:p>
            <a:pPr>
              <a:defRPr/>
            </a:pPr>
            <a:fld id="{C05FAB3F-C674-436A-B56A-605FAA9D5B67}"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Rectangle 4"/>
          <p:cNvSpPr>
            <a:spLocks noGrp="1" noChangeArrowheads="1"/>
          </p:cNvSpPr>
          <p:nvPr>
            <p:ph type="dt" sz="half" idx="10"/>
          </p:nvPr>
        </p:nvSpPr>
        <p:spPr/>
        <p:txBody>
          <a:bodyPr/>
          <a:lstStyle>
            <a:lvl1pPr>
              <a:defRPr smtClean="0"/>
            </a:lvl1pPr>
          </a:lstStyle>
          <a:p>
            <a:pPr>
              <a:defRPr/>
            </a:pPr>
            <a:fld id="{AB2C22BB-A64C-405C-A77A-768032C68443}" type="datetime1">
              <a:rPr lang="ru-RU"/>
              <a:pPr>
                <a:defRPr/>
              </a:pPr>
              <a:t>11.07.2024</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7A02FA29-8525-4A86-BBE5-54E26A80B98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Date Placeholder 4"/>
          <p:cNvSpPr>
            <a:spLocks noGrp="1"/>
          </p:cNvSpPr>
          <p:nvPr>
            <p:ph type="dt" sz="half" idx="10"/>
          </p:nvPr>
        </p:nvSpPr>
        <p:spPr/>
        <p:txBody>
          <a:bodyPr/>
          <a:lstStyle>
            <a:lvl1pPr>
              <a:defRPr/>
            </a:lvl1pPr>
          </a:lstStyle>
          <a:p>
            <a:pPr>
              <a:defRPr/>
            </a:pPr>
            <a:fld id="{6D7BE2FB-D869-4B42-B264-0E6DCBA159C4}" type="datetimeFigureOut">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5D31D4DB-29C6-40CE-B3E8-1698F4BEB51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12" name="Date Placeholder 4"/>
          <p:cNvSpPr>
            <a:spLocks noGrp="1"/>
          </p:cNvSpPr>
          <p:nvPr>
            <p:ph type="dt" sz="half" idx="10"/>
          </p:nvPr>
        </p:nvSpPr>
        <p:spPr/>
        <p:txBody>
          <a:bodyPr/>
          <a:lstStyle>
            <a:lvl1pPr>
              <a:defRPr/>
            </a:lvl1pPr>
          </a:lstStyle>
          <a:p>
            <a:pPr>
              <a:defRPr/>
            </a:pPr>
            <a:fld id="{9E93CCED-12C2-4FF6-AF67-5B9983401173}" type="datetimeFigureOut">
              <a:rPr lang="ru-RU"/>
              <a:pPr>
                <a:defRPr/>
              </a:pPr>
              <a:t>11.07.2024</a:t>
            </a:fld>
            <a:endParaRPr lang="ru-RU"/>
          </a:p>
        </p:txBody>
      </p:sp>
      <p:sp>
        <p:nvSpPr>
          <p:cNvPr id="13" name="Footer Placeholder 5"/>
          <p:cNvSpPr>
            <a:spLocks noGrp="1"/>
          </p:cNvSpPr>
          <p:nvPr>
            <p:ph type="ftr" sz="quarter" idx="11"/>
          </p:nvPr>
        </p:nvSpPr>
        <p:spPr/>
        <p:txBody>
          <a:bodyPr/>
          <a:lstStyle>
            <a:lvl1pPr>
              <a:defRPr/>
            </a:lvl1pPr>
          </a:lstStyle>
          <a:p>
            <a:pPr>
              <a:defRPr/>
            </a:pPr>
            <a:endParaRPr lang="ru-RU"/>
          </a:p>
        </p:txBody>
      </p:sp>
      <p:sp>
        <p:nvSpPr>
          <p:cNvPr id="14" name="Slide Number Placeholder 6"/>
          <p:cNvSpPr>
            <a:spLocks noGrp="1"/>
          </p:cNvSpPr>
          <p:nvPr>
            <p:ph type="sldNum" sz="quarter" idx="12"/>
          </p:nvPr>
        </p:nvSpPr>
        <p:spPr/>
        <p:txBody>
          <a:bodyPr/>
          <a:lstStyle>
            <a:lvl1pPr>
              <a:defRPr/>
            </a:lvl1pPr>
          </a:lstStyle>
          <a:p>
            <a:pPr>
              <a:defRPr/>
            </a:pPr>
            <a:fld id="{83A392E3-C209-4523-A99D-67564698772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presentation-creation.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hyperlink" Target="https://presentation-creation.ru/" TargetMode="Externa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hyperlink" Target="https://presentation-creation.ru/" TargetMode="Externa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hyperlink" Target="https://presentation-creation.ru/" TargetMode="Externa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hyperlink" Target="https://presentation-creation.ru/" TargetMode="Externa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hyperlink" Target="https://presentation-creation.ru/" TargetMode="Externa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chemeClr val="tx2"/>
                </a:solidFill>
                <a:cs typeface="+mn-cs"/>
              </a:defRPr>
            </a:lvl1pPr>
          </a:lstStyle>
          <a:p>
            <a:pPr>
              <a:defRPr/>
            </a:pPr>
            <a:fld id="{493F4FF4-14C4-4C1C-9DF6-967632D45D4E}" type="datetimeFigureOut">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chemeClr val="tx2"/>
                </a:solidFill>
                <a:cs typeface="+mn-cs"/>
              </a:defRPr>
            </a:lvl1pPr>
          </a:lstStyle>
          <a:p>
            <a:pPr>
              <a:defRPr/>
            </a:pPr>
            <a:fld id="{21D34207-BC1D-40E9-9881-93F928011E5C}" type="slidenum">
              <a:rPr lang="ru-RU"/>
              <a:pPr>
                <a:defRPr/>
              </a:pPr>
              <a:t>‹#›</a:t>
            </a:fld>
            <a:endParaRPr lang="ru-RU"/>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1033"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00" r:id="rId2"/>
    <p:sldLayoutId id="2147483727" r:id="rId3"/>
    <p:sldLayoutId id="2147483699" r:id="rId4"/>
    <p:sldLayoutId id="2147483698" r:id="rId5"/>
    <p:sldLayoutId id="2147483697" r:id="rId6"/>
    <p:sldLayoutId id="2147483728" r:id="rId7"/>
    <p:sldLayoutId id="2147483729" r:id="rId8"/>
    <p:sldLayoutId id="2147483730" r:id="rId9"/>
    <p:sldLayoutId id="2147483696" r:id="rId10"/>
    <p:sldLayoutId id="2147483731" r:id="rId11"/>
    <p:sldLayoutId id="2147483732" r:id="rId12"/>
  </p:sldLayoutIdLst>
  <p:transition spd="med">
    <p:fade/>
  </p:transition>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Trebuchet MS" pitchFamily="34" charset="0"/>
        </a:defRPr>
      </a:lvl2pPr>
      <a:lvl3pPr algn="ctr" rtl="0" fontAlgn="base">
        <a:spcBef>
          <a:spcPct val="0"/>
        </a:spcBef>
        <a:spcAft>
          <a:spcPct val="0"/>
        </a:spcAft>
        <a:defRPr sz="4400">
          <a:solidFill>
            <a:srgbClr val="FFFFFF"/>
          </a:solidFill>
          <a:latin typeface="Trebuchet MS" pitchFamily="34" charset="0"/>
        </a:defRPr>
      </a:lvl3pPr>
      <a:lvl4pPr algn="ctr" rtl="0" fontAlgn="base">
        <a:spcBef>
          <a:spcPct val="0"/>
        </a:spcBef>
        <a:spcAft>
          <a:spcPct val="0"/>
        </a:spcAft>
        <a:defRPr sz="4400">
          <a:solidFill>
            <a:srgbClr val="FFFFFF"/>
          </a:solidFill>
          <a:latin typeface="Trebuchet MS" pitchFamily="34" charset="0"/>
        </a:defRPr>
      </a:lvl4pPr>
      <a:lvl5pPr algn="ctr" rtl="0" fontAlgn="base">
        <a:spcBef>
          <a:spcPct val="0"/>
        </a:spcBef>
        <a:spcAft>
          <a:spcPct val="0"/>
        </a:spcAft>
        <a:defRPr sz="4400">
          <a:solidFill>
            <a:srgbClr val="FFFFFF"/>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4339"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14340"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A7BD8561-5A4D-437D-B772-A5407747B49E}" type="slidenum">
              <a:rPr lang="ru-RU"/>
              <a:pPr>
                <a:defRPr/>
              </a:pPr>
              <a:t>‹#›</a:t>
            </a:fld>
            <a:endParaRPr lang="ru-RU"/>
          </a:p>
        </p:txBody>
      </p:sp>
      <p:sp>
        <p:nvSpPr>
          <p:cNvPr id="14344"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14345"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05" r:id="rId2"/>
    <p:sldLayoutId id="2147483734" r:id="rId3"/>
    <p:sldLayoutId id="2147483704" r:id="rId4"/>
    <p:sldLayoutId id="2147483703" r:id="rId5"/>
    <p:sldLayoutId id="2147483702" r:id="rId6"/>
    <p:sldLayoutId id="2147483735" r:id="rId7"/>
    <p:sldLayoutId id="2147483736" r:id="rId8"/>
    <p:sldLayoutId id="2147483737" r:id="rId9"/>
    <p:sldLayoutId id="2147483701" r:id="rId10"/>
    <p:sldLayoutId id="2147483738" r:id="rId11"/>
    <p:sldLayoutId id="2147483739"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7651"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27652"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5A5F11A8-D84B-409C-AB44-3B89E00DDBFC}" type="slidenum">
              <a:rPr lang="ru-RU"/>
              <a:pPr>
                <a:defRPr/>
              </a:pPr>
              <a:t>‹#›</a:t>
            </a:fld>
            <a:endParaRPr lang="ru-RU"/>
          </a:p>
        </p:txBody>
      </p:sp>
      <p:sp>
        <p:nvSpPr>
          <p:cNvPr id="27656"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27657"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10" r:id="rId2"/>
    <p:sldLayoutId id="2147483741" r:id="rId3"/>
    <p:sldLayoutId id="2147483709" r:id="rId4"/>
    <p:sldLayoutId id="2147483708" r:id="rId5"/>
    <p:sldLayoutId id="2147483707" r:id="rId6"/>
    <p:sldLayoutId id="2147483742" r:id="rId7"/>
    <p:sldLayoutId id="2147483743" r:id="rId8"/>
    <p:sldLayoutId id="2147483744" r:id="rId9"/>
    <p:sldLayoutId id="2147483706" r:id="rId10"/>
    <p:sldLayoutId id="2147483745" r:id="rId11"/>
    <p:sldLayoutId id="2147483746"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40963"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40964"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4BFEEF82-1948-460A-882A-67C224F7C89D}" type="slidenum">
              <a:rPr lang="ru-RU"/>
              <a:pPr>
                <a:defRPr/>
              </a:pPr>
              <a:t>‹#›</a:t>
            </a:fld>
            <a:endParaRPr lang="ru-RU"/>
          </a:p>
        </p:txBody>
      </p:sp>
      <p:sp>
        <p:nvSpPr>
          <p:cNvPr id="40968"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40969"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15" r:id="rId2"/>
    <p:sldLayoutId id="2147483748" r:id="rId3"/>
    <p:sldLayoutId id="2147483714" r:id="rId4"/>
    <p:sldLayoutId id="2147483713" r:id="rId5"/>
    <p:sldLayoutId id="2147483712" r:id="rId6"/>
    <p:sldLayoutId id="2147483749" r:id="rId7"/>
    <p:sldLayoutId id="2147483750" r:id="rId8"/>
    <p:sldLayoutId id="2147483751" r:id="rId9"/>
    <p:sldLayoutId id="2147483711" r:id="rId10"/>
    <p:sldLayoutId id="2147483752" r:id="rId11"/>
    <p:sldLayoutId id="2147483753"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4275"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54276"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DF0BD7EE-B208-46A4-8CD1-EA220962E60E}" type="slidenum">
              <a:rPr lang="ru-RU"/>
              <a:pPr>
                <a:defRPr/>
              </a:pPr>
              <a:t>‹#›</a:t>
            </a:fld>
            <a:endParaRPr lang="ru-RU"/>
          </a:p>
        </p:txBody>
      </p:sp>
      <p:sp>
        <p:nvSpPr>
          <p:cNvPr id="5428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54281"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4" r:id="rId1"/>
    <p:sldLayoutId id="2147483720" r:id="rId2"/>
    <p:sldLayoutId id="2147483755" r:id="rId3"/>
    <p:sldLayoutId id="2147483719" r:id="rId4"/>
    <p:sldLayoutId id="2147483718" r:id="rId5"/>
    <p:sldLayoutId id="2147483717" r:id="rId6"/>
    <p:sldLayoutId id="2147483756" r:id="rId7"/>
    <p:sldLayoutId id="2147483757" r:id="rId8"/>
    <p:sldLayoutId id="2147483758" r:id="rId9"/>
    <p:sldLayoutId id="2147483716" r:id="rId10"/>
    <p:sldLayoutId id="2147483759" r:id="rId11"/>
    <p:sldLayoutId id="2147483760"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758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a:defRPr/>
              </a:pPr>
              <a:endParaRPr lang="en-US">
                <a:solidFill>
                  <a:prstClr val="black"/>
                </a:solidFill>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a:defRPr/>
              </a:pPr>
              <a:endParaRPr lang="en-US">
                <a:solidFill>
                  <a:prstClr val="black"/>
                </a:solidFill>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solidFill>
                  <a:prstClr val="black"/>
                </a:solidFill>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a:defRPr/>
              </a:pPr>
              <a:endParaRPr lang="en-US">
                <a:solidFill>
                  <a:prstClr val="black"/>
                </a:solidFill>
                <a:cs typeface="+mn-cs"/>
              </a:endParaRPr>
            </a:p>
          </p:txBody>
        </p:sp>
      </p:grpSp>
      <p:sp>
        <p:nvSpPr>
          <p:cNvPr id="6758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smtClean="0">
                <a:solidFill>
                  <a:srgbClr val="073E87"/>
                </a:solidFill>
                <a:cs typeface="+mn-cs"/>
              </a:defRPr>
            </a:lvl1pPr>
          </a:lstStyle>
          <a:p>
            <a:pPr>
              <a:defRPr/>
            </a:pPr>
            <a:fld id="{66E91F6B-E38E-44BC-A063-35F1CA483D71}" type="datetime1">
              <a:rPr lang="ru-RU"/>
              <a:pPr>
                <a:defRPr/>
              </a:pPr>
              <a:t>11.07.2024</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rgbClr val="073E87"/>
                </a:solidFill>
                <a:cs typeface="+mn-cs"/>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smtClean="0">
                <a:solidFill>
                  <a:srgbClr val="073E87"/>
                </a:solidFill>
                <a:cs typeface="+mn-cs"/>
              </a:defRPr>
            </a:lvl1pPr>
          </a:lstStyle>
          <a:p>
            <a:pPr>
              <a:defRPr/>
            </a:pPr>
            <a:fld id="{499DB088-DE3C-4D32-A883-A9E171405484}" type="slidenum">
              <a:rPr lang="ru-RU"/>
              <a:pPr>
                <a:defRPr/>
              </a:pPr>
              <a:t>‹#›</a:t>
            </a:fld>
            <a:endParaRPr lang="ru-RU"/>
          </a:p>
        </p:txBody>
      </p:sp>
      <p:sp>
        <p:nvSpPr>
          <p:cNvPr id="6759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pic>
        <p:nvPicPr>
          <p:cNvPr id="67593" name="Рисунок 14">
            <a:hlinkClick r:id="rId15"/>
          </p:cNvPr>
          <p:cNvPicPr>
            <a:picLocks noChangeAspect="1"/>
          </p:cNvPicPr>
          <p:nvPr userDrawn="1"/>
        </p:nvPicPr>
        <p:blipFill>
          <a:blip r:embed="rId16"/>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 id="2147483725" r:id="rId2"/>
    <p:sldLayoutId id="2147483762" r:id="rId3"/>
    <p:sldLayoutId id="2147483724" r:id="rId4"/>
    <p:sldLayoutId id="2147483723" r:id="rId5"/>
    <p:sldLayoutId id="2147483722" r:id="rId6"/>
    <p:sldLayoutId id="2147483763" r:id="rId7"/>
    <p:sldLayoutId id="2147483764" r:id="rId8"/>
    <p:sldLayoutId id="2147483765" r:id="rId9"/>
    <p:sldLayoutId id="2147483721" r:id="rId10"/>
    <p:sldLayoutId id="2147483766" r:id="rId11"/>
    <p:sldLayoutId id="2147483767" r:id="rId12"/>
  </p:sldLayoutIdLst>
  <p:transition spd="med">
    <p:fade/>
  </p:transition>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testportal.gov.ua/" TargetMode="External"/><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50.xml"/><Relationship Id="rId6" Type="http://schemas.openxmlformats.org/officeDocument/2006/relationships/hyperlink" Target="http://www.mon.gov.ua/" TargetMode="External"/><Relationship Id="rId5" Type="http://schemas.openxmlformats.org/officeDocument/2006/relationships/image" Target="../media/image11.png"/><Relationship Id="rId4" Type="http://schemas.openxmlformats.org/officeDocument/2006/relationships/hyperlink" Target="https://vstup.edbo.gov.u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gma.donetsk.ua/putivnik-po-kramatorskiy-donbaskiy-derzhavniy-mashinobudivniy-akademiyi.html" TargetMode="Externa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3"/>
          <p:cNvSpPr txBox="1">
            <a:spLocks noChangeArrowheads="1"/>
          </p:cNvSpPr>
          <p:nvPr/>
        </p:nvSpPr>
        <p:spPr bwMode="auto">
          <a:xfrm>
            <a:off x="611188" y="3213100"/>
            <a:ext cx="7921625" cy="584200"/>
          </a:xfrm>
          <a:prstGeom prst="rect">
            <a:avLst/>
          </a:prstGeom>
          <a:noFill/>
          <a:ln w="9525">
            <a:noFill/>
            <a:miter lim="800000"/>
            <a:headEnd/>
            <a:tailEnd/>
          </a:ln>
        </p:spPr>
        <p:txBody>
          <a:bodyPr>
            <a:spAutoFit/>
          </a:bodyPr>
          <a:lstStyle/>
          <a:p>
            <a:pPr algn="ctr" hangingPunct="0"/>
            <a:r>
              <a:rPr lang="uk-UA" sz="3200" b="1">
                <a:solidFill>
                  <a:srgbClr val="0000CC"/>
                </a:solidFill>
                <a:latin typeface="Times New Roman" pitchFamily="18" charset="0"/>
                <a:cs typeface="Times New Roman" pitchFamily="18" charset="0"/>
              </a:rPr>
              <a:t>«Вступна кампанія 2024 в Україні</a:t>
            </a:r>
            <a:endParaRPr lang="ru-RU" sz="3200">
              <a:solidFill>
                <a:srgbClr val="0000CC"/>
              </a:solidFill>
              <a:latin typeface="Times New Roman" pitchFamily="18" charset="0"/>
              <a:cs typeface="Times New Roman" pitchFamily="18" charset="0"/>
            </a:endParaRPr>
          </a:p>
        </p:txBody>
      </p:sp>
      <p:sp>
        <p:nvSpPr>
          <p:cNvPr id="81922" name="TextBox 4"/>
          <p:cNvSpPr txBox="1">
            <a:spLocks noChangeArrowheads="1"/>
          </p:cNvSpPr>
          <p:nvPr/>
        </p:nvSpPr>
        <p:spPr bwMode="auto">
          <a:xfrm>
            <a:off x="971550" y="1628775"/>
            <a:ext cx="7416800" cy="1077913"/>
          </a:xfrm>
          <a:prstGeom prst="rect">
            <a:avLst/>
          </a:prstGeom>
          <a:noFill/>
          <a:ln w="9525">
            <a:noFill/>
            <a:miter lim="800000"/>
            <a:headEnd/>
            <a:tailEnd/>
          </a:ln>
        </p:spPr>
        <p:txBody>
          <a:bodyPr>
            <a:spAutoFit/>
          </a:bodyPr>
          <a:lstStyle/>
          <a:p>
            <a:pPr algn="ctr"/>
            <a:r>
              <a:rPr lang="uk-UA" sz="3200">
                <a:solidFill>
                  <a:srgbClr val="FF0000"/>
                </a:solidFill>
                <a:latin typeface="Times New Roman" pitchFamily="18" charset="0"/>
                <a:cs typeface="Times New Roman" pitchFamily="18" charset="0"/>
              </a:rPr>
              <a:t>Донбаська державна машинобудівна академія</a:t>
            </a:r>
            <a:endParaRPr lang="ru-RU" sz="3200">
              <a:solidFill>
                <a:srgbClr val="FF0000"/>
              </a:solidFill>
              <a:latin typeface="Times New Roman" pitchFamily="18" charset="0"/>
              <a:cs typeface="Times New Roman" pitchFamily="18" charset="0"/>
            </a:endParaRPr>
          </a:p>
        </p:txBody>
      </p:sp>
      <p:pic>
        <p:nvPicPr>
          <p:cNvPr id="81923" name="Picture 4"/>
          <p:cNvPicPr>
            <a:picLocks noChangeAspect="1" noChangeArrowheads="1"/>
          </p:cNvPicPr>
          <p:nvPr/>
        </p:nvPicPr>
        <p:blipFill>
          <a:blip r:embed="rId3"/>
          <a:srcRect/>
          <a:stretch>
            <a:fillRect/>
          </a:stretch>
        </p:blipFill>
        <p:spPr bwMode="auto">
          <a:xfrm>
            <a:off x="8172450" y="188913"/>
            <a:ext cx="855663" cy="974725"/>
          </a:xfrm>
          <a:prstGeom prst="rect">
            <a:avLst/>
          </a:prstGeom>
          <a:noFill/>
          <a:ln w="9525">
            <a:noFill/>
            <a:miter lim="800000"/>
            <a:headEnd/>
            <a:tailEnd/>
          </a:ln>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3"/>
          <a:stretch>
            <a:fillRect/>
          </a:stretch>
        </p:blipFill>
        <p:spPr>
          <a:xfrm>
            <a:off x="8028384" y="188640"/>
            <a:ext cx="851782" cy="974439"/>
          </a:xfrm>
          <a:effectLst>
            <a:softEdge rad="127000"/>
          </a:effectLst>
        </p:spPr>
      </p:pic>
      <p:sp>
        <p:nvSpPr>
          <p:cNvPr id="92162" name="TextBox 6"/>
          <p:cNvSpPr txBox="1">
            <a:spLocks noChangeArrowheads="1"/>
          </p:cNvSpPr>
          <p:nvPr/>
        </p:nvSpPr>
        <p:spPr bwMode="auto">
          <a:xfrm>
            <a:off x="282575" y="306388"/>
            <a:ext cx="7777163" cy="369887"/>
          </a:xfrm>
          <a:prstGeom prst="rect">
            <a:avLst/>
          </a:prstGeom>
          <a:noFill/>
          <a:ln w="9525">
            <a:noFill/>
            <a:miter lim="800000"/>
            <a:headEnd/>
            <a:tailEnd/>
          </a:ln>
        </p:spPr>
        <p:txBody>
          <a:bodyPr>
            <a:spAutoFit/>
          </a:bodyPr>
          <a:lstStyle/>
          <a:p>
            <a:pPr algn="ctr"/>
            <a:r>
              <a:rPr lang="uk-UA">
                <a:solidFill>
                  <a:srgbClr val="FFFFFF"/>
                </a:solidFill>
                <a:latin typeface="Times New Roman" pitchFamily="18" charset="0"/>
                <a:cs typeface="Times New Roman" pitchFamily="18" charset="0"/>
              </a:rPr>
              <a:t>Перелік спеціальностей і освітніх програм ДДМА</a:t>
            </a:r>
            <a:endParaRPr lang="ru-RU">
              <a:solidFill>
                <a:srgbClr val="FFFFFF"/>
              </a:solidFill>
              <a:latin typeface="Times New Roman" pitchFamily="18" charset="0"/>
              <a:cs typeface="Times New Roman" pitchFamily="18" charset="0"/>
            </a:endParaRPr>
          </a:p>
        </p:txBody>
      </p:sp>
      <p:pic>
        <p:nvPicPr>
          <p:cNvPr id="92163" name="Рисунок 2"/>
          <p:cNvPicPr>
            <a:picLocks noChangeAspect="1"/>
          </p:cNvPicPr>
          <p:nvPr/>
        </p:nvPicPr>
        <p:blipFill>
          <a:blip r:embed="rId4"/>
          <a:srcRect l="31100" t="27600" r="27951" b="13600"/>
          <a:stretch>
            <a:fillRect/>
          </a:stretch>
        </p:blipFill>
        <p:spPr bwMode="auto">
          <a:xfrm>
            <a:off x="611188" y="793750"/>
            <a:ext cx="7543800" cy="6092825"/>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3"/>
          <p:cNvSpPr txBox="1">
            <a:spLocks noChangeArrowheads="1"/>
          </p:cNvSpPr>
          <p:nvPr/>
        </p:nvSpPr>
        <p:spPr bwMode="auto">
          <a:xfrm>
            <a:off x="395288" y="404813"/>
            <a:ext cx="7632700" cy="369887"/>
          </a:xfrm>
          <a:prstGeom prst="rect">
            <a:avLst/>
          </a:prstGeom>
          <a:noFill/>
          <a:ln w="9525">
            <a:noFill/>
            <a:miter lim="800000"/>
            <a:headEnd/>
            <a:tailEnd/>
          </a:ln>
        </p:spPr>
        <p:txBody>
          <a:bodyPr>
            <a:spAutoFit/>
          </a:bodyPr>
          <a:lstStyle/>
          <a:p>
            <a:pPr algn="ctr"/>
            <a:r>
              <a:rPr lang="ru-RU">
                <a:solidFill>
                  <a:srgbClr val="FFFFFF"/>
                </a:solidFill>
                <a:latin typeface="Times New Roman" pitchFamily="18" charset="0"/>
                <a:cs typeface="Times New Roman" pitchFamily="18" charset="0"/>
              </a:rPr>
              <a:t>Перелік спеціальностей і освітніх програм ДДМА</a:t>
            </a: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pic>
        <p:nvPicPr>
          <p:cNvPr id="94211" name="Рисунок 8"/>
          <p:cNvPicPr>
            <a:picLocks noChangeAspect="1"/>
          </p:cNvPicPr>
          <p:nvPr/>
        </p:nvPicPr>
        <p:blipFill>
          <a:blip r:embed="rId3"/>
          <a:srcRect l="27950" t="24802" r="20074" b="16402"/>
          <a:stretch>
            <a:fillRect/>
          </a:stretch>
        </p:blipFill>
        <p:spPr bwMode="auto">
          <a:xfrm>
            <a:off x="201613" y="1190625"/>
            <a:ext cx="8740775" cy="5562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3"/>
          <p:cNvSpPr txBox="1">
            <a:spLocks noChangeArrowheads="1"/>
          </p:cNvSpPr>
          <p:nvPr/>
        </p:nvSpPr>
        <p:spPr bwMode="auto">
          <a:xfrm>
            <a:off x="395288" y="547688"/>
            <a:ext cx="7632700" cy="708025"/>
          </a:xfrm>
          <a:prstGeom prst="rect">
            <a:avLst/>
          </a:prstGeom>
          <a:noFill/>
          <a:ln w="9525">
            <a:noFill/>
            <a:miter lim="800000"/>
            <a:headEnd/>
            <a:tailEnd/>
          </a:ln>
        </p:spPr>
        <p:txBody>
          <a:bodyPr>
            <a:spAutoFit/>
          </a:bodyPr>
          <a:lstStyle/>
          <a:p>
            <a:pPr algn="ctr"/>
            <a:r>
              <a:rPr lang="ru-RU" sz="2000" b="1">
                <a:solidFill>
                  <a:srgbClr val="0000CC"/>
                </a:solidFill>
                <a:latin typeface="Roboto"/>
              </a:rPr>
              <a:t>ПРОГРАМА ПІДТРИМКИ ВИПУСКНИКІВ 11-х КЛАСІВ КРАМАТОРСЬКА</a:t>
            </a:r>
            <a:endParaRPr lang="ru-RU" sz="2000" b="1">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extLst>
          </p:cNvPr>
          <p:cNvSpPr txBox="1"/>
          <p:nvPr/>
        </p:nvSpPr>
        <p:spPr>
          <a:xfrm>
            <a:off x="539750" y="1643063"/>
            <a:ext cx="8064500" cy="4646612"/>
          </a:xfrm>
          <a:prstGeom prst="rect">
            <a:avLst/>
          </a:prstGeom>
          <a:noFill/>
        </p:spPr>
        <p:txBody>
          <a:bodyPr>
            <a:spAutoFit/>
          </a:bodyPr>
          <a:lstStyle/>
          <a:p>
            <a:pPr indent="447675" algn="ctr">
              <a:defRPr/>
            </a:pPr>
            <a:r>
              <a:rPr lang="uk-UA" sz="2000" b="1" dirty="0">
                <a:solidFill>
                  <a:srgbClr val="0000CC"/>
                </a:solidFill>
                <a:latin typeface="Times New Roman" panose="02020603050405020304" pitchFamily="18" charset="0"/>
                <a:cs typeface="Times New Roman" panose="02020603050405020304" pitchFamily="18" charset="0"/>
              </a:rPr>
              <a:t>Шановні абітурієнти Краматорська! </a:t>
            </a:r>
          </a:p>
          <a:p>
            <a:pPr indent="447675" algn="just">
              <a:defRPr/>
            </a:pPr>
            <a:endParaRPr lang="uk-UA" sz="2000" dirty="0">
              <a:solidFill>
                <a:srgbClr val="0000CC"/>
              </a:solidFill>
              <a:latin typeface="Times New Roman" panose="02020603050405020304" pitchFamily="18" charset="0"/>
              <a:cs typeface="Times New Roman" panose="02020603050405020304" pitchFamily="18" charset="0"/>
            </a:endParaRPr>
          </a:p>
          <a:p>
            <a:pPr indent="447675" algn="just">
              <a:defRPr/>
            </a:pPr>
            <a:r>
              <a:rPr lang="uk-UA" sz="2000" dirty="0">
                <a:solidFill>
                  <a:srgbClr val="0000CC"/>
                </a:solidFill>
                <a:latin typeface="Times New Roman" panose="02020603050405020304" pitchFamily="18" charset="0"/>
                <a:cs typeface="Times New Roman" panose="02020603050405020304" pitchFamily="18" charset="0"/>
              </a:rPr>
              <a:t>У Краматорську другий рік діє програма підтримки учнів міста, за якою ви маєте змогу за рахунок місцевого бюджету здобути ступінь «Бакалавр» у Донбаській державній машинобудівній академії.</a:t>
            </a:r>
          </a:p>
          <a:p>
            <a:pPr indent="447675" algn="just">
              <a:defRPr/>
            </a:pPr>
            <a:endParaRPr lang="uk-UA" sz="2000" dirty="0">
              <a:solidFill>
                <a:srgbClr val="0000CC"/>
              </a:solidFill>
              <a:latin typeface="Times New Roman" panose="02020603050405020304" pitchFamily="18" charset="0"/>
              <a:cs typeface="Times New Roman" panose="02020603050405020304" pitchFamily="18" charset="0"/>
            </a:endParaRPr>
          </a:p>
          <a:p>
            <a:pPr indent="447675" algn="just">
              <a:defRPr/>
            </a:pPr>
            <a:r>
              <a:rPr lang="uk-UA" sz="2000" dirty="0">
                <a:solidFill>
                  <a:srgbClr val="0000CC"/>
                </a:solidFill>
                <a:latin typeface="Times New Roman" panose="02020603050405020304" pitchFamily="18" charset="0"/>
                <a:cs typeface="Times New Roman" panose="02020603050405020304" pitchFamily="18" charset="0"/>
              </a:rPr>
              <a:t>Щоб скористатися програмою необхідно:</a:t>
            </a:r>
          </a:p>
          <a:p>
            <a:pPr indent="447675" algn="just">
              <a:defRPr/>
            </a:pPr>
            <a:endParaRPr lang="uk-UA" sz="1000" dirty="0">
              <a:solidFill>
                <a:srgbClr val="0000CC"/>
              </a:solidFill>
              <a:latin typeface="Times New Roman" panose="02020603050405020304" pitchFamily="18" charset="0"/>
              <a:cs typeface="Times New Roman" panose="02020603050405020304" pitchFamily="18" charset="0"/>
            </a:endParaRPr>
          </a:p>
          <a:p>
            <a:pPr marL="266700" indent="-266700" algn="just">
              <a:defRPr/>
            </a:pPr>
            <a:r>
              <a:rPr lang="uk-UA" sz="2000" dirty="0">
                <a:solidFill>
                  <a:srgbClr val="0000CC"/>
                </a:solidFill>
                <a:latin typeface="Times New Roman" panose="02020603050405020304" pitchFamily="18" charset="0"/>
                <a:cs typeface="Times New Roman" panose="02020603050405020304" pitchFamily="18" charset="0"/>
              </a:rPr>
              <a:t>1. Виконати умови вступу на контракт (скласти НМТ 2024 року на 100 і більше балів);</a:t>
            </a:r>
          </a:p>
          <a:p>
            <a:pPr algn="just">
              <a:defRPr/>
            </a:pPr>
            <a:r>
              <a:rPr lang="uk-UA" sz="2000" dirty="0">
                <a:solidFill>
                  <a:srgbClr val="0000CC"/>
                </a:solidFill>
                <a:latin typeface="Times New Roman" panose="02020603050405020304" pitchFamily="18" charset="0"/>
                <a:cs typeface="Times New Roman" panose="02020603050405020304" pitchFamily="18" charset="0"/>
              </a:rPr>
              <a:t>2. Бути випускником 11 класу 2024 року;</a:t>
            </a:r>
          </a:p>
          <a:p>
            <a:pPr algn="just">
              <a:defRPr/>
            </a:pPr>
            <a:r>
              <a:rPr lang="uk-UA" sz="2000" dirty="0">
                <a:solidFill>
                  <a:srgbClr val="0000CC"/>
                </a:solidFill>
                <a:latin typeface="Times New Roman" panose="02020603050405020304" pitchFamily="18" charset="0"/>
                <a:cs typeface="Times New Roman" panose="02020603050405020304" pitchFamily="18" charset="0"/>
              </a:rPr>
              <a:t>3. Закінчити будь яку школу міста Краматорська;</a:t>
            </a:r>
          </a:p>
          <a:p>
            <a:pPr algn="just">
              <a:defRPr/>
            </a:pPr>
            <a:r>
              <a:rPr lang="uk-UA" sz="2000" dirty="0">
                <a:solidFill>
                  <a:srgbClr val="0000CC"/>
                </a:solidFill>
                <a:latin typeface="Times New Roman" panose="02020603050405020304" pitchFamily="18" charset="0"/>
                <a:cs typeface="Times New Roman" panose="02020603050405020304" pitchFamily="18" charset="0"/>
              </a:rPr>
              <a:t>4. Вступити до ДДМА на контракт.</a:t>
            </a:r>
          </a:p>
          <a:p>
            <a:pPr>
              <a:defRPr/>
            </a:pPr>
            <a:endParaRPr lang="ru-RU" dirty="0">
              <a:cs typeface="+mn-cs"/>
            </a:endParaRPr>
          </a:p>
          <a:p>
            <a:pPr>
              <a:defRPr/>
            </a:pPr>
            <a:endParaRPr lang="ru-RU" dirty="0">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3"/>
          <p:cNvSpPr txBox="1">
            <a:spLocks noChangeArrowheads="1"/>
          </p:cNvSpPr>
          <p:nvPr/>
        </p:nvSpPr>
        <p:spPr bwMode="auto">
          <a:xfrm>
            <a:off x="395288" y="547688"/>
            <a:ext cx="7632700" cy="400050"/>
          </a:xfrm>
          <a:prstGeom prst="rect">
            <a:avLst/>
          </a:prstGeom>
          <a:noFill/>
          <a:ln w="9525">
            <a:noFill/>
            <a:miter lim="800000"/>
            <a:headEnd/>
            <a:tailEnd/>
          </a:ln>
        </p:spPr>
        <p:txBody>
          <a:bodyPr>
            <a:spAutoFit/>
          </a:bodyPr>
          <a:lstStyle/>
          <a:p>
            <a:pPr algn="ctr"/>
            <a:r>
              <a:rPr lang="ru-RU" sz="2000" b="1">
                <a:solidFill>
                  <a:srgbClr val="0000CC"/>
                </a:solidFill>
                <a:latin typeface="Roboto"/>
              </a:rPr>
              <a:t>ВІЙСЬКОВО-ОБЛІКОВІ ДОКУМЕНТИ ДЛЯ ВСТУПУ ДО ДДМА </a:t>
            </a:r>
            <a:endParaRPr lang="ru-RU" sz="2000" b="1">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extLst>
          </p:cNvPr>
          <p:cNvSpPr txBox="1"/>
          <p:nvPr/>
        </p:nvSpPr>
        <p:spPr>
          <a:xfrm>
            <a:off x="395288" y="1595438"/>
            <a:ext cx="8064500" cy="5262562"/>
          </a:xfrm>
          <a:prstGeom prst="rect">
            <a:avLst/>
          </a:prstGeom>
          <a:noFill/>
        </p:spPr>
        <p:txBody>
          <a:bodyPr>
            <a:spAutoFit/>
          </a:bodyPr>
          <a:lstStyle/>
          <a:p>
            <a:pPr indent="447675" algn="just">
              <a:defRPr/>
            </a:pPr>
            <a:r>
              <a:rPr lang="uk-UA" sz="2000" b="1" dirty="0">
                <a:solidFill>
                  <a:srgbClr val="0000CC"/>
                </a:solidFill>
                <a:latin typeface="Times New Roman" panose="02020603050405020304" pitchFamily="18" charset="0"/>
                <a:cs typeface="Times New Roman" panose="02020603050405020304" pitchFamily="18" charset="0"/>
              </a:rPr>
              <a:t>Для осіб чоловічої статі віком від 18 до 60 років, які вступають до ДДМА на денну/заочну форму здобуття освіти у 2024 році, подають наступні  військово-облікові документи: </a:t>
            </a:r>
            <a:r>
              <a:rPr lang="uk-UA" sz="2000" b="1" dirty="0">
                <a:solidFill>
                  <a:srgbClr val="FF0000"/>
                </a:solidFill>
                <a:latin typeface="Times New Roman" pitchFamily="18" charset="0"/>
                <a:cs typeface="Times New Roman" pitchFamily="18" charset="0"/>
              </a:rPr>
              <a:t>для призовників </a:t>
            </a:r>
            <a:r>
              <a:rPr lang="uk-UA" sz="2000" b="1" dirty="0">
                <a:solidFill>
                  <a:srgbClr val="0000CC"/>
                </a:solidFill>
                <a:latin typeface="Times New Roman" pitchFamily="18" charset="0"/>
                <a:cs typeface="Times New Roman" pitchFamily="18" charset="0"/>
              </a:rPr>
              <a:t>- посвідчення про приписку до призивної дільниці, </a:t>
            </a:r>
            <a:r>
              <a:rPr lang="uk-UA" sz="2000" b="1" dirty="0">
                <a:solidFill>
                  <a:srgbClr val="FF0000"/>
                </a:solidFill>
                <a:latin typeface="Times New Roman" pitchFamily="18" charset="0"/>
                <a:cs typeface="Times New Roman" pitchFamily="18" charset="0"/>
              </a:rPr>
              <a:t>для військовозобов’язаних </a:t>
            </a:r>
            <a:r>
              <a:rPr lang="uk-UA" sz="2000" b="1" dirty="0">
                <a:solidFill>
                  <a:srgbClr val="0000CC"/>
                </a:solidFill>
                <a:latin typeface="Times New Roman" pitchFamily="18" charset="0"/>
                <a:cs typeface="Times New Roman" pitchFamily="18" charset="0"/>
              </a:rPr>
              <a:t>- військовий квиток або тимчасове посвідчення, </a:t>
            </a:r>
            <a:r>
              <a:rPr lang="uk-UA" sz="2000" b="1" dirty="0">
                <a:solidFill>
                  <a:srgbClr val="FF0000"/>
                </a:solidFill>
                <a:latin typeface="Times New Roman" pitchFamily="18" charset="0"/>
                <a:cs typeface="Times New Roman" pitchFamily="18" charset="0"/>
              </a:rPr>
              <a:t>для резервістів </a:t>
            </a:r>
            <a:r>
              <a:rPr lang="uk-UA" sz="2000" b="1" dirty="0">
                <a:solidFill>
                  <a:srgbClr val="0000CC"/>
                </a:solidFill>
                <a:latin typeface="Times New Roman" pitchFamily="18" charset="0"/>
                <a:cs typeface="Times New Roman" pitchFamily="18" charset="0"/>
              </a:rPr>
              <a:t>- військовий квиток. </a:t>
            </a:r>
          </a:p>
          <a:p>
            <a:pPr indent="447675" algn="just">
              <a:defRPr/>
            </a:pPr>
            <a:r>
              <a:rPr lang="uk-UA" sz="2000" b="1" dirty="0">
                <a:solidFill>
                  <a:srgbClr val="0000CC"/>
                </a:solidFill>
                <a:latin typeface="Times New Roman" pitchFamily="18" charset="0"/>
                <a:cs typeface="Times New Roman" pitchFamily="18" charset="0"/>
              </a:rPr>
              <a:t>До відповідного документу військовозобов’язаний додає витяг із застосунку «Резерв+» або довідку із </a:t>
            </a:r>
            <a:r>
              <a:rPr lang="uk-UA" sz="2000" b="1" dirty="0" err="1">
                <a:solidFill>
                  <a:srgbClr val="0000CC"/>
                </a:solidFill>
                <a:latin typeface="Times New Roman" panose="02020603050405020304" pitchFamily="18" charset="0"/>
                <a:cs typeface="Times New Roman" panose="02020603050405020304" pitchFamily="18" charset="0"/>
              </a:rPr>
              <a:t>ЦНАПу</a:t>
            </a:r>
            <a:r>
              <a:rPr lang="uk-UA" sz="2000" b="1" dirty="0">
                <a:solidFill>
                  <a:srgbClr val="0000CC"/>
                </a:solidFill>
                <a:latin typeface="Times New Roman" panose="02020603050405020304" pitchFamily="18" charset="0"/>
                <a:cs typeface="Times New Roman" panose="02020603050405020304" pitchFamily="18" charset="0"/>
              </a:rPr>
              <a:t> про оновлення даних. </a:t>
            </a:r>
          </a:p>
          <a:p>
            <a:pPr indent="447675" algn="just">
              <a:defRPr/>
            </a:pPr>
            <a:r>
              <a:rPr lang="uk-UA" sz="2000" b="1" dirty="0">
                <a:solidFill>
                  <a:srgbClr val="0000CC"/>
                </a:solidFill>
                <a:latin typeface="Times New Roman" panose="02020603050405020304" pitchFamily="18" charset="0"/>
                <a:cs typeface="Times New Roman" panose="02020603050405020304" pitchFamily="18" charset="0"/>
              </a:rPr>
              <a:t>Приймальна комісія перевіряє актуальність відповідних документів через застосунок «Резерв+». </a:t>
            </a:r>
          </a:p>
          <a:p>
            <a:pPr indent="447675" algn="just">
              <a:defRPr/>
            </a:pPr>
            <a:r>
              <a:rPr lang="uk-UA" sz="2000" b="1" dirty="0">
                <a:solidFill>
                  <a:srgbClr val="FF0000"/>
                </a:solidFill>
                <a:latin typeface="Times New Roman" panose="02020603050405020304" pitchFamily="18" charset="0"/>
                <a:cs typeface="Times New Roman" panose="02020603050405020304" pitchFamily="18" charset="0"/>
              </a:rPr>
              <a:t>Важливо</a:t>
            </a:r>
            <a:r>
              <a:rPr lang="uk-UA" sz="2000" b="1" dirty="0">
                <a:solidFill>
                  <a:srgbClr val="0000CC"/>
                </a:solidFill>
                <a:latin typeface="Times New Roman" panose="02020603050405020304" pitchFamily="18" charset="0"/>
                <a:cs typeface="Times New Roman" panose="02020603050405020304" pitchFamily="18" charset="0"/>
              </a:rPr>
              <a:t>, щоб отримані дані із «Резерв+» щодо населеного пункту в якому зареєстрований військовозобов'язаний (призовник, резервіст) співпадали з фактичним місцем проживанням військовозобов’язаного.  </a:t>
            </a:r>
          </a:p>
          <a:p>
            <a:pPr indent="447675" algn="just">
              <a:defRPr/>
            </a:pPr>
            <a:endParaRPr lang="uk-UA" sz="2000" dirty="0">
              <a:solidFill>
                <a:srgbClr val="0000CC"/>
              </a:solidFill>
              <a:latin typeface="Times New Roman" panose="02020603050405020304" pitchFamily="18" charset="0"/>
              <a:cs typeface="Times New Roman" panose="02020603050405020304" pitchFamily="18" charset="0"/>
            </a:endParaRPr>
          </a:p>
          <a:p>
            <a:pPr>
              <a:defRPr/>
            </a:pPr>
            <a:endParaRPr lang="ru-RU" dirty="0">
              <a:cs typeface="+mn-cs"/>
            </a:endParaRPr>
          </a:p>
          <a:p>
            <a:pPr>
              <a:defRPr/>
            </a:pPr>
            <a:endParaRPr lang="ru-RU" dirty="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3"/>
          <p:cNvSpPr txBox="1">
            <a:spLocks noChangeArrowheads="1"/>
          </p:cNvSpPr>
          <p:nvPr/>
        </p:nvSpPr>
        <p:spPr bwMode="auto">
          <a:xfrm>
            <a:off x="395288" y="547688"/>
            <a:ext cx="7632700" cy="400050"/>
          </a:xfrm>
          <a:prstGeom prst="rect">
            <a:avLst/>
          </a:prstGeom>
          <a:noFill/>
          <a:ln w="9525">
            <a:noFill/>
            <a:miter lim="800000"/>
            <a:headEnd/>
            <a:tailEnd/>
          </a:ln>
        </p:spPr>
        <p:txBody>
          <a:bodyPr>
            <a:spAutoFit/>
          </a:bodyPr>
          <a:lstStyle/>
          <a:p>
            <a:pPr algn="ctr"/>
            <a:r>
              <a:rPr lang="ru-RU" sz="2000" b="1">
                <a:solidFill>
                  <a:srgbClr val="0000CC"/>
                </a:solidFill>
                <a:latin typeface="Roboto"/>
              </a:rPr>
              <a:t>СПЕЦІАЛЬНІ УМОВИ ВСТУПУ </a:t>
            </a:r>
            <a:endParaRPr lang="ru-RU" sz="2000" b="1">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97283" name="TextBox 5"/>
          <p:cNvSpPr txBox="1">
            <a:spLocks noChangeArrowheads="1"/>
          </p:cNvSpPr>
          <p:nvPr/>
        </p:nvSpPr>
        <p:spPr bwMode="auto">
          <a:xfrm>
            <a:off x="539750" y="1250950"/>
            <a:ext cx="8064500" cy="5078413"/>
          </a:xfrm>
          <a:prstGeom prst="rect">
            <a:avLst/>
          </a:prstGeom>
          <a:noFill/>
          <a:ln w="9525">
            <a:noFill/>
            <a:miter lim="800000"/>
            <a:headEnd/>
            <a:tailEnd/>
          </a:ln>
        </p:spPr>
        <p:txBody>
          <a:bodyPr>
            <a:spAutoFit/>
          </a:bodyPr>
          <a:lstStyle/>
          <a:p>
            <a:pPr indent="447675" algn="just"/>
            <a:r>
              <a:rPr lang="ru-RU">
                <a:solidFill>
                  <a:srgbClr val="0000CC"/>
                </a:solidFill>
                <a:latin typeface="Times New Roman" pitchFamily="18" charset="0"/>
                <a:cs typeface="Times New Roman" pitchFamily="18" charset="0"/>
              </a:rPr>
              <a:t>Спеціальними умовами вступу на навчання за державним замовленням на основі ПЗСО або НРК5 у вигляді участі в конкурсі на місця державного замовлення за квотою-2 користуються особи, місце проживання яких зареєстровано (задекларовано) на тимчасово окупованій території, або в населених пунктах, віднесених до територій активних бойових дій (територій активних бойових дій, на яких функціонують державні електронні інформаційні ресурси) станом на 01 липня 2024 року та які перебувають на ній або які переселилися з неї після 01 січня 2024 року (Вступ за результатами співбесіди або НМТ).</a:t>
            </a:r>
          </a:p>
          <a:p>
            <a:pPr indent="447675" algn="just"/>
            <a:r>
              <a:rPr lang="ru-RU">
                <a:solidFill>
                  <a:srgbClr val="0000CC"/>
                </a:solidFill>
                <a:latin typeface="Times New Roman" pitchFamily="18" charset="0"/>
                <a:cs typeface="Times New Roman" pitchFamily="18" charset="0"/>
              </a:rPr>
              <a:t>Спеціальними умовами вступу на навчання за державним замовленням на основі ПЗСО або НРК5 у вигляді участі в конкурсі на місця державного за квотою-2 за результатами НМТ або НМТ та творчого конкурсу (для спеціальностей, визначених у додатку 1 користуються особи, місце проживання яких зареєстровано (задекларовано) на тимчасово окупованій території, або в населених пунктах, віднесених до територій активних бойових дій (територій активних бойових дій, на яких функціонують державні електронні інформаційні ресурси) станом на 01 липня 2024 року та які переселилися з неї до 01 січня 2024 року (Вступ тільки за результатами НМТ).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2"/>
          <a:srcRect l="4514" t="11639" r="25603" b="11446"/>
          <a:stretch>
            <a:fillRect/>
          </a:stretch>
        </p:blipFill>
        <p:spPr>
          <a:xfrm>
            <a:off x="3187471" y="3420388"/>
            <a:ext cx="5484991" cy="3273975"/>
          </a:xfrm>
          <a:effectLst>
            <a:softEdge rad="127000"/>
          </a:effectLst>
        </p:spPr>
      </p:pic>
      <p:sp>
        <p:nvSpPr>
          <p:cNvPr id="34818" name="Rectangle 5"/>
          <p:cNvSpPr>
            <a:spLocks noChangeArrowheads="1"/>
          </p:cNvSpPr>
          <p:nvPr/>
        </p:nvSpPr>
        <p:spPr bwMode="auto">
          <a:xfrm>
            <a:off x="322263" y="5084763"/>
            <a:ext cx="3097212" cy="1477962"/>
          </a:xfrm>
          <a:prstGeom prst="rect">
            <a:avLst/>
          </a:prstGeom>
          <a:noFill/>
          <a:ln w="9525">
            <a:noFill/>
            <a:miter lim="800000"/>
            <a:headEnd/>
            <a:tailEnd/>
          </a:ln>
        </p:spPr>
        <p:txBody>
          <a:bodyPr>
            <a:spAutoFit/>
          </a:bodyPr>
          <a:lstStyle/>
          <a:p>
            <a:pPr>
              <a:defRPr/>
            </a:pPr>
            <a:r>
              <a:rPr lang="uk-UA" b="1" dirty="0">
                <a:solidFill>
                  <a:srgbClr val="FFFF00"/>
                </a:solidFill>
                <a:latin typeface="Times New Roman" pitchFamily="18" charset="0"/>
                <a:cs typeface="Times New Roman" pitchFamily="18" charset="0"/>
              </a:rPr>
              <a:t>УЦОЯО </a:t>
            </a:r>
            <a:r>
              <a:rPr lang="uk-UA" altLang="uk-UA" b="1" dirty="0">
                <a:solidFill>
                  <a:srgbClr val="FFFF00"/>
                </a:solidFill>
                <a:latin typeface="Times New Roman" pitchFamily="18" charset="0"/>
                <a:cs typeface="Times New Roman" pitchFamily="18" charset="0"/>
              </a:rPr>
              <a:t>– </a:t>
            </a:r>
            <a:r>
              <a:rPr lang="en-US" altLang="uk-UA" b="1" dirty="0">
                <a:solidFill>
                  <a:srgbClr val="FFFF00"/>
                </a:solidFill>
                <a:cs typeface="+mn-cs"/>
                <a:hlinkClick r:id="rId3"/>
              </a:rPr>
              <a:t>www.testportal.gov.ua</a:t>
            </a:r>
            <a:endParaRPr lang="uk-UA" altLang="uk-UA" b="1" dirty="0">
              <a:solidFill>
                <a:srgbClr val="FFFF00"/>
              </a:solidFill>
              <a:cs typeface="+mn-cs"/>
            </a:endParaRPr>
          </a:p>
          <a:p>
            <a:pPr>
              <a:defRPr/>
            </a:pPr>
            <a:r>
              <a:rPr lang="en-US" altLang="uk-UA" b="1" dirty="0">
                <a:solidFill>
                  <a:srgbClr val="FFFF00"/>
                </a:solidFill>
                <a:cs typeface="+mn-cs"/>
              </a:rPr>
              <a:t> </a:t>
            </a:r>
            <a:r>
              <a:rPr lang="uk-UA" altLang="uk-UA" b="1" dirty="0">
                <a:solidFill>
                  <a:srgbClr val="FFFF00"/>
                </a:solidFill>
                <a:cs typeface="+mn-cs"/>
              </a:rPr>
              <a:t>    </a:t>
            </a:r>
            <a:endParaRPr lang="uk-UA" altLang="uk-UA" dirty="0">
              <a:solidFill>
                <a:srgbClr val="FFFF00"/>
              </a:solidFill>
              <a:cs typeface="+mn-cs"/>
            </a:endParaRPr>
          </a:p>
          <a:p>
            <a:pPr>
              <a:defRPr/>
            </a:pPr>
            <a:r>
              <a:rPr lang="uk-UA" altLang="uk-UA" b="1" dirty="0">
                <a:solidFill>
                  <a:srgbClr val="FFFF00"/>
                </a:solidFill>
                <a:latin typeface="Times New Roman" pitchFamily="18" charset="0"/>
                <a:cs typeface="Times New Roman" pitchFamily="18" charset="0"/>
              </a:rPr>
              <a:t>ЄДЕБО –  </a:t>
            </a:r>
            <a:r>
              <a:rPr lang="en-US" altLang="uk-UA" b="1" dirty="0">
                <a:solidFill>
                  <a:srgbClr val="FFFF00"/>
                </a:solidFill>
                <a:latin typeface="Arial" panose="020B0604020202020204" pitchFamily="34" charset="0"/>
                <a:cs typeface="Arial" panose="020B0604020202020204" pitchFamily="34" charset="0"/>
                <a:hlinkClick r:id="rId4"/>
              </a:rPr>
              <a:t>https://vstup.edbo.gov.ua/</a:t>
            </a:r>
            <a:r>
              <a:rPr lang="uk-UA" altLang="uk-UA" b="1" dirty="0">
                <a:solidFill>
                  <a:srgbClr val="FFFF00"/>
                </a:solidFill>
                <a:latin typeface="Arial" panose="020B0604020202020204" pitchFamily="34" charset="0"/>
                <a:cs typeface="Arial" panose="020B0604020202020204" pitchFamily="34" charset="0"/>
              </a:rPr>
              <a:t> </a:t>
            </a:r>
            <a:endParaRPr lang="ru-RU" b="1" u="sng"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34820" name="Picture 5" descr="Новый рисунок"/>
          <p:cNvPicPr>
            <a:picLocks noChangeAspect="1" noChangeArrowheads="1"/>
          </p:cNvPicPr>
          <p:nvPr/>
        </p:nvPicPr>
        <p:blipFill>
          <a:blip r:embed="rId5"/>
          <a:srcRect/>
          <a:stretch>
            <a:fillRect/>
          </a:stretch>
        </p:blipFill>
        <p:spPr bwMode="auto">
          <a:xfrm>
            <a:off x="4278249" y="594418"/>
            <a:ext cx="4638951" cy="2474541"/>
          </a:xfrm>
          <a:prstGeom prst="rect">
            <a:avLst/>
          </a:prstGeom>
          <a:noFill/>
          <a:ln w="9525">
            <a:noFill/>
            <a:miter lim="800000"/>
            <a:headEnd/>
            <a:tailEnd/>
          </a:ln>
          <a:effectLst>
            <a:softEdge rad="127000"/>
          </a:effectLst>
        </p:spPr>
      </p:pic>
      <p:sp>
        <p:nvSpPr>
          <p:cNvPr id="98308" name="Rectangle 6"/>
          <p:cNvSpPr>
            <a:spLocks noChangeArrowheads="1"/>
          </p:cNvSpPr>
          <p:nvPr/>
        </p:nvSpPr>
        <p:spPr bwMode="auto">
          <a:xfrm>
            <a:off x="322263" y="4268788"/>
            <a:ext cx="2982912" cy="646112"/>
          </a:xfrm>
          <a:prstGeom prst="rect">
            <a:avLst/>
          </a:prstGeom>
          <a:noFill/>
          <a:ln w="9525">
            <a:noFill/>
            <a:miter lim="800000"/>
            <a:headEnd/>
            <a:tailEnd/>
          </a:ln>
        </p:spPr>
        <p:txBody>
          <a:bodyPr>
            <a:spAutoFit/>
          </a:bodyPr>
          <a:lstStyle/>
          <a:p>
            <a:r>
              <a:rPr lang="uk-UA" b="1">
                <a:solidFill>
                  <a:srgbClr val="FFFF00"/>
                </a:solidFill>
                <a:latin typeface="Times New Roman" pitchFamily="18" charset="0"/>
                <a:cs typeface="Times New Roman" pitchFamily="18" charset="0"/>
              </a:rPr>
              <a:t>МОН –</a:t>
            </a:r>
            <a:r>
              <a:rPr lang="uk-UA">
                <a:solidFill>
                  <a:srgbClr val="FFFF00"/>
                </a:solidFill>
              </a:rPr>
              <a:t>     </a:t>
            </a:r>
            <a:r>
              <a:rPr lang="en-US" b="1">
                <a:hlinkClick r:id="rId6"/>
              </a:rPr>
              <a:t>www.mon.gov.ua</a:t>
            </a:r>
            <a:endParaRPr lang="ru-RU" b="1"/>
          </a:p>
        </p:txBody>
      </p:sp>
      <p:sp>
        <p:nvSpPr>
          <p:cNvPr id="98309" name="Rectangle 7"/>
          <p:cNvSpPr>
            <a:spLocks noChangeArrowheads="1"/>
          </p:cNvSpPr>
          <p:nvPr/>
        </p:nvSpPr>
        <p:spPr bwMode="auto">
          <a:xfrm>
            <a:off x="273050" y="3500438"/>
            <a:ext cx="2967038" cy="523875"/>
          </a:xfrm>
          <a:prstGeom prst="rect">
            <a:avLst/>
          </a:prstGeom>
          <a:noFill/>
          <a:ln w="9525">
            <a:noFill/>
            <a:miter lim="800000"/>
            <a:headEnd/>
            <a:tailEnd/>
          </a:ln>
        </p:spPr>
        <p:txBody>
          <a:bodyPr wrap="none">
            <a:spAutoFit/>
          </a:bodyPr>
          <a:lstStyle/>
          <a:p>
            <a:r>
              <a:rPr lang="uk-UA" sz="2800" b="1">
                <a:solidFill>
                  <a:srgbClr val="0000CC"/>
                </a:solidFill>
                <a:latin typeface="Times New Roman" pitchFamily="18" charset="0"/>
                <a:cs typeface="Times New Roman" pitchFamily="18" charset="0"/>
              </a:rPr>
              <a:t>Корисні джерела</a:t>
            </a:r>
            <a:r>
              <a:rPr lang="uk-UA" i="1">
                <a:solidFill>
                  <a:schemeClr val="accent2"/>
                </a:solidFill>
              </a:rPr>
              <a:t>:</a:t>
            </a:r>
            <a:endParaRPr lang="ru-RU" i="1">
              <a:solidFill>
                <a:schemeClr val="accent2"/>
              </a:solidFill>
            </a:endParaRPr>
          </a:p>
        </p:txBody>
      </p:sp>
      <p:pic>
        <p:nvPicPr>
          <p:cNvPr id="98310" name="Picture 4"/>
          <p:cNvPicPr>
            <a:picLocks noChangeAspect="1" noChangeArrowheads="1"/>
          </p:cNvPicPr>
          <p:nvPr/>
        </p:nvPicPr>
        <p:blipFill>
          <a:blip r:embed="rId7"/>
          <a:srcRect/>
          <a:stretch>
            <a:fillRect/>
          </a:stretch>
        </p:blipFill>
        <p:spPr bwMode="auto">
          <a:xfrm>
            <a:off x="8316913" y="188913"/>
            <a:ext cx="711200" cy="811212"/>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8" cstate="print">
            <a:extLst>
              <a:ext uri="{28A0092B-C50C-407E-A947-70E740481C1C}"/>
            </a:extLst>
          </a:blip>
          <a:srcRect l="18277" t="10097" r="18200" b="5048"/>
          <a:stretch/>
        </p:blipFill>
        <p:spPr bwMode="auto">
          <a:xfrm>
            <a:off x="289876" y="404664"/>
            <a:ext cx="3960440" cy="2975862"/>
          </a:xfrm>
          <a:prstGeom prst="rect">
            <a:avLst/>
          </a:prstGeom>
          <a:ln>
            <a:noFill/>
          </a:ln>
          <a:effectLst>
            <a:softEdge rad="112500"/>
          </a:effectLst>
          <a:extLst>
            <a:ext uri="{909E8E84-426E-40DD-AFC4-6F175D3DCCD1}"/>
            <a:ext uri="{91240B29-F687-4F45-9708-019B960494DF}"/>
            <a:ext uri="{AF507438-7753-43E0-B8FC-AC1667EBCBE1}"/>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8488"/>
            <a:ext cx="8229600" cy="3459162"/>
          </a:xfrm>
        </p:spPr>
        <p:txBody>
          <a:bodyPr rtlCol="0">
            <a:normAutofit fontScale="32500" lnSpcReduction="20000"/>
          </a:bodyPr>
          <a:lstStyle/>
          <a:p>
            <a:pPr marL="274320" indent="-274320" algn="ctr" fontAlgn="auto">
              <a:lnSpc>
                <a:spcPct val="120000"/>
              </a:lnSpc>
              <a:spcAft>
                <a:spcPts val="0"/>
              </a:spcAft>
              <a:buFontTx/>
              <a:buNone/>
              <a:defRPr/>
            </a:pPr>
            <a:r>
              <a:rPr lang="ru-RU" sz="5000" b="1" dirty="0" err="1">
                <a:solidFill>
                  <a:srgbClr val="0000CC"/>
                </a:solidFill>
                <a:latin typeface="Times New Roman" pitchFamily="18" charset="0"/>
                <a:cs typeface="Times New Roman" pitchFamily="18" charset="0"/>
              </a:rPr>
              <a:t>Більш</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детальну</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інформацію</a:t>
            </a:r>
            <a:r>
              <a:rPr lang="ru-RU" sz="5000" b="1" dirty="0">
                <a:solidFill>
                  <a:srgbClr val="0000CC"/>
                </a:solidFill>
                <a:latin typeface="Times New Roman" pitchFamily="18" charset="0"/>
                <a:cs typeface="Times New Roman" pitchFamily="18" charset="0"/>
              </a:rPr>
              <a:t> про ДДМА </a:t>
            </a:r>
            <a:r>
              <a:rPr lang="ru-RU" sz="5000" b="1" dirty="0" err="1">
                <a:solidFill>
                  <a:srgbClr val="0000CC"/>
                </a:solidFill>
                <a:latin typeface="Times New Roman" pitchFamily="18" charset="0"/>
                <a:cs typeface="Times New Roman" pitchFamily="18" charset="0"/>
              </a:rPr>
              <a:t>можна</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отримати</a:t>
            </a:r>
            <a:r>
              <a:rPr lang="ru-RU" sz="5000" b="1" dirty="0">
                <a:solidFill>
                  <a:srgbClr val="0000CC"/>
                </a:solidFill>
                <a:latin typeface="Times New Roman" pitchFamily="18" charset="0"/>
                <a:cs typeface="Times New Roman" pitchFamily="18" charset="0"/>
              </a:rPr>
              <a:t> на веб-</a:t>
            </a:r>
            <a:r>
              <a:rPr lang="ru-RU" sz="5000" b="1" dirty="0" err="1">
                <a:solidFill>
                  <a:srgbClr val="0000CC"/>
                </a:solidFill>
                <a:latin typeface="Times New Roman" pitchFamily="18" charset="0"/>
                <a:cs typeface="Times New Roman" pitchFamily="18" charset="0"/>
              </a:rPr>
              <a:t>сайті</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скориставшись</a:t>
            </a:r>
            <a:r>
              <a:rPr lang="ru-RU" sz="5000" b="1" dirty="0">
                <a:solidFill>
                  <a:srgbClr val="0000CC"/>
                </a:solidFill>
                <a:latin typeface="Times New Roman" pitchFamily="18" charset="0"/>
                <a:cs typeface="Times New Roman" pitchFamily="18" charset="0"/>
              </a:rPr>
              <a:t> «ПУТІВНИКОМ ДО ДДМА» за </a:t>
            </a:r>
            <a:r>
              <a:rPr lang="ru-RU" sz="5000" b="1" dirty="0" err="1">
                <a:solidFill>
                  <a:srgbClr val="0000CC"/>
                </a:solidFill>
                <a:latin typeface="Times New Roman" pitchFamily="18" charset="0"/>
                <a:cs typeface="Times New Roman" pitchFamily="18" charset="0"/>
              </a:rPr>
              <a:t>писиланням</a:t>
            </a:r>
            <a:r>
              <a:rPr lang="ru-RU" sz="5000" b="1" dirty="0">
                <a:solidFill>
                  <a:srgbClr val="0000CC"/>
                </a:solidFill>
                <a:latin typeface="Times New Roman" pitchFamily="18" charset="0"/>
                <a:cs typeface="Times New Roman" pitchFamily="18" charset="0"/>
              </a:rPr>
              <a:t>:</a:t>
            </a:r>
          </a:p>
          <a:p>
            <a:pPr marL="274320" indent="-274320" algn="ctr" fontAlgn="auto">
              <a:lnSpc>
                <a:spcPct val="120000"/>
              </a:lnSpc>
              <a:spcAft>
                <a:spcPts val="0"/>
              </a:spcAft>
              <a:buFontTx/>
              <a:buNone/>
              <a:defRPr/>
            </a:pPr>
            <a:r>
              <a:rPr lang="en-US" sz="5000" b="1" dirty="0">
                <a:solidFill>
                  <a:srgbClr val="0000CC"/>
                </a:solidFill>
                <a:latin typeface="Times New Roman" pitchFamily="18" charset="0"/>
                <a:cs typeface="Times New Roman" pitchFamily="18" charset="0"/>
                <a:hlinkClick r:id="rId2"/>
              </a:rPr>
              <a:t>http://www.dgma.donetsk.ua/putivnik-po-kramatorskiy-donbaskiy-derzhavniy-mashinobudivniy-akademiyi.html</a:t>
            </a:r>
            <a:endParaRPr lang="uk-UA" sz="5000" b="1" dirty="0">
              <a:solidFill>
                <a:srgbClr val="0000CC"/>
              </a:solidFill>
              <a:latin typeface="Times New Roman" pitchFamily="18" charset="0"/>
              <a:cs typeface="Times New Roman" pitchFamily="18" charset="0"/>
            </a:endParaRPr>
          </a:p>
          <a:p>
            <a:pPr marL="274320" indent="-274320" algn="ctr" fontAlgn="auto">
              <a:lnSpc>
                <a:spcPct val="120000"/>
              </a:lnSpc>
              <a:spcAft>
                <a:spcPts val="0"/>
              </a:spcAft>
              <a:buFontTx/>
              <a:buNone/>
              <a:defRPr/>
            </a:pPr>
            <a:endParaRPr lang="uk-UA" sz="3700" b="1" dirty="0">
              <a:solidFill>
                <a:srgbClr val="0000CC"/>
              </a:solidFill>
              <a:latin typeface="Times New Roman" pitchFamily="18" charset="0"/>
              <a:cs typeface="Times New Roman" pitchFamily="18" charset="0"/>
            </a:endParaRPr>
          </a:p>
          <a:p>
            <a:pPr marL="274320" indent="-274320" algn="ctr" fontAlgn="auto">
              <a:lnSpc>
                <a:spcPct val="120000"/>
              </a:lnSpc>
              <a:spcAft>
                <a:spcPts val="0"/>
              </a:spcAft>
              <a:buFontTx/>
              <a:buNone/>
              <a:defRPr/>
            </a:pPr>
            <a:r>
              <a:rPr lang="ru-RU" sz="5000" b="1" dirty="0">
                <a:solidFill>
                  <a:srgbClr val="0000CC"/>
                </a:solidFill>
                <a:latin typeface="Times New Roman" pitchFamily="18" charset="0"/>
                <a:cs typeface="Times New Roman" pitchFamily="18" charset="0"/>
              </a:rPr>
              <a:t>У </a:t>
            </a:r>
            <a:r>
              <a:rPr lang="ru-RU" sz="5000" b="1" dirty="0" err="1">
                <a:solidFill>
                  <a:srgbClr val="0000CC"/>
                </a:solidFill>
                <a:latin typeface="Times New Roman" pitchFamily="18" charset="0"/>
                <a:cs typeface="Times New Roman" pitchFamily="18" charset="0"/>
              </a:rPr>
              <a:t>разі</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необхідності</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працівники</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Приймальної</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комісії</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допоможуть</a:t>
            </a:r>
            <a:r>
              <a:rPr lang="ru-RU" sz="5000" b="1" dirty="0">
                <a:solidFill>
                  <a:srgbClr val="0000CC"/>
                </a:solidFill>
                <a:latin typeface="Times New Roman" pitchFamily="18" charset="0"/>
                <a:cs typeface="Times New Roman" pitchFamily="18" charset="0"/>
              </a:rPr>
              <a:t> вам </a:t>
            </a:r>
          </a:p>
          <a:p>
            <a:pPr marL="274320" indent="-274320" algn="ctr" fontAlgn="auto">
              <a:lnSpc>
                <a:spcPct val="120000"/>
              </a:lnSpc>
              <a:spcAft>
                <a:spcPts val="0"/>
              </a:spcAft>
              <a:buFontTx/>
              <a:buNone/>
              <a:defRPr/>
            </a:pPr>
            <a:r>
              <a:rPr lang="ru-RU" sz="5000" b="1" dirty="0">
                <a:solidFill>
                  <a:srgbClr val="0000CC"/>
                </a:solidFill>
                <a:latin typeface="Times New Roman" pitchFamily="18" charset="0"/>
                <a:cs typeface="Times New Roman" pitchFamily="18" charset="0"/>
              </a:rPr>
              <a:t>у </a:t>
            </a:r>
            <a:r>
              <a:rPr lang="ru-RU" sz="5000" b="1" dirty="0" err="1">
                <a:solidFill>
                  <a:srgbClr val="0000CC"/>
                </a:solidFill>
                <a:latin typeface="Times New Roman" pitchFamily="18" charset="0"/>
                <a:cs typeface="Times New Roman" pitchFamily="18" charset="0"/>
              </a:rPr>
              <a:t>вирішенні</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питань</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що</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стосуються</a:t>
            </a:r>
            <a:r>
              <a:rPr lang="ru-RU" sz="5000" b="1" dirty="0">
                <a:solidFill>
                  <a:srgbClr val="0000CC"/>
                </a:solidFill>
                <a:latin typeface="Times New Roman" pitchFamily="18" charset="0"/>
                <a:cs typeface="Times New Roman" pitchFamily="18" charset="0"/>
              </a:rPr>
              <a:t> </a:t>
            </a:r>
            <a:r>
              <a:rPr lang="ru-RU" sz="5000" b="1" dirty="0" err="1">
                <a:solidFill>
                  <a:srgbClr val="0000CC"/>
                </a:solidFill>
                <a:latin typeface="Times New Roman" pitchFamily="18" charset="0"/>
                <a:cs typeface="Times New Roman" pitchFamily="18" charset="0"/>
              </a:rPr>
              <a:t>вступу</a:t>
            </a:r>
            <a:r>
              <a:rPr lang="ru-RU" sz="5000" b="1" dirty="0">
                <a:solidFill>
                  <a:srgbClr val="0000CC"/>
                </a:solidFill>
                <a:latin typeface="Times New Roman" pitchFamily="18" charset="0"/>
                <a:cs typeface="Times New Roman" pitchFamily="18" charset="0"/>
              </a:rPr>
              <a:t> до ДДМА </a:t>
            </a:r>
          </a:p>
          <a:p>
            <a:pPr marL="274320" indent="-274320" algn="ctr" fontAlgn="auto">
              <a:lnSpc>
                <a:spcPct val="120000"/>
              </a:lnSpc>
              <a:spcAft>
                <a:spcPts val="0"/>
              </a:spcAft>
              <a:buFontTx/>
              <a:buNone/>
              <a:defRPr/>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Краматорськ</a:t>
            </a:r>
            <a:r>
              <a:rPr lang="ru-RU" sz="4500" b="1" dirty="0">
                <a:solidFill>
                  <a:srgbClr val="0000CC"/>
                </a:solidFill>
                <a:latin typeface="Times New Roman" pitchFamily="18" charset="0"/>
                <a:cs typeface="Times New Roman" pitchFamily="18" charset="0"/>
              </a:rPr>
              <a:t>: +380503477849, +380660517489; 0952455537;</a:t>
            </a:r>
          </a:p>
          <a:p>
            <a:pPr marL="274320" indent="-274320" algn="ctr" fontAlgn="auto">
              <a:lnSpc>
                <a:spcPct val="120000"/>
              </a:lnSpc>
              <a:spcAft>
                <a:spcPts val="0"/>
              </a:spcAft>
              <a:buFontTx/>
              <a:buNone/>
              <a:defRPr/>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Кам’янське</a:t>
            </a:r>
            <a:r>
              <a:rPr lang="ru-RU" sz="4500" b="1" dirty="0">
                <a:solidFill>
                  <a:srgbClr val="0000CC"/>
                </a:solidFill>
                <a:latin typeface="Times New Roman" pitchFamily="18" charset="0"/>
                <a:cs typeface="Times New Roman" pitchFamily="18" charset="0"/>
              </a:rPr>
              <a:t>: +380993071669; </a:t>
            </a: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Тернопіль</a:t>
            </a:r>
            <a:r>
              <a:rPr lang="ru-RU" sz="4500" b="1" dirty="0">
                <a:solidFill>
                  <a:srgbClr val="0000CC"/>
                </a:solidFill>
                <a:latin typeface="Times New Roman" pitchFamily="18" charset="0"/>
                <a:cs typeface="Times New Roman" pitchFamily="18" charset="0"/>
              </a:rPr>
              <a:t>: +380663360808.</a:t>
            </a:r>
          </a:p>
          <a:p>
            <a:pPr marL="274320" indent="-274320" algn="ctr" fontAlgn="auto">
              <a:lnSpc>
                <a:spcPct val="80000"/>
              </a:lnSpc>
              <a:spcAft>
                <a:spcPts val="0"/>
              </a:spcAft>
              <a:buFontTx/>
              <a:buNone/>
              <a:defRPr/>
            </a:pPr>
            <a:endParaRPr lang="ru-RU" sz="4500" b="1" dirty="0">
              <a:solidFill>
                <a:srgbClr val="0000CC"/>
              </a:solidFill>
              <a:latin typeface="Times New Roman" pitchFamily="18" charset="0"/>
              <a:cs typeface="Times New Roman" pitchFamily="18" charset="0"/>
            </a:endParaRPr>
          </a:p>
          <a:p>
            <a:pPr marL="274320" indent="-274320" algn="ctr" fontAlgn="auto">
              <a:lnSpc>
                <a:spcPct val="80000"/>
              </a:lnSpc>
              <a:spcAft>
                <a:spcPts val="0"/>
              </a:spcAft>
              <a:buFontTx/>
              <a:buNone/>
              <a:defRPr/>
            </a:pPr>
            <a:r>
              <a:rPr lang="ru-RU" sz="4500" b="1" dirty="0" err="1">
                <a:solidFill>
                  <a:srgbClr val="0000CC"/>
                </a:solidFill>
                <a:latin typeface="Times New Roman" pitchFamily="18" charset="0"/>
                <a:cs typeface="Times New Roman" pitchFamily="18" charset="0"/>
              </a:rPr>
              <a:t>email</a:t>
            </a:r>
            <a:r>
              <a:rPr lang="ru-RU" sz="4500" b="1" dirty="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a:solidFill>
                  <a:srgbClr val="0000CC"/>
                </a:solidFill>
                <a:latin typeface="Times New Roman" pitchFamily="18" charset="0"/>
                <a:cs typeface="Times New Roman" pitchFamily="18" charset="0"/>
              </a:rPr>
              <a:t> </a:t>
            </a:r>
          </a:p>
          <a:p>
            <a:pPr marL="274320" indent="-274320" algn="ctr" fontAlgn="auto">
              <a:lnSpc>
                <a:spcPct val="80000"/>
              </a:lnSpc>
              <a:spcAft>
                <a:spcPts val="0"/>
              </a:spcAft>
              <a:buFontTx/>
              <a:buNone/>
              <a:defRPr/>
            </a:pPr>
            <a:endParaRPr lang="ru-RU" sz="4500" b="1" dirty="0">
              <a:solidFill>
                <a:srgbClr val="0000CC"/>
              </a:solidFill>
              <a:latin typeface="Times New Roman" pitchFamily="18" charset="0"/>
              <a:cs typeface="Times New Roman" pitchFamily="18" charset="0"/>
            </a:endParaRPr>
          </a:p>
          <a:p>
            <a:pPr marL="274320" indent="-274320" algn="ctr" fontAlgn="auto">
              <a:lnSpc>
                <a:spcPct val="80000"/>
              </a:lnSpc>
              <a:spcAft>
                <a:spcPts val="0"/>
              </a:spcAft>
              <a:buFontTx/>
              <a:buNone/>
              <a:defRPr/>
            </a:pPr>
            <a:r>
              <a:rPr lang="ru-RU" sz="4500" b="1" dirty="0">
                <a:solidFill>
                  <a:srgbClr val="0000CC"/>
                </a:solidFill>
                <a:latin typeface="Times New Roman" pitchFamily="18" charset="0"/>
                <a:cs typeface="Times New Roman" pitchFamily="18" charset="0"/>
              </a:rPr>
              <a:t>Сайт </a:t>
            </a:r>
            <a:r>
              <a:rPr lang="ru-RU" sz="4500" b="1" dirty="0" err="1">
                <a:solidFill>
                  <a:srgbClr val="0000CC"/>
                </a:solidFill>
                <a:latin typeface="Times New Roman" pitchFamily="18" charset="0"/>
                <a:cs typeface="Times New Roman" pitchFamily="18" charset="0"/>
              </a:rPr>
              <a:t>академії</a:t>
            </a:r>
            <a:r>
              <a:rPr lang="ru-RU" sz="4500" b="1" dirty="0">
                <a:solidFill>
                  <a:srgbClr val="0000CC"/>
                </a:solidFill>
                <a:latin typeface="Times New Roman" pitchFamily="18" charset="0"/>
                <a:cs typeface="Times New Roman" pitchFamily="18" charset="0"/>
              </a:rPr>
              <a:t>: www.dgma.donetsk.</a:t>
            </a:r>
            <a:r>
              <a:rPr lang="en-US" sz="4500" b="1" dirty="0" err="1">
                <a:solidFill>
                  <a:srgbClr val="0000CC"/>
                </a:solidFill>
                <a:latin typeface="Times New Roman" pitchFamily="18" charset="0"/>
                <a:cs typeface="Times New Roman" pitchFamily="18" charset="0"/>
              </a:rPr>
              <a:t>ua</a:t>
            </a:r>
            <a:r>
              <a:rPr lang="ru-RU" sz="4500" b="1" dirty="0">
                <a:solidFill>
                  <a:srgbClr val="0000CC"/>
                </a:solidFill>
                <a:latin typeface="Times New Roman" pitchFamily="18" charset="0"/>
                <a:cs typeface="Times New Roman" pitchFamily="18" charset="0"/>
              </a:rPr>
              <a:t> </a:t>
            </a:r>
          </a:p>
          <a:p>
            <a:pPr marL="274320" indent="-274320" fontAlgn="auto">
              <a:lnSpc>
                <a:spcPct val="80000"/>
              </a:lnSpc>
              <a:spcAft>
                <a:spcPts val="0"/>
              </a:spcAft>
              <a:defRPr/>
            </a:pPr>
            <a:endParaRPr lang="ru-RU" sz="2000" dirty="0">
              <a:solidFill>
                <a:srgbClr val="0000CC"/>
              </a:solidFill>
              <a:latin typeface="Times New Roman" pitchFamily="18" charset="0"/>
              <a:cs typeface="Times New Roman" pitchFamily="18" charset="0"/>
            </a:endParaRPr>
          </a:p>
        </p:txBody>
      </p:sp>
      <p:pic>
        <p:nvPicPr>
          <p:cNvPr id="99330" name="Picture 5" descr="2016-06-13_vypuskniki"/>
          <p:cNvPicPr>
            <a:picLocks noChangeAspect="1" noChangeArrowheads="1"/>
          </p:cNvPicPr>
          <p:nvPr/>
        </p:nvPicPr>
        <p:blipFill>
          <a:blip r:embed="rId3"/>
          <a:srcRect/>
          <a:stretch>
            <a:fillRect/>
          </a:stretch>
        </p:blipFill>
        <p:spPr bwMode="auto">
          <a:xfrm>
            <a:off x="0" y="0"/>
            <a:ext cx="9144000" cy="2608263"/>
          </a:xfrm>
          <a:prstGeom prst="rect">
            <a:avLst/>
          </a:prstGeom>
          <a:noFill/>
          <a:ln w="9525">
            <a:noFill/>
            <a:miter lim="800000"/>
            <a:headEnd/>
            <a:tailEnd/>
          </a:ln>
        </p:spPr>
      </p:pic>
      <p:sp>
        <p:nvSpPr>
          <p:cNvPr id="99331" name="Text Box 6"/>
          <p:cNvSpPr txBox="1">
            <a:spLocks noChangeArrowheads="1"/>
          </p:cNvSpPr>
          <p:nvPr/>
        </p:nvSpPr>
        <p:spPr bwMode="auto">
          <a:xfrm>
            <a:off x="0" y="2608263"/>
            <a:ext cx="8964613" cy="523875"/>
          </a:xfrm>
          <a:prstGeom prst="rect">
            <a:avLst/>
          </a:prstGeom>
          <a:noFill/>
          <a:ln w="9525">
            <a:noFill/>
            <a:miter lim="800000"/>
            <a:headEnd/>
            <a:tailEnd/>
          </a:ln>
        </p:spPr>
        <p:txBody>
          <a:bodyPr>
            <a:spAutoFit/>
          </a:bodyPr>
          <a:lstStyle/>
          <a:p>
            <a:pPr algn="ctr"/>
            <a:r>
              <a:rPr lang="uk-UA" sz="2800" b="1">
                <a:solidFill>
                  <a:srgbClr val="0000CC"/>
                </a:solidFill>
                <a:latin typeface="Times New Roman" pitchFamily="18" charset="0"/>
              </a:rPr>
              <a:t>Ласкаво запрошуємо до навчання!</a:t>
            </a:r>
            <a:endParaRPr lang="ru-RU" sz="2800" b="1">
              <a:solidFill>
                <a:srgbClr val="0000CC"/>
              </a:solidFill>
              <a:latin typeface="Times New Roman"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755650" y="406400"/>
            <a:ext cx="6562725" cy="792163"/>
          </a:xfrm>
        </p:spPr>
        <p:txBody>
          <a:bodyPr rtlCol="0"/>
          <a:lstStyle/>
          <a:p>
            <a:pPr marL="228600" indent="-228600" fontAlgn="auto">
              <a:spcAft>
                <a:spcPts val="0"/>
              </a:spcAft>
              <a:buFontTx/>
              <a:buNone/>
              <a:defRPr/>
            </a:pPr>
            <a:r>
              <a:rPr lang="uk-UA" sz="2800" b="1" dirty="0">
                <a:solidFill>
                  <a:srgbClr val="0000CC"/>
                </a:solidFill>
                <a:effectLst>
                  <a:outerShdw blurRad="38100" dist="38100" dir="2700000" algn="tl">
                    <a:srgbClr val="C0C0C0"/>
                  </a:outerShdw>
                </a:effectLst>
              </a:rPr>
              <a:t> </a:t>
            </a:r>
          </a:p>
          <a:p>
            <a:pPr marL="228600" indent="-228600" fontAlgn="auto">
              <a:spcAft>
                <a:spcPts val="0"/>
              </a:spcAft>
              <a:defRPr/>
            </a:pPr>
            <a:endParaRPr lang="uk-UA" dirty="0"/>
          </a:p>
        </p:txBody>
      </p:sp>
      <p:pic>
        <p:nvPicPr>
          <p:cNvPr id="11"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
        <p:nvSpPr>
          <p:cNvPr id="83971" name="TextBox 7"/>
          <p:cNvSpPr txBox="1">
            <a:spLocks noChangeArrowheads="1"/>
          </p:cNvSpPr>
          <p:nvPr/>
        </p:nvSpPr>
        <p:spPr bwMode="auto">
          <a:xfrm>
            <a:off x="293688" y="414338"/>
            <a:ext cx="7488237" cy="368300"/>
          </a:xfrm>
          <a:prstGeom prst="rect">
            <a:avLst/>
          </a:prstGeom>
          <a:noFill/>
          <a:ln w="9525">
            <a:noFill/>
            <a:miter lim="800000"/>
            <a:headEnd/>
            <a:tailEnd/>
          </a:ln>
        </p:spPr>
        <p:txBody>
          <a:bodyPr>
            <a:spAutoFit/>
          </a:bodyPr>
          <a:lstStyle/>
          <a:p>
            <a:pPr algn="r"/>
            <a:r>
              <a:rPr lang="uk-UA" b="1">
                <a:solidFill>
                  <a:srgbClr val="0000CC"/>
                </a:solidFill>
                <a:latin typeface="Times New Roman" pitchFamily="18" charset="0"/>
                <a:cs typeface="Times New Roman" pitchFamily="18" charset="0"/>
              </a:rPr>
              <a:t>РЕЄСТРАЦІЯ НА ОСНОВНУ ТА  ДОДАТКОВУ СЕСІЮ НМТ 2024</a:t>
            </a:r>
            <a:endParaRPr lang="ru-RU" b="1">
              <a:solidFill>
                <a:srgbClr val="0000CC"/>
              </a:solidFill>
              <a:latin typeface="Times New Roman" pitchFamily="18" charset="0"/>
              <a:cs typeface="Times New Roman" pitchFamily="18" charset="0"/>
            </a:endParaRPr>
          </a:p>
        </p:txBody>
      </p:sp>
      <p:pic>
        <p:nvPicPr>
          <p:cNvPr id="83972" name="Рисунок 4"/>
          <p:cNvPicPr>
            <a:picLocks noChangeAspect="1"/>
          </p:cNvPicPr>
          <p:nvPr/>
        </p:nvPicPr>
        <p:blipFill>
          <a:blip r:embed="rId3"/>
          <a:srcRect l="35825" t="30247" r="28221" b="8002"/>
          <a:stretch>
            <a:fillRect/>
          </a:stretch>
        </p:blipFill>
        <p:spPr bwMode="auto">
          <a:xfrm>
            <a:off x="1241425" y="792163"/>
            <a:ext cx="6076950" cy="5870575"/>
          </a:xfrm>
          <a:prstGeom prst="rect">
            <a:avLst/>
          </a:prstGeom>
          <a:noFill/>
          <a:ln w="9525">
            <a:noFill/>
            <a:miter lim="800000"/>
            <a:headEnd/>
            <a:tailEnd/>
          </a:ln>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4"/>
          <p:cNvPicPr>
            <a:picLocks noChangeAspect="1" noChangeArrowheads="1"/>
          </p:cNvPicPr>
          <p:nvPr/>
        </p:nvPicPr>
        <p:blipFill>
          <a:blip r:embed="rId2"/>
          <a:srcRect/>
          <a:stretch>
            <a:fillRect/>
          </a:stretch>
        </p:blipFill>
        <p:spPr bwMode="auto">
          <a:xfrm>
            <a:off x="8172450" y="188913"/>
            <a:ext cx="855663" cy="974725"/>
          </a:xfrm>
          <a:prstGeom prst="rect">
            <a:avLst/>
          </a:prstGeom>
          <a:noFill/>
          <a:ln w="9525">
            <a:noFill/>
            <a:miter lim="800000"/>
            <a:headEnd/>
            <a:tailEnd/>
          </a:ln>
        </p:spPr>
      </p:pic>
      <p:sp>
        <p:nvSpPr>
          <p:cNvPr id="6" name="TextBox 5"/>
          <p:cNvSpPr txBox="1"/>
          <p:nvPr/>
        </p:nvSpPr>
        <p:spPr>
          <a:xfrm>
            <a:off x="5580063" y="368300"/>
            <a:ext cx="2505075" cy="4000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sz="2000" dirty="0" err="1">
                <a:solidFill>
                  <a:srgbClr val="0000CC"/>
                </a:solidFill>
                <a:latin typeface="Times New Roman" panose="02020603050405020304" pitchFamily="18" charset="0"/>
                <a:cs typeface="Times New Roman" panose="02020603050405020304" pitchFamily="18" charset="0"/>
              </a:rPr>
              <a:t>Мотиваційний</a:t>
            </a:r>
            <a:r>
              <a:rPr lang="ru-RU" sz="2000" dirty="0">
                <a:solidFill>
                  <a:srgbClr val="0000CC"/>
                </a:solidFill>
                <a:latin typeface="Times New Roman" panose="02020603050405020304" pitchFamily="18" charset="0"/>
                <a:cs typeface="Times New Roman" panose="02020603050405020304" pitchFamily="18" charset="0"/>
              </a:rPr>
              <a:t> лист</a:t>
            </a:r>
          </a:p>
        </p:txBody>
      </p:sp>
      <p:sp>
        <p:nvSpPr>
          <p:cNvPr id="84995" name="TextBox 6"/>
          <p:cNvSpPr txBox="1">
            <a:spLocks noChangeArrowheads="1"/>
          </p:cNvSpPr>
          <p:nvPr/>
        </p:nvSpPr>
        <p:spPr bwMode="auto">
          <a:xfrm>
            <a:off x="395288" y="1268413"/>
            <a:ext cx="8461375" cy="4370387"/>
          </a:xfrm>
          <a:prstGeom prst="rect">
            <a:avLst/>
          </a:prstGeom>
          <a:noFill/>
          <a:ln w="9525">
            <a:noFill/>
            <a:miter lim="800000"/>
            <a:headEnd/>
            <a:tailEnd/>
          </a:ln>
        </p:spPr>
        <p:txBody>
          <a:bodyPr>
            <a:spAutoFit/>
          </a:bodyPr>
          <a:lstStyle/>
          <a:p>
            <a:pPr algn="just"/>
            <a:r>
              <a:rPr lang="uk-UA">
                <a:solidFill>
                  <a:srgbClr val="0000CC"/>
                </a:solidFill>
                <a:latin typeface="Times New Roman" pitchFamily="18" charset="0"/>
                <a:cs typeface="Times New Roman" pitchFamily="18" charset="0"/>
              </a:rPr>
              <a:t>        </a:t>
            </a:r>
            <a:r>
              <a:rPr lang="uk-UA" sz="2000">
                <a:solidFill>
                  <a:srgbClr val="0000CC"/>
                </a:solidFill>
                <a:latin typeface="Times New Roman" pitchFamily="18" charset="0"/>
                <a:cs typeface="Times New Roman" pitchFamily="18" charset="0"/>
              </a:rPr>
              <a:t>Обов’язковою умовою вступу в 2024 році до закладів вищої освіти України, в тому числі і до ДДМА на всі спеціальності та освітні програми, є подання кожним вступником </a:t>
            </a:r>
            <a:r>
              <a:rPr lang="uk-UA" sz="2000" b="1">
                <a:solidFill>
                  <a:srgbClr val="0000CC"/>
                </a:solidFill>
                <a:latin typeface="Times New Roman" pitchFamily="18" charset="0"/>
                <a:cs typeface="Times New Roman" pitchFamily="18" charset="0"/>
              </a:rPr>
              <a:t>мотиваційного листа</a:t>
            </a:r>
            <a:r>
              <a:rPr lang="uk-UA" sz="2000">
                <a:solidFill>
                  <a:srgbClr val="0000CC"/>
                </a:solidFill>
                <a:latin typeface="Times New Roman" pitchFamily="18" charset="0"/>
                <a:cs typeface="Times New Roman" pitchFamily="18" charset="0"/>
              </a:rPr>
              <a:t>. </a:t>
            </a:r>
          </a:p>
          <a:p>
            <a:pPr algn="just"/>
            <a:r>
              <a:rPr lang="uk-UA" sz="2000" b="1">
                <a:solidFill>
                  <a:srgbClr val="0000CC"/>
                </a:solidFill>
                <a:latin typeface="Times New Roman" pitchFamily="18" charset="0"/>
                <a:cs typeface="Times New Roman" pitchFamily="18" charset="0"/>
              </a:rPr>
              <a:t>        Мотиваційний лист </a:t>
            </a:r>
            <a:r>
              <a:rPr lang="uk-UA" sz="2000">
                <a:solidFill>
                  <a:srgbClr val="0000CC"/>
                </a:solidFill>
                <a:latin typeface="Times New Roman" pitchFamily="18" charset="0"/>
                <a:cs typeface="Times New Roman" pitchFamily="18" charset="0"/>
              </a:rPr>
              <a:t>– 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algn="just"/>
            <a:r>
              <a:rPr lang="uk-UA" sz="2000" b="1">
                <a:solidFill>
                  <a:srgbClr val="0000CC"/>
                </a:solidFill>
                <a:latin typeface="Times New Roman" pitchFamily="18" charset="0"/>
                <a:cs typeface="Times New Roman" pitchFamily="18" charset="0"/>
              </a:rPr>
              <a:t>        Кількість поданих заяв, відповідають кількості мотиваційних листів. </a:t>
            </a:r>
          </a:p>
          <a:p>
            <a:pPr algn="just"/>
            <a:r>
              <a:rPr lang="uk-UA" sz="2000">
                <a:solidFill>
                  <a:srgbClr val="0000CC"/>
                </a:solidFill>
                <a:latin typeface="Times New Roman" pitchFamily="18" charset="0"/>
                <a:cs typeface="Times New Roman" pitchFamily="18" charset="0"/>
              </a:rPr>
              <a:t>        Правила написання та вимоги до мотиваційного листа розміщено в правилах прийому та на офіційному сайті ДДМА. </a:t>
            </a:r>
          </a:p>
          <a:p>
            <a:pPr algn="just"/>
            <a:endParaRPr lang="uk-UA">
              <a:solidFill>
                <a:srgbClr val="0000CC"/>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2588" y="1341438"/>
            <a:ext cx="8353425" cy="5183187"/>
          </a:xfrm>
        </p:spPr>
        <p:txBody>
          <a:bodyPr rtlCol="0">
            <a:noAutofit/>
          </a:bodyPr>
          <a:lstStyle/>
          <a:p>
            <a:pPr marL="0" indent="0" algn="just" fontAlgn="auto">
              <a:spcAft>
                <a:spcPts val="0"/>
              </a:spcAft>
              <a:buFontTx/>
              <a:buNone/>
              <a:defRPr/>
            </a:pPr>
            <a:r>
              <a:rPr lang="uk-UA" sz="2000" b="1" u="sng" dirty="0">
                <a:solidFill>
                  <a:srgbClr val="FF3300"/>
                </a:solidFill>
                <a:latin typeface="Times New Roman" pitchFamily="18" charset="0"/>
                <a:cs typeface="Times New Roman" pitchFamily="18" charset="0"/>
              </a:rPr>
              <a:t>01 липня – 31 жовтня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p>
          <a:p>
            <a:pPr marL="0" indent="0" algn="just" fontAlgn="auto">
              <a:spcAft>
                <a:spcPts val="0"/>
              </a:spcAft>
              <a:buFont typeface="Symbol" pitchFamily="18" charset="2"/>
              <a:buNone/>
              <a:defRPr/>
            </a:pPr>
            <a:r>
              <a:rPr lang="ru-RU" sz="2000" b="1" u="sng" dirty="0">
                <a:solidFill>
                  <a:srgbClr val="FF0000"/>
                </a:solidFill>
                <a:latin typeface="Times New Roman" pitchFamily="18" charset="0"/>
                <a:cs typeface="Times New Roman" pitchFamily="18" charset="0"/>
              </a:rPr>
              <a:t>03 – 10 липня </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Реєстрація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заяв</a:t>
            </a:r>
            <a:r>
              <a:rPr lang="ru-RU" sz="2000" dirty="0">
                <a:solidFill>
                  <a:srgbClr val="0000CC"/>
                </a:solidFill>
                <a:latin typeface="Times New Roman" pitchFamily="18" charset="0"/>
                <a:cs typeface="Times New Roman" pitchFamily="18" charset="0"/>
              </a:rPr>
              <a:t> на участь у </a:t>
            </a:r>
            <a:r>
              <a:rPr lang="ru-RU" sz="2000" dirty="0" err="1">
                <a:solidFill>
                  <a:srgbClr val="0000CC"/>
                </a:solidFill>
                <a:latin typeface="Times New Roman" pitchFamily="18" charset="0"/>
                <a:cs typeface="Times New Roman" pitchFamily="18" charset="0"/>
              </a:rPr>
              <a:t>співбесідах</a:t>
            </a:r>
            <a:r>
              <a:rPr lang="ru-RU" sz="2000" dirty="0">
                <a:solidFill>
                  <a:srgbClr val="0000CC"/>
                </a:solidFill>
                <a:latin typeface="Times New Roman" pitchFamily="18" charset="0"/>
                <a:cs typeface="Times New Roman" pitchFamily="18" charset="0"/>
              </a:rPr>
              <a:t> та </a:t>
            </a:r>
            <a:r>
              <a:rPr lang="ru-RU" sz="2000" dirty="0" err="1">
                <a:solidFill>
                  <a:srgbClr val="0000CC"/>
                </a:solidFill>
                <a:latin typeface="Times New Roman" pitchFamily="18" charset="0"/>
                <a:cs typeface="Times New Roman" pitchFamily="18" charset="0"/>
              </a:rPr>
              <a:t>творчому</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конкурсі</a:t>
            </a:r>
            <a:r>
              <a:rPr lang="ru-RU" sz="2000" dirty="0">
                <a:solidFill>
                  <a:srgbClr val="0000CC"/>
                </a:solidFill>
                <a:latin typeface="Times New Roman" pitchFamily="18" charset="0"/>
                <a:cs typeface="Times New Roman" pitchFamily="18" charset="0"/>
              </a:rPr>
              <a:t> через </a:t>
            </a:r>
            <a:r>
              <a:rPr lang="ru-RU" sz="2000" dirty="0" err="1">
                <a:solidFill>
                  <a:srgbClr val="0000CC"/>
                </a:solidFill>
                <a:latin typeface="Times New Roman" pitchFamily="18" charset="0"/>
                <a:cs typeface="Times New Roman" pitchFamily="18" charset="0"/>
              </a:rPr>
              <a:t>електронний</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кабінет</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вступника</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завантаження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необхідних</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документів</a:t>
            </a:r>
            <a:r>
              <a:rPr lang="ru-RU" sz="2000" dirty="0">
                <a:solidFill>
                  <a:srgbClr val="0000CC"/>
                </a:solidFill>
                <a:latin typeface="Times New Roman" pitchFamily="18" charset="0"/>
                <a:cs typeface="Times New Roman" pitchFamily="18" charset="0"/>
              </a:rPr>
              <a:t> (на бюджет). </a:t>
            </a:r>
            <a:r>
              <a:rPr lang="ru-RU" sz="2000" b="1" u="sng" dirty="0">
                <a:solidFill>
                  <a:srgbClr val="FF0000"/>
                </a:solidFill>
                <a:latin typeface="Times New Roman" pitchFamily="18" charset="0"/>
                <a:cs typeface="Times New Roman" pitchFamily="18" charset="0"/>
              </a:rPr>
              <a:t>До 25 липня </a:t>
            </a:r>
            <a:r>
              <a:rPr lang="ru-RU" sz="2000" dirty="0">
                <a:solidFill>
                  <a:srgbClr val="0000CC"/>
                </a:solidFill>
                <a:latin typeface="Times New Roman" pitchFamily="18" charset="0"/>
                <a:cs typeface="Times New Roman" pitchFamily="18" charset="0"/>
              </a:rPr>
              <a:t>– на контракт.</a:t>
            </a:r>
            <a:endParaRPr lang="uk-UA" sz="2000" dirty="0">
              <a:solidFill>
                <a:srgbClr val="0000CC"/>
              </a:solidFill>
              <a:latin typeface="Times New Roman" pitchFamily="18" charset="0"/>
              <a:cs typeface="Times New Roman" pitchFamily="18" charset="0"/>
            </a:endParaRPr>
          </a:p>
          <a:p>
            <a:pPr marL="0" indent="0" algn="just" fontAlgn="auto">
              <a:spcAft>
                <a:spcPts val="0"/>
              </a:spcAft>
              <a:buFont typeface="Symbol" pitchFamily="18" charset="2"/>
              <a:buNone/>
              <a:defRPr/>
            </a:pPr>
            <a:r>
              <a:rPr lang="ru-RU" sz="2000" b="1" u="sng" dirty="0">
                <a:solidFill>
                  <a:srgbClr val="FF3300"/>
                </a:solidFill>
                <a:latin typeface="Times New Roman" pitchFamily="18" charset="0"/>
                <a:cs typeface="Times New Roman" pitchFamily="18" charset="0"/>
              </a:rPr>
              <a:t>з 08 по 19 липня</a:t>
            </a:r>
            <a:r>
              <a:rPr lang="ru-RU" sz="2000" b="1" dirty="0">
                <a:solidFill>
                  <a:srgbClr val="FF3300"/>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a:t>
            </a:r>
            <a:r>
              <a:rPr lang="ru-RU" sz="2000" b="1" dirty="0">
                <a:solidFill>
                  <a:srgbClr val="FF3300"/>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Проведення співбесід та творчого конкурсу для вступу на спеціальність 017 «Фізична культура і спорт» </a:t>
            </a:r>
            <a:r>
              <a:rPr lang="ru-RU" sz="2000" dirty="0">
                <a:solidFill>
                  <a:srgbClr val="0000CC"/>
                </a:solidFill>
                <a:latin typeface="Times New Roman" pitchFamily="18" charset="0"/>
                <a:cs typeface="Times New Roman" pitchFamily="18" charset="0"/>
              </a:rPr>
              <a:t>(на бюджет і контракт). </a:t>
            </a:r>
            <a:r>
              <a:rPr lang="ru-RU" sz="2000" b="1" u="sng" dirty="0">
                <a:solidFill>
                  <a:srgbClr val="FF3300"/>
                </a:solidFill>
                <a:latin typeface="Times New Roman" pitchFamily="18" charset="0"/>
                <a:cs typeface="Times New Roman" pitchFamily="18" charset="0"/>
              </a:rPr>
              <a:t>До 31 липня </a:t>
            </a:r>
            <a:r>
              <a:rPr lang="uk-UA" sz="2000" b="1" dirty="0">
                <a:solidFill>
                  <a:srgbClr val="0000CC"/>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(на контракт).</a:t>
            </a:r>
            <a:endParaRPr lang="uk-UA" sz="2000" dirty="0">
              <a:solidFill>
                <a:srgbClr val="0000CC"/>
              </a:solidFill>
              <a:latin typeface="Times New Roman" pitchFamily="18" charset="0"/>
              <a:cs typeface="Times New Roman" pitchFamily="18" charset="0"/>
            </a:endParaRPr>
          </a:p>
          <a:p>
            <a:pPr marL="0" indent="0" algn="just" fontAlgn="auto">
              <a:spcAft>
                <a:spcPts val="0"/>
              </a:spcAft>
              <a:buFont typeface="Symbol" pitchFamily="18" charset="2"/>
              <a:buNone/>
              <a:defRPr/>
            </a:pPr>
            <a:r>
              <a:rPr lang="uk-UA" sz="2000" b="1" u="sng" dirty="0">
                <a:solidFill>
                  <a:srgbClr val="FF3300"/>
                </a:solidFill>
                <a:latin typeface="Times New Roman" pitchFamily="18" charset="0"/>
                <a:cs typeface="Times New Roman" pitchFamily="18" charset="0"/>
              </a:rPr>
              <a:t> 19 липня </a:t>
            </a:r>
            <a:r>
              <a:rPr lang="uk-UA" sz="2000" u="sng" dirty="0">
                <a:solidFill>
                  <a:srgbClr val="FF3300"/>
                </a:solidFill>
                <a:latin typeface="Times New Roman" pitchFamily="18" charset="0"/>
                <a:cs typeface="Times New Roman" pitchFamily="18" charset="0"/>
              </a:rPr>
              <a:t>- </a:t>
            </a:r>
            <a:r>
              <a:rPr lang="uk-UA" sz="2000" b="1" u="sng" dirty="0">
                <a:solidFill>
                  <a:srgbClr val="FF3300"/>
                </a:solidFill>
                <a:latin typeface="Times New Roman" pitchFamily="18" charset="0"/>
                <a:cs typeface="Times New Roman" pitchFamily="18" charset="0"/>
              </a:rPr>
              <a:t>31 липня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Прийом заяв від випускників ШКІЛ, ПТУ, ВПУ, КОЛЕДЖІВ, ТЕХНІКУМІВ в електронному вигляді</a:t>
            </a:r>
            <a:r>
              <a:rPr lang="uk-UA" sz="2000" dirty="0">
                <a:solidFill>
                  <a:schemeClr val="hlink"/>
                </a:solidFill>
                <a:latin typeface="Times New Roman" pitchFamily="18" charset="0"/>
                <a:cs typeface="Times New Roman" pitchFamily="18" charset="0"/>
              </a:rPr>
              <a:t>.</a:t>
            </a:r>
          </a:p>
          <a:p>
            <a:pPr marL="0" indent="0" algn="just" fontAlgn="auto">
              <a:spcAft>
                <a:spcPts val="0"/>
              </a:spcAft>
              <a:buFontTx/>
              <a:buNone/>
              <a:defRPr/>
            </a:pPr>
            <a:r>
              <a:rPr lang="uk-UA" sz="2000" b="1" u="sng" dirty="0">
                <a:solidFill>
                  <a:srgbClr val="FF3300"/>
                </a:solidFill>
                <a:latin typeface="Times New Roman" pitchFamily="18" charset="0"/>
                <a:cs typeface="Times New Roman" pitchFamily="18" charset="0"/>
              </a:rPr>
              <a:t>05 - 08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Абітурієнт повинен надіслати </a:t>
            </a:r>
            <a:r>
              <a:rPr lang="uk-UA" sz="2000" dirty="0" err="1">
                <a:solidFill>
                  <a:srgbClr val="0000CC"/>
                </a:solidFill>
                <a:latin typeface="Times New Roman" pitchFamily="18" charset="0"/>
                <a:cs typeface="Times New Roman" pitchFamily="18" charset="0"/>
              </a:rPr>
              <a:t>сканкопії</a:t>
            </a:r>
            <a:r>
              <a:rPr lang="uk-UA" sz="2000" dirty="0">
                <a:solidFill>
                  <a:srgbClr val="0000CC"/>
                </a:solidFill>
                <a:latin typeface="Times New Roman" pitchFamily="18" charset="0"/>
                <a:cs typeface="Times New Roman" pitchFamily="18" charset="0"/>
              </a:rPr>
              <a:t> та/або фотокопії документів на електронну пошту приймальної комісії.</a:t>
            </a:r>
          </a:p>
          <a:p>
            <a:pPr marL="274320" indent="-274320" algn="just" fontAlgn="auto">
              <a:spcAft>
                <a:spcPts val="0"/>
              </a:spcAft>
              <a:buFont typeface="Symbol" pitchFamily="18" charset="2"/>
              <a:buNone/>
              <a:defRPr/>
            </a:pPr>
            <a:r>
              <a:rPr lang="uk-UA" sz="2000" b="1" u="sng" dirty="0">
                <a:solidFill>
                  <a:srgbClr val="FF3300"/>
                </a:solidFill>
                <a:latin typeface="Times New Roman" pitchFamily="18" charset="0"/>
                <a:cs typeface="Times New Roman" pitchFamily="18" charset="0"/>
              </a:rPr>
              <a:t>10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бюджет</a:t>
            </a:r>
          </a:p>
          <a:p>
            <a:pPr marL="274320" indent="-274320" algn="just" fontAlgn="auto">
              <a:spcAft>
                <a:spcPts val="0"/>
              </a:spcAft>
              <a:buFont typeface="Symbol" pitchFamily="18" charset="2"/>
              <a:buNone/>
              <a:defRPr/>
            </a:pPr>
            <a:r>
              <a:rPr lang="uk-UA" sz="2000" b="1" u="sng" dirty="0">
                <a:solidFill>
                  <a:srgbClr val="FF3300"/>
                </a:solidFill>
                <a:latin typeface="Times New Roman" pitchFamily="18" charset="0"/>
                <a:cs typeface="Times New Roman" pitchFamily="18" charset="0"/>
              </a:rPr>
              <a:t>30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контракт</a:t>
            </a:r>
          </a:p>
          <a:p>
            <a:pPr marL="274320" indent="-274320" algn="ctr" fontAlgn="auto">
              <a:spcAft>
                <a:spcPts val="0"/>
              </a:spcAft>
              <a:buFontTx/>
              <a:buNone/>
              <a:defRPr/>
            </a:pPr>
            <a:endParaRPr lang="uk-UA" sz="900" dirty="0">
              <a:solidFill>
                <a:srgbClr val="0000CC"/>
              </a:solidFill>
              <a:latin typeface="Times New Roman" pitchFamily="18" charset="0"/>
              <a:cs typeface="Times New Roman" pitchFamily="18" charset="0"/>
            </a:endParaRPr>
          </a:p>
          <a:p>
            <a:pPr marL="274320" indent="-274320" algn="ctr" fontAlgn="auto">
              <a:spcAft>
                <a:spcPts val="0"/>
              </a:spcAft>
              <a:buFontTx/>
              <a:buNone/>
              <a:defRPr/>
            </a:pPr>
            <a:endParaRPr lang="uk-UA" sz="900" dirty="0">
              <a:solidFill>
                <a:srgbClr val="0000CC"/>
              </a:solidFill>
              <a:latin typeface="Times New Roman" pitchFamily="18" charset="0"/>
              <a:cs typeface="Times New Roman" pitchFamily="18" charset="0"/>
            </a:endParaRPr>
          </a:p>
        </p:txBody>
      </p:sp>
      <p:sp>
        <p:nvSpPr>
          <p:cNvPr id="86018" name="Rectangle 2"/>
          <p:cNvSpPr>
            <a:spLocks noGrp="1" noChangeArrowheads="1"/>
          </p:cNvSpPr>
          <p:nvPr>
            <p:ph type="title"/>
          </p:nvPr>
        </p:nvSpPr>
        <p:spPr>
          <a:xfrm>
            <a:off x="444500" y="447675"/>
            <a:ext cx="8229600" cy="604838"/>
          </a:xfrm>
        </p:spPr>
        <p:txBody>
          <a:bodyPr/>
          <a:lstStyle/>
          <a:p>
            <a:r>
              <a:rPr lang="uk-UA" altLang="uk-UA" sz="3200" b="1" smtClean="0">
                <a:solidFill>
                  <a:srgbClr val="0000CC"/>
                </a:solidFill>
                <a:latin typeface="Times New Roman" pitchFamily="18" charset="0"/>
                <a:cs typeface="Times New Roman" pitchFamily="18" charset="0"/>
              </a:rPr>
              <a:t>Основні дати для вступу до ЗВО </a:t>
            </a:r>
            <a:endParaRPr lang="ru-RU" sz="3200" b="1" smtClean="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336550" y="1484313"/>
            <a:ext cx="8640763" cy="4824412"/>
          </a:xfrm>
        </p:spPr>
        <p:txBody>
          <a:bodyPr>
            <a:normAutofit/>
          </a:bodyPr>
          <a:lstStyle/>
          <a:p>
            <a:pPr marL="0" indent="84138" algn="just">
              <a:lnSpc>
                <a:spcPct val="80000"/>
              </a:lnSpc>
              <a:spcBef>
                <a:spcPct val="0"/>
              </a:spcBef>
              <a:buFont typeface="Symbol" pitchFamily="18" charset="2"/>
              <a:buNone/>
            </a:pPr>
            <a:r>
              <a:rPr lang="ru-RU" smtClean="0">
                <a:solidFill>
                  <a:srgbClr val="0000CC"/>
                </a:solidFill>
                <a:latin typeface="Times New Roman" pitchFamily="18" charset="0"/>
                <a:cs typeface="Times New Roman" pitchFamily="18" charset="0"/>
              </a:rPr>
              <a:t>Абітурієнт може подати: до 5 заяв на бюджет;</a:t>
            </a:r>
          </a:p>
          <a:p>
            <a:pPr marL="0" indent="84138" algn="just">
              <a:lnSpc>
                <a:spcPct val="80000"/>
              </a:lnSpc>
              <a:spcBef>
                <a:spcPct val="0"/>
              </a:spcBef>
              <a:buFont typeface="Symbol" pitchFamily="18" charset="2"/>
              <a:buNone/>
            </a:pPr>
            <a:r>
              <a:rPr lang="ru-RU" smtClean="0">
                <a:solidFill>
                  <a:srgbClr val="0000CC"/>
                </a:solidFill>
                <a:latin typeface="Times New Roman" pitchFamily="18" charset="0"/>
                <a:cs typeface="Times New Roman" pitchFamily="18" charset="0"/>
              </a:rPr>
              <a:t>                                      до 15 заяв на  бюджет + контракт.</a:t>
            </a:r>
          </a:p>
          <a:p>
            <a:pPr marL="0" indent="84138" algn="just">
              <a:lnSpc>
                <a:spcPct val="80000"/>
              </a:lnSpc>
              <a:spcBef>
                <a:spcPct val="0"/>
              </a:spcBef>
              <a:buFont typeface="Symbol" pitchFamily="18" charset="2"/>
              <a:buNone/>
            </a:pPr>
            <a:endParaRPr lang="ru-RU" smtClean="0">
              <a:solidFill>
                <a:srgbClr val="0000CC"/>
              </a:solidFill>
              <a:latin typeface="Times New Roman" pitchFamily="18" charset="0"/>
              <a:cs typeface="Times New Roman" pitchFamily="18" charset="0"/>
            </a:endParaRPr>
          </a:p>
          <a:p>
            <a:pPr marL="0" indent="84138" algn="just">
              <a:lnSpc>
                <a:spcPct val="80000"/>
              </a:lnSpc>
              <a:spcBef>
                <a:spcPct val="0"/>
              </a:spcBef>
              <a:buFontTx/>
              <a:buNone/>
            </a:pPr>
            <a:r>
              <a:rPr lang="uk-UA" sz="2200" smtClean="0">
                <a:solidFill>
                  <a:srgbClr val="0000CC"/>
                </a:solidFill>
                <a:latin typeface="Times New Roman" pitchFamily="18" charset="0"/>
                <a:cs typeface="Times New Roman" pitchFamily="18" charset="0"/>
              </a:rPr>
              <a:t>У процесі  подання  заяв  для  участі  в конкурсі абітурієнту  необхідно  вказати в кожній  заяві  пріоритетність  від  </a:t>
            </a:r>
            <a:r>
              <a:rPr lang="uk-UA" sz="2200" b="1" smtClean="0">
                <a:solidFill>
                  <a:srgbClr val="0000CC"/>
                </a:solidFill>
                <a:latin typeface="Times New Roman" pitchFamily="18" charset="0"/>
                <a:cs typeface="Times New Roman" pitchFamily="18" charset="0"/>
              </a:rPr>
              <a:t>1  до  5</a:t>
            </a:r>
            <a:r>
              <a:rPr lang="uk-UA" sz="2200" smtClean="0">
                <a:solidFill>
                  <a:srgbClr val="0000CC"/>
                </a:solidFill>
                <a:latin typeface="Times New Roman" pitchFamily="18" charset="0"/>
                <a:cs typeface="Times New Roman" pitchFamily="18" charset="0"/>
              </a:rPr>
              <a:t>, при  цьому  </a:t>
            </a:r>
            <a:r>
              <a:rPr lang="uk-UA" sz="2200" b="1" smtClean="0">
                <a:solidFill>
                  <a:srgbClr val="0000CC"/>
                </a:solidFill>
                <a:latin typeface="Times New Roman" pitchFamily="18" charset="0"/>
                <a:cs typeface="Times New Roman" pitchFamily="18" charset="0"/>
              </a:rPr>
              <a:t>«1»</a:t>
            </a:r>
            <a:r>
              <a:rPr lang="uk-UA" sz="2200" smtClean="0">
                <a:solidFill>
                  <a:srgbClr val="0000CC"/>
                </a:solidFill>
                <a:latin typeface="Times New Roman" pitchFamily="18" charset="0"/>
                <a:cs typeface="Times New Roman" pitchFamily="18" charset="0"/>
              </a:rPr>
              <a:t>  визначає  найвищу пріоритетність. </a:t>
            </a:r>
          </a:p>
          <a:p>
            <a:pPr marL="0" indent="84138" algn="ctr">
              <a:lnSpc>
                <a:spcPct val="80000"/>
              </a:lnSpc>
              <a:buFontTx/>
              <a:buNone/>
            </a:pPr>
            <a:endParaRPr lang="uk-UA" sz="2600" smtClean="0">
              <a:solidFill>
                <a:srgbClr val="FF3300"/>
              </a:solidFill>
              <a:latin typeface="Times New Roman" pitchFamily="18" charset="0"/>
              <a:cs typeface="Times New Roman" pitchFamily="18" charset="0"/>
            </a:endParaRPr>
          </a:p>
          <a:p>
            <a:pPr marL="0" indent="84138" algn="ctr">
              <a:lnSpc>
                <a:spcPct val="80000"/>
              </a:lnSpc>
              <a:buFontTx/>
              <a:buNone/>
            </a:pPr>
            <a:r>
              <a:rPr lang="uk-UA" sz="2600" smtClean="0">
                <a:solidFill>
                  <a:srgbClr val="FF3300"/>
                </a:solidFill>
                <a:latin typeface="Times New Roman" pitchFamily="18" charset="0"/>
                <a:cs typeface="Times New Roman" pitchFamily="18" charset="0"/>
              </a:rPr>
              <a:t>Пріоритетність не може бути змінена впродовж всієї вступної кампанії.</a:t>
            </a:r>
            <a:r>
              <a:rPr lang="uk-UA" sz="2600" smtClean="0">
                <a:latin typeface="Times New Roman" pitchFamily="18" charset="0"/>
                <a:cs typeface="Times New Roman" pitchFamily="18" charset="0"/>
              </a:rPr>
              <a:t> </a:t>
            </a:r>
          </a:p>
          <a:p>
            <a:pPr marL="0" indent="84138" algn="ctr">
              <a:lnSpc>
                <a:spcPct val="80000"/>
              </a:lnSpc>
              <a:buFontTx/>
              <a:buNone/>
            </a:pPr>
            <a:endParaRPr lang="uk-UA" sz="2600" smtClean="0">
              <a:latin typeface="Times New Roman" pitchFamily="18" charset="0"/>
              <a:cs typeface="Times New Roman" pitchFamily="18" charset="0"/>
            </a:endParaRPr>
          </a:p>
          <a:p>
            <a:pPr marL="0" indent="84138" algn="ctr">
              <a:lnSpc>
                <a:spcPct val="80000"/>
              </a:lnSpc>
              <a:spcBef>
                <a:spcPct val="0"/>
              </a:spcBef>
              <a:buClrTx/>
              <a:buSzTx/>
              <a:buFont typeface="Symbol" pitchFamily="18" charset="2"/>
              <a:buNone/>
            </a:pPr>
            <a:r>
              <a:rPr lang="uk-UA" b="1" smtClean="0">
                <a:solidFill>
                  <a:srgbClr val="0000CC"/>
                </a:solidFill>
                <a:latin typeface="Times New Roman" pitchFamily="18" charset="0"/>
                <a:cs typeface="Calibri" pitchFamily="34" charset="0"/>
              </a:rPr>
              <a:t>Конкурсний бал для вступу на місця державного замовлення: </a:t>
            </a:r>
          </a:p>
          <a:p>
            <a:pPr marL="0" indent="84138" algn="just">
              <a:lnSpc>
                <a:spcPct val="80000"/>
              </a:lnSpc>
              <a:spcBef>
                <a:spcPct val="0"/>
              </a:spcBef>
              <a:buClrTx/>
              <a:buSzTx/>
              <a:buFont typeface="Symbol" pitchFamily="18" charset="2"/>
              <a:buNone/>
            </a:pPr>
            <a:r>
              <a:rPr lang="uk-UA" b="1" smtClean="0">
                <a:solidFill>
                  <a:srgbClr val="FF0000"/>
                </a:solidFill>
                <a:latin typeface="Times New Roman" pitchFamily="18" charset="0"/>
                <a:cs typeface="Calibri" pitchFamily="34" charset="0"/>
              </a:rPr>
              <a:t>281 «Публічне управління та адміністрування» </a:t>
            </a:r>
            <a:r>
              <a:rPr lang="uk-UA" b="1" smtClean="0">
                <a:solidFill>
                  <a:srgbClr val="0000CC"/>
                </a:solidFill>
                <a:latin typeface="Times New Roman" pitchFamily="18" charset="0"/>
                <a:cs typeface="Calibri" pitchFamily="34" charset="0"/>
              </a:rPr>
              <a:t>не менше </a:t>
            </a:r>
            <a:r>
              <a:rPr lang="uk-UA" b="1" smtClean="0">
                <a:solidFill>
                  <a:srgbClr val="FF0000"/>
                </a:solidFill>
                <a:latin typeface="Times New Roman" pitchFamily="18" charset="0"/>
                <a:cs typeface="Calibri" pitchFamily="34" charset="0"/>
              </a:rPr>
              <a:t>150 балів </a:t>
            </a:r>
            <a:r>
              <a:rPr lang="uk-UA" b="1" smtClean="0">
                <a:solidFill>
                  <a:srgbClr val="0000CC"/>
                </a:solidFill>
                <a:latin typeface="Times New Roman" pitchFamily="18" charset="0"/>
              </a:rPr>
              <a:t>(на бюджет та контракт),  </a:t>
            </a:r>
            <a:r>
              <a:rPr lang="uk-UA" b="1" smtClean="0">
                <a:solidFill>
                  <a:srgbClr val="FF0000"/>
                </a:solidFill>
                <a:latin typeface="Times New Roman" pitchFamily="18" charset="0"/>
                <a:cs typeface="Calibri" pitchFamily="34" charset="0"/>
              </a:rPr>
              <a:t>для інших спеціальностей </a:t>
            </a:r>
            <a:r>
              <a:rPr lang="uk-UA" b="1" smtClean="0">
                <a:solidFill>
                  <a:srgbClr val="0000CC"/>
                </a:solidFill>
                <a:latin typeface="Times New Roman" pitchFamily="18" charset="0"/>
                <a:cs typeface="Calibri" pitchFamily="34" charset="0"/>
              </a:rPr>
              <a:t>–</a:t>
            </a:r>
            <a:r>
              <a:rPr lang="uk-UA" b="1" smtClean="0">
                <a:solidFill>
                  <a:srgbClr val="000000"/>
                </a:solidFill>
                <a:latin typeface="Times New Roman" pitchFamily="18" charset="0"/>
                <a:cs typeface="Calibri" pitchFamily="34" charset="0"/>
              </a:rPr>
              <a:t> </a:t>
            </a:r>
            <a:r>
              <a:rPr lang="uk-UA" b="1" smtClean="0">
                <a:solidFill>
                  <a:srgbClr val="0000CC"/>
                </a:solidFill>
                <a:latin typeface="Times New Roman" pitchFamily="18" charset="0"/>
                <a:cs typeface="Calibri" pitchFamily="34" charset="0"/>
              </a:rPr>
              <a:t>не менше ніж </a:t>
            </a:r>
            <a:r>
              <a:rPr lang="uk-UA" b="1" smtClean="0">
                <a:solidFill>
                  <a:srgbClr val="FF0000"/>
                </a:solidFill>
                <a:latin typeface="Times New Roman" pitchFamily="18" charset="0"/>
                <a:cs typeface="Calibri" pitchFamily="34" charset="0"/>
              </a:rPr>
              <a:t>130 балів </a:t>
            </a:r>
            <a:r>
              <a:rPr lang="uk-UA" b="1" smtClean="0">
                <a:solidFill>
                  <a:srgbClr val="0000CC"/>
                </a:solidFill>
                <a:latin typeface="Times New Roman" pitchFamily="18" charset="0"/>
              </a:rPr>
              <a:t>(100 і більше балів - на контракт).</a:t>
            </a:r>
            <a:endParaRPr lang="ru-RU" b="1" smtClean="0">
              <a:solidFill>
                <a:srgbClr val="0000CC"/>
              </a:solidFill>
              <a:latin typeface="Times New Roman" pitchFamily="18" charset="0"/>
            </a:endParaRPr>
          </a:p>
          <a:p>
            <a:pPr marL="0" indent="84138">
              <a:lnSpc>
                <a:spcPct val="80000"/>
              </a:lnSpc>
            </a:pPr>
            <a:endParaRPr lang="ru-RU" sz="2600" smtClean="0"/>
          </a:p>
        </p:txBody>
      </p:sp>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87043" name="Rectangle 5"/>
          <p:cNvSpPr>
            <a:spLocks noChangeArrowheads="1"/>
          </p:cNvSpPr>
          <p:nvPr/>
        </p:nvSpPr>
        <p:spPr bwMode="auto">
          <a:xfrm>
            <a:off x="1619250" y="476250"/>
            <a:ext cx="6362700" cy="850900"/>
          </a:xfrm>
          <a:prstGeom prst="rect">
            <a:avLst/>
          </a:prstGeom>
          <a:noFill/>
          <a:ln w="9525">
            <a:noFill/>
            <a:miter lim="800000"/>
            <a:headEnd/>
            <a:tailEnd/>
          </a:ln>
        </p:spPr>
        <p:txBody>
          <a:bodyPr anchor="ctr"/>
          <a:lstStyle/>
          <a:p>
            <a:pPr algn="r"/>
            <a:r>
              <a:rPr lang="uk-UA" altLang="uk-UA" sz="3200" b="1">
                <a:solidFill>
                  <a:srgbClr val="0000CC"/>
                </a:solidFill>
                <a:latin typeface="Times New Roman" pitchFamily="18" charset="0"/>
                <a:cs typeface="Times New Roman" pitchFamily="18" charset="0"/>
              </a:rPr>
              <a:t>Кількість заяв та пріоритетність </a:t>
            </a:r>
            <a:endParaRPr lang="ru-RU" sz="3200" b="1">
              <a:solidFill>
                <a:srgbClr val="0000CC"/>
              </a:solidFill>
              <a:latin typeface="Times New Roman" pitchFamily="18" charset="0"/>
              <a:cs typeface="Times New Roman"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2"/>
          <a:stretch>
            <a:fillRect/>
          </a:stretch>
        </p:blipFill>
        <p:spPr>
          <a:xfrm>
            <a:off x="8028384" y="188640"/>
            <a:ext cx="851782" cy="974439"/>
          </a:xfrm>
          <a:effectLst>
            <a:softEdge rad="127000"/>
          </a:effectLst>
        </p:spPr>
      </p:pic>
      <p:sp>
        <p:nvSpPr>
          <p:cNvPr id="88066" name="TextBox 6"/>
          <p:cNvSpPr txBox="1">
            <a:spLocks noChangeArrowheads="1"/>
          </p:cNvSpPr>
          <p:nvPr/>
        </p:nvSpPr>
        <p:spPr bwMode="auto">
          <a:xfrm>
            <a:off x="395288" y="322263"/>
            <a:ext cx="7777162" cy="708025"/>
          </a:xfrm>
          <a:prstGeom prst="rect">
            <a:avLst/>
          </a:prstGeom>
          <a:noFill/>
          <a:ln w="9525">
            <a:noFill/>
            <a:miter lim="800000"/>
            <a:headEnd/>
            <a:tailEnd/>
          </a:ln>
        </p:spPr>
        <p:txBody>
          <a:bodyPr>
            <a:spAutoFit/>
          </a:bodyPr>
          <a:lstStyle/>
          <a:p>
            <a:pPr algn="ctr"/>
            <a:r>
              <a:rPr lang="uk-UA" sz="2000" b="1">
                <a:solidFill>
                  <a:srgbClr val="0000CC"/>
                </a:solidFill>
                <a:latin typeface="Times New Roman" pitchFamily="18" charset="0"/>
                <a:cs typeface="Times New Roman" pitchFamily="18" charset="0"/>
              </a:rPr>
              <a:t>ЄДИНЕ ФАХОВЕ ВСТУПНЕ ВИПРОБУВАННЯ</a:t>
            </a:r>
          </a:p>
          <a:p>
            <a:pPr algn="ctr"/>
            <a:r>
              <a:rPr lang="uk-UA" sz="2000" b="1">
                <a:solidFill>
                  <a:srgbClr val="0000CC"/>
                </a:solidFill>
                <a:latin typeface="Times New Roman" pitchFamily="18" charset="0"/>
                <a:cs typeface="Times New Roman" pitchFamily="18" charset="0"/>
              </a:rPr>
              <a:t>для фахових молодших бакалаврів</a:t>
            </a:r>
            <a:endParaRPr lang="ru-RU" sz="2000" b="1">
              <a:solidFill>
                <a:srgbClr val="0000CC"/>
              </a:solidFill>
              <a:latin typeface="Times New Roman" pitchFamily="18" charset="0"/>
              <a:cs typeface="Times New Roman" pitchFamily="18" charset="0"/>
            </a:endParaRPr>
          </a:p>
        </p:txBody>
      </p:sp>
      <p:sp>
        <p:nvSpPr>
          <p:cNvPr id="88067" name="TextBox 5"/>
          <p:cNvSpPr txBox="1">
            <a:spLocks noChangeArrowheads="1"/>
          </p:cNvSpPr>
          <p:nvPr/>
        </p:nvSpPr>
        <p:spPr bwMode="auto">
          <a:xfrm>
            <a:off x="395288" y="1308100"/>
            <a:ext cx="8280400" cy="5016500"/>
          </a:xfrm>
          <a:prstGeom prst="rect">
            <a:avLst/>
          </a:prstGeom>
          <a:noFill/>
          <a:ln w="9525">
            <a:noFill/>
            <a:miter lim="800000"/>
            <a:headEnd/>
            <a:tailEnd/>
          </a:ln>
        </p:spPr>
        <p:txBody>
          <a:bodyPr>
            <a:spAutoFit/>
          </a:bodyPr>
          <a:lstStyle/>
          <a:p>
            <a:pPr indent="447675" algn="just"/>
            <a:r>
              <a:rPr lang="ru-RU" sz="2000">
                <a:solidFill>
                  <a:srgbClr val="0000CC"/>
                </a:solidFill>
                <a:latin typeface="Times New Roman" pitchFamily="18" charset="0"/>
                <a:cs typeface="Times New Roman" pitchFamily="18" charset="0"/>
              </a:rPr>
              <a:t>Для конкурсного відбору на навчання для здобуття ступеня бакалавра на основі </a:t>
            </a:r>
            <a:r>
              <a:rPr lang="uk-UA" sz="2000">
                <a:solidFill>
                  <a:srgbClr val="0000CC"/>
                </a:solidFill>
                <a:latin typeface="Times New Roman" pitchFamily="18" charset="0"/>
                <a:cs typeface="Times New Roman" pitchFamily="18" charset="0"/>
              </a:rPr>
              <a:t>фахового молодшого бакалавра (молодшого спеціаліста)</a:t>
            </a:r>
            <a:r>
              <a:rPr lang="ru-RU" sz="2000">
                <a:solidFill>
                  <a:srgbClr val="0000CC"/>
                </a:solidFill>
                <a:latin typeface="Times New Roman" pitchFamily="18" charset="0"/>
                <a:cs typeface="Times New Roman" pitchFamily="18" charset="0"/>
              </a:rPr>
              <a:t> за спеціальностями:</a:t>
            </a:r>
          </a:p>
          <a:p>
            <a:pPr indent="447675" algn="just"/>
            <a:r>
              <a:rPr lang="uk-UA" sz="2000">
                <a:solidFill>
                  <a:srgbClr val="0000CC"/>
                </a:solidFill>
                <a:latin typeface="Times New Roman" pitchFamily="18" charset="0"/>
                <a:cs typeface="Calibri" pitchFamily="34" charset="0"/>
              </a:rPr>
              <a:t>051 Економіка;</a:t>
            </a:r>
          </a:p>
          <a:p>
            <a:pPr indent="447675" algn="just"/>
            <a:r>
              <a:rPr lang="uk-UA" sz="2000">
                <a:solidFill>
                  <a:srgbClr val="0000CC"/>
                </a:solidFill>
                <a:latin typeface="Times New Roman" pitchFamily="18" charset="0"/>
                <a:cs typeface="Calibri" pitchFamily="34" charset="0"/>
              </a:rPr>
              <a:t>071 Облік і оподаткування; </a:t>
            </a:r>
          </a:p>
          <a:p>
            <a:pPr indent="447675" algn="just"/>
            <a:r>
              <a:rPr lang="uk-UA" sz="2000">
                <a:solidFill>
                  <a:srgbClr val="0000CC"/>
                </a:solidFill>
                <a:latin typeface="Times New Roman" pitchFamily="18" charset="0"/>
                <a:cs typeface="Calibri" pitchFamily="34" charset="0"/>
              </a:rPr>
              <a:t>072 Фінанси, банківська справа, страхування та фондовий ринок; </a:t>
            </a:r>
          </a:p>
          <a:p>
            <a:pPr indent="447675" algn="just"/>
            <a:r>
              <a:rPr lang="uk-UA" sz="2000">
                <a:solidFill>
                  <a:srgbClr val="0000CC"/>
                </a:solidFill>
                <a:latin typeface="Times New Roman" pitchFamily="18" charset="0"/>
                <a:cs typeface="Calibri" pitchFamily="34" charset="0"/>
              </a:rPr>
              <a:t>073 Менеджмент;</a:t>
            </a:r>
          </a:p>
          <a:p>
            <a:pPr indent="447675" algn="just"/>
            <a:r>
              <a:rPr lang="uk-UA" sz="2000">
                <a:solidFill>
                  <a:srgbClr val="0000CC"/>
                </a:solidFill>
                <a:latin typeface="Times New Roman" pitchFamily="18" charset="0"/>
                <a:cs typeface="Calibri" pitchFamily="34" charset="0"/>
              </a:rPr>
              <a:t>075 Маркетинг; </a:t>
            </a:r>
          </a:p>
          <a:p>
            <a:pPr indent="447675" algn="just"/>
            <a:r>
              <a:rPr lang="uk-UA" sz="2000">
                <a:solidFill>
                  <a:srgbClr val="0000CC"/>
                </a:solidFill>
                <a:latin typeface="Times New Roman" pitchFamily="18" charset="0"/>
                <a:cs typeface="Calibri" pitchFamily="34" charset="0"/>
              </a:rPr>
              <a:t>076 Підприємництво та торгівля; </a:t>
            </a:r>
          </a:p>
          <a:p>
            <a:pPr indent="447675" algn="just"/>
            <a:r>
              <a:rPr lang="ru-RU" sz="2000">
                <a:solidFill>
                  <a:srgbClr val="0000CC"/>
                </a:solidFill>
                <a:latin typeface="Times New Roman" pitchFamily="18" charset="0"/>
                <a:cs typeface="Times New Roman" pitchFamily="18" charset="0"/>
              </a:rPr>
              <a:t>281 Публічне управління та адміністрування;</a:t>
            </a:r>
          </a:p>
          <a:p>
            <a:pPr indent="447675" algn="just"/>
            <a:endParaRPr lang="ru-RU" sz="2000">
              <a:solidFill>
                <a:srgbClr val="0000CC"/>
              </a:solidFill>
              <a:latin typeface="Times New Roman" pitchFamily="18" charset="0"/>
              <a:cs typeface="Times New Roman" pitchFamily="18" charset="0"/>
            </a:endParaRPr>
          </a:p>
          <a:p>
            <a:pPr indent="447675" algn="just"/>
            <a:r>
              <a:rPr lang="ru-RU" sz="2000">
                <a:solidFill>
                  <a:srgbClr val="0000CC"/>
                </a:solidFill>
                <a:latin typeface="Times New Roman" pitchFamily="18" charset="0"/>
                <a:cs typeface="Times New Roman" pitchFamily="18" charset="0"/>
              </a:rPr>
              <a:t>додатково зараховується бал ЄФВВ (</a:t>
            </a:r>
            <a:r>
              <a:rPr lang="uk-UA">
                <a:solidFill>
                  <a:srgbClr val="0000CC"/>
                </a:solidFill>
                <a:latin typeface="Times New Roman" pitchFamily="18" charset="0"/>
                <a:cs typeface="Times New Roman" pitchFamily="18" charset="0"/>
              </a:rPr>
              <a:t>предметний тест з економіки та управління</a:t>
            </a:r>
            <a:r>
              <a:rPr lang="ru-RU" sz="2000">
                <a:solidFill>
                  <a:srgbClr val="0000CC"/>
                </a:solidFill>
                <a:latin typeface="Times New Roman" pitchFamily="18" charset="0"/>
                <a:cs typeface="Times New Roman" pitchFamily="18" charset="0"/>
              </a:rPr>
              <a:t>) в разі реєстрації вступника для його проходження. </a:t>
            </a:r>
          </a:p>
          <a:p>
            <a:pPr indent="447675" algn="just"/>
            <a:endParaRPr lang="ru-RU" sz="2000">
              <a:solidFill>
                <a:srgbClr val="0000CC"/>
              </a:solidFill>
              <a:latin typeface="Times New Roman" pitchFamily="18" charset="0"/>
              <a:cs typeface="Times New Roman" pitchFamily="18" charset="0"/>
            </a:endParaRPr>
          </a:p>
          <a:p>
            <a:pPr indent="447675" algn="ctr"/>
            <a:r>
              <a:rPr lang="ru-RU" sz="2000">
                <a:solidFill>
                  <a:srgbClr val="FF0000"/>
                </a:solidFill>
                <a:latin typeface="Times New Roman" pitchFamily="18" charset="0"/>
                <a:cs typeface="Times New Roman" pitchFamily="18" charset="0"/>
              </a:rPr>
              <a:t>Реєстрація вступника для участі в ЄФВВ здійснюється на добровільних засадах.</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2"/>
          <a:stretch>
            <a:fillRect/>
          </a:stretch>
        </p:blipFill>
        <p:spPr>
          <a:xfrm>
            <a:off x="8028384" y="188640"/>
            <a:ext cx="851782" cy="974439"/>
          </a:xfrm>
          <a:effectLst>
            <a:softEdge rad="127000"/>
          </a:effectLst>
        </p:spPr>
      </p:pic>
      <p:sp>
        <p:nvSpPr>
          <p:cNvPr id="89090" name="TextBox 6"/>
          <p:cNvSpPr txBox="1">
            <a:spLocks noChangeArrowheads="1"/>
          </p:cNvSpPr>
          <p:nvPr/>
        </p:nvSpPr>
        <p:spPr bwMode="auto">
          <a:xfrm>
            <a:off x="695325" y="296863"/>
            <a:ext cx="7777163" cy="708025"/>
          </a:xfrm>
          <a:prstGeom prst="rect">
            <a:avLst/>
          </a:prstGeom>
          <a:noFill/>
          <a:ln w="9525">
            <a:noFill/>
            <a:miter lim="800000"/>
            <a:headEnd/>
            <a:tailEnd/>
          </a:ln>
        </p:spPr>
        <p:txBody>
          <a:bodyPr>
            <a:spAutoFit/>
          </a:bodyPr>
          <a:lstStyle/>
          <a:p>
            <a:pPr algn="ctr"/>
            <a:r>
              <a:rPr lang="uk-UA" sz="2000" b="1">
                <a:solidFill>
                  <a:srgbClr val="0000CC"/>
                </a:solidFill>
                <a:latin typeface="Times New Roman" pitchFamily="18" charset="0"/>
                <a:cs typeface="Times New Roman" pitchFamily="18" charset="0"/>
              </a:rPr>
              <a:t>ЄДИНЕ ФАХОВЕ ВСТУПНЕ ВИПРОБУВАННЯ</a:t>
            </a:r>
          </a:p>
          <a:p>
            <a:pPr algn="ctr"/>
            <a:r>
              <a:rPr lang="uk-UA" sz="2000" b="1">
                <a:solidFill>
                  <a:srgbClr val="0000CC"/>
                </a:solidFill>
                <a:latin typeface="Times New Roman" pitchFamily="18" charset="0"/>
                <a:cs typeface="Times New Roman" pitchFamily="18" charset="0"/>
              </a:rPr>
              <a:t>для фахових молодших бакалаврів</a:t>
            </a:r>
            <a:endParaRPr lang="ru-RU" sz="2000" b="1">
              <a:solidFill>
                <a:srgbClr val="0000CC"/>
              </a:solidFill>
              <a:latin typeface="Times New Roman" pitchFamily="18" charset="0"/>
              <a:cs typeface="Times New Roman" pitchFamily="18" charset="0"/>
            </a:endParaRPr>
          </a:p>
        </p:txBody>
      </p:sp>
      <p:pic>
        <p:nvPicPr>
          <p:cNvPr id="89091" name="Рисунок 2"/>
          <p:cNvPicPr>
            <a:picLocks noChangeAspect="1"/>
          </p:cNvPicPr>
          <p:nvPr/>
        </p:nvPicPr>
        <p:blipFill>
          <a:blip r:embed="rId3"/>
          <a:srcRect l="35039" t="16402" r="26375" b="5202"/>
          <a:stretch>
            <a:fillRect/>
          </a:stretch>
        </p:blipFill>
        <p:spPr bwMode="auto">
          <a:xfrm>
            <a:off x="1908175" y="1004888"/>
            <a:ext cx="5040313" cy="5761037"/>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ctrTitle"/>
          </p:nvPr>
        </p:nvSpPr>
        <p:spPr>
          <a:xfrm>
            <a:off x="309563" y="188913"/>
            <a:ext cx="7772400" cy="700087"/>
          </a:xfrm>
        </p:spPr>
        <p:txBody>
          <a:bodyPr/>
          <a:lstStyle/>
          <a:p>
            <a:r>
              <a:rPr lang="uk-UA" sz="2400" b="1" smtClean="0">
                <a:solidFill>
                  <a:srgbClr val="0000CC"/>
                </a:solidFill>
                <a:latin typeface="Times New Roman" pitchFamily="18" charset="0"/>
                <a:cs typeface="Times New Roman" pitchFamily="18" charset="0"/>
              </a:rPr>
              <a:t>КОНКУРСНИЙ БАЛ</a:t>
            </a:r>
            <a:endParaRPr lang="ru-RU" sz="2400" b="1" smtClean="0">
              <a:solidFill>
                <a:srgbClr val="0000CC"/>
              </a:solidFill>
              <a:latin typeface="Times New Roman" pitchFamily="18" charset="0"/>
              <a:cs typeface="Times New Roman" pitchFamily="18" charset="0"/>
            </a:endParaRPr>
          </a:p>
        </p:txBody>
      </p:sp>
      <p:sp>
        <p:nvSpPr>
          <p:cNvPr id="46082" name="Rectangle 3"/>
          <p:cNvSpPr>
            <a:spLocks noGrp="1" noChangeArrowheads="1"/>
          </p:cNvSpPr>
          <p:nvPr>
            <p:ph type="subTitle" idx="1"/>
          </p:nvPr>
        </p:nvSpPr>
        <p:spPr>
          <a:xfrm>
            <a:off x="250825" y="889000"/>
            <a:ext cx="8632825" cy="5008563"/>
          </a:xfrm>
          <a:solidFill>
            <a:schemeClr val="bg2">
              <a:lumMod val="50000"/>
            </a:schemeClr>
          </a:solidFill>
        </p:spPr>
        <p:txBody>
          <a:bodyPr rtlCol="0">
            <a:normAutofit fontScale="25000" lnSpcReduction="20000"/>
          </a:bodyPr>
          <a:lstStyle/>
          <a:p>
            <a:pPr fontAlgn="auto">
              <a:lnSpc>
                <a:spcPct val="80000"/>
              </a:lnSpc>
              <a:spcAft>
                <a:spcPts val="0"/>
              </a:spcAft>
              <a:buFontTx/>
              <a:buNone/>
              <a:defRPr/>
            </a:pPr>
            <a:r>
              <a:rPr lang="ru-RU" sz="2400" b="1" dirty="0"/>
              <a:t> </a:t>
            </a:r>
          </a:p>
          <a:p>
            <a:pPr fontAlgn="auto">
              <a:lnSpc>
                <a:spcPct val="120000"/>
              </a:lnSpc>
              <a:spcAft>
                <a:spcPts val="0"/>
              </a:spcAft>
              <a:defRPr/>
            </a:pPr>
            <a:r>
              <a:rPr lang="uk-UA" sz="8000" b="1" dirty="0">
                <a:latin typeface="Times New Roman" pitchFamily="18" charset="0"/>
                <a:cs typeface="Times New Roman" pitchFamily="18" charset="0"/>
              </a:rPr>
              <a:t>Для вступу на перший курс для здобуття ступеня бакалавра на основі повної загальної середньої освіти та НРК5  </a:t>
            </a:r>
            <a:r>
              <a:rPr lang="ru-RU" sz="8000" b="1" dirty="0">
                <a:latin typeface="Times New Roman" pitchFamily="18" charset="0"/>
                <a:cs typeface="Times New Roman" pitchFamily="18" charset="0"/>
              </a:rPr>
              <a:t>за результатами НМТ 2024 року </a:t>
            </a:r>
            <a:r>
              <a:rPr lang="uk-UA" sz="8000" b="1" dirty="0">
                <a:latin typeface="Times New Roman" pitchFamily="18" charset="0"/>
                <a:cs typeface="Times New Roman" pitchFamily="18" charset="0"/>
              </a:rPr>
              <a:t>КБ розраховується за формулою: </a:t>
            </a:r>
          </a:p>
          <a:p>
            <a:pPr fontAlgn="auto">
              <a:lnSpc>
                <a:spcPct val="120000"/>
              </a:lnSpc>
              <a:spcAft>
                <a:spcPts val="0"/>
              </a:spcAft>
              <a:defRPr/>
            </a:pPr>
            <a:r>
              <a:rPr lang="ru-RU" sz="8000" b="1" dirty="0" err="1">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 (К1 × П1 + К2 × П2 + К3 × П3+ К4 × П4 + КТ × TK + КЄФВВ × БЄФВВ) / (К1 + К2 + К3+ К4 + КТ + КЄФВВ)</a:t>
            </a:r>
          </a:p>
          <a:p>
            <a:pPr fontAlgn="auto">
              <a:lnSpc>
                <a:spcPct val="120000"/>
              </a:lnSpc>
              <a:spcAft>
                <a:spcPts val="0"/>
              </a:spcAft>
              <a:defRPr/>
            </a:pPr>
            <a:r>
              <a:rPr lang="ru-RU" sz="8000" b="1" dirty="0">
                <a:latin typeface="Times New Roman" pitchFamily="18" charset="0"/>
                <a:cs typeface="Times New Roman" pitchFamily="18" charset="0"/>
              </a:rPr>
              <a:t>Для </a:t>
            </a:r>
            <a:r>
              <a:rPr lang="ru-RU" sz="8000" b="1" dirty="0" err="1">
                <a:latin typeface="Times New Roman" pitchFamily="18" charset="0"/>
                <a:cs typeface="Times New Roman" pitchFamily="18" charset="0"/>
              </a:rPr>
              <a:t>вступу</a:t>
            </a:r>
            <a:r>
              <a:rPr lang="ru-RU" sz="8000" b="1" dirty="0">
                <a:latin typeface="Times New Roman" pitchFamily="18" charset="0"/>
                <a:cs typeface="Times New Roman" pitchFamily="18" charset="0"/>
              </a:rPr>
              <a:t> на перший курс для </a:t>
            </a:r>
            <a:r>
              <a:rPr lang="ru-RU" sz="8000" b="1" dirty="0" err="1">
                <a:latin typeface="Times New Roman" pitchFamily="18" charset="0"/>
                <a:cs typeface="Times New Roman" pitchFamily="18" charset="0"/>
              </a:rPr>
              <a:t>здобуття</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ступеня</a:t>
            </a:r>
            <a:r>
              <a:rPr lang="ru-RU" sz="8000" b="1" dirty="0">
                <a:latin typeface="Times New Roman" pitchFamily="18" charset="0"/>
                <a:cs typeface="Times New Roman" pitchFamily="18" charset="0"/>
              </a:rPr>
              <a:t> бакалавра на </a:t>
            </a:r>
            <a:r>
              <a:rPr lang="ru-RU" sz="8000" b="1" dirty="0" err="1">
                <a:latin typeface="Times New Roman" pitchFamily="18" charset="0"/>
                <a:cs typeface="Times New Roman" pitchFamily="18" charset="0"/>
              </a:rPr>
              <a:t>основі</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повної</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загальної</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середньої</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освіти</a:t>
            </a:r>
            <a:r>
              <a:rPr lang="ru-RU" sz="8000" b="1" dirty="0">
                <a:latin typeface="Times New Roman" pitchFamily="18" charset="0"/>
                <a:cs typeface="Times New Roman" pitchFamily="18" charset="0"/>
              </a:rPr>
              <a:t> та НРК5  за результатами НМТ 2022, 2023 </a:t>
            </a:r>
            <a:r>
              <a:rPr lang="ru-RU" sz="8000" b="1" dirty="0" err="1">
                <a:latin typeface="Times New Roman" pitchFamily="18" charset="0"/>
                <a:cs typeface="Times New Roman" pitchFamily="18" charset="0"/>
              </a:rPr>
              <a:t>років</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або</a:t>
            </a:r>
            <a:r>
              <a:rPr lang="ru-RU" sz="8000" b="1" dirty="0">
                <a:latin typeface="Times New Roman" pitchFamily="18" charset="0"/>
                <a:cs typeface="Times New Roman" pitchFamily="18" charset="0"/>
              </a:rPr>
              <a:t> ЗНО 2021 року КБ </a:t>
            </a:r>
            <a:r>
              <a:rPr lang="ru-RU" sz="8000" b="1" dirty="0" err="1">
                <a:latin typeface="Times New Roman" pitchFamily="18" charset="0"/>
                <a:cs typeface="Times New Roman" pitchFamily="18" charset="0"/>
              </a:rPr>
              <a:t>розраховується</a:t>
            </a:r>
            <a:r>
              <a:rPr lang="ru-RU" sz="8000" b="1" dirty="0">
                <a:latin typeface="Times New Roman" pitchFamily="18" charset="0"/>
                <a:cs typeface="Times New Roman" pitchFamily="18" charset="0"/>
              </a:rPr>
              <a:t> за формулою: </a:t>
            </a:r>
          </a:p>
          <a:p>
            <a:pPr fontAlgn="auto">
              <a:lnSpc>
                <a:spcPct val="120000"/>
              </a:lnSpc>
              <a:spcAft>
                <a:spcPts val="0"/>
              </a:spcAft>
              <a:defRPr/>
            </a:pPr>
            <a:r>
              <a:rPr lang="ru-RU" sz="8000" b="1" dirty="0" err="1">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 (К1 × П1 + К2 × П2 + К3 × П3 + КТ × TK + КЄФВВ × БЄФВВ) / (К1 + К2 + К3 + КТ + КЄФВВ)</a:t>
            </a:r>
          </a:p>
          <a:p>
            <a:pPr fontAlgn="auto">
              <a:lnSpc>
                <a:spcPct val="120000"/>
              </a:lnSpc>
              <a:spcAft>
                <a:spcPts val="0"/>
              </a:spcAft>
              <a:buClr>
                <a:srgbClr val="31B6FD"/>
              </a:buClr>
              <a:defRPr/>
            </a:pPr>
            <a:r>
              <a:rPr lang="ru-RU" sz="8000" b="1" dirty="0">
                <a:latin typeface="Times New Roman" pitchFamily="18" charset="0"/>
                <a:cs typeface="Times New Roman" pitchFamily="18" charset="0"/>
              </a:rPr>
              <a:t>Для </a:t>
            </a:r>
            <a:r>
              <a:rPr lang="ru-RU" sz="8000" b="1" dirty="0" err="1">
                <a:latin typeface="Times New Roman" pitchFamily="18" charset="0"/>
                <a:cs typeface="Times New Roman" pitchFamily="18" charset="0"/>
              </a:rPr>
              <a:t>вступу</a:t>
            </a:r>
            <a:r>
              <a:rPr lang="ru-RU" sz="8000" b="1" dirty="0">
                <a:latin typeface="Times New Roman" pitchFamily="18" charset="0"/>
                <a:cs typeface="Times New Roman" pitchFamily="18" charset="0"/>
              </a:rPr>
              <a:t> на перший курс для </a:t>
            </a:r>
            <a:r>
              <a:rPr lang="ru-RU" sz="8000" b="1" dirty="0" err="1">
                <a:latin typeface="Times New Roman" pitchFamily="18" charset="0"/>
                <a:cs typeface="Times New Roman" pitchFamily="18" charset="0"/>
              </a:rPr>
              <a:t>здобуття</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ступеня</a:t>
            </a:r>
            <a:r>
              <a:rPr lang="ru-RU" sz="8000" b="1" dirty="0">
                <a:latin typeface="Times New Roman" pitchFamily="18" charset="0"/>
                <a:cs typeface="Times New Roman" pitchFamily="18" charset="0"/>
              </a:rPr>
              <a:t> бакалавра на </a:t>
            </a:r>
            <a:r>
              <a:rPr lang="ru-RU" sz="8000" b="1" dirty="0" err="1">
                <a:latin typeface="Times New Roman" pitchFamily="18" charset="0"/>
                <a:cs typeface="Times New Roman" pitchFamily="18" charset="0"/>
              </a:rPr>
              <a:t>основі</a:t>
            </a:r>
            <a:r>
              <a:rPr lang="ru-RU" sz="8000" b="1" dirty="0">
                <a:latin typeface="Times New Roman" pitchFamily="18" charset="0"/>
                <a:cs typeface="Times New Roman" pitchFamily="18" charset="0"/>
              </a:rPr>
              <a:t> НРК5  за результатами ЗНО 2021 року КБ </a:t>
            </a:r>
            <a:r>
              <a:rPr lang="ru-RU" sz="8000" b="1" dirty="0" err="1">
                <a:latin typeface="Times New Roman" pitchFamily="18" charset="0"/>
                <a:cs typeface="Times New Roman" pitchFamily="18" charset="0"/>
              </a:rPr>
              <a:t>розраховується</a:t>
            </a:r>
            <a:r>
              <a:rPr lang="ru-RU" sz="8000" b="1" dirty="0">
                <a:latin typeface="Times New Roman" pitchFamily="18" charset="0"/>
                <a:cs typeface="Times New Roman" pitchFamily="18" charset="0"/>
              </a:rPr>
              <a:t> за формулою: </a:t>
            </a:r>
          </a:p>
          <a:p>
            <a:pPr fontAlgn="auto">
              <a:lnSpc>
                <a:spcPct val="120000"/>
              </a:lnSpc>
              <a:spcAft>
                <a:spcPts val="0"/>
              </a:spcAft>
              <a:buClr>
                <a:srgbClr val="31B6FD"/>
              </a:buClr>
              <a:defRPr/>
            </a:pPr>
            <a:r>
              <a:rPr lang="ru-RU" sz="8000" b="1" dirty="0" err="1">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=(К1 × П1 + К2 × П2 + КТ × TK + КЄФВВ × БЄФВВ) / (К1 + К2 + КТ + КЄФВВ)</a:t>
            </a:r>
          </a:p>
          <a:p>
            <a:pPr fontAlgn="auto">
              <a:lnSpc>
                <a:spcPct val="120000"/>
              </a:lnSpc>
              <a:spcAft>
                <a:spcPts val="0"/>
              </a:spcAft>
              <a:defRPr/>
            </a:pPr>
            <a:endParaRPr lang="ru-RU" sz="80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
        <p:nvSpPr>
          <p:cNvPr id="90116" name="TextBox 2"/>
          <p:cNvSpPr txBox="1">
            <a:spLocks noChangeArrowheads="1"/>
          </p:cNvSpPr>
          <p:nvPr/>
        </p:nvSpPr>
        <p:spPr bwMode="auto">
          <a:xfrm>
            <a:off x="309563" y="5661025"/>
            <a:ext cx="8631237" cy="400050"/>
          </a:xfrm>
          <a:prstGeom prst="rect">
            <a:avLst/>
          </a:prstGeom>
          <a:noFill/>
          <a:ln w="9525">
            <a:noFill/>
            <a:miter lim="800000"/>
            <a:headEnd/>
            <a:tailEnd/>
          </a:ln>
        </p:spPr>
        <p:txBody>
          <a:bodyPr>
            <a:spAutoFit/>
          </a:bodyPr>
          <a:lstStyle/>
          <a:p>
            <a:pPr algn="ctr"/>
            <a:endParaRPr lang="ru-RU" sz="2000">
              <a:solidFill>
                <a:srgbClr val="000000"/>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388" y="620713"/>
            <a:ext cx="8785225" cy="6048375"/>
          </a:xfrm>
          <a:solidFill>
            <a:schemeClr val="accent1">
              <a:lumMod val="40000"/>
              <a:lumOff val="60000"/>
            </a:schemeClr>
          </a:solidFill>
        </p:spPr>
        <p:txBody>
          <a:bodyPr rtlCol="0">
            <a:normAutofit fontScale="32500" lnSpcReduction="20000"/>
          </a:bodyPr>
          <a:lstStyle/>
          <a:p>
            <a:pPr marL="274320" indent="-274320" algn="ctr" fontAlgn="auto">
              <a:lnSpc>
                <a:spcPct val="80000"/>
              </a:lnSpc>
              <a:spcAft>
                <a:spcPts val="0"/>
              </a:spcAft>
              <a:buFontTx/>
              <a:buNone/>
              <a:defRPr/>
            </a:pPr>
            <a:endParaRPr lang="ru-RU" b="1" dirty="0">
              <a:solidFill>
                <a:srgbClr val="C00000"/>
              </a:solidFill>
            </a:endParaRPr>
          </a:p>
          <a:p>
            <a:pPr marL="0" indent="0" algn="ctr" fontAlgn="auto">
              <a:spcAft>
                <a:spcPts val="0"/>
              </a:spcAft>
              <a:buFont typeface="Symbol" pitchFamily="18" charset="2"/>
              <a:buNone/>
              <a:defRPr/>
            </a:pPr>
            <a:r>
              <a:rPr lang="en-US" sz="7200" dirty="0">
                <a:solidFill>
                  <a:schemeClr val="tx2">
                    <a:lumMod val="75000"/>
                  </a:schemeClr>
                </a:solidFill>
                <a:latin typeface="Times New Roman" pitchFamily="18" charset="0"/>
                <a:cs typeface="Times New Roman" pitchFamily="18" charset="0"/>
              </a:rPr>
              <a:t>   </a:t>
            </a:r>
            <a:r>
              <a:rPr lang="uk-UA" sz="8600" b="1" dirty="0">
                <a:solidFill>
                  <a:srgbClr val="0000CC"/>
                </a:solidFill>
                <a:latin typeface="Times New Roman" pitchFamily="18" charset="0"/>
              </a:rPr>
              <a:t>Перелік документів, що необхідно надати для вступу </a:t>
            </a:r>
            <a:r>
              <a:rPr lang="ru-RU" sz="8600" b="1" dirty="0">
                <a:solidFill>
                  <a:srgbClr val="0000CC"/>
                </a:solidFill>
                <a:latin typeface="Times New Roman" pitchFamily="18" charset="0"/>
              </a:rPr>
              <a:t>до ДДМА</a:t>
            </a:r>
            <a:r>
              <a:rPr lang="en-US" sz="8600" dirty="0">
                <a:solidFill>
                  <a:schemeClr val="tx2">
                    <a:lumMod val="75000"/>
                  </a:schemeClr>
                </a:solidFill>
                <a:latin typeface="Times New Roman" pitchFamily="18" charset="0"/>
                <a:cs typeface="Times New Roman" pitchFamily="18" charset="0"/>
              </a:rPr>
              <a:t> </a:t>
            </a:r>
            <a:endParaRPr lang="uk-UA" sz="8600" dirty="0">
              <a:solidFill>
                <a:schemeClr val="tx2">
                  <a:lumMod val="75000"/>
                </a:schemeClr>
              </a:solidFill>
              <a:latin typeface="Times New Roman" pitchFamily="18" charset="0"/>
              <a:cs typeface="Times New Roman" pitchFamily="18" charset="0"/>
            </a:endParaRPr>
          </a:p>
          <a:p>
            <a:pPr marL="0" indent="0" algn="just" fontAlgn="auto">
              <a:spcAft>
                <a:spcPts val="0"/>
              </a:spcAft>
              <a:buFont typeface="Symbol" pitchFamily="18" charset="2"/>
              <a:buNone/>
              <a:defRPr/>
            </a:pPr>
            <a:r>
              <a:rPr lang="en-US" sz="7200" dirty="0">
                <a:solidFill>
                  <a:schemeClr val="tx2">
                    <a:lumMod val="75000"/>
                  </a:schemeClr>
                </a:solidFill>
                <a:latin typeface="Times New Roman" pitchFamily="18" charset="0"/>
                <a:cs typeface="Times New Roman" pitchFamily="18" charset="0"/>
              </a:rPr>
              <a:t> </a:t>
            </a:r>
            <a:r>
              <a:rPr lang="ru-RU" sz="7200" dirty="0">
                <a:solidFill>
                  <a:schemeClr val="tx2">
                    <a:lumMod val="75000"/>
                  </a:schemeClr>
                </a:solidFill>
                <a:latin typeface="Times New Roman" pitchFamily="18" charset="0"/>
                <a:cs typeface="Times New Roman" pitchFamily="18" charset="0"/>
              </a:rPr>
              <a:t>     </a:t>
            </a:r>
            <a:r>
              <a:rPr lang="uk-UA" sz="7200" dirty="0">
                <a:solidFill>
                  <a:srgbClr val="0000CC"/>
                </a:solidFill>
                <a:latin typeface="Times New Roman" pitchFamily="18" charset="0"/>
                <a:cs typeface="Times New Roman" pitchFamily="18" charset="0"/>
              </a:rPr>
              <a:t>Абітурієнти, які були рекомендовані до зарахування на навчання за державним замовленням або за кошти фізичних та юридичних осіб, мають надіслати з</a:t>
            </a:r>
            <a:r>
              <a:rPr lang="uk-UA" sz="7200" dirty="0">
                <a:solidFill>
                  <a:schemeClr val="tx2">
                    <a:lumMod val="75000"/>
                  </a:schemeClr>
                </a:solidFill>
                <a:latin typeface="Times New Roman" pitchFamily="18" charset="0"/>
                <a:cs typeface="Times New Roman" pitchFamily="18" charset="0"/>
              </a:rPr>
              <a:t> </a:t>
            </a:r>
            <a:r>
              <a:rPr lang="uk-UA" sz="7200" b="1" dirty="0">
                <a:solidFill>
                  <a:srgbClr val="C00000"/>
                </a:solidFill>
                <a:latin typeface="Times New Roman" pitchFamily="18" charset="0"/>
                <a:cs typeface="Times New Roman" pitchFamily="18" charset="0"/>
              </a:rPr>
              <a:t>05 по 08 серпня</a:t>
            </a:r>
            <a:r>
              <a:rPr lang="uk-UA" sz="7200" dirty="0">
                <a:solidFill>
                  <a:srgbClr val="0000CC"/>
                </a:solidFill>
                <a:latin typeface="Times New Roman" pitchFamily="18" charset="0"/>
                <a:cs typeface="Times New Roman" pitchFamily="18" charset="0"/>
              </a:rPr>
              <a:t> на електронну пошту </a:t>
            </a:r>
            <a:r>
              <a:rPr lang="uk-UA" sz="7200" b="1" dirty="0">
                <a:solidFill>
                  <a:srgbClr val="C00000"/>
                </a:solidFill>
                <a:latin typeface="Times New Roman" pitchFamily="18" charset="0"/>
                <a:cs typeface="Times New Roman" pitchFamily="18" charset="0"/>
              </a:rPr>
              <a:t>pk.ddma.1952@gmail.com </a:t>
            </a:r>
            <a:r>
              <a:rPr lang="uk-UA" sz="7200" dirty="0">
                <a:solidFill>
                  <a:srgbClr val="0000CC"/>
                </a:solidFill>
                <a:latin typeface="Times New Roman" pitchFamily="18" charset="0"/>
                <a:cs typeface="Times New Roman" pitchFamily="18" charset="0"/>
              </a:rPr>
              <a:t>приймальної комісії </a:t>
            </a:r>
            <a:r>
              <a:rPr lang="uk-UA" sz="7200" dirty="0" err="1">
                <a:solidFill>
                  <a:srgbClr val="0000CC"/>
                </a:solidFill>
                <a:latin typeface="Times New Roman" pitchFamily="18" charset="0"/>
                <a:cs typeface="Times New Roman" pitchFamily="18" charset="0"/>
              </a:rPr>
              <a:t>сканкопії</a:t>
            </a:r>
            <a:r>
              <a:rPr lang="uk-UA" sz="7200" dirty="0">
                <a:solidFill>
                  <a:srgbClr val="0000CC"/>
                </a:solidFill>
                <a:latin typeface="Times New Roman" pitchFamily="18" charset="0"/>
                <a:cs typeface="Times New Roman" pitchFamily="18" charset="0"/>
              </a:rPr>
              <a:t> та/або фотокопії наступних документів з накладанням КЕП/ЕЦП</a:t>
            </a:r>
            <a:r>
              <a:rPr lang="ru-RU" sz="7200" dirty="0">
                <a:solidFill>
                  <a:srgbClr val="0000CC"/>
                </a:solidFill>
                <a:latin typeface="Times New Roman" pitchFamily="18" charset="0"/>
                <a:cs typeface="Times New Roman" pitchFamily="18" charset="0"/>
              </a:rPr>
              <a:t>:</a:t>
            </a:r>
          </a:p>
          <a:p>
            <a:pPr marL="274320" indent="-274320" fontAlgn="auto">
              <a:spcAft>
                <a:spcPts val="0"/>
              </a:spcAft>
              <a:defRPr/>
            </a:pPr>
            <a:r>
              <a:rPr lang="uk-UA" sz="7200" b="1" dirty="0">
                <a:solidFill>
                  <a:srgbClr val="0000CC"/>
                </a:solidFill>
                <a:latin typeface="Times New Roman" pitchFamily="18" charset="0"/>
                <a:cs typeface="Times New Roman" pitchFamily="18" charset="0"/>
              </a:rPr>
              <a:t>документа про повну загальну середню освіту і додатка до нього; </a:t>
            </a:r>
          </a:p>
          <a:p>
            <a:pPr marL="274320" indent="-274320" fontAlgn="auto">
              <a:spcAft>
                <a:spcPts val="0"/>
              </a:spcAft>
              <a:defRPr/>
            </a:pPr>
            <a:r>
              <a:rPr lang="uk-UA" sz="7200" b="1" dirty="0">
                <a:solidFill>
                  <a:srgbClr val="0000CC"/>
                </a:solidFill>
                <a:latin typeface="Times New Roman" pitchFamily="18" charset="0"/>
                <a:cs typeface="Times New Roman" pitchFamily="18" charset="0"/>
              </a:rPr>
              <a:t>документа, що посвідчує особу та громадянство та витяг про місце проживання із застосунку Д</a:t>
            </a:r>
            <a:r>
              <a:rPr lang="uk-UA" sz="7200" b="1" i="1" dirty="0">
                <a:solidFill>
                  <a:srgbClr val="0000CC"/>
                </a:solidFill>
                <a:latin typeface="Times New Roman" pitchFamily="18" charset="0"/>
                <a:cs typeface="Times New Roman" pitchFamily="18" charset="0"/>
              </a:rPr>
              <a:t>і</a:t>
            </a:r>
            <a:r>
              <a:rPr lang="uk-UA" sz="7200" b="1" dirty="0">
                <a:solidFill>
                  <a:srgbClr val="0000CC"/>
                </a:solidFill>
                <a:latin typeface="Times New Roman" pitchFamily="18" charset="0"/>
                <a:cs typeface="Times New Roman" pitchFamily="18" charset="0"/>
              </a:rPr>
              <a:t>я; </a:t>
            </a:r>
          </a:p>
          <a:p>
            <a:pPr marL="274320" indent="-274320" fontAlgn="auto">
              <a:spcAft>
                <a:spcPts val="0"/>
              </a:spcAft>
              <a:defRPr/>
            </a:pPr>
            <a:r>
              <a:rPr lang="uk-UA" sz="7200" b="1" dirty="0">
                <a:solidFill>
                  <a:srgbClr val="0000CC"/>
                </a:solidFill>
                <a:latin typeface="Times New Roman" pitchFamily="18" charset="0"/>
                <a:cs typeface="Times New Roman" pitchFamily="18" charset="0"/>
              </a:rPr>
              <a:t> довідки про присвоєння індивідуального податкового номера; </a:t>
            </a:r>
          </a:p>
          <a:p>
            <a:pPr marL="274320" indent="-274320" fontAlgn="auto">
              <a:spcAft>
                <a:spcPts val="0"/>
              </a:spcAft>
              <a:defRPr/>
            </a:pPr>
            <a:r>
              <a:rPr lang="uk-UA" sz="7200" b="1" dirty="0">
                <a:solidFill>
                  <a:srgbClr val="FF0000"/>
                </a:solidFill>
                <a:latin typeface="Times New Roman" pitchFamily="18" charset="0"/>
                <a:cs typeface="Times New Roman" pitchFamily="18" charset="0"/>
              </a:rPr>
              <a:t>для призовників </a:t>
            </a:r>
            <a:r>
              <a:rPr lang="uk-UA" sz="7200" b="1" dirty="0">
                <a:solidFill>
                  <a:srgbClr val="0000CC"/>
                </a:solidFill>
                <a:latin typeface="Times New Roman" pitchFamily="18" charset="0"/>
                <a:cs typeface="Times New Roman" pitchFamily="18" charset="0"/>
              </a:rPr>
              <a:t>- посвідчення про приписку до призивної дільниці, </a:t>
            </a:r>
            <a:r>
              <a:rPr lang="uk-UA" sz="7200" b="1" dirty="0">
                <a:solidFill>
                  <a:srgbClr val="FF0000"/>
                </a:solidFill>
                <a:latin typeface="Times New Roman" pitchFamily="18" charset="0"/>
                <a:cs typeface="Times New Roman" pitchFamily="18" charset="0"/>
              </a:rPr>
              <a:t>для військовозобов’язаних </a:t>
            </a:r>
            <a:r>
              <a:rPr lang="uk-UA" sz="7200" b="1" dirty="0">
                <a:solidFill>
                  <a:srgbClr val="0000CC"/>
                </a:solidFill>
                <a:latin typeface="Times New Roman" pitchFamily="18" charset="0"/>
                <a:cs typeface="Times New Roman" pitchFamily="18" charset="0"/>
              </a:rPr>
              <a:t>- військовий квиток або тимчасове посвідчення, </a:t>
            </a:r>
            <a:r>
              <a:rPr lang="uk-UA" sz="7200" b="1" dirty="0">
                <a:solidFill>
                  <a:srgbClr val="FF0000"/>
                </a:solidFill>
                <a:latin typeface="Times New Roman" pitchFamily="18" charset="0"/>
                <a:cs typeface="Times New Roman" pitchFamily="18" charset="0"/>
              </a:rPr>
              <a:t>для резервістів </a:t>
            </a:r>
            <a:r>
              <a:rPr lang="uk-UA" sz="7200" b="1" dirty="0">
                <a:solidFill>
                  <a:srgbClr val="0000CC"/>
                </a:solidFill>
                <a:latin typeface="Times New Roman" pitchFamily="18" charset="0"/>
                <a:cs typeface="Times New Roman" pitchFamily="18" charset="0"/>
              </a:rPr>
              <a:t>- військовий квиток;</a:t>
            </a:r>
          </a:p>
          <a:p>
            <a:pPr marL="274320" indent="-274320" fontAlgn="auto">
              <a:spcAft>
                <a:spcPts val="0"/>
              </a:spcAft>
              <a:defRPr/>
            </a:pPr>
            <a:r>
              <a:rPr lang="uk-UA" sz="7200" b="1" dirty="0">
                <a:solidFill>
                  <a:srgbClr val="0000CC"/>
                </a:solidFill>
                <a:latin typeface="Times New Roman" pitchFamily="18" charset="0"/>
                <a:cs typeface="Times New Roman" pitchFamily="18" charset="0"/>
              </a:rPr>
              <a:t>кольорову фотокартку розміром</a:t>
            </a:r>
            <a:r>
              <a:rPr lang="ru-RU" sz="7200" b="1" dirty="0">
                <a:solidFill>
                  <a:srgbClr val="0000CC"/>
                </a:solidFill>
                <a:latin typeface="Times New Roman" pitchFamily="18" charset="0"/>
                <a:cs typeface="Times New Roman" pitchFamily="18" charset="0"/>
              </a:rPr>
              <a:t> 3×4 см. </a:t>
            </a:r>
          </a:p>
          <a:p>
            <a:pPr marL="274320" indent="-274320" fontAlgn="auto">
              <a:spcAft>
                <a:spcPts val="0"/>
              </a:spcAft>
              <a:defRPr/>
            </a:pPr>
            <a:endParaRPr lang="en-US" sz="7200" b="1" dirty="0">
              <a:solidFill>
                <a:srgbClr val="0000CC"/>
              </a:solidFill>
              <a:latin typeface="Times New Roman" pitchFamily="18" charset="0"/>
              <a:cs typeface="Times New Roman" pitchFamily="18" charset="0"/>
            </a:endParaRP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1063</Words>
  <PresentationFormat>Экран (4:3)</PresentationFormat>
  <Paragraphs>100</Paragraphs>
  <Slides>16</Slides>
  <Notes>2</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48</vt:i4>
      </vt:variant>
      <vt:variant>
        <vt:lpstr>Заголовки слайдов</vt:lpstr>
      </vt:variant>
      <vt:variant>
        <vt:i4>16</vt:i4>
      </vt:variant>
    </vt:vector>
  </HeadingPairs>
  <TitlesOfParts>
    <vt:vector size="71" baseType="lpstr">
      <vt:lpstr>Arial</vt:lpstr>
      <vt:lpstr>Trebuchet MS</vt:lpstr>
      <vt:lpstr>Symbol</vt:lpstr>
      <vt:lpstr>Calibri</vt:lpstr>
      <vt:lpstr>Candara</vt:lpstr>
      <vt:lpstr>Times New Roman</vt:lpstr>
      <vt:lpstr>Roboto</vt:lpstr>
      <vt:lpstr>Волна</vt:lpstr>
      <vt:lpstr>1_Волна</vt:lpstr>
      <vt:lpstr>3_Волна</vt:lpstr>
      <vt:lpstr>4_Волна</vt:lpstr>
      <vt:lpstr>8_Волна</vt:lpstr>
      <vt:lpstr>9_Волна</vt:lpstr>
      <vt:lpstr>Волна</vt:lpstr>
      <vt:lpstr>Волна</vt:lpstr>
      <vt:lpstr>Волна</vt:lpstr>
      <vt:lpstr>Волна</vt:lpstr>
      <vt:lpstr>Волна</vt:lpstr>
      <vt:lpstr>Волна</vt:lpstr>
      <vt:lpstr>Волна</vt:lpstr>
      <vt:lpstr>1_Волна</vt:lpstr>
      <vt:lpstr>1_Волна</vt:lpstr>
      <vt:lpstr>1_Волна</vt:lpstr>
      <vt:lpstr>1_Волна</vt:lpstr>
      <vt:lpstr>1_Волна</vt:lpstr>
      <vt:lpstr>1_Волна</vt:lpstr>
      <vt:lpstr>1_Волна</vt:lpstr>
      <vt:lpstr>3_Волна</vt:lpstr>
      <vt:lpstr>3_Волна</vt:lpstr>
      <vt:lpstr>3_Волна</vt:lpstr>
      <vt:lpstr>3_Волна</vt:lpstr>
      <vt:lpstr>3_Волна</vt:lpstr>
      <vt:lpstr>3_Волна</vt:lpstr>
      <vt:lpstr>3_Волна</vt:lpstr>
      <vt:lpstr>4_Волна</vt:lpstr>
      <vt:lpstr>4_Волна</vt:lpstr>
      <vt:lpstr>4_Волна</vt:lpstr>
      <vt:lpstr>4_Волна</vt:lpstr>
      <vt:lpstr>4_Волна</vt:lpstr>
      <vt:lpstr>4_Волна</vt:lpstr>
      <vt:lpstr>4_Волна</vt:lpstr>
      <vt:lpstr>8_Волна</vt:lpstr>
      <vt:lpstr>8_Волна</vt:lpstr>
      <vt:lpstr>8_Волна</vt:lpstr>
      <vt:lpstr>8_Волна</vt:lpstr>
      <vt:lpstr>8_Волна</vt:lpstr>
      <vt:lpstr>8_Волна</vt:lpstr>
      <vt:lpstr>8_Волна</vt:lpstr>
      <vt:lpstr>9_Волна</vt:lpstr>
      <vt:lpstr>9_Волна</vt:lpstr>
      <vt:lpstr>9_Волна</vt:lpstr>
      <vt:lpstr>9_Волна</vt:lpstr>
      <vt:lpstr>9_Волна</vt:lpstr>
      <vt:lpstr>9_Волна</vt:lpstr>
      <vt:lpstr>9_Волна</vt:lpstr>
      <vt:lpstr>Слайд 1</vt:lpstr>
      <vt:lpstr>Слайд 2</vt:lpstr>
      <vt:lpstr>Слайд 3</vt:lpstr>
      <vt:lpstr>Основні дати для вступу до ЗВО </vt:lpstr>
      <vt:lpstr>Слайд 5</vt:lpstr>
      <vt:lpstr>Слайд 6</vt:lpstr>
      <vt:lpstr>Слайд 7</vt:lpstr>
      <vt:lpstr>КОНКУРСНИЙ БАЛ</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1</cp:revision>
  <dcterms:modified xsi:type="dcterms:W3CDTF">2024-07-11T16:49:09Z</dcterms:modified>
</cp:coreProperties>
</file>