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defaultTextStyle>
    <a:defPPr lvl="0">
      <a:defRPr lang="ru-RU"/>
    </a:defPPr>
    <a:lvl1pPr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Arial" charset="0"/>
        <a:ea typeface="+mn-ea"/>
        <a:cs typeface="+mn-cs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Arial" charset="0"/>
        <a:ea typeface="+mn-ea"/>
        <a:cs typeface="+mn-cs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Arial" charset="0"/>
        <a:ea typeface="+mn-ea"/>
        <a:cs typeface="+mn-cs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7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5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4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вт 23.07.24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вт 23.07.24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spirantura.dgma@gmail.com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gma.donetsk.ua/shabloni-dokumentiv-25-10-21.html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spirantura.dgma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129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 до аспірантури ДДМА 2024»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Донбаська державна машинобудівна академія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1" y="21109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заповненої заяви на вступ до аспірантури</a:t>
            </a:r>
            <a:endParaRPr lang="uk-UA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C8E3E-23DE-4AE0-9C69-D05754B77505}"/>
              </a:ext>
            </a:extLst>
          </p:cNvPr>
          <p:cNvSpPr txBox="1"/>
          <p:nvPr/>
        </p:nvSpPr>
        <p:spPr>
          <a:xfrm>
            <a:off x="323528" y="729618"/>
            <a:ext cx="8064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endParaRPr lang="uk-UA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68E008-9038-4B15-A044-A80F73C6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94" y="602878"/>
            <a:ext cx="4417306" cy="6124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E6878C-D652-4514-B28D-787DD11C9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401" y="1578373"/>
            <a:ext cx="4192905" cy="44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197986"/>
            <a:ext cx="77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документів, які надсилаються до відділу аспірантури у паперовому вигляді в період з 27 – 30 серпня 2024 року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43F70-EE13-4707-89DC-F0EC5047C910}"/>
              </a:ext>
            </a:extLst>
          </p:cNvPr>
          <p:cNvSpPr txBox="1"/>
          <p:nvPr/>
        </p:nvSpPr>
        <p:spPr>
          <a:xfrm>
            <a:off x="179512" y="905872"/>
            <a:ext cx="88489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заповнену заяви про прийом до аспірантури на ім’я ректора (заява має бути погоджена з передбачуваним науковим керівником та завідувачем кафедри, до якої буде закріплений здобувач);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особисто засвідчену копію документа (одного з документів), що посвідчує особу (паспорт).</a:t>
            </a:r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/>
            <a:r>
              <a:rPr lang="ru-RU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копію витягу з про реєстрацію місця проживання сформованого (у серпні 2024 року) через портал Дія; </a:t>
            </a:r>
          </a:p>
          <a:p>
            <a:pPr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особисто засвідчену копію документа облікової картки платника податків РНОКПП;</a:t>
            </a:r>
          </a:p>
          <a:p>
            <a:pPr marL="285750" indent="-285750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копію документа про освіту на основі якого здійснюється вступ, і додаток до нього; </a:t>
            </a:r>
          </a:p>
          <a:p>
            <a:pPr marL="285750" indent="-285750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копію екзаменаційного листка учасника ЄВІ та екзаменаційної картки результатів ЄВІ; </a:t>
            </a:r>
          </a:p>
          <a:p>
            <a:pPr marL="285750" indent="-285750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копію військово-облікового документа;</a:t>
            </a:r>
          </a:p>
          <a:p>
            <a:pPr marL="285750" indent="-285750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копію довідки про взяття на облік внутрішньо переміщеної особи (за наявності);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особовий листок з обліку кадрів;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- 2 фотокартки (3х4);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автобіографію;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рекомендацію до вступу в аспірантуру (витяг з протоколу засідання кафедри);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список опублікованих наукових праць та винаходів; 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трудову книжку для запису про навчання (для осіб які вступають на денну форму здобуття вищої освіти);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копію трудової книжки, засвідчену в установленому порядку у відділі кадрів установи, в якій працює вступник або засвідчену особисто (для вечірньої та заочної форм здобуття вищої освіти);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згоду на збір та обробку персональних даних;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декларацію про дотримання академічної доброчесності;</a:t>
            </a: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договір про підготовку здобувачів вищої освіти ступеня доктора філософії в аспірантурі Донбаської державної машинобудівної академії.</a:t>
            </a:r>
          </a:p>
        </p:txBody>
      </p:sp>
    </p:spTree>
    <p:extLst>
      <p:ext uri="{BB962C8B-B14F-4D97-AF65-F5344CB8AC3E}">
        <p14:creationId xmlns:p14="http://schemas.microsoft.com/office/powerpoint/2010/main" val="258420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7446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ВІЙСЬКОВО-ОБЛІКОВІ ДОКУМЕНТИ ДЛЯ ВСТУПУ ДО ДДМА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C8E3E-23DE-4AE0-9C69-D05754B77505}"/>
              </a:ext>
            </a:extLst>
          </p:cNvPr>
          <p:cNvSpPr txBox="1"/>
          <p:nvPr/>
        </p:nvSpPr>
        <p:spPr>
          <a:xfrm>
            <a:off x="323528" y="729618"/>
            <a:ext cx="8064896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Військово-облікові документи до приймальної комісії ДДМА подають: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громадяни України чоловічої статі, яким у 2024 році виповнюється 17 років, та віком до 60 років;</a:t>
            </a:r>
          </a:p>
          <a:p>
            <a:pPr marL="285750" indent="-285750" algn="just">
              <a:buFontTx/>
              <a:buChar char="-"/>
            </a:pP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 України жіночої статі, які закінчили заклади професійної (професійно-технічної), фахової </a:t>
            </a:r>
            <a:r>
              <a:rPr lang="uk-UA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вищої освіти та здобули медичну або фармацевтичну спеціальність, у разі, якщо здобуття освіти буде здійснюватися на базі здобутої освіти за медичною або фармацевтичною спеціальностями, або жінки, які декларують себе військовозобов’язаними.</a:t>
            </a:r>
          </a:p>
          <a:p>
            <a:pPr marL="285750" indent="-285750" algn="just">
              <a:buFontTx/>
              <a:buChar char="-"/>
            </a:pPr>
            <a:endParaRPr lang="uk-UA" sz="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Військово-обліковий документ може оформлятись у паперовій або в електронній формах.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Військово-обліковий документ в електронній формі (у тому числі роздрукований) та військово-обліковий документ у паперовій формі мають однакову юридичну силу.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приймальної комісії закладу освіти подається один із зазначених військово-облікових документів.</a:t>
            </a:r>
          </a:p>
          <a:p>
            <a:pPr indent="447675" algn="just"/>
            <a:endParaRPr lang="uk-UA" sz="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Військово-обліковими документами у паперовій формі є: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посвідчення про приписку до призовної дільниці (чоловіки від 17 років і не старші 25 років на день початку вступної кампанії);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посвідчення призовника;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військовий квиток;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тимчасове посвідчення військовозобов’язаного;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військово-обліковий документ на бланку, форма якого затверджена постановою Кабінету Міністрів від 16 травня 2024 р. № 559 «Про затвердження Порядку оформлення (створення) та видачі військово-облікового документа для призовників, військовозобов’язаних та резервістів і форми такого документа».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 дії військово-облікового документа в паперовій формі не встановлено. Разом з тим, особи яким виповнилось 25 років і старші, не можуть надавати посвідчення про приписку до призовної дільниці або посвідчення призовника.</a:t>
            </a:r>
          </a:p>
          <a:p>
            <a:pPr indent="447675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Обліково-послужна картка військовослужбовця, як додаток до військового квитка, не є військово-обліковим документом військовозобов’язаного.</a:t>
            </a:r>
          </a:p>
        </p:txBody>
      </p:sp>
    </p:spTree>
    <p:extLst>
      <p:ext uri="{BB962C8B-B14F-4D97-AF65-F5344CB8AC3E}">
        <p14:creationId xmlns:p14="http://schemas.microsoft.com/office/powerpoint/2010/main" val="399723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580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ВІЙСЬКОВО-ОБЛІКОВІ ДОКУМЕНТИ ДЛЯ ВСТУПУ ДО ДДМА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C8E3E-23DE-4AE0-9C69-D05754B77505}"/>
              </a:ext>
            </a:extLst>
          </p:cNvPr>
          <p:cNvSpPr txBox="1"/>
          <p:nvPr/>
        </p:nvSpPr>
        <p:spPr>
          <a:xfrm>
            <a:off x="323528" y="845136"/>
            <a:ext cx="855663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Відповідно до Порядку оформлення (створення) та видачі </a:t>
            </a:r>
            <a:r>
              <a:rPr lang="uk-UA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військовооблікового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для призовників, військовозобов’язаних та резервістів, затвердженого постановою Кабінету Міністрів від 16 травня 2024 р. № 559, військово-обліковий документ також оформляється та видається в електронній формі засобами електронного кабінету призовника, військовозобов’язаного, резервіста та/або Державного веб-порталу електронних публічних послуг у сфері національної безпеки і оборони та/або Єдиного державного </a:t>
            </a:r>
            <a:r>
              <a:rPr lang="uk-UA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вебпорталу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електронних послуг, зокрема з використанням мобільного додатка Порталу Д</a:t>
            </a:r>
            <a:r>
              <a:rPr lang="uk-UA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Військово-обліковий документ в електронній формі для перевірки повинен надаватись до приймальної комісії в роздрукованому вигляді.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роздрукованому військово-обліковому документі в електронній формі відображається унікальний електронний ідентифікатор у вигляді двовимірного </a:t>
            </a:r>
            <a:r>
              <a:rPr lang="uk-UA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штрихкоду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код).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Зчитування </a:t>
            </a: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 за допомогою технічних засобів, які дають змогу відтворити відомості військово-облікового документа в електронній формі, у формі інформаційного повідомлення, що дає доступ до відомостей з Єдиного державного реєстру призовників, військовозобов’язаних та резервістів. Підставою </a:t>
            </a:r>
            <a:r>
              <a:rPr lang="uk-UA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непідтвердження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військово-облікового документа в електронній формі є непридатність </a:t>
            </a: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 для зчитування технічними засобами. Зчитування </a:t>
            </a: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 можливо здійснити шляхом встановлення додатку Резерв+ в одного із уповноважених членів приймальної комісії або перевіркою роздрукованого військово-облікового документа в електронній формі в РТЦК за місцем розташування закладу освіти.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коли відомості про прізвище, ім’я, по батькові, дату народження, реєстраційний номер облікової картки платника податків, категорію і вид обліку, відомості про РТЦК, в якому перебуває на обліку, повідомлення про вчинення правопорушення на момент зчитування не відповідають відомостям, що містяться в Єдиному державному реєстрі призовників, військовозобов’язаних та резервістів, військово-обліковий документ в електронній формі вважається недійсним.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виявлення приймальною комісією суттєвої невідповідності відомостей, зазначених у військово-облікових документах, громадяни повинні звернутись до відповідних РТЦК, де вони перебувають на обліку, для внесення змін або виправлення відомостей.</a:t>
            </a:r>
          </a:p>
          <a:p>
            <a:pPr indent="450850" algn="just"/>
            <a:r>
              <a:rPr lang="uk-UA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 дії військово-облікового документа в електронній формі становить не більше одного року з дати його формування.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38540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580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ВІЙСЬКОВО-ОБЛІКОВІ ДОКУМЕНТИ ДЛЯ ВСТУПУ ДО ДДМА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C8E3E-23DE-4AE0-9C69-D05754B77505}"/>
              </a:ext>
            </a:extLst>
          </p:cNvPr>
          <p:cNvSpPr txBox="1"/>
          <p:nvPr/>
        </p:nvSpPr>
        <p:spPr>
          <a:xfrm>
            <a:off x="323528" y="845136"/>
            <a:ext cx="855663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 період проведення мобілізації та/або протягом дії воєнного стану призовники і військовозобов’язані, які залишили або покинули своє місце проживання, зобов’язані в семиденний строк з дати взяття на облік внутрішньо переміщеної особи стати на військовий облік у РТЦК за місцем перебування на обліку внутрішньо переміщеної особи та надати військово-обліковий документ з відомостями про перебування на військовому обліку за місцем реєстрації внутрішньо переміщеної особи.</a:t>
            </a:r>
          </a:p>
          <a:p>
            <a:pPr indent="450850"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Вступники з числа допризовників, які підлягають взяттю на військовий облік та вибули за кордон з територій, не визначених постановою Кабінету Міністрів від 09 липня 2024 р. № 801, повинні повернутись в Україну для взяття на військовий облік призовників та оформлення військово-облікових документів.</a:t>
            </a:r>
          </a:p>
          <a:p>
            <a:pPr indent="450850"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 зв’язку зі збільшенням випадків відмов деяких РТЦК (здебільшого на територіях активних і можливих бойових дій) у взятті на військовий облік призовників з числа осіб чоловічої статі у рік виповнення ними 17 років, пропонувати таким особам письмово звертатись із запитами на отримання публічної інформації до РТЦК щодо отримання офіційної відповіді стосовно строків взяття на облік або причин відмови у здійсненні цього правочину. Копії відповідей РТЦК просимо надсилати на електронну адресу до МОН для узагальнення і направлення до Міністерства оборони за належністю для прийняття відповідних рішень.</a:t>
            </a:r>
          </a:p>
          <a:p>
            <a:pPr indent="450850" algn="just"/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наявності письмової відмови РТЦК у взятті вступника на військовий облік призовників або відповіді РТЦК про відстрочення взяття на військовий облік, пропонуємо розглядати питання про зарахування таких осіб на навчання з оформленням документальних зобов’язань вступників подати зазначені документи у стислі і конкретні терміни протягом поточного року.</a:t>
            </a:r>
          </a:p>
        </p:txBody>
      </p:sp>
    </p:spTree>
    <p:extLst>
      <p:ext uri="{BB962C8B-B14F-4D97-AF65-F5344CB8AC3E}">
        <p14:creationId xmlns:p14="http://schemas.microsoft.com/office/powerpoint/2010/main" val="33120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548" y="260360"/>
            <a:ext cx="763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спеціальностей за якими оголошується прийом на навчання до аспірантури</a:t>
            </a: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A2C07-5DC9-42F1-A4DE-8B8B252B7D2D}"/>
              </a:ext>
            </a:extLst>
          </p:cNvPr>
          <p:cNvSpPr txBox="1"/>
          <p:nvPr/>
        </p:nvSpPr>
        <p:spPr>
          <a:xfrm>
            <a:off x="406284" y="1344825"/>
            <a:ext cx="84738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 році ДДМА здійснює прийом для здобуття ступеня доктора філософії за денною, заочною та вечірньою формами здобуття освіти за наступними науковими спеціальностями:</a:t>
            </a:r>
          </a:p>
          <a:p>
            <a:pPr indent="447675" algn="just"/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051 Економіка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073 Менеджмент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 Матеріалознавство 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Галузеве машинобудування</a:t>
            </a: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 Автоматизація, комп’ютерно-інтегровані технології та робототехніка.</a:t>
            </a:r>
          </a:p>
          <a:p>
            <a:pPr indent="447675" algn="just"/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освітніх програм та спеціальностей за якими оголошується прийом на навчання, ліцензовані обсяги, нормативні терміни навчання, перелік документів для вступу та наявність сертифікату про акредитацію наведені у додатку 11 та додатку 13 Правил прийому до ДДМА у 2024 році.</a:t>
            </a:r>
          </a:p>
        </p:txBody>
      </p:sp>
    </p:spTree>
    <p:extLst>
      <p:ext uri="{BB962C8B-B14F-4D97-AF65-F5344CB8AC3E}">
        <p14:creationId xmlns:p14="http://schemas.microsoft.com/office/powerpoint/2010/main" val="136225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7852"/>
            <a:ext cx="8229600" cy="3459499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uk-UA" sz="5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разі необхідності працівники Приймальної комісії допоможуть вам у вирішенні питань, що стосуються вступу до ДДМА 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+380503477849, +380660517489; +380952455537;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Кам’янське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+380993071669;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Одеса: +30992643286;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+380663360808.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aspirantura.dgma@gmail.com</a:t>
            </a:r>
            <a:endParaRPr lang="ru-RU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www.dgma.donetsk.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5" descr="2016-06-13_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2608263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Ласкаво запрошуємо до навчання!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46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351" y="1254975"/>
            <a:ext cx="8392319" cy="249531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Єдиний вступний іспит (ЄВІ) 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форма вступного випробування для вступу на навчання для здобуття ступеня доктора філософії на основі диплому спеціаліста або магістра, яка поєднує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загальної навчальної компетентності (ТЗНК)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 іноземної мови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(англійської, німецької, французької, іспанської на вибір вступника), що проводиться Українським центром оцінювання якості освіти відповідно до законодавства.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408437"/>
            <a:ext cx="73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вступний іспит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738" y="3442094"/>
            <a:ext cx="8388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ТЗНК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є оцінювання рівня сформованості загальної навчальної компетентності претендента на здобуття ступеня доктора філософії (здатність спілкуватися державною мовою, здатність навчатися й оволодівати сучасними знаннями, здатність застосовувати знання в практичних ситуаціях). </a:t>
            </a:r>
          </a:p>
        </p:txBody>
      </p:sp>
    </p:spTree>
    <p:extLst>
      <p:ext uri="{BB962C8B-B14F-4D97-AF65-F5344CB8AC3E}">
        <p14:creationId xmlns:p14="http://schemas.microsoft.com/office/powerpoint/2010/main" val="3603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587" y="1617182"/>
            <a:ext cx="8363272" cy="4311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Сформуйте комплект реєстраційних документів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8288" indent="-889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заяву-анкету з особистою інформацією, необхідною для оформлення екзаменаційного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листка, на яку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85725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перша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диплому (якщо випускник минулих років);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179388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фотокартки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документів (</a:t>
            </a:r>
            <a:r>
              <a:rPr lang="uk-UA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відцифрований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обличчя особи)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tabLst>
                <a:tab pos="268288" algn="l"/>
                <a:tab pos="452438" algn="l"/>
              </a:tabLst>
            </a:pP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Надішліть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приймальної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aspirantura.dgma@gmail.com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tabLst>
                <a:tab pos="268288" algn="l"/>
                <a:tab pos="720725" algn="l"/>
              </a:tabLst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екзаменаційний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23" y="908720"/>
            <a:ext cx="8229600" cy="648072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Реєстрація для складання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ЄВІ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07 по 29 травня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(основний період)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17 по 21 липня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(додатковий період).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ЄВІ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2159" y="592833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24 червня по 15 липня </a:t>
            </a:r>
            <a:r>
              <a:rPr lang="uk-UA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(основний період) </a:t>
            </a: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31 липня по 14 серпня </a:t>
            </a:r>
            <a:r>
              <a:rPr lang="uk-UA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(додатковий період)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7F2DE-1A57-45A8-9073-72772B71F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10801" r="26375" b="3800"/>
          <a:stretch/>
        </p:blipFill>
        <p:spPr>
          <a:xfrm>
            <a:off x="1835696" y="288568"/>
            <a:ext cx="5263484" cy="6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49" y="303687"/>
            <a:ext cx="77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 ДО АСПІРАНТУРИ</a:t>
            </a: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A2C07-5DC9-42F1-A4DE-8B8B252B7D2D}"/>
              </a:ext>
            </a:extLst>
          </p:cNvPr>
          <p:cNvSpPr txBox="1"/>
          <p:nvPr/>
        </p:nvSpPr>
        <p:spPr>
          <a:xfrm>
            <a:off x="179658" y="652313"/>
            <a:ext cx="7928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допуску до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(ЄВІ).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8D4DFA-DB07-4028-AC07-6CB30481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9" t="28728" r="18950" b="26495"/>
          <a:stretch/>
        </p:blipFill>
        <p:spPr>
          <a:xfrm>
            <a:off x="257676" y="1700807"/>
            <a:ext cx="8628647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1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25842"/>
            <a:ext cx="8352927" cy="5287533"/>
          </a:xfrm>
        </p:spPr>
        <p:txBody>
          <a:bodyPr>
            <a:noAutofit/>
          </a:bodyPr>
          <a:lstStyle/>
          <a:p>
            <a:pPr marL="1971675" indent="-1971675" algn="just"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1 - 14 </a:t>
            </a:r>
            <a:r>
              <a:rPr lang="uk-UA" sz="2000" b="1" u="sng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серпн</a:t>
            </a: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прийом заяв та документів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електронному вигляді на електронну пошту: </a:t>
            </a:r>
            <a:r>
              <a:rPr lang="uk-UA" sz="2000" u="sng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aspirantura.dgma@gmail.com</a:t>
            </a:r>
            <a:endParaRPr lang="uk-UA" sz="2000" u="sng" spc="15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2288" indent="-1792288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16 - 28 серпня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фахові випробування (1. Фаховий іспит, 2. Фаховий (додатковий)  іспит у разі вступу на неспоріднену спеціальність. </a:t>
            </a:r>
          </a:p>
          <a:p>
            <a:pPr marL="0" indent="0" algn="just">
              <a:buNone/>
            </a:pPr>
            <a:endParaRPr lang="uk-UA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27 серпня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 рейтингових списків</a:t>
            </a:r>
          </a:p>
          <a:p>
            <a:pPr marL="0" indent="0" algn="just">
              <a:buNone/>
            </a:pPr>
            <a:endParaRPr lang="uk-UA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9838" indent="-2509838" algn="just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18.00 30 серпня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рекомендовані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надіслати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поштою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паперовий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комплект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аспірантури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27 по 30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 р. </a:t>
            </a:r>
          </a:p>
          <a:p>
            <a:pPr marL="0" indent="0" algn="just" eaLnBrk="1" hangingPunct="1">
              <a:buFontTx/>
              <a:buNone/>
            </a:pP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0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вступників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65367"/>
            <a:ext cx="7488833" cy="388337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 до аспірантури  ДДМА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612189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352927" cy="5287533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конкурсному відборі осіб, які вступають на навчання у ДДМА для здобуття</a:t>
            </a:r>
          </a:p>
          <a:p>
            <a:pPr marL="0" indent="450850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ступеня доктора філософії, враховуються результати таких вступних випробувань:</a:t>
            </a:r>
          </a:p>
          <a:p>
            <a:pPr marL="0" indent="450850" algn="just">
              <a:buNone/>
            </a:pPr>
            <a:endParaRPr lang="uk-UA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-176213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додаткового фахового вступного іспиту для осіб, які вступають до аспірантури з іншої галузі знань (спеціальності) ніж та, яка зазначена в їх дипломі магістра (спеціаліста);</a:t>
            </a:r>
          </a:p>
          <a:p>
            <a:pPr marL="627063" indent="-176213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вступного фахового іспиту зі спеціальності (в обсязі програми рівня вищої освіти магістра з відповідної спеціальності);</a:t>
            </a:r>
          </a:p>
          <a:p>
            <a:pPr marL="627063" indent="-176213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результати ЄВІ за тест з іноземної мови;</a:t>
            </a:r>
          </a:p>
          <a:p>
            <a:pPr marL="450850" indent="0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результати ЄВІ за тест загальної навчальної компетентності (ТЗНК).</a:t>
            </a:r>
          </a:p>
          <a:p>
            <a:pPr marL="736600" indent="-285750" algn="just">
              <a:buFontTx/>
              <a:buChar char="-"/>
            </a:pPr>
            <a:endParaRPr lang="uk-UA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Умовою допуску до вступних випробувань на навчання до аспірантури є надання результатів ЄВІ з Українського центру оцінювання якості освіти в 2023 році з оцінкою за тест з іноземної мови не менш ніж 130 балів або результати ЄВІ в 2024 році з оцінкою за ТЗНК не менше ніж 160. </a:t>
            </a:r>
          </a:p>
          <a:p>
            <a:pPr marL="0" indent="450850" algn="just">
              <a:buNone/>
            </a:pPr>
            <a:r>
              <a:rPr lang="uk-UA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Якщо вступник надає сертифікат результатів ЄВІ з оцінкою менше, ніж 130 балів з іноземної мови (у разі надання результатів складання ЄВІ в 2023 році) або 160 балів за ТЗНК (у разі надання результатів складання ЄВІ в 2024 році), то він не допускається до складання вступних іспитів у ДДМА.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9770" y="372076"/>
            <a:ext cx="7488833" cy="388337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Вступні випробування для вступу до аспірантури  ДДМА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6320289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7400"/>
            <a:ext cx="8784976" cy="64719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5100" b="1" dirty="0">
                <a:solidFill>
                  <a:srgbClr val="0000CC"/>
                </a:solidFill>
                <a:latin typeface="Times New Roman" pitchFamily="18" charset="0"/>
              </a:rPr>
              <a:t>Умови допуску до складання вступних випробувань</a:t>
            </a:r>
            <a:endParaRPr lang="uk-UA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lnSpc>
                <a:spcPct val="120000"/>
              </a:lnSpc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Приймальна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ДДМА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допускає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вступників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випробувань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18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 року.</a:t>
            </a:r>
          </a:p>
          <a:p>
            <a:pPr marL="0" indent="447675" algn="just">
              <a:buNone/>
            </a:pPr>
            <a:endParaRPr lang="ru-RU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Весь комплект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строки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надсилає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адресу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аспірантури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aspirantura.dgma@gmail.com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сканованому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накладанням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файли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кваліфікованого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вступника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47675" algn="just">
              <a:buNone/>
            </a:pPr>
            <a:endParaRPr lang="ru-RU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неподання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Правилами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Приймальна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відмовляє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допуску до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випробувань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аспірантуру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аспірантури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ректора, бланк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листка з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бланк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персональних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447675" algn="just">
              <a:buNone/>
            </a:pPr>
            <a:endParaRPr lang="ru-RU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4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http://www.dgma.donetsk.ua/shabloni-dokumentiv-25-10-21.html</a:t>
            </a:r>
            <a:endParaRPr lang="ru-RU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endParaRPr lang="ru-RU" sz="4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15169" y="16976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288001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197986"/>
            <a:ext cx="7740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сканкопій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документів, які подаються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 формі на електронну пошту </a:t>
            </a:r>
            <a:r>
              <a:rPr lang="uk-UA" sz="2000" u="sng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aspirantura.dgma@gmail.com</a:t>
            </a:r>
            <a:r>
              <a:rPr lang="uk-UA" sz="2000" u="sng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допуску до складання вступних випробувань у ДДМА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43F70-EE13-4707-89DC-F0EC5047C910}"/>
              </a:ext>
            </a:extLst>
          </p:cNvPr>
          <p:cNvSpPr txBox="1"/>
          <p:nvPr/>
        </p:nvSpPr>
        <p:spPr>
          <a:xfrm>
            <a:off x="179512" y="1196752"/>
            <a:ext cx="88489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заповненої заява про прийом до аспірантури на ім’я ректора;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-88900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документа що посвідчує особу (паспорт: 1, 2, 3 та 11 сторінка) У разі наявності ID-картки – витяг про місце проживання (через застосунок </a:t>
            </a:r>
            <a:r>
              <a:rPr lang="uk-UA" sz="1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uk-UA" sz="16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документа, облікової картки платника податків РНОКПП;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-90488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 (державного зразка) про раніше здобутий освітній ступінь (освітньо-кваліфікаційний рівень), на основі якого здійснюється вступ, і додаток до нього;</a:t>
            </a:r>
          </a:p>
          <a:p>
            <a:pPr marL="538163" indent="-90488" algn="just">
              <a:buFontTx/>
              <a:buChar char="-"/>
            </a:pP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екзаменаційного листка учасника ЄВІ та екзаменаційної картки результатів ЄВІ 2023 або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років, </a:t>
            </a:r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сформованої у кабінеті учасника вступних випробувань (екзаменаційна карта дійсна у разі пред’явлення екзаменаційного листка);</a:t>
            </a:r>
          </a:p>
          <a:p>
            <a:pPr marL="538163" indent="-88900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військово-облікового документа (у військовозобов’язаних та резервістів – військовий квиток або тимчасове посвідчення військовозобов’язаного, а у призовників – посвідчення про приписку до призовної дільниці) з позначкою про взяття на військовий облік та оновлених облікових даних у 2024 році.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довідки про взяття на облік внутрішньо переміщеної особи (за наявності);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особового листка з обліку кадрів;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автобіографії;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рекомендації до вступу в аспірантуру (витяг з протоколу засідання кафедри);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списку опублікованих наукових праць та винаходів; 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трудової книжки;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згоди на збір та обробку персональних даних;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декларації про дотримання академічної доброчесності.</a:t>
            </a:r>
            <a:endParaRPr lang="ru-RU" sz="1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5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