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 id="2147483884" r:id="rId2"/>
    <p:sldMasterId id="2147483897" r:id="rId3"/>
    <p:sldMasterId id="2147483910" r:id="rId4"/>
    <p:sldMasterId id="2147483923" r:id="rId5"/>
    <p:sldMasterId id="2147483936" r:id="rId6"/>
    <p:sldMasterId id="2147483975" r:id="rId7"/>
    <p:sldMasterId id="2147483988" r:id="rId8"/>
  </p:sldMasterIdLst>
  <p:notesMasterIdLst>
    <p:notesMasterId r:id="rId34"/>
  </p:notesMasterIdLst>
  <p:sldIdLst>
    <p:sldId id="256" r:id="rId9"/>
    <p:sldId id="376" r:id="rId10"/>
    <p:sldId id="375" r:id="rId11"/>
    <p:sldId id="381" r:id="rId12"/>
    <p:sldId id="382" r:id="rId13"/>
    <p:sldId id="383" r:id="rId14"/>
    <p:sldId id="384" r:id="rId15"/>
    <p:sldId id="385" r:id="rId16"/>
    <p:sldId id="386" r:id="rId17"/>
    <p:sldId id="387" r:id="rId18"/>
    <p:sldId id="347" r:id="rId19"/>
    <p:sldId id="349" r:id="rId20"/>
    <p:sldId id="350" r:id="rId21"/>
    <p:sldId id="351" r:id="rId22"/>
    <p:sldId id="380" r:id="rId23"/>
    <p:sldId id="377" r:id="rId24"/>
    <p:sldId id="362" r:id="rId25"/>
    <p:sldId id="363" r:id="rId26"/>
    <p:sldId id="372" r:id="rId27"/>
    <p:sldId id="378" r:id="rId28"/>
    <p:sldId id="379" r:id="rId29"/>
    <p:sldId id="365" r:id="rId30"/>
    <p:sldId id="371" r:id="rId31"/>
    <p:sldId id="374" r:id="rId32"/>
    <p:sldId id="369" r:id="rId33"/>
  </p:sldIdLst>
  <p:sldSz cx="9144000" cy="6858000" type="screen4x3"/>
  <p:notesSz cx="6858000" cy="9144000"/>
  <p:custDataLst>
    <p:tags r:id="rId35"/>
  </p:custDataLst>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3300"/>
    <a:srgbClr val="99CCFF"/>
    <a:srgbClr val="0066FF"/>
    <a:srgbClr val="04374A"/>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1564" autoAdjust="0"/>
  </p:normalViewPr>
  <p:slideViewPr>
    <p:cSldViewPr>
      <p:cViewPr varScale="1">
        <p:scale>
          <a:sx n="102" d="100"/>
          <a:sy n="102" d="100"/>
        </p:scale>
        <p:origin x="180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F4FDA90-410F-461D-B5EA-7B921B7D573B}" type="datetimeFigureOut">
              <a:rPr lang="ru-RU"/>
              <a:pPr>
                <a:defRPr/>
              </a:pPr>
              <a:t>10.04.2023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4ECF436-8720-421C-9599-3EE0884E2D0A}" type="slidenum">
              <a:rPr lang="ru-RU"/>
              <a:pPr>
                <a:defRPr/>
              </a:pPr>
              <a:t>‹#›</a:t>
            </a:fld>
            <a:endParaRPr lang="ru-RU"/>
          </a:p>
        </p:txBody>
      </p:sp>
    </p:spTree>
    <p:extLst>
      <p:ext uri="{BB962C8B-B14F-4D97-AF65-F5344CB8AC3E}">
        <p14:creationId xmlns:p14="http://schemas.microsoft.com/office/powerpoint/2010/main" val="21232955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77D0A3-0DA1-43CC-B5E2-193DB5E25CE7}" type="slidenum">
              <a:rPr lang="ru-RU"/>
              <a:pPr fontAlgn="base">
                <a:spcBef>
                  <a:spcPct val="0"/>
                </a:spcBef>
                <a:spcAft>
                  <a:spcPct val="0"/>
                </a:spcAft>
                <a:defRPr/>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3CC339DF-A6FE-4225-AC5D-5ED01CDF7B3E}" type="datetimeFigureOut">
              <a:rPr lang="ru-RU" smtClean="0"/>
              <a:pPr>
                <a:defRPr/>
              </a:pPr>
              <a:t>10.04.2023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D8CE581E-8A2D-4EC8-B3C7-E1DD5DE01903}" type="datetimeFigureOut">
              <a:rPr lang="ru-RU" smtClean="0"/>
              <a:pPr>
                <a:defRPr/>
              </a:pPr>
              <a:t>10.04.2023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9E6C4D4C-D0C0-4CF7-82C9-803E2716307C}" type="datetimeFigureOut">
              <a:rPr lang="ru-RU" smtClean="0"/>
              <a:pPr>
                <a:defRPr/>
              </a:pPr>
              <a:t>10.04.2023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pPr>
                <a:defRPr/>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BCA0EE75-08BB-42A8-A948-97692CB0FC4A}" type="datetimeFigureOut">
              <a:rPr lang="ru-RU"/>
              <a:pPr>
                <a:defRPr/>
              </a:pPr>
              <a:t>10.04.2023</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779151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3233412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84890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10.04.2023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27460600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10.04.2023</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768969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10.04.2023</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775903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10.04.2023</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375936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0830D21-6FBE-4004-83ED-F2F0FCEE5D91}" type="datetimeFigureOut">
              <a:rPr lang="ru-RU" smtClean="0"/>
              <a:pPr>
                <a:defRPr/>
              </a:pPr>
              <a:t>10.04.2023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pPr>
                <a:defRPr/>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10.04.2023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6690218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10.04.2023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260523043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363979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162918803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10.04.2023</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835603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2718546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49058654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15564626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10.04.2023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51367290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10.04.2023</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1198692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04FAFE66-0EB5-4700-8ADF-540B86580861}" type="datetimeFigureOut">
              <a:rPr lang="ru-RU" smtClean="0"/>
              <a:pPr>
                <a:defRPr/>
              </a:pPr>
              <a:t>10.04.2023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10.04.2023</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5330101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10.04.2023</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18435272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10.04.2023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89624405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10.04.2023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361411703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22168257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72931027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10.04.2023</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857159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4554977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10758052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6522457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8DD5FB5F-D78B-4BD9-BAED-A6A4B1EB0993}" type="datetimeFigureOut">
              <a:rPr lang="ru-RU" smtClean="0"/>
              <a:pPr>
                <a:defRPr/>
              </a:pPr>
              <a:t>10.04.2023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pPr>
                <a:defRPr/>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10.04.2023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22804023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10.04.2023</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29190168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10.04.2023</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11783478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10.04.2023</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9405764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10.04.2023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79794465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10.04.2023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180776713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6327218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136183644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10.04.2023</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3792824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6551894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CBC5E9B3-B618-4490-9B0F-ED84222225E3}" type="datetimeFigureOut">
              <a:rPr lang="ru-RU" smtClean="0"/>
              <a:pPr>
                <a:defRPr/>
              </a:pPr>
              <a:t>10.04.2023</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8348481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7550726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10.04.2023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00166041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10.04.2023</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5007163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10.04.2023</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66057151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10.04.2023</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91842841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10.04.2023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25895885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10.04.2023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306015915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54395931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14035571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96A0F339-E909-41E9-BC88-70A6B6937456}" type="datetimeFigureOut">
              <a:rPr lang="ru-RU" smtClean="0"/>
              <a:pPr>
                <a:defRPr/>
              </a:pPr>
              <a:t>10.04.2023</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10.04.2023</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271201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59627565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201572728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08103277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10.04.2023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9034573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10.04.2023</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91295395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10.04.2023</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51328276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10.04.2023</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41308680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10.04.2023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9763274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10.04.2023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9876343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5FAAC715-330B-463E-A834-325B45217719}" type="datetimeFigureOut">
              <a:rPr lang="ru-RU" smtClean="0"/>
              <a:pPr>
                <a:defRPr/>
              </a:pPr>
              <a:t>10.04.2023</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5835488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23349648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10.04.2023</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5287844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9996272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326793300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181304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10.04.2023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47526998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10.04.2023</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16035471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10.04.2023</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4887679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10.04.2023</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870378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29965825-B1E6-4EE0-9AC8-C62864D21CE7}" type="datetimeFigureOut">
              <a:rPr lang="ru-RU" smtClean="0"/>
              <a:pPr>
                <a:defRPr/>
              </a:pPr>
              <a:t>10.04.2023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pPr>
                <a:defRPr/>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10.04.2023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55365583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10.04.2023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144607713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2442487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2944032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10.04.2023</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571444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60511105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426053575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3723403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10.04.2023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20029456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10.04.2023</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0144189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1083EE42-27D2-4B82-B153-F32EE692B409}" type="datetimeFigureOut">
              <a:rPr lang="ru-RU" smtClean="0"/>
              <a:pPr>
                <a:defRPr/>
              </a:pPr>
              <a:t>10.04.2023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pPr>
                <a:defRPr/>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10.04.2023</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04546299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10.04.2023</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3185613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10.04.2023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30599542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10.04.2023</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1855197446"/>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430604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10309989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10.04.2023</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96949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hyperlink" Target="https://presentation-creation.ru/"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hyperlink" Target="https://presentation-creation.ru/"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hyperlink" Target="https://presentation-creation.ru/"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hyperlink" Target="https://presentation-creation.ru/"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hyperlink" Target="https://presentation-creation.ru/"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hyperlink" Target="https://presentation-creation.ru/" TargetMode="Externa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1F84285C-78D7-4046-B340-14492E9E32B4}" type="datetimeFigureOut">
              <a:rPr lang="ru-RU" smtClean="0"/>
              <a:pPr>
                <a:defRPr/>
              </a:pPr>
              <a:t>10.04.2023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pPr>
                <a:defRPr/>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91707396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ransition spd="med">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2465392819"/>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Lst>
  <p:transition spd="med">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229016301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Lst>
  <p:transition spd="med">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85315103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transition spd="med">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269661725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transition spd="med">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1047622372"/>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Lst>
  <p:transition spd="med">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10.04.2023</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103933134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Lst>
  <p:transition spd="med">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www.testportal.gov.ua/" TargetMode="External"/><Relationship Id="rId7"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74.xml"/><Relationship Id="rId6" Type="http://schemas.openxmlformats.org/officeDocument/2006/relationships/hyperlink" Target="http://www.mon.gov.ua/" TargetMode="External"/><Relationship Id="rId5" Type="http://schemas.openxmlformats.org/officeDocument/2006/relationships/image" Target="../media/image21.png"/><Relationship Id="rId4" Type="http://schemas.openxmlformats.org/officeDocument/2006/relationships/hyperlink" Target="https://vstup.edbo.gov.ua/"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212976"/>
            <a:ext cx="7920880" cy="1077218"/>
          </a:xfrm>
          <a:prstGeom prst="rect">
            <a:avLst/>
          </a:prstGeom>
          <a:noFill/>
        </p:spPr>
        <p:txBody>
          <a:bodyPr wrap="square" rtlCol="0">
            <a:spAutoFit/>
          </a:bodyPr>
          <a:lstStyle/>
          <a:p>
            <a:pPr algn="ctr" hangingPunct="0"/>
            <a:r>
              <a:rPr lang="uk-UA" sz="3200" b="1" dirty="0">
                <a:solidFill>
                  <a:srgbClr val="0000CC"/>
                </a:solidFill>
                <a:latin typeface="Times New Roman" panose="02020603050405020304" pitchFamily="18" charset="0"/>
                <a:cs typeface="Times New Roman" panose="02020603050405020304" pitchFamily="18" charset="0"/>
              </a:rPr>
              <a:t>«Вступна кампанія </a:t>
            </a:r>
            <a:r>
              <a:rPr lang="uk-UA" sz="3200" b="1" dirty="0" smtClean="0">
                <a:solidFill>
                  <a:srgbClr val="0000CC"/>
                </a:solidFill>
                <a:latin typeface="Times New Roman" panose="02020603050405020304" pitchFamily="18" charset="0"/>
                <a:cs typeface="Times New Roman" panose="02020603050405020304" pitchFamily="18" charset="0"/>
              </a:rPr>
              <a:t>2023 </a:t>
            </a:r>
            <a:r>
              <a:rPr lang="uk-UA" sz="3200" b="1" dirty="0">
                <a:solidFill>
                  <a:srgbClr val="0000CC"/>
                </a:solidFill>
                <a:latin typeface="Times New Roman" panose="02020603050405020304" pitchFamily="18" charset="0"/>
                <a:cs typeface="Times New Roman" panose="02020603050405020304" pitchFamily="18" charset="0"/>
              </a:rPr>
              <a:t>в Україні: зміни, деталі, роз’яснення»</a:t>
            </a:r>
            <a:endParaRPr lang="ru-RU" sz="3200"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71600" y="1628800"/>
            <a:ext cx="7416824" cy="1077218"/>
          </a:xfrm>
          <a:prstGeom prst="rect">
            <a:avLst/>
          </a:prstGeom>
          <a:noFill/>
        </p:spPr>
        <p:txBody>
          <a:bodyPr wrap="square" rtlCol="0">
            <a:spAutoFit/>
          </a:bodyPr>
          <a:lstStyle/>
          <a:p>
            <a:pPr algn="ctr"/>
            <a:r>
              <a:rPr lang="uk-UA" sz="3200" dirty="0" smtClean="0">
                <a:solidFill>
                  <a:srgbClr val="FF0000"/>
                </a:solidFill>
                <a:latin typeface="Times New Roman" panose="02020603050405020304" pitchFamily="18" charset="0"/>
                <a:cs typeface="Times New Roman" panose="02020603050405020304" pitchFamily="18" charset="0"/>
              </a:rPr>
              <a:t>Донбаська державна машинобудівна академія</a:t>
            </a:r>
            <a:endParaRPr lang="ru-RU" sz="3200" dirty="0">
              <a:solidFill>
                <a:srgbClr val="FF0000"/>
              </a:solidFill>
              <a:latin typeface="Times New Roman" panose="02020603050405020304" pitchFamily="18" charset="0"/>
              <a:cs typeface="Times New Roman" panose="02020603050405020304" pitchFamily="18"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79912" y="404664"/>
            <a:ext cx="4248472" cy="461665"/>
          </a:xfrm>
          <a:prstGeom prst="rect">
            <a:avLst/>
          </a:prstGeom>
          <a:noFill/>
        </p:spPr>
        <p:txBody>
          <a:bodyPr wrap="square" rtlCol="0">
            <a:spAutoFit/>
          </a:bodyPr>
          <a:lstStyle/>
          <a:p>
            <a:pPr algn="r"/>
            <a:r>
              <a:rPr lang="uk-UA" sz="2400" b="1" dirty="0" smtClean="0">
                <a:solidFill>
                  <a:srgbClr val="0000CC"/>
                </a:solidFill>
                <a:latin typeface="Times New Roman" panose="02020603050405020304" pitchFamily="18" charset="0"/>
                <a:cs typeface="Times New Roman" panose="02020603050405020304" pitchFamily="18" charset="0"/>
              </a:rPr>
              <a:t>Пошук інформації про НМТ</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251520" y="1700808"/>
            <a:ext cx="8676578" cy="4159391"/>
          </a:xfrm>
          <a:prstGeom prst="rect">
            <a:avLst/>
          </a:prstGeom>
        </p:spPr>
      </p:pic>
    </p:spTree>
    <p:extLst>
      <p:ext uri="{BB962C8B-B14F-4D97-AF65-F5344CB8AC3E}">
        <p14:creationId xmlns:p14="http://schemas.microsoft.com/office/powerpoint/2010/main" val="2750201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724128" y="298791"/>
            <a:ext cx="2592288"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400" dirty="0" smtClean="0">
                <a:solidFill>
                  <a:srgbClr val="0000CC"/>
                </a:solidFill>
                <a:latin typeface="Times New Roman" panose="02020603050405020304" pitchFamily="18" charset="0"/>
                <a:cs typeface="Times New Roman" panose="02020603050405020304" pitchFamily="18" charset="0"/>
              </a:rPr>
              <a:t>Як буде </a:t>
            </a:r>
            <a:r>
              <a:rPr lang="ru-RU" sz="1400" dirty="0" err="1" smtClean="0">
                <a:solidFill>
                  <a:srgbClr val="0000CC"/>
                </a:solidFill>
                <a:latin typeface="Times New Roman" panose="02020603050405020304" pitchFamily="18" charset="0"/>
                <a:cs typeface="Times New Roman" panose="02020603050405020304" pitchFamily="18" charset="0"/>
              </a:rPr>
              <a:t>оцінено</a:t>
            </a:r>
            <a:r>
              <a:rPr lang="ru-RU" sz="1400" dirty="0" smtClean="0">
                <a:solidFill>
                  <a:srgbClr val="0000CC"/>
                </a:solidFill>
                <a:latin typeface="Times New Roman" panose="02020603050405020304" pitchFamily="18" charset="0"/>
                <a:cs typeface="Times New Roman" panose="02020603050405020304" pitchFamily="18" charset="0"/>
              </a:rPr>
              <a:t> НМТ?</a:t>
            </a:r>
            <a:endParaRPr lang="ru-RU" sz="1400" dirty="0">
              <a:solidFill>
                <a:srgbClr val="0000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89846" y="698424"/>
            <a:ext cx="8026570" cy="193899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ru-RU" sz="2000" dirty="0" smtClean="0">
                <a:solidFill>
                  <a:srgbClr val="0000CC"/>
                </a:solidFill>
                <a:latin typeface="Times New Roman" panose="02020603050405020304" pitchFamily="18" charset="0"/>
                <a:cs typeface="Times New Roman" panose="02020603050405020304" pitchFamily="18" charset="0"/>
              </a:rPr>
              <a:t>      </a:t>
            </a:r>
            <a:r>
              <a:rPr lang="ru-RU" sz="2000" dirty="0" err="1" smtClean="0">
                <a:solidFill>
                  <a:srgbClr val="0000CC"/>
                </a:solidFill>
                <a:latin typeface="Times New Roman" panose="02020603050405020304" pitchFamily="18" charset="0"/>
                <a:cs typeface="Times New Roman" panose="02020603050405020304" pitchFamily="18" charset="0"/>
              </a:rPr>
              <a:t>Завдання</a:t>
            </a:r>
            <a:r>
              <a:rPr lang="ru-RU" sz="2000" dirty="0" smtClean="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будуть</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оцінені</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відповідно</a:t>
            </a:r>
            <a:r>
              <a:rPr lang="ru-RU" sz="2000" dirty="0">
                <a:solidFill>
                  <a:srgbClr val="0000CC"/>
                </a:solidFill>
                <a:latin typeface="Times New Roman" panose="02020603050405020304" pitchFamily="18" charset="0"/>
                <a:cs typeface="Times New Roman" panose="02020603050405020304" pitchFamily="18" charset="0"/>
              </a:rPr>
              <a:t> до </a:t>
            </a:r>
            <a:r>
              <a:rPr lang="ru-RU" sz="2000" dirty="0" err="1" smtClean="0">
                <a:solidFill>
                  <a:srgbClr val="0000CC"/>
                </a:solidFill>
                <a:latin typeface="Times New Roman" panose="02020603050405020304" pitchFamily="18" charset="0"/>
                <a:cs typeface="Times New Roman" panose="02020603050405020304" pitchFamily="18" charset="0"/>
              </a:rPr>
              <a:t>схеми</a:t>
            </a:r>
            <a:r>
              <a:rPr lang="ru-RU" sz="2000" dirty="0" smtClean="0">
                <a:solidFill>
                  <a:srgbClr val="0000CC"/>
                </a:solidFill>
                <a:latin typeface="Times New Roman" panose="02020603050405020304" pitchFamily="18" charset="0"/>
                <a:cs typeface="Times New Roman" panose="02020603050405020304" pitchFamily="18" charset="0"/>
              </a:rPr>
              <a:t> </a:t>
            </a:r>
            <a:r>
              <a:rPr lang="ru-RU" sz="2000" dirty="0" err="1" smtClean="0">
                <a:solidFill>
                  <a:srgbClr val="0000CC"/>
                </a:solidFill>
                <a:latin typeface="Times New Roman" panose="02020603050405020304" pitchFamily="18" charset="0"/>
                <a:cs typeface="Times New Roman" panose="02020603050405020304" pitchFamily="18" charset="0"/>
              </a:rPr>
              <a:t>нарахування</a:t>
            </a:r>
            <a:r>
              <a:rPr lang="ru-RU" sz="2000" dirty="0" smtClean="0">
                <a:solidFill>
                  <a:srgbClr val="0000CC"/>
                </a:solidFill>
                <a:latin typeface="Times New Roman" panose="02020603050405020304" pitchFamily="18" charset="0"/>
                <a:cs typeface="Times New Roman" panose="02020603050405020304" pitchFamily="18" charset="0"/>
              </a:rPr>
              <a:t> </a:t>
            </a:r>
            <a:r>
              <a:rPr lang="ru-RU" sz="2000" dirty="0" err="1" smtClean="0">
                <a:solidFill>
                  <a:srgbClr val="0000CC"/>
                </a:solidFill>
                <a:latin typeface="Times New Roman" panose="02020603050405020304" pitchFamily="18" charset="0"/>
                <a:cs typeface="Times New Roman" panose="02020603050405020304" pitchFamily="18" charset="0"/>
              </a:rPr>
              <a:t>балів</a:t>
            </a:r>
            <a:r>
              <a:rPr lang="ru-RU" sz="2000" dirty="0" smtClean="0">
                <a:solidFill>
                  <a:srgbClr val="0000CC"/>
                </a:solidFill>
                <a:latin typeface="Times New Roman" panose="02020603050405020304" pitchFamily="18" charset="0"/>
                <a:cs typeface="Times New Roman" panose="02020603050405020304" pitchFamily="18" charset="0"/>
              </a:rPr>
              <a:t> </a:t>
            </a:r>
            <a:r>
              <a:rPr lang="ru-RU" sz="2000" dirty="0" err="1" smtClean="0">
                <a:solidFill>
                  <a:srgbClr val="0000CC"/>
                </a:solidFill>
                <a:latin typeface="Times New Roman" panose="02020603050405020304" pitchFamily="18" charset="0"/>
                <a:cs typeface="Times New Roman" panose="02020603050405020304" pitchFamily="18" charset="0"/>
              </a:rPr>
              <a:t>подібної</a:t>
            </a:r>
            <a:r>
              <a:rPr lang="ru-RU" sz="2000" dirty="0" smtClean="0">
                <a:solidFill>
                  <a:srgbClr val="0000CC"/>
                </a:solidFill>
                <a:latin typeface="Times New Roman" panose="02020603050405020304" pitchFamily="18" charset="0"/>
                <a:cs typeface="Times New Roman" panose="02020603050405020304" pitchFamily="18" charset="0"/>
              </a:rPr>
              <a:t> </a:t>
            </a:r>
            <a:r>
              <a:rPr lang="ru-RU" sz="2000" dirty="0">
                <a:solidFill>
                  <a:srgbClr val="0000CC"/>
                </a:solidFill>
                <a:latin typeface="Times New Roman" panose="02020603050405020304" pitchFamily="18" charset="0"/>
                <a:cs typeface="Times New Roman" panose="02020603050405020304" pitchFamily="18" charset="0"/>
              </a:rPr>
              <a:t>до </a:t>
            </a:r>
            <a:r>
              <a:rPr lang="ru-RU" sz="2000" dirty="0" err="1">
                <a:solidFill>
                  <a:srgbClr val="0000CC"/>
                </a:solidFill>
                <a:latin typeface="Times New Roman" panose="02020603050405020304" pitchFamily="18" charset="0"/>
                <a:cs typeface="Times New Roman" panose="02020603050405020304" pitchFamily="18" charset="0"/>
              </a:rPr>
              <a:t>тієї</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що</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використовується</a:t>
            </a:r>
            <a:r>
              <a:rPr lang="ru-RU" sz="2000" dirty="0">
                <a:solidFill>
                  <a:srgbClr val="0000CC"/>
                </a:solidFill>
                <a:latin typeface="Times New Roman" panose="02020603050405020304" pitchFamily="18" charset="0"/>
                <a:cs typeface="Times New Roman" panose="02020603050405020304" pitchFamily="18" charset="0"/>
              </a:rPr>
              <a:t> в ЗНО. За </a:t>
            </a:r>
            <a:r>
              <a:rPr lang="ru-RU" sz="2000" dirty="0" err="1">
                <a:solidFill>
                  <a:srgbClr val="0000CC"/>
                </a:solidFill>
                <a:latin typeface="Times New Roman" panose="02020603050405020304" pitchFamily="18" charset="0"/>
                <a:cs typeface="Times New Roman" panose="02020603050405020304" pitchFamily="18" charset="0"/>
              </a:rPr>
              <a:t>виконання</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кожної</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складової</a:t>
            </a:r>
            <a:r>
              <a:rPr lang="ru-RU" sz="2000" dirty="0">
                <a:solidFill>
                  <a:srgbClr val="0000CC"/>
                </a:solidFill>
                <a:latin typeface="Times New Roman" panose="02020603050405020304" pitchFamily="18" charset="0"/>
                <a:cs typeface="Times New Roman" panose="02020603050405020304" pitchFamily="18" charset="0"/>
              </a:rPr>
              <a:t> тесту </a:t>
            </a:r>
            <a:r>
              <a:rPr lang="ru-RU" sz="2000" dirty="0" err="1">
                <a:solidFill>
                  <a:srgbClr val="0000CC"/>
                </a:solidFill>
                <a:latin typeface="Times New Roman" panose="02020603050405020304" pitchFamily="18" charset="0"/>
                <a:cs typeface="Times New Roman" panose="02020603050405020304" pitchFamily="18" charset="0"/>
              </a:rPr>
              <a:t>учасник</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після</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завершення</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тестування</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отримає</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окремий</a:t>
            </a:r>
            <a:r>
              <a:rPr lang="ru-RU" sz="2000" dirty="0">
                <a:solidFill>
                  <a:srgbClr val="0000CC"/>
                </a:solidFill>
                <a:latin typeface="Times New Roman" panose="02020603050405020304" pitchFamily="18" charset="0"/>
                <a:cs typeface="Times New Roman" panose="02020603050405020304" pitchFamily="18" charset="0"/>
              </a:rPr>
              <a:t> результат. </a:t>
            </a:r>
            <a:r>
              <a:rPr lang="ru-RU" sz="2000" dirty="0" smtClean="0">
                <a:solidFill>
                  <a:srgbClr val="0000CC"/>
                </a:solidFill>
                <a:latin typeface="Times New Roman" panose="02020603050405020304" pitchFamily="18" charset="0"/>
                <a:cs typeface="Times New Roman" panose="02020603050405020304" pitchFamily="18" charset="0"/>
              </a:rPr>
              <a:t>Для </a:t>
            </a:r>
            <a:r>
              <a:rPr lang="ru-RU" sz="2000" dirty="0" err="1">
                <a:solidFill>
                  <a:srgbClr val="0000CC"/>
                </a:solidFill>
                <a:latin typeface="Times New Roman" panose="02020603050405020304" pitchFamily="18" charset="0"/>
                <a:cs typeface="Times New Roman" panose="02020603050405020304" pitchFamily="18" charset="0"/>
              </a:rPr>
              <a:t>отримання</a:t>
            </a:r>
            <a:r>
              <a:rPr lang="ru-RU" sz="2000" dirty="0">
                <a:solidFill>
                  <a:srgbClr val="0000CC"/>
                </a:solidFill>
                <a:latin typeface="Times New Roman" panose="02020603050405020304" pitchFamily="18" charset="0"/>
                <a:cs typeface="Times New Roman" panose="02020603050405020304" pitchFamily="18" charset="0"/>
              </a:rPr>
              <a:t> результату за шкалою 100-200 </a:t>
            </a:r>
            <a:r>
              <a:rPr lang="ru-RU" sz="2000" dirty="0" err="1" smtClean="0">
                <a:solidFill>
                  <a:srgbClr val="0000CC"/>
                </a:solidFill>
                <a:latin typeface="Times New Roman" panose="02020603050405020304" pitchFamily="18" charset="0"/>
                <a:cs typeface="Times New Roman" panose="02020603050405020304" pitchFamily="18" charset="0"/>
              </a:rPr>
              <a:t>балів</a:t>
            </a:r>
            <a:r>
              <a:rPr lang="ru-RU" sz="2000" dirty="0" smtClean="0">
                <a:solidFill>
                  <a:srgbClr val="0000CC"/>
                </a:solidFill>
                <a:latin typeface="Times New Roman" panose="02020603050405020304" pitchFamily="18" charset="0"/>
                <a:cs typeface="Times New Roman" panose="02020603050405020304" pitchFamily="18" charset="0"/>
              </a:rPr>
              <a:t> з кожного предмета НМТ </a:t>
            </a:r>
            <a:r>
              <a:rPr lang="ru-RU" sz="2000" dirty="0" err="1" smtClean="0">
                <a:solidFill>
                  <a:srgbClr val="0000CC"/>
                </a:solidFill>
                <a:latin typeface="Times New Roman" panose="02020603050405020304" pitchFamily="18" charset="0"/>
                <a:cs typeface="Times New Roman" panose="02020603050405020304" pitchFamily="18" charset="0"/>
              </a:rPr>
              <a:t>потрібно</a:t>
            </a:r>
            <a:r>
              <a:rPr lang="ru-RU" sz="2000" dirty="0" smtClean="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набрати</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smtClean="0">
                <a:solidFill>
                  <a:srgbClr val="0000CC"/>
                </a:solidFill>
                <a:latin typeface="Times New Roman" panose="02020603050405020304" pitchFamily="18" charset="0"/>
                <a:cs typeface="Times New Roman" panose="02020603050405020304" pitchFamily="18" charset="0"/>
              </a:rPr>
              <a:t>не </a:t>
            </a:r>
            <a:r>
              <a:rPr lang="ru-RU" sz="2000" dirty="0" err="1" smtClean="0">
                <a:solidFill>
                  <a:srgbClr val="0000CC"/>
                </a:solidFill>
                <a:latin typeface="Times New Roman" panose="02020603050405020304" pitchFamily="18" charset="0"/>
                <a:cs typeface="Times New Roman" panose="02020603050405020304" pitchFamily="18" charset="0"/>
              </a:rPr>
              <a:t>менше</a:t>
            </a:r>
            <a:r>
              <a:rPr lang="ru-RU" sz="2000" dirty="0" smtClean="0">
                <a:solidFill>
                  <a:srgbClr val="0000CC"/>
                </a:solidFill>
                <a:latin typeface="Times New Roman" panose="02020603050405020304" pitchFamily="18" charset="0"/>
                <a:cs typeface="Times New Roman" panose="02020603050405020304" pitchFamily="18" charset="0"/>
              </a:rPr>
              <a:t> 10 % </a:t>
            </a:r>
            <a:r>
              <a:rPr lang="ru-RU" sz="2000" dirty="0" err="1" smtClean="0">
                <a:solidFill>
                  <a:srgbClr val="0000CC"/>
                </a:solidFill>
                <a:latin typeface="Times New Roman" panose="02020603050405020304" pitchFamily="18" charset="0"/>
                <a:cs typeface="Times New Roman" panose="02020603050405020304" pitchFamily="18" charset="0"/>
              </a:rPr>
              <a:t>від</a:t>
            </a:r>
            <a:r>
              <a:rPr lang="ru-RU" sz="2000" dirty="0" smtClean="0">
                <a:solidFill>
                  <a:srgbClr val="0000CC"/>
                </a:solidFill>
                <a:latin typeface="Times New Roman" panose="02020603050405020304" pitchFamily="18" charset="0"/>
                <a:cs typeface="Times New Roman" panose="02020603050405020304" pitchFamily="18" charset="0"/>
              </a:rPr>
              <a:t> </a:t>
            </a:r>
            <a:r>
              <a:rPr lang="ru-RU" sz="2000" dirty="0" err="1" smtClean="0">
                <a:solidFill>
                  <a:srgbClr val="0000CC"/>
                </a:solidFill>
                <a:latin typeface="Times New Roman" panose="02020603050405020304" pitchFamily="18" charset="0"/>
                <a:cs typeface="Times New Roman" panose="02020603050405020304" pitchFamily="18" charset="0"/>
              </a:rPr>
              <a:t>загальної</a:t>
            </a:r>
            <a:r>
              <a:rPr lang="ru-RU" sz="2000" dirty="0" smtClean="0">
                <a:solidFill>
                  <a:srgbClr val="0000CC"/>
                </a:solidFill>
                <a:latin typeface="Times New Roman" panose="02020603050405020304" pitchFamily="18" charset="0"/>
                <a:cs typeface="Times New Roman" panose="02020603050405020304" pitchFamily="18" charset="0"/>
              </a:rPr>
              <a:t> </a:t>
            </a:r>
            <a:r>
              <a:rPr lang="ru-RU" sz="2000" dirty="0" err="1" smtClean="0">
                <a:solidFill>
                  <a:srgbClr val="0000CC"/>
                </a:solidFill>
                <a:latin typeface="Times New Roman" panose="02020603050405020304" pitchFamily="18" charset="0"/>
                <a:cs typeface="Times New Roman" panose="02020603050405020304" pitchFamily="18" charset="0"/>
              </a:rPr>
              <a:t>кількості</a:t>
            </a:r>
            <a:r>
              <a:rPr lang="ru-RU" sz="2000" dirty="0" smtClean="0">
                <a:solidFill>
                  <a:srgbClr val="0000CC"/>
                </a:solidFill>
                <a:latin typeface="Times New Roman" panose="02020603050405020304" pitchFamily="18" charset="0"/>
                <a:cs typeface="Times New Roman" panose="02020603050405020304" pitchFamily="18" charset="0"/>
              </a:rPr>
              <a:t> </a:t>
            </a:r>
            <a:r>
              <a:rPr lang="ru-RU" sz="2000" dirty="0" err="1" smtClean="0">
                <a:solidFill>
                  <a:srgbClr val="0000CC"/>
                </a:solidFill>
                <a:latin typeface="Times New Roman" panose="02020603050405020304" pitchFamily="18" charset="0"/>
                <a:cs typeface="Times New Roman" panose="02020603050405020304" pitchFamily="18" charset="0"/>
              </a:rPr>
              <a:t>тестових</a:t>
            </a:r>
            <a:r>
              <a:rPr lang="ru-RU" sz="2000" dirty="0" smtClean="0">
                <a:solidFill>
                  <a:srgbClr val="0000CC"/>
                </a:solidFill>
                <a:latin typeface="Times New Roman" panose="02020603050405020304" pitchFamily="18" charset="0"/>
                <a:cs typeface="Times New Roman" panose="02020603050405020304" pitchFamily="18" charset="0"/>
              </a:rPr>
              <a:t> </a:t>
            </a:r>
            <a:r>
              <a:rPr lang="ru-RU" sz="2000" dirty="0" err="1" smtClean="0">
                <a:solidFill>
                  <a:srgbClr val="0000CC"/>
                </a:solidFill>
                <a:latin typeface="Times New Roman" panose="02020603050405020304" pitchFamily="18" charset="0"/>
                <a:cs typeface="Times New Roman" panose="02020603050405020304" pitchFamily="18" charset="0"/>
              </a:rPr>
              <a:t>балів</a:t>
            </a:r>
            <a:r>
              <a:rPr lang="ru-RU" sz="2000" dirty="0" smtClean="0">
                <a:solidFill>
                  <a:srgbClr val="0000CC"/>
                </a:solidFill>
                <a:latin typeface="Times New Roman" panose="02020603050405020304" pitchFamily="18" charset="0"/>
                <a:cs typeface="Times New Roman" panose="02020603050405020304" pitchFamily="18" charset="0"/>
              </a:rPr>
              <a:t>.</a:t>
            </a:r>
            <a:endParaRPr lang="ru-RU" sz="2000" dirty="0">
              <a:solidFill>
                <a:srgbClr val="0000CC"/>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1043608" y="2729272"/>
            <a:ext cx="6543245" cy="3849592"/>
          </a:xfrm>
          <a:prstGeom prst="rect">
            <a:avLst/>
          </a:prstGeom>
        </p:spPr>
      </p:pic>
    </p:spTree>
    <p:extLst>
      <p:ext uri="{BB962C8B-B14F-4D97-AF65-F5344CB8AC3E}">
        <p14:creationId xmlns:p14="http://schemas.microsoft.com/office/powerpoint/2010/main" val="2391487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46043" y="306763"/>
            <a:ext cx="7848872" cy="830997"/>
          </a:xfrm>
          <a:prstGeom prst="rect">
            <a:avLst/>
          </a:prstGeom>
        </p:spPr>
        <p:txBody>
          <a:bodyPr wrap="square">
            <a:spAutoFit/>
          </a:bodyPr>
          <a:lstStyle/>
          <a:p>
            <a:pPr algn="ctr"/>
            <a:r>
              <a:rPr lang="ru-RU" sz="2400" b="1" dirty="0" smtClean="0">
                <a:solidFill>
                  <a:srgbClr val="0000CC"/>
                </a:solidFill>
                <a:latin typeface="Times New Roman" panose="02020603050405020304" pitchFamily="18" charset="0"/>
                <a:cs typeface="Times New Roman" panose="02020603050405020304" pitchFamily="18" charset="0"/>
              </a:rPr>
              <a:t>Структура </a:t>
            </a:r>
            <a:r>
              <a:rPr lang="ru-RU" sz="2400" b="1" dirty="0">
                <a:solidFill>
                  <a:srgbClr val="0000CC"/>
                </a:solidFill>
                <a:latin typeface="Times New Roman" panose="02020603050405020304" pitchFamily="18" charset="0"/>
                <a:cs typeface="Times New Roman" panose="02020603050405020304" pitchFamily="18" charset="0"/>
              </a:rPr>
              <a:t>блоку НМТ з </a:t>
            </a:r>
            <a:r>
              <a:rPr lang="ru-RU" sz="2400" b="1" dirty="0" err="1">
                <a:solidFill>
                  <a:srgbClr val="0000CC"/>
                </a:solidFill>
                <a:latin typeface="Times New Roman" panose="02020603050405020304" pitchFamily="18" charset="0"/>
                <a:cs typeface="Times New Roman" panose="02020603050405020304" pitchFamily="18" charset="0"/>
              </a:rPr>
              <a:t>української</a:t>
            </a:r>
            <a:r>
              <a:rPr lang="ru-RU" sz="2400" b="1" dirty="0">
                <a:solidFill>
                  <a:srgbClr val="0000CC"/>
                </a:solidFill>
                <a:latin typeface="Times New Roman" panose="02020603050405020304" pitchFamily="18" charset="0"/>
                <a:cs typeface="Times New Roman" panose="02020603050405020304" pitchFamily="18" charset="0"/>
              </a:rPr>
              <a:t> </a:t>
            </a:r>
            <a:r>
              <a:rPr lang="ru-RU" sz="2400" b="1" dirty="0" err="1" smtClean="0">
                <a:solidFill>
                  <a:srgbClr val="0000CC"/>
                </a:solidFill>
                <a:latin typeface="Times New Roman" panose="02020603050405020304" pitchFamily="18" charset="0"/>
                <a:cs typeface="Times New Roman" panose="02020603050405020304" pitchFamily="18" charset="0"/>
              </a:rPr>
              <a:t>мови</a:t>
            </a:r>
            <a:endParaRPr lang="ru-RU" sz="2400" dirty="0">
              <a:solidFill>
                <a:srgbClr val="0000CC"/>
              </a:solidFill>
              <a:latin typeface="Times New Roman" panose="02020603050405020304" pitchFamily="18" charset="0"/>
              <a:cs typeface="Times New Roman" panose="02020603050405020304" pitchFamily="18" charset="0"/>
            </a:endParaRPr>
          </a:p>
          <a:p>
            <a:pPr algn="ctr"/>
            <a:endParaRPr lang="ru-RU" sz="2400" b="1" dirty="0">
              <a:solidFill>
                <a:schemeClr val="bg1"/>
              </a:solidFill>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953" y="188641"/>
            <a:ext cx="88455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7820" y="741255"/>
            <a:ext cx="8312322" cy="1754326"/>
          </a:xfrm>
          <a:prstGeom prst="rect">
            <a:avLst/>
          </a:prstGeom>
          <a:noFill/>
        </p:spPr>
        <p:txBody>
          <a:bodyPr wrap="square" rtlCol="0">
            <a:spAutoFit/>
          </a:bodyPr>
          <a:lstStyle/>
          <a:p>
            <a:pPr algn="just"/>
            <a:r>
              <a:rPr lang="ru-RU" dirty="0" err="1" smtClean="0">
                <a:solidFill>
                  <a:srgbClr val="0000CC"/>
                </a:solidFill>
                <a:latin typeface="Times New Roman" panose="02020603050405020304" pitchFamily="18" charset="0"/>
                <a:cs typeface="Times New Roman" panose="02020603050405020304" pitchFamily="18" charset="0"/>
              </a:rPr>
              <a:t>Усього</a:t>
            </a:r>
            <a:r>
              <a:rPr lang="ru-RU" dirty="0" smtClean="0">
                <a:solidFill>
                  <a:srgbClr val="0000CC"/>
                </a:solidFill>
                <a:latin typeface="Times New Roman" panose="02020603050405020304" pitchFamily="18" charset="0"/>
                <a:cs typeface="Times New Roman" panose="02020603050405020304" pitchFamily="18" charset="0"/>
              </a:rPr>
              <a:t> </a:t>
            </a:r>
            <a:r>
              <a:rPr lang="ru-RU" dirty="0">
                <a:solidFill>
                  <a:srgbClr val="0000CC"/>
                </a:solidFill>
                <a:latin typeface="Times New Roman" panose="02020603050405020304" pitchFamily="18" charset="0"/>
                <a:cs typeface="Times New Roman" panose="02020603050405020304" pitchFamily="18" charset="0"/>
              </a:rPr>
              <a:t>в </a:t>
            </a:r>
            <a:r>
              <a:rPr lang="ru-RU" dirty="0" err="1">
                <a:solidFill>
                  <a:srgbClr val="0000CC"/>
                </a:solidFill>
                <a:latin typeface="Times New Roman" panose="02020603050405020304" pitchFamily="18" charset="0"/>
                <a:cs typeface="Times New Roman" panose="02020603050405020304" pitchFamily="18" charset="0"/>
              </a:rPr>
              <a:t>блоці</a:t>
            </a:r>
            <a:r>
              <a:rPr lang="ru-RU" dirty="0">
                <a:solidFill>
                  <a:srgbClr val="0000CC"/>
                </a:solidFill>
                <a:latin typeface="Times New Roman" panose="02020603050405020304" pitchFamily="18" charset="0"/>
                <a:cs typeface="Times New Roman" panose="02020603050405020304" pitchFamily="18" charset="0"/>
              </a:rPr>
              <a:t> НМТ з </a:t>
            </a:r>
            <a:r>
              <a:rPr lang="ru-RU" dirty="0" err="1">
                <a:solidFill>
                  <a:srgbClr val="0000CC"/>
                </a:solidFill>
                <a:latin typeface="Times New Roman" panose="02020603050405020304" pitchFamily="18" charset="0"/>
                <a:cs typeface="Times New Roman" panose="02020603050405020304" pitchFamily="18" charset="0"/>
              </a:rPr>
              <a:t>української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мови</a:t>
            </a:r>
            <a:r>
              <a:rPr lang="ru-RU" dirty="0">
                <a:solidFill>
                  <a:srgbClr val="0000CC"/>
                </a:solidFill>
                <a:latin typeface="Times New Roman" panose="02020603050405020304" pitchFamily="18" charset="0"/>
                <a:cs typeface="Times New Roman" panose="02020603050405020304" pitchFamily="18" charset="0"/>
              </a:rPr>
              <a:t> </a:t>
            </a:r>
            <a:r>
              <a:rPr lang="ru-RU" b="1" dirty="0" smtClean="0">
                <a:solidFill>
                  <a:srgbClr val="0000CC"/>
                </a:solidFill>
                <a:latin typeface="Times New Roman" panose="02020603050405020304" pitchFamily="18" charset="0"/>
                <a:cs typeface="Times New Roman" panose="02020603050405020304" pitchFamily="18" charset="0"/>
              </a:rPr>
              <a:t>буде 30 </a:t>
            </a:r>
            <a:r>
              <a:rPr lang="ru-RU" b="1" dirty="0" err="1" smtClean="0">
                <a:solidFill>
                  <a:srgbClr val="0000CC"/>
                </a:solidFill>
                <a:latin typeface="Times New Roman" panose="02020603050405020304" pitchFamily="18" charset="0"/>
                <a:cs typeface="Times New Roman" panose="02020603050405020304" pitchFamily="18" charset="0"/>
              </a:rPr>
              <a:t>завдань</a:t>
            </a:r>
            <a:r>
              <a:rPr lang="ru-RU" dirty="0" smtClean="0">
                <a:solidFill>
                  <a:srgbClr val="0000CC"/>
                </a:solidFill>
                <a:latin typeface="Times New Roman" panose="02020603050405020304" pitchFamily="18" charset="0"/>
                <a:cs typeface="Times New Roman" panose="02020603050405020304" pitchFamily="18" charset="0"/>
              </a:rPr>
              <a:t>, з </a:t>
            </a:r>
            <a:r>
              <a:rPr lang="ru-RU" dirty="0" err="1" smtClean="0">
                <a:solidFill>
                  <a:srgbClr val="0000CC"/>
                </a:solidFill>
                <a:latin typeface="Times New Roman" panose="02020603050405020304" pitchFamily="18" charset="0"/>
                <a:cs typeface="Times New Roman" panose="02020603050405020304" pitchFamily="18" charset="0"/>
              </a:rPr>
              <a:t>поміж</a:t>
            </a:r>
            <a:r>
              <a:rPr lang="ru-RU" dirty="0" smtClean="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яких</a:t>
            </a:r>
            <a:r>
              <a:rPr lang="ru-RU" dirty="0" smtClean="0">
                <a:solidFill>
                  <a:srgbClr val="0000CC"/>
                </a:solidFill>
                <a:latin typeface="Times New Roman" panose="02020603050405020304" pitchFamily="18" charset="0"/>
                <a:cs typeface="Times New Roman" panose="02020603050405020304" pitchFamily="18" charset="0"/>
              </a:rPr>
              <a:t>: </a:t>
            </a:r>
          </a:p>
          <a:p>
            <a:pPr marL="285750" indent="-285750" algn="just">
              <a:buFontTx/>
              <a:buChar char="-"/>
            </a:pPr>
            <a:r>
              <a:rPr lang="ru-RU" dirty="0" smtClean="0">
                <a:solidFill>
                  <a:srgbClr val="0000CC"/>
                </a:solidFill>
                <a:latin typeface="Times New Roman" panose="02020603050405020304" pitchFamily="18" charset="0"/>
                <a:cs typeface="Times New Roman" panose="02020603050405020304" pitchFamily="18" charset="0"/>
              </a:rPr>
              <a:t>10 </a:t>
            </a:r>
            <a:r>
              <a:rPr lang="ru-RU" dirty="0" err="1">
                <a:solidFill>
                  <a:srgbClr val="0000CC"/>
                </a:solidFill>
                <a:latin typeface="Times New Roman" panose="02020603050405020304" pitchFamily="18" charset="0"/>
                <a:cs typeface="Times New Roman" panose="02020603050405020304" pitchFamily="18" charset="0"/>
              </a:rPr>
              <a:t>завдань</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вибором</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однієї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правильної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відповіді</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чотирьох</a:t>
            </a:r>
            <a:r>
              <a:rPr lang="ru-RU" dirty="0">
                <a:solidFill>
                  <a:srgbClr val="0000CC"/>
                </a:solidFill>
                <a:latin typeface="Times New Roman" panose="02020603050405020304" pitchFamily="18" charset="0"/>
                <a:cs typeface="Times New Roman" panose="02020603050405020304" pitchFamily="18" charset="0"/>
              </a:rPr>
              <a:t> </a:t>
            </a:r>
            <a:r>
              <a:rPr lang="ru-RU" dirty="0" err="1" smtClean="0">
                <a:solidFill>
                  <a:srgbClr val="0000CC"/>
                </a:solidFill>
                <a:latin typeface="Times New Roman" panose="02020603050405020304" pitchFamily="18" charset="0"/>
                <a:cs typeface="Times New Roman" panose="02020603050405020304" pitchFamily="18" charset="0"/>
              </a:rPr>
              <a:t>варіантів</a:t>
            </a:r>
            <a:r>
              <a:rPr lang="ru-RU" dirty="0" smtClean="0">
                <a:solidFill>
                  <a:srgbClr val="0000CC"/>
                </a:solidFill>
                <a:latin typeface="Times New Roman" panose="02020603050405020304" pitchFamily="18" charset="0"/>
                <a:cs typeface="Times New Roman" panose="02020603050405020304" pitchFamily="18" charset="0"/>
              </a:rPr>
              <a:t>;</a:t>
            </a:r>
          </a:p>
          <a:p>
            <a:pPr marL="285750" indent="-285750" algn="just">
              <a:buFontTx/>
              <a:buChar char="-"/>
            </a:pPr>
            <a:r>
              <a:rPr lang="ru-RU" dirty="0" smtClean="0">
                <a:solidFill>
                  <a:srgbClr val="0000CC"/>
                </a:solidFill>
                <a:latin typeface="Times New Roman" panose="02020603050405020304" pitchFamily="18" charset="0"/>
                <a:cs typeface="Times New Roman" panose="02020603050405020304" pitchFamily="18" charset="0"/>
              </a:rPr>
              <a:t>15 </a:t>
            </a:r>
            <a:r>
              <a:rPr lang="ru-RU" dirty="0" err="1">
                <a:solidFill>
                  <a:srgbClr val="0000CC"/>
                </a:solidFill>
                <a:latin typeface="Times New Roman" panose="02020603050405020304" pitchFamily="18" charset="0"/>
                <a:cs typeface="Times New Roman" panose="02020603050405020304" pitchFamily="18" charset="0"/>
              </a:rPr>
              <a:t>завдань</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вибором</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однієї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правильної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відповіді</a:t>
            </a:r>
            <a:r>
              <a:rPr lang="ru-RU" dirty="0">
                <a:solidFill>
                  <a:srgbClr val="0000CC"/>
                </a:solidFill>
                <a:latin typeface="Times New Roman" panose="02020603050405020304" pitchFamily="18" charset="0"/>
                <a:cs typeface="Times New Roman" panose="02020603050405020304" pitchFamily="18" charset="0"/>
              </a:rPr>
              <a:t> з </a:t>
            </a:r>
            <a:r>
              <a:rPr lang="ru-RU" dirty="0" err="1" smtClean="0">
                <a:solidFill>
                  <a:srgbClr val="0000CC"/>
                </a:solidFill>
                <a:latin typeface="Times New Roman" panose="02020603050405020304" pitchFamily="18" charset="0"/>
                <a:cs typeface="Times New Roman" panose="02020603050405020304" pitchFamily="18" charset="0"/>
              </a:rPr>
              <a:t>п’яти</a:t>
            </a:r>
            <a:r>
              <a:rPr lang="ru-RU" dirty="0" smtClean="0">
                <a:solidFill>
                  <a:srgbClr val="0000CC"/>
                </a:solidFill>
                <a:latin typeface="Times New Roman" panose="02020603050405020304" pitchFamily="18" charset="0"/>
                <a:cs typeface="Times New Roman" panose="02020603050405020304" pitchFamily="18" charset="0"/>
              </a:rPr>
              <a:t> </a:t>
            </a:r>
            <a:r>
              <a:rPr lang="ru-RU" dirty="0" err="1" smtClean="0">
                <a:solidFill>
                  <a:srgbClr val="0000CC"/>
                </a:solidFill>
                <a:latin typeface="Times New Roman" panose="02020603050405020304" pitchFamily="18" charset="0"/>
                <a:cs typeface="Times New Roman" panose="02020603050405020304" pitchFamily="18" charset="0"/>
              </a:rPr>
              <a:t>варіантів</a:t>
            </a:r>
            <a:r>
              <a:rPr lang="ru-RU" dirty="0" smtClean="0">
                <a:solidFill>
                  <a:srgbClr val="0000CC"/>
                </a:solidFill>
                <a:latin typeface="Times New Roman" panose="02020603050405020304" pitchFamily="18" charset="0"/>
                <a:cs typeface="Times New Roman" panose="02020603050405020304" pitchFamily="18" charset="0"/>
              </a:rPr>
              <a:t>;</a:t>
            </a:r>
            <a:endParaRPr lang="ru-RU" dirty="0">
              <a:solidFill>
                <a:srgbClr val="0000CC"/>
              </a:solidFill>
              <a:latin typeface="Times New Roman" panose="02020603050405020304" pitchFamily="18" charset="0"/>
              <a:cs typeface="Times New Roman" panose="02020603050405020304" pitchFamily="18" charset="0"/>
            </a:endParaRPr>
          </a:p>
          <a:p>
            <a:pPr algn="just"/>
            <a:r>
              <a:rPr lang="ru-RU" dirty="0" smtClean="0">
                <a:solidFill>
                  <a:srgbClr val="0000CC"/>
                </a:solidFill>
                <a:latin typeface="Times New Roman" panose="02020603050405020304" pitchFamily="18" charset="0"/>
                <a:cs typeface="Times New Roman" panose="02020603050405020304" pitchFamily="18" charset="0"/>
              </a:rPr>
              <a:t>- 5 </a:t>
            </a:r>
            <a:r>
              <a:rPr lang="ru-RU" dirty="0" err="1">
                <a:solidFill>
                  <a:srgbClr val="0000CC"/>
                </a:solidFill>
                <a:latin typeface="Times New Roman" panose="02020603050405020304" pitchFamily="18" charset="0"/>
                <a:cs typeface="Times New Roman" panose="02020603050405020304" pitchFamily="18" charset="0"/>
              </a:rPr>
              <a:t>завдань</a:t>
            </a:r>
            <a:r>
              <a:rPr lang="ru-RU" dirty="0">
                <a:solidFill>
                  <a:srgbClr val="0000CC"/>
                </a:solidFill>
                <a:latin typeface="Times New Roman" panose="02020603050405020304" pitchFamily="18" charset="0"/>
                <a:cs typeface="Times New Roman" panose="02020603050405020304" pitchFamily="18" charset="0"/>
              </a:rPr>
              <a:t> на </a:t>
            </a:r>
            <a:r>
              <a:rPr lang="ru-RU" dirty="0" err="1">
                <a:solidFill>
                  <a:srgbClr val="0000CC"/>
                </a:solidFill>
                <a:latin typeface="Times New Roman" panose="02020603050405020304" pitchFamily="18" charset="0"/>
                <a:cs typeface="Times New Roman" panose="02020603050405020304" pitchFamily="18" charset="0"/>
              </a:rPr>
              <a:t>встановлення</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відповідності</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потрібно</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встановити</a:t>
            </a:r>
            <a:r>
              <a:rPr lang="ru-RU" dirty="0">
                <a:solidFill>
                  <a:srgbClr val="0000CC"/>
                </a:solidFill>
                <a:latin typeface="Times New Roman" panose="02020603050405020304" pitchFamily="18" charset="0"/>
                <a:cs typeface="Times New Roman" panose="02020603050405020304" pitchFamily="18" charset="0"/>
              </a:rPr>
              <a:t> по 4 </a:t>
            </a:r>
            <a:r>
              <a:rPr lang="ru-RU" dirty="0" smtClean="0">
                <a:solidFill>
                  <a:srgbClr val="0000CC"/>
                </a:solidFill>
                <a:latin typeface="Times New Roman" panose="02020603050405020304" pitchFamily="18" charset="0"/>
                <a:cs typeface="Times New Roman" panose="02020603050405020304" pitchFamily="18" charset="0"/>
              </a:rPr>
              <a:t>з 5 «</a:t>
            </a:r>
            <a:r>
              <a:rPr lang="ru-RU" dirty="0" err="1" smtClean="0">
                <a:solidFill>
                  <a:srgbClr val="0000CC"/>
                </a:solidFill>
                <a:latin typeface="Times New Roman" panose="02020603050405020304" pitchFamily="18" charset="0"/>
                <a:cs typeface="Times New Roman" panose="02020603050405020304" pitchFamily="18" charset="0"/>
              </a:rPr>
              <a:t>логічні</a:t>
            </a:r>
            <a:r>
              <a:rPr lang="ru-RU" dirty="0" smtClean="0">
                <a:solidFill>
                  <a:srgbClr val="0000CC"/>
                </a:solidFill>
                <a:latin typeface="Times New Roman" panose="02020603050405020304" pitchFamily="18" charset="0"/>
                <a:cs typeface="Times New Roman" panose="02020603050405020304" pitchFamily="18" charset="0"/>
              </a:rPr>
              <a:t> </a:t>
            </a:r>
            <a:r>
              <a:rPr lang="ru-RU" dirty="0">
                <a:solidFill>
                  <a:srgbClr val="0000CC"/>
                </a:solidFill>
                <a:latin typeface="Times New Roman" panose="02020603050405020304" pitchFamily="18" charset="0"/>
                <a:cs typeface="Times New Roman" panose="02020603050405020304" pitchFamily="18" charset="0"/>
              </a:rPr>
              <a:t>пари»).</a:t>
            </a:r>
          </a:p>
          <a:p>
            <a:pPr algn="just"/>
            <a:endParaRPr lang="ru-RU" dirty="0">
              <a:solidFill>
                <a:srgbClr val="0000CC"/>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577820" y="2204864"/>
            <a:ext cx="7990318" cy="4473687"/>
          </a:xfrm>
          <a:prstGeom prst="rect">
            <a:avLst/>
          </a:prstGeom>
        </p:spPr>
      </p:pic>
    </p:spTree>
    <p:extLst>
      <p:ext uri="{BB962C8B-B14F-4D97-AF65-F5344CB8AC3E}">
        <p14:creationId xmlns:p14="http://schemas.microsoft.com/office/powerpoint/2010/main" val="3754632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87624" y="332656"/>
            <a:ext cx="6840760" cy="461665"/>
          </a:xfrm>
          <a:prstGeom prst="rect">
            <a:avLst/>
          </a:prstGeom>
        </p:spPr>
        <p:txBody>
          <a:bodyPr wrap="square">
            <a:spAutoFit/>
          </a:bodyPr>
          <a:lstStyle/>
          <a:p>
            <a:pPr algn="ctr"/>
            <a:r>
              <a:rPr lang="ru-RU" sz="2400" b="1" dirty="0" smtClean="0">
                <a:solidFill>
                  <a:srgbClr val="0000CC"/>
                </a:solidFill>
                <a:latin typeface="Times New Roman" panose="02020603050405020304" pitchFamily="18" charset="0"/>
                <a:cs typeface="Times New Roman" panose="02020603050405020304" pitchFamily="18" charset="0"/>
              </a:rPr>
              <a:t>Структура </a:t>
            </a:r>
            <a:r>
              <a:rPr lang="ru-RU" sz="2400" b="1" dirty="0">
                <a:solidFill>
                  <a:srgbClr val="0000CC"/>
                </a:solidFill>
                <a:latin typeface="Times New Roman" panose="02020603050405020304" pitchFamily="18" charset="0"/>
                <a:cs typeface="Times New Roman" panose="02020603050405020304" pitchFamily="18" charset="0"/>
              </a:rPr>
              <a:t>блоку НМТ з </a:t>
            </a:r>
            <a:r>
              <a:rPr lang="ru-RU" sz="2400" b="1" dirty="0" smtClean="0">
                <a:solidFill>
                  <a:srgbClr val="0000CC"/>
                </a:solidFill>
                <a:latin typeface="Times New Roman" panose="02020603050405020304" pitchFamily="18" charset="0"/>
                <a:cs typeface="Times New Roman" panose="02020603050405020304" pitchFamily="18" charset="0"/>
              </a:rPr>
              <a:t>математики</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95536" y="720795"/>
            <a:ext cx="8424936" cy="1477328"/>
          </a:xfrm>
          <a:prstGeom prst="rect">
            <a:avLst/>
          </a:prstGeom>
        </p:spPr>
        <p:txBody>
          <a:bodyPr wrap="square">
            <a:spAutoFit/>
          </a:bodyPr>
          <a:lstStyle/>
          <a:p>
            <a:r>
              <a:rPr lang="ru-RU" dirty="0" err="1" smtClean="0">
                <a:solidFill>
                  <a:srgbClr val="0000CC"/>
                </a:solidFill>
                <a:latin typeface="Times New Roman" panose="02020603050405020304" pitchFamily="18" charset="0"/>
                <a:cs typeface="Times New Roman" panose="02020603050405020304" pitchFamily="18" charset="0"/>
              </a:rPr>
              <a:t>Усього</a:t>
            </a:r>
            <a:r>
              <a:rPr lang="ru-RU" dirty="0" smtClean="0">
                <a:solidFill>
                  <a:srgbClr val="0000CC"/>
                </a:solidFill>
                <a:latin typeface="Times New Roman" panose="02020603050405020304" pitchFamily="18" charset="0"/>
                <a:cs typeface="Times New Roman" panose="02020603050405020304" pitchFamily="18" charset="0"/>
              </a:rPr>
              <a:t> </a:t>
            </a:r>
            <a:r>
              <a:rPr lang="ru-RU" dirty="0">
                <a:solidFill>
                  <a:srgbClr val="0000CC"/>
                </a:solidFill>
                <a:latin typeface="Times New Roman" panose="02020603050405020304" pitchFamily="18" charset="0"/>
                <a:cs typeface="Times New Roman" panose="02020603050405020304" pitchFamily="18" charset="0"/>
              </a:rPr>
              <a:t>в </a:t>
            </a:r>
            <a:r>
              <a:rPr lang="ru-RU" dirty="0" err="1">
                <a:solidFill>
                  <a:srgbClr val="0000CC"/>
                </a:solidFill>
                <a:latin typeface="Times New Roman" panose="02020603050405020304" pitchFamily="18" charset="0"/>
                <a:cs typeface="Times New Roman" panose="02020603050405020304" pitchFamily="18" charset="0"/>
              </a:rPr>
              <a:t>блоці</a:t>
            </a:r>
            <a:r>
              <a:rPr lang="ru-RU" dirty="0">
                <a:solidFill>
                  <a:srgbClr val="0000CC"/>
                </a:solidFill>
                <a:latin typeface="Times New Roman" panose="02020603050405020304" pitchFamily="18" charset="0"/>
                <a:cs typeface="Times New Roman" panose="02020603050405020304" pitchFamily="18" charset="0"/>
              </a:rPr>
              <a:t> НМТ з математики буде </a:t>
            </a:r>
            <a:r>
              <a:rPr lang="ru-RU" dirty="0" smtClean="0">
                <a:solidFill>
                  <a:srgbClr val="0000CC"/>
                </a:solidFill>
                <a:latin typeface="Times New Roman" panose="02020603050405020304" pitchFamily="18" charset="0"/>
                <a:cs typeface="Times New Roman" panose="02020603050405020304" pitchFamily="18" charset="0"/>
              </a:rPr>
              <a:t>22 </a:t>
            </a:r>
            <a:r>
              <a:rPr lang="ru-RU" dirty="0" err="1" smtClean="0">
                <a:solidFill>
                  <a:srgbClr val="0000CC"/>
                </a:solidFill>
                <a:latin typeface="Times New Roman" panose="02020603050405020304" pitchFamily="18" charset="0"/>
                <a:cs typeface="Times New Roman" panose="02020603050405020304" pitchFamily="18" charset="0"/>
              </a:rPr>
              <a:t>завдання</a:t>
            </a:r>
            <a:r>
              <a:rPr lang="ru-RU" dirty="0" smtClean="0">
                <a:solidFill>
                  <a:srgbClr val="0000CC"/>
                </a:solidFill>
                <a:latin typeface="Times New Roman" panose="02020603050405020304" pitchFamily="18" charset="0"/>
                <a:cs typeface="Times New Roman" panose="02020603050405020304" pitchFamily="18" charset="0"/>
              </a:rPr>
              <a:t>, з </a:t>
            </a:r>
            <a:r>
              <a:rPr lang="ru-RU" dirty="0" err="1" smtClean="0">
                <a:solidFill>
                  <a:srgbClr val="0000CC"/>
                </a:solidFill>
                <a:latin typeface="Times New Roman" panose="02020603050405020304" pitchFamily="18" charset="0"/>
                <a:cs typeface="Times New Roman" panose="02020603050405020304" pitchFamily="18" charset="0"/>
              </a:rPr>
              <a:t>поміж</a:t>
            </a:r>
            <a:r>
              <a:rPr lang="ru-RU" dirty="0" smtClean="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яких</a:t>
            </a:r>
            <a:r>
              <a:rPr lang="ru-RU" dirty="0">
                <a:solidFill>
                  <a:srgbClr val="0000CC"/>
                </a:solidFill>
                <a:latin typeface="Times New Roman" panose="02020603050405020304" pitchFamily="18" charset="0"/>
                <a:cs typeface="Times New Roman" panose="02020603050405020304" pitchFamily="18" charset="0"/>
              </a:rPr>
              <a:t>:</a:t>
            </a:r>
          </a:p>
          <a:p>
            <a:r>
              <a:rPr lang="ru-RU" dirty="0" smtClean="0">
                <a:solidFill>
                  <a:srgbClr val="0000CC"/>
                </a:solidFill>
                <a:latin typeface="Times New Roman" panose="02020603050405020304" pitchFamily="18" charset="0"/>
                <a:cs typeface="Times New Roman" panose="02020603050405020304" pitchFamily="18" charset="0"/>
              </a:rPr>
              <a:t>- 15 </a:t>
            </a:r>
            <a:r>
              <a:rPr lang="ru-RU" dirty="0" err="1">
                <a:solidFill>
                  <a:srgbClr val="0000CC"/>
                </a:solidFill>
                <a:latin typeface="Times New Roman" panose="02020603050405020304" pitchFamily="18" charset="0"/>
                <a:cs typeface="Times New Roman" panose="02020603050405020304" pitchFamily="18" charset="0"/>
              </a:rPr>
              <a:t>завдань</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вибором</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однієї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правильної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відповіді</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п’яти</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запропонованих</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варіантів</a:t>
            </a:r>
            <a:r>
              <a:rPr lang="ru-RU" dirty="0">
                <a:solidFill>
                  <a:srgbClr val="0000CC"/>
                </a:solidFill>
                <a:latin typeface="Times New Roman" panose="02020603050405020304" pitchFamily="18" charset="0"/>
                <a:cs typeface="Times New Roman" panose="02020603050405020304" pitchFamily="18" charset="0"/>
              </a:rPr>
              <a:t>;</a:t>
            </a:r>
          </a:p>
          <a:p>
            <a:r>
              <a:rPr lang="ru-RU" dirty="0" smtClean="0">
                <a:solidFill>
                  <a:srgbClr val="0000CC"/>
                </a:solidFill>
                <a:latin typeface="Times New Roman" panose="02020603050405020304" pitchFamily="18" charset="0"/>
                <a:cs typeface="Times New Roman" panose="02020603050405020304" pitchFamily="18" charset="0"/>
              </a:rPr>
              <a:t>- 3 </a:t>
            </a:r>
            <a:r>
              <a:rPr lang="ru-RU" dirty="0" err="1">
                <a:solidFill>
                  <a:srgbClr val="0000CC"/>
                </a:solidFill>
                <a:latin typeface="Times New Roman" panose="02020603050405020304" pitchFamily="18" charset="0"/>
                <a:cs typeface="Times New Roman" panose="02020603050405020304" pitchFamily="18" charset="0"/>
              </a:rPr>
              <a:t>завдання</a:t>
            </a:r>
            <a:r>
              <a:rPr lang="ru-RU" dirty="0">
                <a:solidFill>
                  <a:srgbClr val="0000CC"/>
                </a:solidFill>
                <a:latin typeface="Times New Roman" panose="02020603050405020304" pitchFamily="18" charset="0"/>
                <a:cs typeface="Times New Roman" panose="02020603050405020304" pitchFamily="18" charset="0"/>
              </a:rPr>
              <a:t> на </a:t>
            </a:r>
            <a:r>
              <a:rPr lang="ru-RU" dirty="0" err="1">
                <a:solidFill>
                  <a:srgbClr val="0000CC"/>
                </a:solidFill>
                <a:latin typeface="Times New Roman" panose="02020603050405020304" pitchFamily="18" charset="0"/>
                <a:cs typeface="Times New Roman" panose="02020603050405020304" pitchFamily="18" charset="0"/>
              </a:rPr>
              <a:t>встановлення</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відповідності</a:t>
            </a:r>
            <a:r>
              <a:rPr lang="ru-RU" dirty="0">
                <a:solidFill>
                  <a:srgbClr val="0000CC"/>
                </a:solidFill>
                <a:latin typeface="Times New Roman" panose="02020603050405020304" pitchFamily="18" charset="0"/>
                <a:cs typeface="Times New Roman" panose="02020603050405020304" pitchFamily="18" charset="0"/>
              </a:rPr>
              <a:t> </a:t>
            </a:r>
            <a:r>
              <a:rPr lang="ru-RU" dirty="0" smtClean="0">
                <a:solidFill>
                  <a:srgbClr val="0000CC"/>
                </a:solidFill>
                <a:latin typeface="Times New Roman" panose="02020603050405020304" pitchFamily="18" charset="0"/>
                <a:cs typeface="Times New Roman" panose="02020603050405020304" pitchFamily="18" charset="0"/>
              </a:rPr>
              <a:t>по 3 з 5 </a:t>
            </a:r>
            <a:r>
              <a:rPr lang="ru-RU" dirty="0">
                <a:solidFill>
                  <a:srgbClr val="0000CC"/>
                </a:solidFill>
                <a:latin typeface="Times New Roman" panose="02020603050405020304" pitchFamily="18" charset="0"/>
                <a:cs typeface="Times New Roman" panose="02020603050405020304" pitchFamily="18" charset="0"/>
              </a:rPr>
              <a:t>«</a:t>
            </a:r>
            <a:r>
              <a:rPr lang="ru-RU" dirty="0" err="1">
                <a:solidFill>
                  <a:srgbClr val="0000CC"/>
                </a:solidFill>
                <a:latin typeface="Times New Roman" panose="02020603050405020304" pitchFamily="18" charset="0"/>
                <a:cs typeface="Times New Roman" panose="02020603050405020304" pitchFamily="18" charset="0"/>
              </a:rPr>
              <a:t>логічні</a:t>
            </a:r>
            <a:r>
              <a:rPr lang="ru-RU" dirty="0">
                <a:solidFill>
                  <a:srgbClr val="0000CC"/>
                </a:solidFill>
                <a:latin typeface="Times New Roman" panose="02020603050405020304" pitchFamily="18" charset="0"/>
                <a:cs typeface="Times New Roman" panose="02020603050405020304" pitchFamily="18" charset="0"/>
              </a:rPr>
              <a:t> пари</a:t>
            </a:r>
            <a:r>
              <a:rPr lang="ru-RU" dirty="0" smtClean="0">
                <a:solidFill>
                  <a:srgbClr val="0000CC"/>
                </a:solidFill>
                <a:latin typeface="Times New Roman" panose="02020603050405020304" pitchFamily="18" charset="0"/>
                <a:cs typeface="Times New Roman" panose="02020603050405020304" pitchFamily="18" charset="0"/>
              </a:rPr>
              <a:t>»;</a:t>
            </a:r>
            <a:endParaRPr lang="ru-RU" dirty="0">
              <a:solidFill>
                <a:srgbClr val="0000CC"/>
              </a:solidFill>
              <a:latin typeface="Times New Roman" panose="02020603050405020304" pitchFamily="18" charset="0"/>
              <a:cs typeface="Times New Roman" panose="02020603050405020304" pitchFamily="18" charset="0"/>
            </a:endParaRPr>
          </a:p>
          <a:p>
            <a:r>
              <a:rPr lang="ru-RU" dirty="0" smtClean="0">
                <a:solidFill>
                  <a:srgbClr val="0000CC"/>
                </a:solidFill>
                <a:latin typeface="Times New Roman" panose="02020603050405020304" pitchFamily="18" charset="0"/>
                <a:cs typeface="Times New Roman" panose="02020603050405020304" pitchFamily="18" charset="0"/>
              </a:rPr>
              <a:t>- 4 </a:t>
            </a:r>
            <a:r>
              <a:rPr lang="ru-RU" dirty="0" err="1">
                <a:solidFill>
                  <a:srgbClr val="0000CC"/>
                </a:solidFill>
                <a:latin typeface="Times New Roman" panose="02020603050405020304" pitchFamily="18" charset="0"/>
                <a:cs typeface="Times New Roman" panose="02020603050405020304" pitchFamily="18" charset="0"/>
              </a:rPr>
              <a:t>завдання</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відкритої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форми</a:t>
            </a:r>
            <a:r>
              <a:rPr lang="ru-RU" dirty="0">
                <a:solidFill>
                  <a:srgbClr val="0000CC"/>
                </a:solidFill>
                <a:latin typeface="Times New Roman" panose="02020603050405020304" pitchFamily="18" charset="0"/>
                <a:cs typeface="Times New Roman" panose="02020603050405020304" pitchFamily="18" charset="0"/>
              </a:rPr>
              <a:t> з короткою </a:t>
            </a:r>
            <a:r>
              <a:rPr lang="ru-RU" dirty="0" err="1" smtClean="0">
                <a:solidFill>
                  <a:srgbClr val="0000CC"/>
                </a:solidFill>
                <a:latin typeface="Times New Roman" panose="02020603050405020304" pitchFamily="18" charset="0"/>
                <a:cs typeface="Times New Roman" panose="02020603050405020304" pitchFamily="18" charset="0"/>
              </a:rPr>
              <a:t>відповіддю</a:t>
            </a:r>
            <a:r>
              <a:rPr lang="ru-RU" dirty="0">
                <a:solidFill>
                  <a:srgbClr val="0000CC"/>
                </a:solidFill>
                <a:latin typeface="Times New Roman" panose="02020603050405020304" pitchFamily="18" charset="0"/>
                <a:cs typeface="Times New Roman" panose="02020603050405020304" pitchFamily="18" charset="0"/>
              </a:rPr>
              <a:t>.</a:t>
            </a:r>
          </a:p>
        </p:txBody>
      </p:sp>
      <p:pic>
        <p:nvPicPr>
          <p:cNvPr id="2" name="Рисунок 1"/>
          <p:cNvPicPr>
            <a:picLocks noChangeAspect="1"/>
          </p:cNvPicPr>
          <p:nvPr/>
        </p:nvPicPr>
        <p:blipFill>
          <a:blip r:embed="rId3"/>
          <a:stretch>
            <a:fillRect/>
          </a:stretch>
        </p:blipFill>
        <p:spPr>
          <a:xfrm>
            <a:off x="853974" y="2505341"/>
            <a:ext cx="7390434" cy="4225995"/>
          </a:xfrm>
          <a:prstGeom prst="rect">
            <a:avLst/>
          </a:prstGeom>
        </p:spPr>
      </p:pic>
    </p:spTree>
    <p:extLst>
      <p:ext uri="{BB962C8B-B14F-4D97-AF65-F5344CB8AC3E}">
        <p14:creationId xmlns:p14="http://schemas.microsoft.com/office/powerpoint/2010/main" val="1516565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526061" y="363586"/>
            <a:ext cx="6790355" cy="461665"/>
          </a:xfrm>
          <a:prstGeom prst="rect">
            <a:avLst/>
          </a:prstGeom>
        </p:spPr>
        <p:txBody>
          <a:bodyPr wrap="square">
            <a:spAutoFit/>
          </a:bodyPr>
          <a:lstStyle/>
          <a:p>
            <a:pPr algn="ctr"/>
            <a:r>
              <a:rPr lang="ru-RU" sz="2400" b="1" dirty="0" smtClean="0">
                <a:solidFill>
                  <a:srgbClr val="0000CC"/>
                </a:solidFill>
                <a:latin typeface="Times New Roman" panose="02020603050405020304" pitchFamily="18" charset="0"/>
                <a:cs typeface="Times New Roman" panose="02020603050405020304" pitchFamily="18" charset="0"/>
              </a:rPr>
              <a:t>Структура </a:t>
            </a:r>
            <a:r>
              <a:rPr lang="ru-RU" sz="2400" b="1" dirty="0">
                <a:solidFill>
                  <a:srgbClr val="0000CC"/>
                </a:solidFill>
                <a:latin typeface="Times New Roman" panose="02020603050405020304" pitchFamily="18" charset="0"/>
                <a:cs typeface="Times New Roman" panose="02020603050405020304" pitchFamily="18" charset="0"/>
              </a:rPr>
              <a:t>блоку НМТ з </a:t>
            </a:r>
            <a:r>
              <a:rPr lang="ru-RU" sz="2400" b="1" dirty="0" err="1">
                <a:solidFill>
                  <a:srgbClr val="0000CC"/>
                </a:solidFill>
                <a:latin typeface="Times New Roman" panose="02020603050405020304" pitchFamily="18" charset="0"/>
                <a:cs typeface="Times New Roman" panose="02020603050405020304" pitchFamily="18" charset="0"/>
              </a:rPr>
              <a:t>історії</a:t>
            </a:r>
            <a:r>
              <a:rPr lang="ru-RU" sz="2400" b="1" dirty="0">
                <a:solidFill>
                  <a:srgbClr val="0000CC"/>
                </a:solidFill>
                <a:latin typeface="Times New Roman" panose="02020603050405020304" pitchFamily="18" charset="0"/>
                <a:cs typeface="Times New Roman" panose="02020603050405020304" pitchFamily="18" charset="0"/>
              </a:rPr>
              <a:t> </a:t>
            </a:r>
            <a:r>
              <a:rPr lang="ru-RU" sz="2400" b="1" dirty="0" err="1" smtClean="0">
                <a:solidFill>
                  <a:srgbClr val="0000CC"/>
                </a:solidFill>
                <a:latin typeface="Times New Roman" panose="02020603050405020304" pitchFamily="18" charset="0"/>
                <a:cs typeface="Times New Roman" panose="02020603050405020304" pitchFamily="18" charset="0"/>
              </a:rPr>
              <a:t>України</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941035" y="825251"/>
            <a:ext cx="7488832" cy="1477328"/>
          </a:xfrm>
          <a:prstGeom prst="rect">
            <a:avLst/>
          </a:prstGeom>
        </p:spPr>
        <p:txBody>
          <a:bodyPr wrap="square">
            <a:spAutoFit/>
          </a:bodyPr>
          <a:lstStyle/>
          <a:p>
            <a:r>
              <a:rPr lang="ru-RU" dirty="0" err="1" smtClean="0">
                <a:solidFill>
                  <a:srgbClr val="0000CC"/>
                </a:solidFill>
                <a:latin typeface="Times New Roman" panose="02020603050405020304" pitchFamily="18" charset="0"/>
                <a:cs typeface="Times New Roman" panose="02020603050405020304" pitchFamily="18" charset="0"/>
              </a:rPr>
              <a:t>Усього</a:t>
            </a:r>
            <a:r>
              <a:rPr lang="ru-RU" dirty="0" smtClean="0">
                <a:solidFill>
                  <a:srgbClr val="0000CC"/>
                </a:solidFill>
                <a:latin typeface="Times New Roman" panose="02020603050405020304" pitchFamily="18" charset="0"/>
                <a:cs typeface="Times New Roman" panose="02020603050405020304" pitchFamily="18" charset="0"/>
              </a:rPr>
              <a:t> </a:t>
            </a:r>
            <a:r>
              <a:rPr lang="ru-RU" dirty="0">
                <a:solidFill>
                  <a:srgbClr val="0000CC"/>
                </a:solidFill>
                <a:latin typeface="Times New Roman" panose="02020603050405020304" pitchFamily="18" charset="0"/>
                <a:cs typeface="Times New Roman" panose="02020603050405020304" pitchFamily="18" charset="0"/>
              </a:rPr>
              <a:t>в </a:t>
            </a:r>
            <a:r>
              <a:rPr lang="ru-RU" dirty="0" err="1">
                <a:solidFill>
                  <a:srgbClr val="0000CC"/>
                </a:solidFill>
                <a:latin typeface="Times New Roman" panose="02020603050405020304" pitchFamily="18" charset="0"/>
                <a:cs typeface="Times New Roman" panose="02020603050405020304" pitchFamily="18" charset="0"/>
              </a:rPr>
              <a:t>блоці</a:t>
            </a:r>
            <a:r>
              <a:rPr lang="ru-RU" dirty="0">
                <a:solidFill>
                  <a:srgbClr val="0000CC"/>
                </a:solidFill>
                <a:latin typeface="Times New Roman" panose="02020603050405020304" pitchFamily="18" charset="0"/>
                <a:cs typeface="Times New Roman" panose="02020603050405020304" pitchFamily="18" charset="0"/>
              </a:rPr>
              <a:t> НМТ з </a:t>
            </a:r>
            <a:r>
              <a:rPr lang="ru-RU" dirty="0" err="1">
                <a:solidFill>
                  <a:srgbClr val="0000CC"/>
                </a:solidFill>
                <a:latin typeface="Times New Roman" panose="02020603050405020304" pitchFamily="18" charset="0"/>
                <a:cs typeface="Times New Roman" panose="02020603050405020304" pitchFamily="18" charset="0"/>
              </a:rPr>
              <a:t>історії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України</a:t>
            </a:r>
            <a:r>
              <a:rPr lang="ru-RU" dirty="0">
                <a:solidFill>
                  <a:srgbClr val="0000CC"/>
                </a:solidFill>
                <a:latin typeface="Times New Roman" panose="02020603050405020304" pitchFamily="18" charset="0"/>
                <a:cs typeface="Times New Roman" panose="02020603050405020304" pitchFamily="18" charset="0"/>
              </a:rPr>
              <a:t> буде </a:t>
            </a:r>
            <a:r>
              <a:rPr lang="ru-RU" dirty="0" smtClean="0">
                <a:solidFill>
                  <a:srgbClr val="0000CC"/>
                </a:solidFill>
                <a:latin typeface="Times New Roman" panose="02020603050405020304" pitchFamily="18" charset="0"/>
                <a:cs typeface="Times New Roman" panose="02020603050405020304" pitchFamily="18" charset="0"/>
              </a:rPr>
              <a:t>30 </a:t>
            </a:r>
            <a:r>
              <a:rPr lang="ru-RU" dirty="0" err="1">
                <a:solidFill>
                  <a:srgbClr val="0000CC"/>
                </a:solidFill>
                <a:latin typeface="Times New Roman" panose="02020603050405020304" pitchFamily="18" charset="0"/>
                <a:cs typeface="Times New Roman" panose="02020603050405020304" pitchFamily="18" charset="0"/>
              </a:rPr>
              <a:t>завдань</a:t>
            </a:r>
            <a:r>
              <a:rPr lang="ru-RU" dirty="0">
                <a:solidFill>
                  <a:srgbClr val="0000CC"/>
                </a:solidFill>
                <a:latin typeface="Times New Roman" panose="02020603050405020304" pitchFamily="18" charset="0"/>
                <a:cs typeface="Times New Roman" panose="02020603050405020304" pitchFamily="18" charset="0"/>
              </a:rPr>
              <a:t>, </a:t>
            </a:r>
            <a:r>
              <a:rPr lang="ru-RU" dirty="0" smtClean="0">
                <a:solidFill>
                  <a:srgbClr val="0000CC"/>
                </a:solidFill>
                <a:latin typeface="Times New Roman" panose="02020603050405020304" pitchFamily="18" charset="0"/>
                <a:cs typeface="Times New Roman" panose="02020603050405020304" pitchFamily="18" charset="0"/>
              </a:rPr>
              <a:t>з </a:t>
            </a:r>
            <a:r>
              <a:rPr lang="ru-RU" dirty="0" err="1" smtClean="0">
                <a:solidFill>
                  <a:srgbClr val="0000CC"/>
                </a:solidFill>
                <a:latin typeface="Times New Roman" panose="02020603050405020304" pitchFamily="18" charset="0"/>
                <a:cs typeface="Times New Roman" panose="02020603050405020304" pitchFamily="18" charset="0"/>
              </a:rPr>
              <a:t>поміж</a:t>
            </a:r>
            <a:r>
              <a:rPr lang="ru-RU" dirty="0" smtClean="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яких</a:t>
            </a:r>
            <a:r>
              <a:rPr lang="ru-RU" dirty="0">
                <a:solidFill>
                  <a:srgbClr val="0000CC"/>
                </a:solidFill>
                <a:latin typeface="Times New Roman" panose="02020603050405020304" pitchFamily="18" charset="0"/>
                <a:cs typeface="Times New Roman" panose="02020603050405020304" pitchFamily="18" charset="0"/>
              </a:rPr>
              <a:t>: </a:t>
            </a:r>
          </a:p>
          <a:p>
            <a:r>
              <a:rPr lang="ru-RU" dirty="0" smtClean="0">
                <a:solidFill>
                  <a:srgbClr val="0000CC"/>
                </a:solidFill>
                <a:latin typeface="Times New Roman" panose="02020603050405020304" pitchFamily="18" charset="0"/>
                <a:cs typeface="Times New Roman" panose="02020603050405020304" pitchFamily="18" charset="0"/>
              </a:rPr>
              <a:t>- 20 </a:t>
            </a:r>
            <a:r>
              <a:rPr lang="ru-RU" dirty="0" err="1">
                <a:solidFill>
                  <a:srgbClr val="0000CC"/>
                </a:solidFill>
                <a:latin typeface="Times New Roman" panose="02020603050405020304" pitchFamily="18" charset="0"/>
                <a:cs typeface="Times New Roman" panose="02020603050405020304" pitchFamily="18" charset="0"/>
              </a:rPr>
              <a:t>завдань</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вибором</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однієї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правильної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відповіді</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чотирьох</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варіантів</a:t>
            </a:r>
            <a:r>
              <a:rPr lang="ru-RU" dirty="0">
                <a:solidFill>
                  <a:srgbClr val="0000CC"/>
                </a:solidFill>
                <a:latin typeface="Times New Roman" panose="02020603050405020304" pitchFamily="18" charset="0"/>
                <a:cs typeface="Times New Roman" panose="02020603050405020304" pitchFamily="18" charset="0"/>
              </a:rPr>
              <a:t>;</a:t>
            </a:r>
          </a:p>
          <a:p>
            <a:pPr marL="285750" indent="-285750">
              <a:buFontTx/>
              <a:buChar char="-"/>
            </a:pPr>
            <a:r>
              <a:rPr lang="ru-RU" dirty="0" smtClean="0">
                <a:solidFill>
                  <a:srgbClr val="0000CC"/>
                </a:solidFill>
                <a:latin typeface="Times New Roman" panose="02020603050405020304" pitchFamily="18" charset="0"/>
                <a:cs typeface="Times New Roman" panose="02020603050405020304" pitchFamily="18" charset="0"/>
              </a:rPr>
              <a:t>4 </a:t>
            </a:r>
            <a:r>
              <a:rPr lang="ru-RU" dirty="0" err="1" smtClean="0">
                <a:solidFill>
                  <a:srgbClr val="0000CC"/>
                </a:solidFill>
                <a:latin typeface="Times New Roman" panose="02020603050405020304" pitchFamily="18" charset="0"/>
                <a:cs typeface="Times New Roman" panose="02020603050405020304" pitchFamily="18" charset="0"/>
              </a:rPr>
              <a:t>завдання</a:t>
            </a:r>
            <a:r>
              <a:rPr lang="ru-RU" dirty="0" smtClean="0">
                <a:solidFill>
                  <a:srgbClr val="0000CC"/>
                </a:solidFill>
                <a:latin typeface="Times New Roman" panose="02020603050405020304" pitchFamily="18" charset="0"/>
                <a:cs typeface="Times New Roman" panose="02020603050405020304" pitchFamily="18" charset="0"/>
              </a:rPr>
              <a:t> </a:t>
            </a:r>
            <a:r>
              <a:rPr lang="ru-RU" dirty="0">
                <a:solidFill>
                  <a:srgbClr val="0000CC"/>
                </a:solidFill>
                <a:latin typeface="Times New Roman" panose="02020603050405020304" pitchFamily="18" charset="0"/>
                <a:cs typeface="Times New Roman" panose="02020603050405020304" pitchFamily="18" charset="0"/>
              </a:rPr>
              <a:t>на </a:t>
            </a:r>
            <a:r>
              <a:rPr lang="ru-RU" dirty="0" err="1">
                <a:solidFill>
                  <a:srgbClr val="0000CC"/>
                </a:solidFill>
                <a:latin typeface="Times New Roman" panose="02020603050405020304" pitchFamily="18" charset="0"/>
                <a:cs typeface="Times New Roman" panose="02020603050405020304" pitchFamily="18" charset="0"/>
              </a:rPr>
              <a:t>встановлення</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відповідності</a:t>
            </a:r>
            <a:r>
              <a:rPr lang="ru-RU" dirty="0">
                <a:solidFill>
                  <a:srgbClr val="0000CC"/>
                </a:solidFill>
                <a:latin typeface="Times New Roman" panose="02020603050405020304" pitchFamily="18" charset="0"/>
                <a:cs typeface="Times New Roman" panose="02020603050405020304" pitchFamily="18" charset="0"/>
              </a:rPr>
              <a:t> </a:t>
            </a:r>
            <a:r>
              <a:rPr lang="ru-RU" dirty="0" smtClean="0">
                <a:solidFill>
                  <a:srgbClr val="0000CC"/>
                </a:solidFill>
                <a:latin typeface="Times New Roman" panose="02020603050405020304" pitchFamily="18" charset="0"/>
                <a:cs typeface="Times New Roman" panose="02020603050405020304" pitchFamily="18" charset="0"/>
              </a:rPr>
              <a:t>по </a:t>
            </a:r>
            <a:r>
              <a:rPr lang="ru-RU" dirty="0">
                <a:solidFill>
                  <a:srgbClr val="0000CC"/>
                </a:solidFill>
                <a:latin typeface="Times New Roman" panose="02020603050405020304" pitchFamily="18" charset="0"/>
                <a:cs typeface="Times New Roman" panose="02020603050405020304" pitchFamily="18" charset="0"/>
              </a:rPr>
              <a:t>4 </a:t>
            </a:r>
            <a:r>
              <a:rPr lang="ru-RU" dirty="0" smtClean="0">
                <a:solidFill>
                  <a:srgbClr val="0000CC"/>
                </a:solidFill>
                <a:latin typeface="Times New Roman" panose="02020603050405020304" pitchFamily="18" charset="0"/>
                <a:cs typeface="Times New Roman" panose="02020603050405020304" pitchFamily="18" charset="0"/>
              </a:rPr>
              <a:t>з 5 «</a:t>
            </a:r>
            <a:r>
              <a:rPr lang="ru-RU" dirty="0" err="1" smtClean="0">
                <a:solidFill>
                  <a:srgbClr val="0000CC"/>
                </a:solidFill>
                <a:latin typeface="Times New Roman" panose="02020603050405020304" pitchFamily="18" charset="0"/>
                <a:cs typeface="Times New Roman" panose="02020603050405020304" pitchFamily="18" charset="0"/>
              </a:rPr>
              <a:t>логічні</a:t>
            </a:r>
            <a:r>
              <a:rPr lang="ru-RU" dirty="0" smtClean="0">
                <a:solidFill>
                  <a:srgbClr val="0000CC"/>
                </a:solidFill>
                <a:latin typeface="Times New Roman" panose="02020603050405020304" pitchFamily="18" charset="0"/>
                <a:cs typeface="Times New Roman" panose="02020603050405020304" pitchFamily="18" charset="0"/>
              </a:rPr>
              <a:t> </a:t>
            </a:r>
            <a:r>
              <a:rPr lang="ru-RU" dirty="0">
                <a:solidFill>
                  <a:srgbClr val="0000CC"/>
                </a:solidFill>
                <a:latin typeface="Times New Roman" panose="02020603050405020304" pitchFamily="18" charset="0"/>
                <a:cs typeface="Times New Roman" panose="02020603050405020304" pitchFamily="18" charset="0"/>
              </a:rPr>
              <a:t>пари</a:t>
            </a:r>
            <a:r>
              <a:rPr lang="ru-RU" dirty="0" smtClean="0">
                <a:solidFill>
                  <a:srgbClr val="0000CC"/>
                </a:solidFill>
                <a:latin typeface="Times New Roman" panose="02020603050405020304" pitchFamily="18" charset="0"/>
                <a:cs typeface="Times New Roman" panose="02020603050405020304" pitchFamily="18" charset="0"/>
              </a:rPr>
              <a:t>»;</a:t>
            </a:r>
          </a:p>
          <a:p>
            <a:pPr marL="285750" indent="-285750">
              <a:buFontTx/>
              <a:buChar char="-"/>
            </a:pPr>
            <a:r>
              <a:rPr lang="ru-RU" dirty="0" smtClean="0">
                <a:solidFill>
                  <a:srgbClr val="0000CC"/>
                </a:solidFill>
                <a:latin typeface="Times New Roman" panose="02020603050405020304" pitchFamily="18" charset="0"/>
                <a:cs typeface="Times New Roman" panose="02020603050405020304" pitchFamily="18" charset="0"/>
              </a:rPr>
              <a:t>3 </a:t>
            </a:r>
            <a:r>
              <a:rPr lang="ru-RU" dirty="0" err="1" smtClean="0">
                <a:solidFill>
                  <a:srgbClr val="0000CC"/>
                </a:solidFill>
                <a:latin typeface="Times New Roman" panose="02020603050405020304" pitchFamily="18" charset="0"/>
                <a:cs typeface="Times New Roman" panose="02020603050405020304" pitchFamily="18" charset="0"/>
              </a:rPr>
              <a:t>завдання</a:t>
            </a:r>
            <a:r>
              <a:rPr lang="ru-RU" dirty="0" smtClean="0">
                <a:solidFill>
                  <a:srgbClr val="0000CC"/>
                </a:solidFill>
                <a:latin typeface="Times New Roman" panose="02020603050405020304" pitchFamily="18" charset="0"/>
                <a:cs typeface="Times New Roman" panose="02020603050405020304" pitchFamily="18" charset="0"/>
              </a:rPr>
              <a:t> на </a:t>
            </a:r>
            <a:r>
              <a:rPr lang="ru-RU" dirty="0" err="1" smtClean="0">
                <a:solidFill>
                  <a:srgbClr val="0000CC"/>
                </a:solidFill>
                <a:latin typeface="Times New Roman" panose="02020603050405020304" pitchFamily="18" charset="0"/>
                <a:cs typeface="Times New Roman" panose="02020603050405020304" pitchFamily="18" charset="0"/>
              </a:rPr>
              <a:t>встановлення</a:t>
            </a:r>
            <a:r>
              <a:rPr lang="ru-RU" dirty="0" smtClean="0">
                <a:solidFill>
                  <a:srgbClr val="0000CC"/>
                </a:solidFill>
                <a:latin typeface="Times New Roman" panose="02020603050405020304" pitchFamily="18" charset="0"/>
                <a:cs typeface="Times New Roman" panose="02020603050405020304" pitchFamily="18" charset="0"/>
              </a:rPr>
              <a:t> </a:t>
            </a:r>
            <a:r>
              <a:rPr lang="ru-RU" dirty="0" err="1" smtClean="0">
                <a:solidFill>
                  <a:srgbClr val="0000CC"/>
                </a:solidFill>
                <a:latin typeface="Times New Roman" panose="02020603050405020304" pitchFamily="18" charset="0"/>
                <a:cs typeface="Times New Roman" panose="02020603050405020304" pitchFamily="18" charset="0"/>
              </a:rPr>
              <a:t>послідовності</a:t>
            </a:r>
            <a:r>
              <a:rPr lang="ru-RU" dirty="0" smtClean="0">
                <a:solidFill>
                  <a:srgbClr val="0000CC"/>
                </a:solidFill>
                <a:latin typeface="Times New Roman" panose="02020603050405020304" pitchFamily="18" charset="0"/>
                <a:cs typeface="Times New Roman" panose="02020603050405020304" pitchFamily="18" charset="0"/>
              </a:rPr>
              <a:t>;</a:t>
            </a:r>
          </a:p>
          <a:p>
            <a:pPr marL="285750" indent="-285750">
              <a:buFontTx/>
              <a:buChar char="-"/>
            </a:pPr>
            <a:r>
              <a:rPr lang="ru-RU" dirty="0" smtClean="0">
                <a:solidFill>
                  <a:srgbClr val="0000CC"/>
                </a:solidFill>
                <a:latin typeface="Times New Roman" panose="02020603050405020304" pitchFamily="18" charset="0"/>
                <a:cs typeface="Times New Roman" panose="02020603050405020304" pitchFamily="18" charset="0"/>
              </a:rPr>
              <a:t>3 з </a:t>
            </a:r>
            <a:r>
              <a:rPr lang="ru-RU" dirty="0" err="1" smtClean="0">
                <a:solidFill>
                  <a:srgbClr val="0000CC"/>
                </a:solidFill>
                <a:latin typeface="Times New Roman" panose="02020603050405020304" pitchFamily="18" charset="0"/>
                <a:cs typeface="Times New Roman" panose="02020603050405020304" pitchFamily="18" charset="0"/>
              </a:rPr>
              <a:t>вибором</a:t>
            </a:r>
            <a:r>
              <a:rPr lang="ru-RU" dirty="0" smtClean="0">
                <a:solidFill>
                  <a:srgbClr val="0000CC"/>
                </a:solidFill>
                <a:latin typeface="Times New Roman" panose="02020603050405020304" pitchFamily="18" charset="0"/>
                <a:cs typeface="Times New Roman" panose="02020603050405020304" pitchFamily="18" charset="0"/>
              </a:rPr>
              <a:t> </a:t>
            </a:r>
            <a:r>
              <a:rPr lang="ru-RU" dirty="0" err="1" smtClean="0">
                <a:solidFill>
                  <a:srgbClr val="0000CC"/>
                </a:solidFill>
                <a:latin typeface="Times New Roman" panose="02020603050405020304" pitchFamily="18" charset="0"/>
                <a:cs typeface="Times New Roman" panose="02020603050405020304" pitchFamily="18" charset="0"/>
              </a:rPr>
              <a:t>трьох</a:t>
            </a:r>
            <a:r>
              <a:rPr lang="ru-RU" dirty="0" smtClean="0">
                <a:solidFill>
                  <a:srgbClr val="0000CC"/>
                </a:solidFill>
                <a:latin typeface="Times New Roman" panose="02020603050405020304" pitchFamily="18" charset="0"/>
                <a:cs typeface="Times New Roman" panose="02020603050405020304" pitchFamily="18" charset="0"/>
              </a:rPr>
              <a:t> </a:t>
            </a:r>
            <a:r>
              <a:rPr lang="ru-RU" dirty="0" err="1" smtClean="0">
                <a:solidFill>
                  <a:srgbClr val="0000CC"/>
                </a:solidFill>
                <a:latin typeface="Times New Roman" panose="02020603050405020304" pitchFamily="18" charset="0"/>
                <a:cs typeface="Times New Roman" panose="02020603050405020304" pitchFamily="18" charset="0"/>
              </a:rPr>
              <a:t>відповідей</a:t>
            </a:r>
            <a:r>
              <a:rPr lang="ru-RU" dirty="0" smtClean="0">
                <a:solidFill>
                  <a:srgbClr val="0000CC"/>
                </a:solidFill>
                <a:latin typeface="Times New Roman" panose="02020603050405020304" pitchFamily="18" charset="0"/>
                <a:cs typeface="Times New Roman" panose="02020603050405020304" pitchFamily="18" charset="0"/>
              </a:rPr>
              <a:t> </a:t>
            </a:r>
            <a:r>
              <a:rPr lang="ru-RU" dirty="0" err="1" smtClean="0">
                <a:solidFill>
                  <a:srgbClr val="0000CC"/>
                </a:solidFill>
                <a:latin typeface="Times New Roman" panose="02020603050405020304" pitchFamily="18" charset="0"/>
                <a:cs typeface="Times New Roman" panose="02020603050405020304" pitchFamily="18" charset="0"/>
              </a:rPr>
              <a:t>із</a:t>
            </a:r>
            <a:r>
              <a:rPr lang="ru-RU" dirty="0" smtClean="0">
                <a:solidFill>
                  <a:srgbClr val="0000CC"/>
                </a:solidFill>
                <a:latin typeface="Times New Roman" panose="02020603050405020304" pitchFamily="18" charset="0"/>
                <a:cs typeface="Times New Roman" panose="02020603050405020304" pitchFamily="18" charset="0"/>
              </a:rPr>
              <a:t> семи </a:t>
            </a:r>
            <a:r>
              <a:rPr lang="ru-RU" dirty="0" err="1" smtClean="0">
                <a:solidFill>
                  <a:srgbClr val="0000CC"/>
                </a:solidFill>
                <a:latin typeface="Times New Roman" panose="02020603050405020304" pitchFamily="18" charset="0"/>
                <a:cs typeface="Times New Roman" panose="02020603050405020304" pitchFamily="18" charset="0"/>
              </a:rPr>
              <a:t>запропонованих</a:t>
            </a:r>
            <a:r>
              <a:rPr lang="ru-RU" dirty="0" smtClean="0">
                <a:solidFill>
                  <a:srgbClr val="0000CC"/>
                </a:solidFill>
                <a:latin typeface="Times New Roman" panose="02020603050405020304" pitchFamily="18" charset="0"/>
                <a:cs typeface="Times New Roman" panose="02020603050405020304" pitchFamily="18" charset="0"/>
              </a:rPr>
              <a:t> </a:t>
            </a:r>
            <a:r>
              <a:rPr lang="ru-RU" dirty="0" err="1" smtClean="0">
                <a:solidFill>
                  <a:srgbClr val="0000CC"/>
                </a:solidFill>
                <a:latin typeface="Times New Roman" panose="02020603050405020304" pitchFamily="18" charset="0"/>
                <a:cs typeface="Times New Roman" panose="02020603050405020304" pitchFamily="18" charset="0"/>
              </a:rPr>
              <a:t>варіантів</a:t>
            </a:r>
            <a:r>
              <a:rPr lang="ru-RU" dirty="0" smtClean="0">
                <a:solidFill>
                  <a:srgbClr val="0000CC"/>
                </a:solidFill>
                <a:latin typeface="Times New Roman" panose="02020603050405020304" pitchFamily="18" charset="0"/>
                <a:cs typeface="Times New Roman" panose="02020603050405020304" pitchFamily="18" charset="0"/>
              </a:rPr>
              <a:t>.  </a:t>
            </a:r>
            <a:endParaRPr lang="ru-RU" dirty="0">
              <a:solidFill>
                <a:srgbClr val="0000CC"/>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936044" y="2420888"/>
            <a:ext cx="7271912" cy="4204232"/>
          </a:xfrm>
          <a:prstGeom prst="rect">
            <a:avLst/>
          </a:prstGeom>
        </p:spPr>
      </p:pic>
    </p:spTree>
    <p:extLst>
      <p:ext uri="{BB962C8B-B14F-4D97-AF65-F5344CB8AC3E}">
        <p14:creationId xmlns:p14="http://schemas.microsoft.com/office/powerpoint/2010/main" val="3929486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526061" y="363586"/>
            <a:ext cx="6790355" cy="461665"/>
          </a:xfrm>
          <a:prstGeom prst="rect">
            <a:avLst/>
          </a:prstGeom>
        </p:spPr>
        <p:txBody>
          <a:bodyPr wrap="square">
            <a:spAutoFit/>
          </a:bodyPr>
          <a:lstStyle/>
          <a:p>
            <a:pPr algn="ctr"/>
            <a:r>
              <a:rPr lang="ru-RU" sz="2400" b="1" dirty="0" smtClean="0">
                <a:solidFill>
                  <a:srgbClr val="0000CC"/>
                </a:solidFill>
                <a:latin typeface="Times New Roman" panose="02020603050405020304" pitchFamily="18" charset="0"/>
                <a:cs typeface="Times New Roman" panose="02020603050405020304" pitchFamily="18" charset="0"/>
              </a:rPr>
              <a:t>Структура </a:t>
            </a:r>
            <a:r>
              <a:rPr lang="ru-RU" sz="2400" b="1" dirty="0">
                <a:solidFill>
                  <a:srgbClr val="0000CC"/>
                </a:solidFill>
                <a:latin typeface="Times New Roman" panose="02020603050405020304" pitchFamily="18" charset="0"/>
                <a:cs typeface="Times New Roman" panose="02020603050405020304" pitchFamily="18" charset="0"/>
              </a:rPr>
              <a:t>блоку НМТ з </a:t>
            </a:r>
            <a:r>
              <a:rPr lang="ru-RU" sz="2400" b="1" dirty="0" err="1" smtClean="0">
                <a:solidFill>
                  <a:srgbClr val="0000CC"/>
                </a:solidFill>
                <a:latin typeface="Times New Roman" panose="02020603050405020304" pitchFamily="18" charset="0"/>
                <a:cs typeface="Times New Roman" panose="02020603050405020304" pitchFamily="18" charset="0"/>
              </a:rPr>
              <a:t>іноземної</a:t>
            </a:r>
            <a:r>
              <a:rPr lang="ru-RU" sz="2400" b="1" dirty="0" smtClean="0">
                <a:solidFill>
                  <a:srgbClr val="0000CC"/>
                </a:solidFill>
                <a:latin typeface="Times New Roman" panose="02020603050405020304" pitchFamily="18" charset="0"/>
                <a:cs typeface="Times New Roman" panose="02020603050405020304" pitchFamily="18" charset="0"/>
              </a:rPr>
              <a:t> </a:t>
            </a:r>
            <a:r>
              <a:rPr lang="ru-RU" sz="2400" b="1" dirty="0" err="1" smtClean="0">
                <a:solidFill>
                  <a:srgbClr val="0000CC"/>
                </a:solidFill>
                <a:latin typeface="Times New Roman" panose="02020603050405020304" pitchFamily="18" charset="0"/>
                <a:cs typeface="Times New Roman" panose="02020603050405020304" pitchFamily="18" charset="0"/>
              </a:rPr>
              <a:t>мови</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941035" y="825251"/>
            <a:ext cx="7488832" cy="1200329"/>
          </a:xfrm>
          <a:prstGeom prst="rect">
            <a:avLst/>
          </a:prstGeom>
        </p:spPr>
        <p:txBody>
          <a:bodyPr wrap="square">
            <a:spAutoFit/>
          </a:bodyPr>
          <a:lstStyle/>
          <a:p>
            <a:r>
              <a:rPr lang="ru-RU" dirty="0" err="1" smtClean="0">
                <a:solidFill>
                  <a:srgbClr val="0000CC"/>
                </a:solidFill>
                <a:latin typeface="Times New Roman" panose="02020603050405020304" pitchFamily="18" charset="0"/>
                <a:cs typeface="Times New Roman" panose="02020603050405020304" pitchFamily="18" charset="0"/>
              </a:rPr>
              <a:t>Усього</a:t>
            </a:r>
            <a:r>
              <a:rPr lang="ru-RU" dirty="0" smtClean="0">
                <a:solidFill>
                  <a:srgbClr val="0000CC"/>
                </a:solidFill>
                <a:latin typeface="Times New Roman" panose="02020603050405020304" pitchFamily="18" charset="0"/>
                <a:cs typeface="Times New Roman" panose="02020603050405020304" pitchFamily="18" charset="0"/>
              </a:rPr>
              <a:t> </a:t>
            </a:r>
            <a:r>
              <a:rPr lang="ru-RU" dirty="0">
                <a:solidFill>
                  <a:srgbClr val="0000CC"/>
                </a:solidFill>
                <a:latin typeface="Times New Roman" panose="02020603050405020304" pitchFamily="18" charset="0"/>
                <a:cs typeface="Times New Roman" panose="02020603050405020304" pitchFamily="18" charset="0"/>
              </a:rPr>
              <a:t>в </a:t>
            </a:r>
            <a:r>
              <a:rPr lang="ru-RU" dirty="0" err="1">
                <a:solidFill>
                  <a:srgbClr val="0000CC"/>
                </a:solidFill>
                <a:latin typeface="Times New Roman" panose="02020603050405020304" pitchFamily="18" charset="0"/>
                <a:cs typeface="Times New Roman" panose="02020603050405020304" pitchFamily="18" charset="0"/>
              </a:rPr>
              <a:t>блоці</a:t>
            </a:r>
            <a:r>
              <a:rPr lang="ru-RU" dirty="0">
                <a:solidFill>
                  <a:srgbClr val="0000CC"/>
                </a:solidFill>
                <a:latin typeface="Times New Roman" panose="02020603050405020304" pitchFamily="18" charset="0"/>
                <a:cs typeface="Times New Roman" panose="02020603050405020304" pitchFamily="18" charset="0"/>
              </a:rPr>
              <a:t> НМТ з </a:t>
            </a:r>
            <a:r>
              <a:rPr lang="ru-RU" dirty="0" err="1">
                <a:solidFill>
                  <a:srgbClr val="0000CC"/>
                </a:solidFill>
                <a:latin typeface="Times New Roman" panose="02020603050405020304" pitchFamily="18" charset="0"/>
                <a:cs typeface="Times New Roman" panose="02020603050405020304" pitchFamily="18" charset="0"/>
              </a:rPr>
              <a:t>історії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України</a:t>
            </a:r>
            <a:r>
              <a:rPr lang="ru-RU" dirty="0">
                <a:solidFill>
                  <a:srgbClr val="0000CC"/>
                </a:solidFill>
                <a:latin typeface="Times New Roman" panose="02020603050405020304" pitchFamily="18" charset="0"/>
                <a:cs typeface="Times New Roman" panose="02020603050405020304" pitchFamily="18" charset="0"/>
              </a:rPr>
              <a:t> буде </a:t>
            </a:r>
            <a:r>
              <a:rPr lang="ru-RU" dirty="0" smtClean="0">
                <a:solidFill>
                  <a:srgbClr val="0000CC"/>
                </a:solidFill>
                <a:latin typeface="Times New Roman" panose="02020603050405020304" pitchFamily="18" charset="0"/>
                <a:cs typeface="Times New Roman" panose="02020603050405020304" pitchFamily="18" charset="0"/>
              </a:rPr>
              <a:t>32 </a:t>
            </a:r>
            <a:r>
              <a:rPr lang="ru-RU" dirty="0" err="1" smtClean="0">
                <a:solidFill>
                  <a:srgbClr val="0000CC"/>
                </a:solidFill>
                <a:latin typeface="Times New Roman" panose="02020603050405020304" pitchFamily="18" charset="0"/>
                <a:cs typeface="Times New Roman" panose="02020603050405020304" pitchFamily="18" charset="0"/>
              </a:rPr>
              <a:t>завдання</a:t>
            </a:r>
            <a:r>
              <a:rPr lang="ru-RU" dirty="0" smtClean="0">
                <a:solidFill>
                  <a:srgbClr val="0000CC"/>
                </a:solidFill>
                <a:latin typeface="Times New Roman" panose="02020603050405020304" pitchFamily="18" charset="0"/>
                <a:cs typeface="Times New Roman" panose="02020603050405020304" pitchFamily="18" charset="0"/>
              </a:rPr>
              <a:t>, з </a:t>
            </a:r>
            <a:r>
              <a:rPr lang="ru-RU" dirty="0" err="1" smtClean="0">
                <a:solidFill>
                  <a:srgbClr val="0000CC"/>
                </a:solidFill>
                <a:latin typeface="Times New Roman" panose="02020603050405020304" pitchFamily="18" charset="0"/>
                <a:cs typeface="Times New Roman" panose="02020603050405020304" pitchFamily="18" charset="0"/>
              </a:rPr>
              <a:t>поміж</a:t>
            </a:r>
            <a:r>
              <a:rPr lang="ru-RU" dirty="0" smtClean="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яких</a:t>
            </a:r>
            <a:r>
              <a:rPr lang="ru-RU" dirty="0">
                <a:solidFill>
                  <a:srgbClr val="0000CC"/>
                </a:solidFill>
                <a:latin typeface="Times New Roman" panose="02020603050405020304" pitchFamily="18" charset="0"/>
                <a:cs typeface="Times New Roman" panose="02020603050405020304" pitchFamily="18" charset="0"/>
              </a:rPr>
              <a:t>: </a:t>
            </a:r>
          </a:p>
          <a:p>
            <a:r>
              <a:rPr lang="ru-RU" dirty="0" smtClean="0">
                <a:solidFill>
                  <a:srgbClr val="0000CC"/>
                </a:solidFill>
                <a:latin typeface="Times New Roman" panose="02020603050405020304" pitchFamily="18" charset="0"/>
                <a:cs typeface="Times New Roman" panose="02020603050405020304" pitchFamily="18" charset="0"/>
              </a:rPr>
              <a:t>- 5 </a:t>
            </a:r>
            <a:r>
              <a:rPr lang="ru-RU" dirty="0" err="1">
                <a:solidFill>
                  <a:srgbClr val="0000CC"/>
                </a:solidFill>
                <a:latin typeface="Times New Roman" panose="02020603050405020304" pitchFamily="18" charset="0"/>
                <a:cs typeface="Times New Roman" panose="02020603050405020304" pitchFamily="18" charset="0"/>
              </a:rPr>
              <a:t>завдань</a:t>
            </a:r>
            <a:r>
              <a:rPr lang="ru-RU" dirty="0">
                <a:solidFill>
                  <a:srgbClr val="0000CC"/>
                </a:solidFill>
                <a:latin typeface="Times New Roman" panose="02020603050405020304" pitchFamily="18" charset="0"/>
                <a:cs typeface="Times New Roman" panose="02020603050405020304" pitchFamily="18" charset="0"/>
              </a:rPr>
              <a:t> з </a:t>
            </a:r>
            <a:r>
              <a:rPr lang="ru-RU" dirty="0" err="1">
                <a:solidFill>
                  <a:srgbClr val="0000CC"/>
                </a:solidFill>
                <a:latin typeface="Times New Roman" panose="02020603050405020304" pitchFamily="18" charset="0"/>
                <a:cs typeface="Times New Roman" panose="02020603050405020304" pitchFamily="18" charset="0"/>
              </a:rPr>
              <a:t>вибором</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однієї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правильної</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відповіді</a:t>
            </a:r>
            <a:r>
              <a:rPr lang="ru-RU" dirty="0">
                <a:solidFill>
                  <a:srgbClr val="0000CC"/>
                </a:solidFill>
                <a:latin typeface="Times New Roman" panose="02020603050405020304" pitchFamily="18" charset="0"/>
                <a:cs typeface="Times New Roman" panose="02020603050405020304" pitchFamily="18" charset="0"/>
              </a:rPr>
              <a:t> з </a:t>
            </a:r>
            <a:r>
              <a:rPr lang="ru-RU" dirty="0" err="1" smtClean="0">
                <a:solidFill>
                  <a:srgbClr val="0000CC"/>
                </a:solidFill>
                <a:latin typeface="Times New Roman" panose="02020603050405020304" pitchFamily="18" charset="0"/>
                <a:cs typeface="Times New Roman" panose="02020603050405020304" pitchFamily="18" charset="0"/>
              </a:rPr>
              <a:t>п’яти</a:t>
            </a:r>
            <a:r>
              <a:rPr lang="ru-RU" dirty="0" smtClean="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варіантів</a:t>
            </a:r>
            <a:r>
              <a:rPr lang="ru-RU" dirty="0">
                <a:solidFill>
                  <a:srgbClr val="0000CC"/>
                </a:solidFill>
                <a:latin typeface="Times New Roman" panose="02020603050405020304" pitchFamily="18" charset="0"/>
                <a:cs typeface="Times New Roman" panose="02020603050405020304" pitchFamily="18" charset="0"/>
              </a:rPr>
              <a:t>;</a:t>
            </a:r>
          </a:p>
          <a:p>
            <a:r>
              <a:rPr lang="ru-RU" dirty="0" smtClean="0">
                <a:solidFill>
                  <a:srgbClr val="0000CC"/>
                </a:solidFill>
                <a:latin typeface="Times New Roman" panose="02020603050405020304" pitchFamily="18" charset="0"/>
                <a:cs typeface="Times New Roman" panose="02020603050405020304" pitchFamily="18" charset="0"/>
              </a:rPr>
              <a:t>- 11 </a:t>
            </a:r>
            <a:r>
              <a:rPr lang="ru-RU" dirty="0" err="1" smtClean="0">
                <a:solidFill>
                  <a:srgbClr val="0000CC"/>
                </a:solidFill>
                <a:latin typeface="Times New Roman" panose="02020603050405020304" pitchFamily="18" charset="0"/>
                <a:cs typeface="Times New Roman" panose="02020603050405020304" pitchFamily="18" charset="0"/>
              </a:rPr>
              <a:t>завдань</a:t>
            </a:r>
            <a:r>
              <a:rPr lang="ru-RU" dirty="0" smtClean="0">
                <a:solidFill>
                  <a:srgbClr val="0000CC"/>
                </a:solidFill>
                <a:latin typeface="Times New Roman" panose="02020603050405020304" pitchFamily="18" charset="0"/>
                <a:cs typeface="Times New Roman" panose="02020603050405020304" pitchFamily="18" charset="0"/>
              </a:rPr>
              <a:t> </a:t>
            </a:r>
            <a:r>
              <a:rPr lang="ru-RU" dirty="0">
                <a:solidFill>
                  <a:srgbClr val="0000CC"/>
                </a:solidFill>
                <a:latin typeface="Times New Roman" panose="02020603050405020304" pitchFamily="18" charset="0"/>
                <a:cs typeface="Times New Roman" panose="02020603050405020304" pitchFamily="18" charset="0"/>
              </a:rPr>
              <a:t>на </a:t>
            </a:r>
            <a:r>
              <a:rPr lang="ru-RU" dirty="0" err="1">
                <a:solidFill>
                  <a:srgbClr val="0000CC"/>
                </a:solidFill>
                <a:latin typeface="Times New Roman" panose="02020603050405020304" pitchFamily="18" charset="0"/>
                <a:cs typeface="Times New Roman" panose="02020603050405020304" pitchFamily="18" charset="0"/>
              </a:rPr>
              <a:t>встановлення</a:t>
            </a:r>
            <a:r>
              <a:rPr lang="ru-RU" dirty="0">
                <a:solidFill>
                  <a:srgbClr val="0000CC"/>
                </a:solidFill>
                <a:latin typeface="Times New Roman" panose="02020603050405020304" pitchFamily="18" charset="0"/>
                <a:cs typeface="Times New Roman" panose="02020603050405020304" pitchFamily="18" charset="0"/>
              </a:rPr>
              <a:t> </a:t>
            </a:r>
            <a:r>
              <a:rPr lang="ru-RU" dirty="0" err="1" smtClean="0">
                <a:solidFill>
                  <a:srgbClr val="0000CC"/>
                </a:solidFill>
                <a:latin typeface="Times New Roman" panose="02020603050405020304" pitchFamily="18" charset="0"/>
                <a:cs typeface="Times New Roman" panose="02020603050405020304" pitchFamily="18" charset="0"/>
              </a:rPr>
              <a:t>відповідності</a:t>
            </a:r>
            <a:r>
              <a:rPr lang="ru-RU" dirty="0" smtClean="0">
                <a:solidFill>
                  <a:srgbClr val="0000CC"/>
                </a:solidFill>
                <a:latin typeface="Times New Roman" panose="02020603050405020304" pitchFamily="18" charset="0"/>
                <a:cs typeface="Times New Roman" panose="02020603050405020304" pitchFamily="18" charset="0"/>
              </a:rPr>
              <a:t>;</a:t>
            </a:r>
          </a:p>
          <a:p>
            <a:r>
              <a:rPr lang="ru-RU" dirty="0" smtClean="0">
                <a:solidFill>
                  <a:srgbClr val="0000CC"/>
                </a:solidFill>
                <a:latin typeface="Times New Roman" panose="02020603050405020304" pitchFamily="18" charset="0"/>
                <a:cs typeface="Times New Roman" panose="02020603050405020304" pitchFamily="18" charset="0"/>
              </a:rPr>
              <a:t>- 16 </a:t>
            </a:r>
            <a:r>
              <a:rPr lang="ru-RU" dirty="0" err="1" smtClean="0">
                <a:solidFill>
                  <a:srgbClr val="0000CC"/>
                </a:solidFill>
                <a:latin typeface="Times New Roman" panose="02020603050405020304" pitchFamily="18" charset="0"/>
                <a:cs typeface="Times New Roman" panose="02020603050405020304" pitchFamily="18" charset="0"/>
              </a:rPr>
              <a:t>завдань</a:t>
            </a:r>
            <a:r>
              <a:rPr lang="ru-RU" dirty="0" smtClean="0">
                <a:solidFill>
                  <a:srgbClr val="0000CC"/>
                </a:solidFill>
                <a:latin typeface="Times New Roman" panose="02020603050405020304" pitchFamily="18" charset="0"/>
                <a:cs typeface="Times New Roman" panose="02020603050405020304" pitchFamily="18" charset="0"/>
              </a:rPr>
              <a:t> на </a:t>
            </a:r>
            <a:r>
              <a:rPr lang="ru-RU" dirty="0" err="1" smtClean="0">
                <a:solidFill>
                  <a:srgbClr val="0000CC"/>
                </a:solidFill>
                <a:latin typeface="Times New Roman" panose="02020603050405020304" pitchFamily="18" charset="0"/>
                <a:cs typeface="Times New Roman" panose="02020603050405020304" pitchFamily="18" charset="0"/>
              </a:rPr>
              <a:t>заповнення</a:t>
            </a:r>
            <a:r>
              <a:rPr lang="ru-RU" dirty="0" smtClean="0">
                <a:solidFill>
                  <a:srgbClr val="0000CC"/>
                </a:solidFill>
                <a:latin typeface="Times New Roman" panose="02020603050405020304" pitchFamily="18" charset="0"/>
                <a:cs typeface="Times New Roman" panose="02020603050405020304" pitchFamily="18" charset="0"/>
              </a:rPr>
              <a:t> </a:t>
            </a:r>
            <a:r>
              <a:rPr lang="ru-RU" dirty="0" err="1" smtClean="0">
                <a:solidFill>
                  <a:srgbClr val="0000CC"/>
                </a:solidFill>
                <a:latin typeface="Times New Roman" panose="02020603050405020304" pitchFamily="18" charset="0"/>
                <a:cs typeface="Times New Roman" panose="02020603050405020304" pitchFamily="18" charset="0"/>
              </a:rPr>
              <a:t>пропусків</a:t>
            </a:r>
            <a:r>
              <a:rPr lang="ru-RU" dirty="0" smtClean="0">
                <a:solidFill>
                  <a:srgbClr val="0000CC"/>
                </a:solidFill>
                <a:latin typeface="Times New Roman" panose="02020603050405020304" pitchFamily="18" charset="0"/>
                <a:cs typeface="Times New Roman" panose="02020603050405020304" pitchFamily="18" charset="0"/>
              </a:rPr>
              <a:t> у </a:t>
            </a:r>
            <a:r>
              <a:rPr lang="ru-RU" dirty="0" err="1" smtClean="0">
                <a:solidFill>
                  <a:srgbClr val="0000CC"/>
                </a:solidFill>
                <a:latin typeface="Times New Roman" panose="02020603050405020304" pitchFamily="18" charset="0"/>
                <a:cs typeface="Times New Roman" panose="02020603050405020304" pitchFamily="18" charset="0"/>
              </a:rPr>
              <a:t>тексті</a:t>
            </a:r>
            <a:endParaRPr lang="ru-RU" dirty="0" smtClean="0">
              <a:solidFill>
                <a:srgbClr val="0000CC"/>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539552" y="2032650"/>
            <a:ext cx="8167469" cy="4667125"/>
          </a:xfrm>
          <a:prstGeom prst="rect">
            <a:avLst/>
          </a:prstGeom>
        </p:spPr>
      </p:pic>
    </p:spTree>
    <p:extLst>
      <p:ext uri="{BB962C8B-B14F-4D97-AF65-F5344CB8AC3E}">
        <p14:creationId xmlns:p14="http://schemas.microsoft.com/office/powerpoint/2010/main" val="3614418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724128" y="302987"/>
            <a:ext cx="2505650"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uk-UA" sz="1400" dirty="0" smtClean="0">
                <a:solidFill>
                  <a:srgbClr val="0000CC"/>
                </a:solidFill>
                <a:latin typeface="Times New Roman" panose="02020603050405020304" pitchFamily="18" charset="0"/>
                <a:cs typeface="Times New Roman" panose="02020603050405020304" pitchFamily="18" charset="0"/>
              </a:rPr>
              <a:t>Мотиваційний</a:t>
            </a:r>
            <a:r>
              <a:rPr lang="ru-RU" sz="1400" dirty="0" smtClean="0">
                <a:solidFill>
                  <a:srgbClr val="0000CC"/>
                </a:solidFill>
                <a:latin typeface="Times New Roman" panose="02020603050405020304" pitchFamily="18" charset="0"/>
                <a:cs typeface="Times New Roman" panose="02020603050405020304" pitchFamily="18" charset="0"/>
              </a:rPr>
              <a:t> лист</a:t>
            </a:r>
            <a:endParaRPr lang="ru-RU" sz="1400" dirty="0">
              <a:solidFill>
                <a:srgbClr val="0000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23528" y="1052736"/>
            <a:ext cx="8461841" cy="5355312"/>
          </a:xfrm>
          <a:prstGeom prst="rect">
            <a:avLst/>
          </a:prstGeom>
          <a:noFill/>
        </p:spPr>
        <p:txBody>
          <a:bodyPr wrap="square" rtlCol="0">
            <a:spAutoFit/>
          </a:bodyPr>
          <a:lstStyle/>
          <a:p>
            <a:pPr lvl="0" algn="just"/>
            <a:r>
              <a:rPr lang="uk-UA" dirty="0" smtClean="0">
                <a:solidFill>
                  <a:srgbClr val="0000CC"/>
                </a:solidFill>
                <a:latin typeface="Times New Roman" panose="02020603050405020304" pitchFamily="18" charset="0"/>
                <a:cs typeface="Times New Roman" panose="02020603050405020304" pitchFamily="18" charset="0"/>
              </a:rPr>
              <a:t>        Обов’язковою </a:t>
            </a:r>
            <a:r>
              <a:rPr lang="uk-UA" dirty="0">
                <a:solidFill>
                  <a:srgbClr val="0000CC"/>
                </a:solidFill>
                <a:latin typeface="Times New Roman" panose="02020603050405020304" pitchFamily="18" charset="0"/>
                <a:cs typeface="Times New Roman" panose="02020603050405020304" pitchFamily="18" charset="0"/>
              </a:rPr>
              <a:t>умовою вступу в </a:t>
            </a:r>
            <a:r>
              <a:rPr lang="uk-UA" dirty="0" smtClean="0">
                <a:solidFill>
                  <a:srgbClr val="0000CC"/>
                </a:solidFill>
                <a:latin typeface="Times New Roman" panose="02020603050405020304" pitchFamily="18" charset="0"/>
                <a:cs typeface="Times New Roman" panose="02020603050405020304" pitchFamily="18" charset="0"/>
              </a:rPr>
              <a:t>2023 </a:t>
            </a:r>
            <a:r>
              <a:rPr lang="uk-UA" dirty="0">
                <a:solidFill>
                  <a:srgbClr val="0000CC"/>
                </a:solidFill>
                <a:latin typeface="Times New Roman" panose="02020603050405020304" pitchFamily="18" charset="0"/>
                <a:cs typeface="Times New Roman" panose="02020603050405020304" pitchFamily="18" charset="0"/>
              </a:rPr>
              <a:t>році до закладів вищої освіти України, в тому числі і до ДДМА на всі спеціальності та освітні програми, є подання кожним вступником </a:t>
            </a:r>
            <a:r>
              <a:rPr lang="uk-UA" b="1" dirty="0">
                <a:solidFill>
                  <a:srgbClr val="0000CC"/>
                </a:solidFill>
                <a:latin typeface="Times New Roman" panose="02020603050405020304" pitchFamily="18" charset="0"/>
                <a:cs typeface="Times New Roman" panose="02020603050405020304" pitchFamily="18" charset="0"/>
              </a:rPr>
              <a:t>мотиваційного листа</a:t>
            </a:r>
            <a:r>
              <a:rPr lang="uk-UA" dirty="0">
                <a:solidFill>
                  <a:srgbClr val="0000CC"/>
                </a:solidFill>
                <a:latin typeface="Times New Roman" panose="02020603050405020304" pitchFamily="18" charset="0"/>
                <a:cs typeface="Times New Roman" panose="02020603050405020304" pitchFamily="18" charset="0"/>
              </a:rPr>
              <a:t>. </a:t>
            </a:r>
            <a:endParaRPr lang="uk-UA" dirty="0" smtClean="0">
              <a:solidFill>
                <a:srgbClr val="0000CC"/>
              </a:solidFill>
              <a:latin typeface="Times New Roman" panose="02020603050405020304" pitchFamily="18" charset="0"/>
              <a:cs typeface="Times New Roman" panose="02020603050405020304" pitchFamily="18" charset="0"/>
            </a:endParaRPr>
          </a:p>
          <a:p>
            <a:pPr lvl="0" algn="just"/>
            <a:r>
              <a:rPr lang="ru-RU" b="1" dirty="0" smtClean="0">
                <a:solidFill>
                  <a:srgbClr val="0000CC"/>
                </a:solidFill>
                <a:latin typeface="Times New Roman" panose="02020603050405020304" pitchFamily="18" charset="0"/>
                <a:cs typeface="Times New Roman" panose="02020603050405020304" pitchFamily="18" charset="0"/>
              </a:rPr>
              <a:t>        </a:t>
            </a:r>
            <a:r>
              <a:rPr lang="uk-UA" b="1" dirty="0" smtClean="0">
                <a:solidFill>
                  <a:srgbClr val="0000CC"/>
                </a:solidFill>
                <a:latin typeface="Times New Roman" panose="02020603050405020304" pitchFamily="18" charset="0"/>
                <a:cs typeface="Times New Roman" panose="02020603050405020304" pitchFamily="18" charset="0"/>
              </a:rPr>
              <a:t>Мотиваційний </a:t>
            </a:r>
            <a:r>
              <a:rPr lang="ru-RU" b="1" dirty="0" smtClean="0">
                <a:solidFill>
                  <a:srgbClr val="0000CC"/>
                </a:solidFill>
                <a:latin typeface="Times New Roman" panose="02020603050405020304" pitchFamily="18" charset="0"/>
                <a:cs typeface="Times New Roman" panose="02020603050405020304" pitchFamily="18" charset="0"/>
              </a:rPr>
              <a:t>лист </a:t>
            </a:r>
            <a:r>
              <a:rPr lang="ru-RU" dirty="0">
                <a:solidFill>
                  <a:srgbClr val="0000CC"/>
                </a:solidFill>
                <a:latin typeface="Times New Roman" panose="02020603050405020304" pitchFamily="18" charset="0"/>
                <a:cs typeface="Times New Roman" panose="02020603050405020304" pitchFamily="18" charset="0"/>
              </a:rPr>
              <a:t>– </a:t>
            </a:r>
            <a:r>
              <a:rPr lang="uk-UA" dirty="0" smtClean="0">
                <a:solidFill>
                  <a:srgbClr val="0000CC"/>
                </a:solidFill>
                <a:latin typeface="Times New Roman" panose="02020603050405020304" pitchFamily="18" charset="0"/>
                <a:cs typeface="Times New Roman" panose="02020603050405020304" pitchFamily="18" charset="0"/>
              </a:rPr>
              <a:t>це документ, що складається і подається вступником до закладу вищої освіти, у якому пояснюються причини, через які вступник вважає себе найкращим кандидатом для вступу на відповідну навчальну програму. Підготовка такого листа вимагає детального дослідження вступником загального академічного середовища ЗВО та різних освітніх програм.</a:t>
            </a:r>
          </a:p>
          <a:p>
            <a:pPr lvl="0" algn="just"/>
            <a:r>
              <a:rPr lang="uk-UA" b="1" dirty="0" smtClean="0">
                <a:solidFill>
                  <a:srgbClr val="0000CC"/>
                </a:solidFill>
                <a:latin typeface="Times New Roman" panose="02020603050405020304" pitchFamily="18" charset="0"/>
                <a:cs typeface="Times New Roman" panose="02020603050405020304" pitchFamily="18" charset="0"/>
              </a:rPr>
              <a:t>        Кількість </a:t>
            </a:r>
            <a:r>
              <a:rPr lang="uk-UA" b="1" dirty="0">
                <a:solidFill>
                  <a:srgbClr val="0000CC"/>
                </a:solidFill>
                <a:latin typeface="Times New Roman" panose="02020603050405020304" pitchFamily="18" charset="0"/>
                <a:cs typeface="Times New Roman" panose="02020603050405020304" pitchFamily="18" charset="0"/>
              </a:rPr>
              <a:t>поданих </a:t>
            </a:r>
            <a:r>
              <a:rPr lang="uk-UA" b="1" dirty="0" smtClean="0">
                <a:solidFill>
                  <a:srgbClr val="0000CC"/>
                </a:solidFill>
                <a:latin typeface="Times New Roman" panose="02020603050405020304" pitchFamily="18" charset="0"/>
                <a:cs typeface="Times New Roman" panose="02020603050405020304" pitchFamily="18" charset="0"/>
              </a:rPr>
              <a:t>заяв, </a:t>
            </a:r>
            <a:r>
              <a:rPr lang="uk-UA" b="1" dirty="0">
                <a:solidFill>
                  <a:srgbClr val="0000CC"/>
                </a:solidFill>
                <a:latin typeface="Times New Roman" panose="02020603050405020304" pitchFamily="18" charset="0"/>
                <a:cs typeface="Times New Roman" panose="02020603050405020304" pitchFamily="18" charset="0"/>
              </a:rPr>
              <a:t>відповідають кількості мотиваційних листів. </a:t>
            </a:r>
            <a:endParaRPr lang="uk-UA" b="1" dirty="0" smtClean="0">
              <a:solidFill>
                <a:srgbClr val="0000CC"/>
              </a:solidFill>
              <a:latin typeface="Times New Roman" panose="02020603050405020304" pitchFamily="18" charset="0"/>
              <a:cs typeface="Times New Roman" panose="02020603050405020304" pitchFamily="18" charset="0"/>
            </a:endParaRPr>
          </a:p>
          <a:p>
            <a:pPr lvl="0" algn="just"/>
            <a:r>
              <a:rPr lang="uk-UA" dirty="0" smtClean="0">
                <a:solidFill>
                  <a:srgbClr val="0000CC"/>
                </a:solidFill>
                <a:latin typeface="Times New Roman" panose="02020603050405020304" pitchFamily="18" charset="0"/>
                <a:cs typeface="Times New Roman" panose="02020603050405020304" pitchFamily="18" charset="0"/>
              </a:rPr>
              <a:t>        Правила </a:t>
            </a:r>
            <a:r>
              <a:rPr lang="uk-UA" dirty="0">
                <a:solidFill>
                  <a:srgbClr val="0000CC"/>
                </a:solidFill>
                <a:latin typeface="Times New Roman" panose="02020603050405020304" pitchFamily="18" charset="0"/>
                <a:cs typeface="Times New Roman" panose="02020603050405020304" pitchFamily="18" charset="0"/>
              </a:rPr>
              <a:t>написання та вимоги до мотиваційного листа </a:t>
            </a:r>
            <a:r>
              <a:rPr lang="uk-UA" dirty="0" smtClean="0">
                <a:solidFill>
                  <a:srgbClr val="0000CC"/>
                </a:solidFill>
                <a:latin typeface="Times New Roman" panose="02020603050405020304" pitchFamily="18" charset="0"/>
                <a:cs typeface="Times New Roman" panose="02020603050405020304" pitchFamily="18" charset="0"/>
              </a:rPr>
              <a:t>у всіх ЗВО розміщено в додатку до правил прийому. </a:t>
            </a:r>
          </a:p>
          <a:p>
            <a:pPr lvl="0" algn="just"/>
            <a:endParaRPr lang="uk-UA" dirty="0" smtClean="0">
              <a:solidFill>
                <a:srgbClr val="0000CC"/>
              </a:solidFill>
              <a:latin typeface="Times New Roman" panose="02020603050405020304" pitchFamily="18" charset="0"/>
              <a:cs typeface="Times New Roman" panose="02020603050405020304" pitchFamily="18" charset="0"/>
            </a:endParaRPr>
          </a:p>
          <a:p>
            <a:pPr lvl="0" algn="just"/>
            <a:r>
              <a:rPr lang="ru-RU" dirty="0" smtClean="0">
                <a:solidFill>
                  <a:srgbClr val="0000CC"/>
                </a:solidFill>
                <a:latin typeface="Times New Roman" panose="02020603050405020304" pitchFamily="18" charset="0"/>
                <a:cs typeface="Times New Roman" panose="02020603050405020304" pitchFamily="18" charset="0"/>
              </a:rPr>
              <a:t>        </a:t>
            </a:r>
            <a:r>
              <a:rPr lang="uk-UA" dirty="0" smtClean="0">
                <a:solidFill>
                  <a:srgbClr val="0000CC"/>
                </a:solidFill>
                <a:latin typeface="Times New Roman" panose="02020603050405020304" pitchFamily="18" charset="0"/>
                <a:cs typeface="Times New Roman" panose="02020603050405020304" pitchFamily="18" charset="0"/>
              </a:rPr>
              <a:t>Абітурієнти, які бажають вступити до ДДМА за кошти фізичних або юридичних осіб на спеціальності: </a:t>
            </a:r>
            <a:r>
              <a:rPr lang="uk-UA" dirty="0">
                <a:solidFill>
                  <a:srgbClr val="0000CC"/>
                </a:solidFill>
                <a:latin typeface="Times New Roman" panose="02020603050405020304" pitchFamily="18" charset="0"/>
                <a:cs typeface="Times New Roman" panose="02020603050405020304" pitchFamily="18" charset="0"/>
              </a:rPr>
              <a:t>014.04 </a:t>
            </a:r>
            <a:r>
              <a:rPr lang="uk-UA" dirty="0" smtClean="0">
                <a:solidFill>
                  <a:srgbClr val="0000CC"/>
                </a:solidFill>
                <a:latin typeface="Times New Roman" panose="02020603050405020304" pitchFamily="18" charset="0"/>
                <a:cs typeface="Times New Roman" panose="02020603050405020304" pitchFamily="18" charset="0"/>
              </a:rPr>
              <a:t>«Середня </a:t>
            </a:r>
            <a:r>
              <a:rPr lang="uk-UA" dirty="0">
                <a:solidFill>
                  <a:srgbClr val="0000CC"/>
                </a:solidFill>
                <a:latin typeface="Times New Roman" panose="02020603050405020304" pitchFamily="18" charset="0"/>
                <a:cs typeface="Times New Roman" panose="02020603050405020304" pitchFamily="18" charset="0"/>
              </a:rPr>
              <a:t>освіта (Математика</a:t>
            </a:r>
            <a:r>
              <a:rPr lang="uk-UA" dirty="0" smtClean="0">
                <a:solidFill>
                  <a:srgbClr val="0000CC"/>
                </a:solidFill>
                <a:latin typeface="Times New Roman" panose="02020603050405020304" pitchFamily="18" charset="0"/>
                <a:cs typeface="Times New Roman" panose="02020603050405020304" pitchFamily="18" charset="0"/>
              </a:rPr>
              <a:t>)»</a:t>
            </a:r>
            <a:r>
              <a:rPr lang="uk-UA" dirty="0">
                <a:solidFill>
                  <a:srgbClr val="0000CC"/>
                </a:solidFill>
                <a:latin typeface="Times New Roman" panose="02020603050405020304" pitchFamily="18" charset="0"/>
                <a:cs typeface="Times New Roman" panose="02020603050405020304" pitchFamily="18" charset="0"/>
              </a:rPr>
              <a:t>, </a:t>
            </a:r>
            <a:r>
              <a:rPr lang="uk-UA" dirty="0" smtClean="0">
                <a:solidFill>
                  <a:srgbClr val="0000CC"/>
                </a:solidFill>
                <a:latin typeface="Times New Roman" panose="02020603050405020304" pitchFamily="18" charset="0"/>
                <a:cs typeface="Times New Roman" panose="02020603050405020304" pitchFamily="18" charset="0"/>
              </a:rPr>
              <a:t>102 «Хімія», 131 «Прикладна механіка», 133 «Галузеве машинобудування», 136 </a:t>
            </a:r>
            <a:r>
              <a:rPr lang="uk-UA" dirty="0">
                <a:solidFill>
                  <a:srgbClr val="0000CC"/>
                </a:solidFill>
                <a:latin typeface="Times New Roman" panose="02020603050405020304" pitchFamily="18" charset="0"/>
                <a:cs typeface="Times New Roman" panose="02020603050405020304" pitchFamily="18" charset="0"/>
              </a:rPr>
              <a:t>«Металургія», 141 «Електроенергетика, електротехніка та електромеханіка</a:t>
            </a:r>
            <a:r>
              <a:rPr lang="uk-UA" dirty="0" smtClean="0">
                <a:solidFill>
                  <a:srgbClr val="0000CC"/>
                </a:solidFill>
                <a:latin typeface="Times New Roman" panose="02020603050405020304" pitchFamily="18" charset="0"/>
                <a:cs typeface="Times New Roman" panose="02020603050405020304" pitchFamily="18" charset="0"/>
              </a:rPr>
              <a:t>», 174 «</a:t>
            </a:r>
            <a:r>
              <a:rPr lang="ru-RU" dirty="0" err="1">
                <a:solidFill>
                  <a:srgbClr val="0000CC"/>
                </a:solidFill>
                <a:latin typeface="Times New Roman" panose="02020603050405020304" pitchFamily="18" charset="0"/>
                <a:cs typeface="Times New Roman" panose="02020603050405020304" pitchFamily="18" charset="0"/>
              </a:rPr>
              <a:t>Автоматизація</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комп’ютерно-інтегровані</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технології</a:t>
            </a:r>
            <a:r>
              <a:rPr lang="ru-RU" dirty="0">
                <a:solidFill>
                  <a:srgbClr val="0000CC"/>
                </a:solidFill>
                <a:latin typeface="Times New Roman" panose="02020603050405020304" pitchFamily="18" charset="0"/>
                <a:cs typeface="Times New Roman" panose="02020603050405020304" pitchFamily="18" charset="0"/>
              </a:rPr>
              <a:t> та </a:t>
            </a:r>
            <a:r>
              <a:rPr lang="ru-RU" dirty="0" err="1" smtClean="0">
                <a:solidFill>
                  <a:srgbClr val="0000CC"/>
                </a:solidFill>
                <a:latin typeface="Times New Roman" panose="02020603050405020304" pitchFamily="18" charset="0"/>
                <a:cs typeface="Times New Roman" panose="02020603050405020304" pitchFamily="18" charset="0"/>
              </a:rPr>
              <a:t>робототехніка</a:t>
            </a:r>
            <a:r>
              <a:rPr lang="ru-RU" dirty="0" smtClean="0">
                <a:solidFill>
                  <a:srgbClr val="0000CC"/>
                </a:solidFill>
                <a:latin typeface="Times New Roman" panose="02020603050405020304" pitchFamily="18" charset="0"/>
                <a:cs typeface="Times New Roman" panose="02020603050405020304" pitchFamily="18" charset="0"/>
              </a:rPr>
              <a:t>»,</a:t>
            </a:r>
            <a:r>
              <a:rPr lang="uk-UA" dirty="0" smtClean="0">
                <a:solidFill>
                  <a:srgbClr val="0000CC"/>
                </a:solidFill>
                <a:latin typeface="Times New Roman" panose="02020603050405020304" pitchFamily="18" charset="0"/>
                <a:cs typeface="Times New Roman" panose="02020603050405020304" pitchFamily="18" charset="0"/>
              </a:rPr>
              <a:t> </a:t>
            </a:r>
            <a:r>
              <a:rPr lang="uk-UA" b="1" dirty="0" smtClean="0">
                <a:solidFill>
                  <a:srgbClr val="0000CC"/>
                </a:solidFill>
                <a:latin typeface="Times New Roman" panose="02020603050405020304" pitchFamily="18" charset="0"/>
                <a:cs typeface="Times New Roman" panose="02020603050405020304" pitchFamily="18" charset="0"/>
              </a:rPr>
              <a:t>можуть використовувати замість</a:t>
            </a:r>
            <a:r>
              <a:rPr lang="uk-UA" dirty="0" smtClean="0">
                <a:solidFill>
                  <a:srgbClr val="0000CC"/>
                </a:solidFill>
                <a:latin typeface="Times New Roman" panose="02020603050405020304" pitchFamily="18" charset="0"/>
                <a:cs typeface="Times New Roman" panose="02020603050405020304" pitchFamily="18" charset="0"/>
              </a:rPr>
              <a:t> </a:t>
            </a:r>
            <a:r>
              <a:rPr lang="uk-UA" b="1" dirty="0" smtClean="0">
                <a:solidFill>
                  <a:srgbClr val="0000CC"/>
                </a:solidFill>
                <a:latin typeface="Times New Roman" panose="02020603050405020304" pitchFamily="18" charset="0"/>
                <a:cs typeface="Times New Roman" panose="02020603050405020304" pitchFamily="18" charset="0"/>
              </a:rPr>
              <a:t>національного </a:t>
            </a:r>
            <a:r>
              <a:rPr lang="uk-UA" b="1" dirty="0" err="1" smtClean="0">
                <a:solidFill>
                  <a:srgbClr val="0000CC"/>
                </a:solidFill>
                <a:latin typeface="Times New Roman" panose="02020603050405020304" pitchFamily="18" charset="0"/>
                <a:cs typeface="Times New Roman" panose="02020603050405020304" pitchFamily="18" charset="0"/>
              </a:rPr>
              <a:t>мультипредметного</a:t>
            </a:r>
            <a:r>
              <a:rPr lang="uk-UA" b="1" dirty="0" smtClean="0">
                <a:solidFill>
                  <a:srgbClr val="0000CC"/>
                </a:solidFill>
                <a:latin typeface="Times New Roman" panose="02020603050405020304" pitchFamily="18" charset="0"/>
                <a:cs typeface="Times New Roman" panose="02020603050405020304" pitchFamily="18" charset="0"/>
              </a:rPr>
              <a:t> тесту (або ЗНО 2020, 2021 року) результати тільки розгляду мотиваційних листів</a:t>
            </a:r>
            <a:r>
              <a:rPr lang="ru-RU" dirty="0" smtClean="0">
                <a:solidFill>
                  <a:srgbClr val="0000CC"/>
                </a:solidFill>
                <a:latin typeface="Times New Roman" panose="02020603050405020304" pitchFamily="18" charset="0"/>
                <a:cs typeface="Times New Roman" panose="02020603050405020304" pitchFamily="18" charset="0"/>
              </a:rPr>
              <a:t>.</a:t>
            </a:r>
            <a:endParaRPr lang="ru-RU"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434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382836" y="1341054"/>
            <a:ext cx="8352927" cy="4536218"/>
          </a:xfrm>
        </p:spPr>
        <p:txBody>
          <a:bodyPr>
            <a:noAutofit/>
          </a:bodyPr>
          <a:lstStyle/>
          <a:p>
            <a:pPr marL="0" indent="0" algn="just" eaLnBrk="1" hangingPunct="1">
              <a:buFontTx/>
              <a:buNone/>
            </a:pPr>
            <a:r>
              <a:rPr lang="uk-UA" sz="2000" b="1" u="sng" dirty="0" smtClean="0">
                <a:solidFill>
                  <a:srgbClr val="FF3300"/>
                </a:solidFill>
                <a:latin typeface="Times New Roman" pitchFamily="18" charset="0"/>
                <a:cs typeface="Times New Roman" pitchFamily="18" charset="0"/>
              </a:rPr>
              <a:t>01 липня – 30 листопада</a:t>
            </a:r>
            <a:r>
              <a:rPr lang="uk-UA" sz="2000" b="1" dirty="0" smtClean="0">
                <a:solidFill>
                  <a:srgbClr val="FF3300"/>
                </a:solidFill>
                <a:latin typeface="Times New Roman" pitchFamily="18" charset="0"/>
                <a:cs typeface="Times New Roman" pitchFamily="18" charset="0"/>
              </a:rPr>
              <a:t> </a:t>
            </a:r>
            <a:r>
              <a:rPr lang="uk-UA" sz="2000" b="1" dirty="0" smtClean="0">
                <a:solidFill>
                  <a:srgbClr val="0000CC"/>
                </a:solidFill>
                <a:latin typeface="Times New Roman" pitchFamily="18" charset="0"/>
                <a:cs typeface="Times New Roman" pitchFamily="18" charset="0"/>
              </a:rPr>
              <a:t>– </a:t>
            </a:r>
            <a:r>
              <a:rPr lang="uk-UA" sz="2000" dirty="0" smtClean="0">
                <a:solidFill>
                  <a:srgbClr val="0000CC"/>
                </a:solidFill>
                <a:latin typeface="Times New Roman" pitchFamily="18" charset="0"/>
                <a:cs typeface="Times New Roman" pitchFamily="18" charset="0"/>
              </a:rPr>
              <a:t>Реєстрація електронних кабінетів вступників, завантаження необхідних документів</a:t>
            </a:r>
            <a:r>
              <a:rPr lang="uk-UA" sz="2000" dirty="0" smtClean="0">
                <a:solidFill>
                  <a:srgbClr val="0000CC"/>
                </a:solidFill>
                <a:latin typeface="Times New Roman" pitchFamily="18" charset="0"/>
                <a:cs typeface="Times New Roman" pitchFamily="18" charset="0"/>
              </a:rPr>
              <a:t>.</a:t>
            </a:r>
          </a:p>
          <a:p>
            <a:pPr marL="0" indent="0" algn="just">
              <a:buNone/>
            </a:pPr>
            <a:r>
              <a:rPr lang="ru-RU" sz="2000" b="1" u="sng" dirty="0">
                <a:solidFill>
                  <a:srgbClr val="FF0000"/>
                </a:solidFill>
                <a:latin typeface="Times New Roman" pitchFamily="18" charset="0"/>
                <a:cs typeface="Times New Roman" pitchFamily="18" charset="0"/>
              </a:rPr>
              <a:t>03 – 10 </a:t>
            </a:r>
            <a:r>
              <a:rPr lang="ru-RU" sz="2000" b="1" u="sng" dirty="0" err="1">
                <a:solidFill>
                  <a:srgbClr val="FF0000"/>
                </a:solidFill>
                <a:latin typeface="Times New Roman" pitchFamily="18" charset="0"/>
                <a:cs typeface="Times New Roman" pitchFamily="18" charset="0"/>
              </a:rPr>
              <a:t>липня</a:t>
            </a:r>
            <a:r>
              <a:rPr lang="ru-RU" sz="2000" b="1" u="sng" dirty="0">
                <a:solidFill>
                  <a:srgbClr val="FF0000"/>
                </a:solidFill>
                <a:latin typeface="Times New Roman" pitchFamily="18" charset="0"/>
                <a:cs typeface="Times New Roman" pitchFamily="18" charset="0"/>
              </a:rPr>
              <a:t> </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Реєстрація</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заяв</a:t>
            </a:r>
            <a:r>
              <a:rPr lang="ru-RU" sz="2000" dirty="0">
                <a:solidFill>
                  <a:srgbClr val="0000CC"/>
                </a:solidFill>
                <a:latin typeface="Times New Roman" pitchFamily="18" charset="0"/>
                <a:cs typeface="Times New Roman" pitchFamily="18" charset="0"/>
              </a:rPr>
              <a:t> на участь у </a:t>
            </a:r>
            <a:r>
              <a:rPr lang="ru-RU" sz="2000" dirty="0" err="1">
                <a:solidFill>
                  <a:srgbClr val="0000CC"/>
                </a:solidFill>
                <a:latin typeface="Times New Roman" pitchFamily="18" charset="0"/>
                <a:cs typeface="Times New Roman" pitchFamily="18" charset="0"/>
              </a:rPr>
              <a:t>творчому</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конкупсі</a:t>
            </a:r>
            <a:r>
              <a:rPr lang="ru-RU" sz="2000" dirty="0">
                <a:solidFill>
                  <a:srgbClr val="0000CC"/>
                </a:solidFill>
                <a:latin typeface="Times New Roman" pitchFamily="18" charset="0"/>
                <a:cs typeface="Times New Roman" pitchFamily="18" charset="0"/>
              </a:rPr>
              <a:t> через </a:t>
            </a:r>
            <a:r>
              <a:rPr lang="ru-RU" sz="2000" dirty="0" err="1">
                <a:solidFill>
                  <a:srgbClr val="0000CC"/>
                </a:solidFill>
                <a:latin typeface="Times New Roman" pitchFamily="18" charset="0"/>
                <a:cs typeface="Times New Roman" pitchFamily="18" charset="0"/>
              </a:rPr>
              <a:t>електронний</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кабінет</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вступника</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завантаження</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необхідних</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документів</a:t>
            </a:r>
            <a:r>
              <a:rPr lang="ru-RU" sz="2000" dirty="0">
                <a:solidFill>
                  <a:srgbClr val="0000CC"/>
                </a:solidFill>
                <a:latin typeface="Times New Roman" pitchFamily="18" charset="0"/>
                <a:cs typeface="Times New Roman" pitchFamily="18" charset="0"/>
              </a:rPr>
              <a:t>.</a:t>
            </a:r>
            <a:endParaRPr lang="uk-UA" sz="2000" dirty="0">
              <a:solidFill>
                <a:srgbClr val="0000CC"/>
              </a:solidFill>
              <a:latin typeface="Times New Roman" pitchFamily="18" charset="0"/>
              <a:cs typeface="Times New Roman" pitchFamily="18" charset="0"/>
            </a:endParaRPr>
          </a:p>
          <a:p>
            <a:pPr marL="0" indent="0" algn="just">
              <a:buNone/>
            </a:pPr>
            <a:r>
              <a:rPr lang="ru-RU" sz="2000" b="1" u="sng" dirty="0" smtClean="0">
                <a:solidFill>
                  <a:srgbClr val="FF3300"/>
                </a:solidFill>
                <a:latin typeface="Times New Roman" pitchFamily="18" charset="0"/>
                <a:cs typeface="Times New Roman" pitchFamily="18" charset="0"/>
              </a:rPr>
              <a:t>з </a:t>
            </a:r>
            <a:r>
              <a:rPr lang="ru-RU" sz="2000" b="1" u="sng" dirty="0">
                <a:solidFill>
                  <a:srgbClr val="FF3300"/>
                </a:solidFill>
                <a:latin typeface="Times New Roman" pitchFamily="18" charset="0"/>
                <a:cs typeface="Times New Roman" pitchFamily="18" charset="0"/>
              </a:rPr>
              <a:t>07 по 18 </a:t>
            </a:r>
            <a:r>
              <a:rPr lang="ru-RU" sz="2000" b="1" u="sng" dirty="0" err="1">
                <a:solidFill>
                  <a:srgbClr val="FF3300"/>
                </a:solidFill>
                <a:latin typeface="Times New Roman" pitchFamily="18" charset="0"/>
                <a:cs typeface="Times New Roman" pitchFamily="18" charset="0"/>
              </a:rPr>
              <a:t>липня</a:t>
            </a:r>
            <a:r>
              <a:rPr lang="ru-RU" sz="2000" b="1" u="sng" dirty="0">
                <a:solidFill>
                  <a:srgbClr val="FF3300"/>
                </a:solidFill>
                <a:latin typeface="Times New Roman" pitchFamily="18" charset="0"/>
                <a:cs typeface="Times New Roman" pitchFamily="18" charset="0"/>
              </a:rPr>
              <a:t> </a:t>
            </a:r>
            <a:r>
              <a:rPr lang="ru-RU" sz="2000" b="1" u="sng" dirty="0" smtClean="0">
                <a:solidFill>
                  <a:srgbClr val="0000CC"/>
                </a:solidFill>
                <a:latin typeface="Times New Roman" pitchFamily="18" charset="0"/>
                <a:cs typeface="Times New Roman" pitchFamily="18" charset="0"/>
              </a:rPr>
              <a:t>(для </a:t>
            </a:r>
            <a:r>
              <a:rPr lang="ru-RU" sz="2000" b="1" u="sng" dirty="0" err="1">
                <a:solidFill>
                  <a:srgbClr val="0000CC"/>
                </a:solidFill>
                <a:latin typeface="Times New Roman" pitchFamily="18" charset="0"/>
                <a:cs typeface="Times New Roman" pitchFamily="18" charset="0"/>
              </a:rPr>
              <a:t>вступу</a:t>
            </a:r>
            <a:r>
              <a:rPr lang="ru-RU" sz="2000" b="1" u="sng" dirty="0">
                <a:solidFill>
                  <a:srgbClr val="0000CC"/>
                </a:solidFill>
                <a:latin typeface="Times New Roman" pitchFamily="18" charset="0"/>
                <a:cs typeface="Times New Roman" pitchFamily="18" charset="0"/>
              </a:rPr>
              <a:t> </a:t>
            </a:r>
            <a:r>
              <a:rPr lang="ru-RU" sz="2000" b="1" u="sng" dirty="0" smtClean="0">
                <a:solidFill>
                  <a:srgbClr val="0000CC"/>
                </a:solidFill>
                <a:latin typeface="Times New Roman" pitchFamily="18" charset="0"/>
                <a:cs typeface="Times New Roman" pitchFamily="18" charset="0"/>
              </a:rPr>
              <a:t>на бюджет і контракт) та</a:t>
            </a:r>
            <a:r>
              <a:rPr lang="ru-RU" sz="2000" b="1" u="sng" dirty="0" smtClean="0">
                <a:solidFill>
                  <a:srgbClr val="FF3300"/>
                </a:solidFill>
                <a:latin typeface="Times New Roman" pitchFamily="18" charset="0"/>
                <a:cs typeface="Times New Roman" pitchFamily="18" charset="0"/>
              </a:rPr>
              <a:t> до </a:t>
            </a:r>
            <a:r>
              <a:rPr lang="ru-RU" sz="2000" b="1" u="sng" dirty="0">
                <a:solidFill>
                  <a:srgbClr val="FF3300"/>
                </a:solidFill>
                <a:latin typeface="Times New Roman" pitchFamily="18" charset="0"/>
                <a:cs typeface="Times New Roman" pitchFamily="18" charset="0"/>
              </a:rPr>
              <a:t>31 </a:t>
            </a:r>
            <a:r>
              <a:rPr lang="ru-RU" sz="2000" b="1" u="sng" dirty="0" err="1" smtClean="0">
                <a:solidFill>
                  <a:srgbClr val="FF3300"/>
                </a:solidFill>
                <a:latin typeface="Times New Roman" pitchFamily="18" charset="0"/>
                <a:cs typeface="Times New Roman" pitchFamily="18" charset="0"/>
              </a:rPr>
              <a:t>липня</a:t>
            </a:r>
            <a:r>
              <a:rPr lang="ru-RU" sz="2000" b="1" u="sng" dirty="0" smtClean="0">
                <a:solidFill>
                  <a:srgbClr val="FF3300"/>
                </a:solidFill>
                <a:latin typeface="Times New Roman" pitchFamily="18" charset="0"/>
                <a:cs typeface="Times New Roman" pitchFamily="18" charset="0"/>
              </a:rPr>
              <a:t> </a:t>
            </a:r>
            <a:r>
              <a:rPr lang="ru-RU" sz="2000" b="1" u="sng" dirty="0" smtClean="0">
                <a:solidFill>
                  <a:srgbClr val="0000CC"/>
                </a:solidFill>
                <a:latin typeface="Times New Roman" pitchFamily="18" charset="0"/>
                <a:cs typeface="Times New Roman" pitchFamily="18" charset="0"/>
              </a:rPr>
              <a:t>(для </a:t>
            </a:r>
            <a:r>
              <a:rPr lang="ru-RU" sz="2000" b="1" u="sng" dirty="0" err="1" smtClean="0">
                <a:solidFill>
                  <a:srgbClr val="0000CC"/>
                </a:solidFill>
                <a:latin typeface="Times New Roman" pitchFamily="18" charset="0"/>
                <a:cs typeface="Times New Roman" pitchFamily="18" charset="0"/>
              </a:rPr>
              <a:t>вступу</a:t>
            </a:r>
            <a:r>
              <a:rPr lang="ru-RU" sz="2000" b="1" u="sng" dirty="0" smtClean="0">
                <a:solidFill>
                  <a:srgbClr val="0000CC"/>
                </a:solidFill>
                <a:latin typeface="Times New Roman" pitchFamily="18" charset="0"/>
                <a:cs typeface="Times New Roman" pitchFamily="18" charset="0"/>
              </a:rPr>
              <a:t> на контракт)</a:t>
            </a:r>
            <a:r>
              <a:rPr lang="ru-RU" sz="2000" b="1" dirty="0" smtClean="0">
                <a:solidFill>
                  <a:srgbClr val="0000CC"/>
                </a:solidFill>
                <a:latin typeface="Times New Roman" pitchFamily="18" charset="0"/>
                <a:cs typeface="Times New Roman" pitchFamily="18" charset="0"/>
              </a:rPr>
              <a:t> </a:t>
            </a:r>
            <a:r>
              <a:rPr lang="uk-UA" sz="2000" b="1" dirty="0" smtClean="0">
                <a:solidFill>
                  <a:srgbClr val="0000CC"/>
                </a:solidFill>
                <a:latin typeface="Times New Roman" pitchFamily="18" charset="0"/>
                <a:cs typeface="Times New Roman" pitchFamily="18" charset="0"/>
              </a:rPr>
              <a:t>– </a:t>
            </a:r>
            <a:r>
              <a:rPr lang="uk-UA" sz="2000" dirty="0" smtClean="0">
                <a:solidFill>
                  <a:srgbClr val="0000CC"/>
                </a:solidFill>
                <a:latin typeface="Times New Roman" pitchFamily="18" charset="0"/>
                <a:cs typeface="Times New Roman" pitchFamily="18" charset="0"/>
              </a:rPr>
              <a:t>Проведення співбесід, творчого конкурсу для вступу на спеціальність 017 «Фізична культура і спорт».</a:t>
            </a:r>
          </a:p>
          <a:p>
            <a:pPr marL="0" indent="0" algn="just">
              <a:buNone/>
            </a:pPr>
            <a:r>
              <a:rPr lang="uk-UA" sz="2000" b="1" u="sng" dirty="0" smtClean="0">
                <a:solidFill>
                  <a:srgbClr val="FF3300"/>
                </a:solidFill>
                <a:latin typeface="Times New Roman" pitchFamily="18" charset="0"/>
                <a:cs typeface="Times New Roman" pitchFamily="18" charset="0"/>
              </a:rPr>
              <a:t> </a:t>
            </a:r>
            <a:r>
              <a:rPr lang="uk-UA" sz="2000" b="1" u="sng" dirty="0">
                <a:solidFill>
                  <a:srgbClr val="FF3300"/>
                </a:solidFill>
                <a:latin typeface="Times New Roman" pitchFamily="18" charset="0"/>
                <a:cs typeface="Times New Roman" pitchFamily="18" charset="0"/>
              </a:rPr>
              <a:t>19 липня </a:t>
            </a:r>
            <a:r>
              <a:rPr lang="uk-UA" sz="2000" u="sng" dirty="0">
                <a:solidFill>
                  <a:srgbClr val="FF3300"/>
                </a:solidFill>
                <a:latin typeface="Times New Roman" pitchFamily="18" charset="0"/>
                <a:cs typeface="Times New Roman" pitchFamily="18" charset="0"/>
              </a:rPr>
              <a:t>- </a:t>
            </a:r>
            <a:r>
              <a:rPr lang="uk-UA" sz="2000" b="1" u="sng" dirty="0">
                <a:solidFill>
                  <a:srgbClr val="FF3300"/>
                </a:solidFill>
                <a:latin typeface="Times New Roman" pitchFamily="18" charset="0"/>
                <a:cs typeface="Times New Roman" pitchFamily="18" charset="0"/>
              </a:rPr>
              <a:t>31 липня</a:t>
            </a:r>
            <a:r>
              <a:rPr lang="uk-UA" sz="2000" b="1" dirty="0">
                <a:solidFill>
                  <a:srgbClr val="FF3300"/>
                </a:solidFill>
                <a:latin typeface="Times New Roman" pitchFamily="18" charset="0"/>
                <a:cs typeface="Times New Roman" pitchFamily="18" charset="0"/>
              </a:rPr>
              <a:t> </a:t>
            </a:r>
            <a:r>
              <a:rPr lang="uk-UA" sz="2000" b="1" dirty="0">
                <a:solidFill>
                  <a:srgbClr val="0000CC"/>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Прийом заяв від випускників </a:t>
            </a:r>
            <a:r>
              <a:rPr lang="uk-UA" sz="2000" dirty="0" smtClean="0">
                <a:solidFill>
                  <a:srgbClr val="0000CC"/>
                </a:solidFill>
                <a:latin typeface="Times New Roman" pitchFamily="18" charset="0"/>
                <a:cs typeface="Times New Roman" pitchFamily="18" charset="0"/>
              </a:rPr>
              <a:t>коледжів, технікумів, ВПУ в </a:t>
            </a:r>
            <a:r>
              <a:rPr lang="uk-UA" sz="2000" dirty="0">
                <a:solidFill>
                  <a:srgbClr val="0000CC"/>
                </a:solidFill>
                <a:latin typeface="Times New Roman" pitchFamily="18" charset="0"/>
                <a:cs typeface="Times New Roman" pitchFamily="18" charset="0"/>
              </a:rPr>
              <a:t>електронному вигляді</a:t>
            </a:r>
            <a:r>
              <a:rPr lang="uk-UA" sz="2000" dirty="0">
                <a:solidFill>
                  <a:schemeClr val="hlink"/>
                </a:solidFill>
                <a:latin typeface="Times New Roman" pitchFamily="18" charset="0"/>
                <a:cs typeface="Times New Roman" pitchFamily="18" charset="0"/>
              </a:rPr>
              <a:t>.</a:t>
            </a:r>
          </a:p>
          <a:p>
            <a:pPr marL="0" indent="0" algn="just" eaLnBrk="1" hangingPunct="1">
              <a:buFontTx/>
              <a:buNone/>
            </a:pPr>
            <a:r>
              <a:rPr lang="uk-UA" sz="2000" b="1" u="sng" dirty="0" smtClean="0">
                <a:solidFill>
                  <a:srgbClr val="FF3300"/>
                </a:solidFill>
                <a:latin typeface="Times New Roman" pitchFamily="18" charset="0"/>
                <a:cs typeface="Times New Roman" pitchFamily="18" charset="0"/>
              </a:rPr>
              <a:t>05 - 08 серпня </a:t>
            </a:r>
            <a:r>
              <a:rPr lang="uk-UA" sz="2000" dirty="0" smtClean="0">
                <a:solidFill>
                  <a:schemeClr val="hlink"/>
                </a:solidFill>
                <a:latin typeface="Times New Roman" pitchFamily="18" charset="0"/>
                <a:cs typeface="Times New Roman" pitchFamily="18" charset="0"/>
              </a:rPr>
              <a:t> </a:t>
            </a:r>
            <a:r>
              <a:rPr lang="uk-UA" sz="2000" dirty="0" smtClean="0">
                <a:solidFill>
                  <a:srgbClr val="0000CC"/>
                </a:solidFill>
                <a:latin typeface="Times New Roman" pitchFamily="18" charset="0"/>
                <a:cs typeface="Times New Roman" pitchFamily="18" charset="0"/>
              </a:rPr>
              <a:t>– абітурієнт повинен надіслати </a:t>
            </a:r>
            <a:r>
              <a:rPr lang="uk-UA" sz="2000" dirty="0" err="1" smtClean="0">
                <a:solidFill>
                  <a:srgbClr val="0000CC"/>
                </a:solidFill>
                <a:latin typeface="Times New Roman" pitchFamily="18" charset="0"/>
                <a:cs typeface="Times New Roman" pitchFamily="18" charset="0"/>
              </a:rPr>
              <a:t>сканкопії</a:t>
            </a:r>
            <a:r>
              <a:rPr lang="uk-UA" sz="2000" dirty="0" smtClean="0">
                <a:solidFill>
                  <a:srgbClr val="0000CC"/>
                </a:solidFill>
                <a:latin typeface="Times New Roman" pitchFamily="18" charset="0"/>
                <a:cs typeface="Times New Roman" pitchFamily="18" charset="0"/>
              </a:rPr>
              <a:t> та/або фотокопії документів на електронну пошту приймальної комісії.</a:t>
            </a:r>
          </a:p>
          <a:p>
            <a:pPr algn="just">
              <a:buNone/>
            </a:pPr>
            <a:r>
              <a:rPr lang="uk-UA" sz="2000" b="1" u="sng" dirty="0" smtClean="0">
                <a:solidFill>
                  <a:srgbClr val="FF3300"/>
                </a:solidFill>
                <a:latin typeface="Times New Roman" pitchFamily="18" charset="0"/>
                <a:cs typeface="Times New Roman" pitchFamily="18" charset="0"/>
              </a:rPr>
              <a:t>10 серпня </a:t>
            </a:r>
            <a:r>
              <a:rPr lang="uk-UA" sz="2000" dirty="0" smtClean="0">
                <a:solidFill>
                  <a:schemeClr val="hlink"/>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 </a:t>
            </a:r>
            <a:r>
              <a:rPr lang="uk-UA" sz="2000" dirty="0" smtClean="0">
                <a:solidFill>
                  <a:srgbClr val="0000CC"/>
                </a:solidFill>
                <a:latin typeface="Times New Roman" pitchFamily="18" charset="0"/>
                <a:cs typeface="Times New Roman" pitchFamily="18" charset="0"/>
              </a:rPr>
              <a:t>зарахування на бюджет</a:t>
            </a:r>
          </a:p>
          <a:p>
            <a:pPr algn="just">
              <a:buNone/>
            </a:pPr>
            <a:r>
              <a:rPr lang="uk-UA" sz="2000" b="1" u="sng" dirty="0" smtClean="0">
                <a:solidFill>
                  <a:srgbClr val="FF3300"/>
                </a:solidFill>
                <a:latin typeface="Times New Roman" pitchFamily="18" charset="0"/>
                <a:cs typeface="Times New Roman" pitchFamily="18" charset="0"/>
              </a:rPr>
              <a:t>31 </a:t>
            </a:r>
            <a:r>
              <a:rPr lang="uk-UA" sz="2000" b="1" u="sng" dirty="0">
                <a:solidFill>
                  <a:srgbClr val="FF3300"/>
                </a:solidFill>
                <a:latin typeface="Times New Roman" pitchFamily="18" charset="0"/>
                <a:cs typeface="Times New Roman" pitchFamily="18" charset="0"/>
              </a:rPr>
              <a:t>серпня </a:t>
            </a:r>
            <a:r>
              <a:rPr lang="uk-UA" sz="2000" dirty="0">
                <a:solidFill>
                  <a:schemeClr val="hlink"/>
                </a:solidFill>
                <a:latin typeface="Times New Roman" pitchFamily="18" charset="0"/>
                <a:cs typeface="Times New Roman" pitchFamily="18" charset="0"/>
              </a:rPr>
              <a:t> </a:t>
            </a:r>
            <a:r>
              <a:rPr lang="uk-UA" sz="2000" dirty="0">
                <a:solidFill>
                  <a:srgbClr val="0000CC"/>
                </a:solidFill>
                <a:latin typeface="Times New Roman" pitchFamily="18" charset="0"/>
                <a:cs typeface="Times New Roman" pitchFamily="18" charset="0"/>
              </a:rPr>
              <a:t>– зарахування на </a:t>
            </a:r>
            <a:r>
              <a:rPr lang="uk-UA" sz="2000" dirty="0" smtClean="0">
                <a:solidFill>
                  <a:srgbClr val="0000CC"/>
                </a:solidFill>
                <a:latin typeface="Times New Roman" pitchFamily="18" charset="0"/>
                <a:cs typeface="Times New Roman" pitchFamily="18" charset="0"/>
              </a:rPr>
              <a:t>контракт</a:t>
            </a:r>
            <a:endParaRPr lang="uk-UA" sz="2000" dirty="0">
              <a:solidFill>
                <a:srgbClr val="0000CC"/>
              </a:solidFill>
              <a:latin typeface="Times New Roman" pitchFamily="18" charset="0"/>
              <a:cs typeface="Times New Roman" pitchFamily="18" charset="0"/>
            </a:endParaRPr>
          </a:p>
          <a:p>
            <a:pPr algn="ctr" eaLnBrk="1" hangingPunct="1">
              <a:buFontTx/>
              <a:buNone/>
            </a:pPr>
            <a:endParaRPr lang="uk-UA" sz="900" dirty="0" smtClean="0">
              <a:solidFill>
                <a:srgbClr val="0000CC"/>
              </a:solidFill>
              <a:latin typeface="Times New Roman" pitchFamily="18" charset="0"/>
              <a:cs typeface="Times New Roman" pitchFamily="18" charset="0"/>
            </a:endParaRPr>
          </a:p>
          <a:p>
            <a:pPr algn="ctr" eaLnBrk="1" hangingPunct="1">
              <a:buFontTx/>
              <a:buNone/>
            </a:pPr>
            <a:endParaRPr lang="uk-UA" sz="900" dirty="0" smtClean="0">
              <a:solidFill>
                <a:srgbClr val="0000CC"/>
              </a:solidFill>
              <a:latin typeface="Times New Roman" pitchFamily="18" charset="0"/>
              <a:cs typeface="Times New Roman" pitchFamily="18" charset="0"/>
            </a:endParaRPr>
          </a:p>
          <a:p>
            <a:pPr algn="ctr" eaLnBrk="1" hangingPunct="1">
              <a:buFontTx/>
              <a:buNone/>
            </a:pPr>
            <a:r>
              <a:rPr lang="uk-UA" dirty="0" smtClean="0">
                <a:solidFill>
                  <a:srgbClr val="0000CC"/>
                </a:solidFill>
                <a:latin typeface="Times New Roman" pitchFamily="18" charset="0"/>
                <a:cs typeface="Times New Roman" pitchFamily="18" charset="0"/>
              </a:rPr>
              <a:t>Абітурієнт може подати</a:t>
            </a:r>
            <a:r>
              <a:rPr lang="uk-UA" dirty="0" smtClean="0">
                <a:solidFill>
                  <a:schemeClr val="hlink"/>
                </a:solidFill>
                <a:latin typeface="Times New Roman" pitchFamily="18" charset="0"/>
                <a:cs typeface="Times New Roman" pitchFamily="18" charset="0"/>
              </a:rPr>
              <a:t> 	</a:t>
            </a:r>
            <a:r>
              <a:rPr lang="uk-UA" b="1" u="sng" dirty="0" smtClean="0">
                <a:solidFill>
                  <a:srgbClr val="FF3300"/>
                </a:solidFill>
                <a:latin typeface="Times New Roman" pitchFamily="18" charset="0"/>
                <a:cs typeface="Times New Roman" pitchFamily="18" charset="0"/>
              </a:rPr>
              <a:t>до 5 заяв на бюджет</a:t>
            </a:r>
          </a:p>
          <a:p>
            <a:pPr lvl="2" algn="ctr">
              <a:buFontTx/>
              <a:buNone/>
            </a:pPr>
            <a:r>
              <a:rPr lang="uk-UA" b="1" dirty="0" smtClean="0">
                <a:solidFill>
                  <a:srgbClr val="FF3300"/>
                </a:solidFill>
                <a:latin typeface="Times New Roman" pitchFamily="18" charset="0"/>
                <a:cs typeface="Times New Roman" pitchFamily="18" charset="0"/>
              </a:rPr>
              <a:t>					</a:t>
            </a:r>
            <a:r>
              <a:rPr lang="uk-UA" b="1" u="sng" dirty="0" smtClean="0">
                <a:solidFill>
                  <a:srgbClr val="FF3300"/>
                </a:solidFill>
                <a:latin typeface="Times New Roman" pitchFamily="18" charset="0"/>
                <a:cs typeface="Times New Roman" pitchFamily="18" charset="0"/>
              </a:rPr>
              <a:t>до 20 заяв на бюджет і контракт</a:t>
            </a:r>
            <a:endParaRPr lang="ru-RU" b="1" u="sng" dirty="0" smtClean="0">
              <a:solidFill>
                <a:srgbClr val="FF3300"/>
              </a:solidFill>
              <a:latin typeface="Times New Roman" pitchFamily="18" charset="0"/>
              <a:cs typeface="Times New Roman" pitchFamily="18" charset="0"/>
            </a:endParaRPr>
          </a:p>
        </p:txBody>
      </p:sp>
      <p:sp>
        <p:nvSpPr>
          <p:cNvPr id="38913" name="Rectangle 2"/>
          <p:cNvSpPr>
            <a:spLocks noGrp="1" noChangeArrowheads="1"/>
          </p:cNvSpPr>
          <p:nvPr>
            <p:ph type="title"/>
          </p:nvPr>
        </p:nvSpPr>
        <p:spPr>
          <a:xfrm>
            <a:off x="444500" y="448374"/>
            <a:ext cx="8229600" cy="604362"/>
          </a:xfrm>
        </p:spPr>
        <p:txBody>
          <a:bodyPr>
            <a:normAutofit/>
          </a:bodyPr>
          <a:lstStyle/>
          <a:p>
            <a:pPr eaLnBrk="1" hangingPunct="1"/>
            <a:r>
              <a:rPr lang="uk-UA" altLang="uk-UA" sz="3200" b="1" dirty="0" smtClean="0">
                <a:solidFill>
                  <a:srgbClr val="0000CC"/>
                </a:solidFill>
                <a:latin typeface="Times New Roman" pitchFamily="18" charset="0"/>
                <a:cs typeface="Times New Roman" pitchFamily="18" charset="0"/>
              </a:rPr>
              <a:t>Основні дати для вступу до ЗВО </a:t>
            </a:r>
            <a:endParaRPr lang="ru-RU" sz="3200" b="1" dirty="0" smtClean="0">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rcRect/>
          <a:stretch>
            <a:fillRect/>
          </a:stretch>
        </p:blipFill>
        <p:spPr>
          <a:xfrm>
            <a:off x="7884368" y="188913"/>
            <a:ext cx="998537" cy="1143000"/>
          </a:xfrm>
          <a:prstGeom prst="rect">
            <a:avLst/>
          </a:prstGeom>
          <a:effectLst>
            <a:softEdge rad="127000"/>
          </a:effectLst>
        </p:spPr>
      </p:pic>
    </p:spTree>
    <p:extLst>
      <p:ext uri="{BB962C8B-B14F-4D97-AF65-F5344CB8AC3E}">
        <p14:creationId xmlns:p14="http://schemas.microsoft.com/office/powerpoint/2010/main" val="188612189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idx="4294967295"/>
          </p:nvPr>
        </p:nvSpPr>
        <p:spPr>
          <a:xfrm>
            <a:off x="611560" y="1988840"/>
            <a:ext cx="8013576" cy="3344863"/>
          </a:xfrm>
        </p:spPr>
        <p:txBody>
          <a:bodyPr>
            <a:normAutofit fontScale="92500" lnSpcReduction="10000"/>
          </a:bodyPr>
          <a:lstStyle/>
          <a:p>
            <a:pPr marL="0" indent="450000" algn="just" eaLnBrk="1" hangingPunct="1">
              <a:spcBef>
                <a:spcPts val="0"/>
              </a:spcBef>
              <a:buFontTx/>
              <a:buNone/>
            </a:pPr>
            <a:r>
              <a:rPr lang="uk-UA" sz="3000" dirty="0" smtClean="0">
                <a:solidFill>
                  <a:srgbClr val="0000CC"/>
                </a:solidFill>
                <a:latin typeface="Times New Roman" pitchFamily="18" charset="0"/>
                <a:cs typeface="Times New Roman" pitchFamily="18" charset="0"/>
              </a:rPr>
              <a:t>У процесі  подання  заяв  для  участі  в конкурсі абітурієнту  необхідно  вказати в кожній  заяві  пріоритетність  від  </a:t>
            </a:r>
            <a:r>
              <a:rPr lang="uk-UA" sz="3000" b="1" dirty="0" smtClean="0">
                <a:solidFill>
                  <a:srgbClr val="0000CC"/>
                </a:solidFill>
                <a:latin typeface="Times New Roman" pitchFamily="18" charset="0"/>
                <a:cs typeface="Times New Roman" pitchFamily="18" charset="0"/>
              </a:rPr>
              <a:t>1  до  5</a:t>
            </a:r>
            <a:r>
              <a:rPr lang="uk-UA" sz="3000" dirty="0" smtClean="0">
                <a:solidFill>
                  <a:srgbClr val="0000CC"/>
                </a:solidFill>
                <a:latin typeface="Times New Roman" pitchFamily="18" charset="0"/>
                <a:cs typeface="Times New Roman" pitchFamily="18" charset="0"/>
              </a:rPr>
              <a:t>, при  цьому  </a:t>
            </a:r>
            <a:r>
              <a:rPr lang="uk-UA" sz="3000" b="1" dirty="0" smtClean="0">
                <a:solidFill>
                  <a:srgbClr val="0000CC"/>
                </a:solidFill>
                <a:latin typeface="Times New Roman" pitchFamily="18" charset="0"/>
                <a:cs typeface="Times New Roman" pitchFamily="18" charset="0"/>
              </a:rPr>
              <a:t>«1»</a:t>
            </a:r>
            <a:r>
              <a:rPr lang="uk-UA" sz="3000" dirty="0" smtClean="0">
                <a:solidFill>
                  <a:srgbClr val="0000CC"/>
                </a:solidFill>
                <a:latin typeface="Times New Roman" pitchFamily="18" charset="0"/>
                <a:cs typeface="Times New Roman" pitchFamily="18" charset="0"/>
              </a:rPr>
              <a:t>  визначає  найвищу пріоритетність. </a:t>
            </a:r>
          </a:p>
          <a:p>
            <a:pPr eaLnBrk="1" hangingPunct="1">
              <a:buFontTx/>
              <a:buNone/>
            </a:pPr>
            <a:endParaRPr lang="ru-RU" sz="3600" dirty="0" smtClean="0">
              <a:solidFill>
                <a:srgbClr val="0000CC"/>
              </a:solidFill>
              <a:latin typeface="Times New Roman" pitchFamily="18" charset="0"/>
              <a:cs typeface="Times New Roman" pitchFamily="18" charset="0"/>
            </a:endParaRPr>
          </a:p>
          <a:p>
            <a:pPr algn="ctr" eaLnBrk="1" hangingPunct="1">
              <a:buFontTx/>
              <a:buNone/>
            </a:pPr>
            <a:r>
              <a:rPr lang="uk-UA" sz="3600" dirty="0" smtClean="0">
                <a:solidFill>
                  <a:srgbClr val="FF3300"/>
                </a:solidFill>
                <a:latin typeface="Times New Roman" pitchFamily="18" charset="0"/>
                <a:cs typeface="Times New Roman" pitchFamily="18" charset="0"/>
              </a:rPr>
              <a:t>Пріоритетність не може бути змінена впродовж всієї вступної кампанії.</a:t>
            </a:r>
            <a:r>
              <a:rPr lang="uk-UA" sz="3600" dirty="0" smtClean="0">
                <a:latin typeface="Times New Roman" pitchFamily="18" charset="0"/>
                <a:cs typeface="Times New Roman" pitchFamily="18" charset="0"/>
              </a:rPr>
              <a:t> </a:t>
            </a:r>
          </a:p>
          <a:p>
            <a:pPr eaLnBrk="1" hangingPunct="1"/>
            <a:endParaRPr lang="ru-RU" sz="3600" dirty="0" smtClean="0"/>
          </a:p>
        </p:txBody>
      </p:sp>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39939" name="Rectangle 5"/>
          <p:cNvSpPr>
            <a:spLocks noChangeArrowheads="1"/>
          </p:cNvSpPr>
          <p:nvPr/>
        </p:nvSpPr>
        <p:spPr bwMode="auto">
          <a:xfrm>
            <a:off x="251520" y="476672"/>
            <a:ext cx="8229600" cy="850900"/>
          </a:xfrm>
          <a:prstGeom prst="rect">
            <a:avLst/>
          </a:prstGeom>
          <a:noFill/>
          <a:ln w="9525">
            <a:noFill/>
            <a:miter lim="800000"/>
            <a:headEnd/>
            <a:tailEnd/>
          </a:ln>
        </p:spPr>
        <p:txBody>
          <a:bodyPr anchor="ctr"/>
          <a:lstStyle/>
          <a:p>
            <a:pPr algn="ctr"/>
            <a:r>
              <a:rPr lang="uk-UA" altLang="uk-UA" sz="3600" b="1" dirty="0">
                <a:solidFill>
                  <a:srgbClr val="0000CC"/>
                </a:solidFill>
                <a:latin typeface="Times New Roman" pitchFamily="18" charset="0"/>
                <a:cs typeface="Times New Roman" pitchFamily="18" charset="0"/>
              </a:rPr>
              <a:t>Правила вступу до ДДМА</a:t>
            </a:r>
            <a:r>
              <a:rPr lang="uk-UA" altLang="uk-UA" sz="4000" b="1" dirty="0">
                <a:solidFill>
                  <a:srgbClr val="0000CC"/>
                </a:solidFill>
                <a:latin typeface="Times New Roman" pitchFamily="18" charset="0"/>
                <a:cs typeface="Times New Roman" pitchFamily="18" charset="0"/>
              </a:rPr>
              <a:t> </a:t>
            </a:r>
            <a:endParaRPr lang="ru-RU"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95410564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gerbddmam"/>
          <p:cNvPicPr>
            <a:picLocks noChangeAspect="1" noChangeArrowheads="1"/>
          </p:cNvPicPr>
          <p:nvPr/>
        </p:nvPicPr>
        <p:blipFill>
          <a:blip r:embed="rId2"/>
          <a:srcRect/>
          <a:stretch>
            <a:fillRect/>
          </a:stretch>
        </p:blipFill>
        <p:spPr>
          <a:xfrm>
            <a:off x="8128259" y="188913"/>
            <a:ext cx="754645" cy="863823"/>
          </a:xfrm>
          <a:prstGeom prst="rect">
            <a:avLst/>
          </a:prstGeom>
          <a:effectLst>
            <a:softEdge rad="127000"/>
          </a:effectLst>
        </p:spPr>
      </p:pic>
      <p:sp>
        <p:nvSpPr>
          <p:cNvPr id="5" name="Прямоугольник 4"/>
          <p:cNvSpPr/>
          <p:nvPr/>
        </p:nvSpPr>
        <p:spPr>
          <a:xfrm>
            <a:off x="323528" y="1340768"/>
            <a:ext cx="8631384" cy="5277599"/>
          </a:xfrm>
          <a:prstGeom prst="rect">
            <a:avLst/>
          </a:prstGeom>
          <a:gradFill rotWithShape="1">
            <a:gsLst>
              <a:gs pos="40000">
                <a:srgbClr val="C6E7FC">
                  <a:tint val="94000"/>
                  <a:shade val="94000"/>
                  <a:alpha val="100000"/>
                  <a:satMod val="114000"/>
                  <a:lumMod val="114000"/>
                </a:srgbClr>
              </a:gs>
              <a:gs pos="74000">
                <a:srgbClr val="C6E7FC">
                  <a:tint val="94000"/>
                  <a:shade val="94000"/>
                  <a:satMod val="128000"/>
                  <a:lumMod val="100000"/>
                </a:srgbClr>
              </a:gs>
              <a:gs pos="100000">
                <a:srgbClr val="C6E7FC">
                  <a:tint val="98000"/>
                  <a:shade val="100000"/>
                  <a:hueMod val="98000"/>
                  <a:satMod val="100000"/>
                  <a:lumMod val="74000"/>
                </a:srgbClr>
              </a:gs>
            </a:gsLst>
            <a:path path="circle">
              <a:fillToRect l="20000" t="-40000" r="20000" b="140000"/>
            </a:path>
          </a:gradFill>
          <a:ln w="9525" cap="flat" cmpd="sng" algn="ctr">
            <a:noFill/>
            <a:prstDash val="solid"/>
          </a:ln>
          <a:effectLst/>
        </p:spPr>
        <p:txBody>
          <a:bodyPr wrap="square">
            <a:spAutoFit/>
          </a:bodyPr>
          <a:lstStyle/>
          <a:p>
            <a:pPr lvl="0" algn="just">
              <a:lnSpc>
                <a:spcPct val="115000"/>
              </a:lnSpc>
              <a:spcAft>
                <a:spcPts val="0"/>
              </a:spcAft>
              <a:tabLst>
                <a:tab pos="450215" algn="l"/>
                <a:tab pos="630555" algn="l"/>
              </a:tabLst>
            </a:pPr>
            <a:r>
              <a:rPr 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Для </a:t>
            </a: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абітурієнтів </a:t>
            </a:r>
            <a:r>
              <a:rPr lang="uk-UA"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2023 </a:t>
            </a: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року під час вступу до </a:t>
            </a:r>
            <a:r>
              <a:rPr lang="uk-UA"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ЗВО </a:t>
            </a: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для здобуття ступеня бакалавра, </a:t>
            </a:r>
            <a:r>
              <a:rPr lang="uk-UA"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зараховуються</a:t>
            </a: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uk-UA"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Aft>
                <a:spcPts val="0"/>
              </a:spcAft>
              <a:tabLst>
                <a:tab pos="450215" algn="l"/>
                <a:tab pos="630555" algn="l"/>
              </a:tabLst>
            </a:pPr>
            <a:endParaRPr lang="ru-RU" sz="14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ü"/>
              <a:tabLst>
                <a:tab pos="450215" algn="l"/>
                <a:tab pos="900430" algn="l"/>
              </a:tabLst>
            </a:pPr>
            <a:r>
              <a:rPr lang="uk-UA"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бали</a:t>
            </a: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uk-UA"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національного </a:t>
            </a:r>
            <a:r>
              <a:rPr lang="uk-UA"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мультипредметного</a:t>
            </a:r>
            <a:r>
              <a:rPr lang="uk-UA"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тесту (НМТ) 2023 року</a:t>
            </a: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з української мови, математики та одного предмета на вибір вступника: історії України, англійської, німецької, французької, іспанської мови, біології, фізики, хімії</a:t>
            </a:r>
            <a:r>
              <a:rPr lang="ru-RU"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endParaRPr lang="ru-RU"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ü"/>
              <a:tabLst>
                <a:tab pos="450215" algn="l"/>
                <a:tab pos="900430" algn="l"/>
              </a:tabLst>
            </a:pPr>
            <a:endParaRPr lang="uk-UA" sz="9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15000"/>
              </a:lnSpc>
              <a:spcAft>
                <a:spcPts val="0"/>
              </a:spcAft>
              <a:buFont typeface="Wingdings" panose="05000000000000000000" pitchFamily="2" charset="2"/>
              <a:buChar char="ü"/>
              <a:tabLst>
                <a:tab pos="450215" algn="l"/>
                <a:tab pos="900430" algn="l"/>
              </a:tabLst>
            </a:pPr>
            <a:r>
              <a:rPr lang="uk-UA"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бали</a:t>
            </a:r>
            <a:r>
              <a:rPr lang="uk-UA"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uk-UA"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національного </a:t>
            </a:r>
            <a:r>
              <a:rPr lang="uk-UA" b="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мультипредметного</a:t>
            </a:r>
            <a:r>
              <a:rPr lang="uk-UA"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тесту (НМТ</a:t>
            </a:r>
            <a:r>
              <a:rPr lang="uk-UA"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2022 року</a:t>
            </a:r>
            <a:r>
              <a:rPr lang="uk-UA"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з української мови (перший предмет), математики (другий предмет) та історії України (третій предмет</a:t>
            </a:r>
            <a:r>
              <a:rPr lang="uk-UA"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115000"/>
              </a:lnSpc>
              <a:spcAft>
                <a:spcPts val="0"/>
              </a:spcAft>
              <a:buFont typeface="Wingdings" panose="05000000000000000000" pitchFamily="2" charset="2"/>
              <a:buChar char="ü"/>
              <a:tabLst>
                <a:tab pos="450215" algn="l"/>
                <a:tab pos="900430" algn="l"/>
              </a:tabLst>
            </a:pPr>
            <a:endParaRPr lang="uk-UA" sz="900"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marL="375920" indent="-285750" algn="just">
              <a:lnSpc>
                <a:spcPct val="115000"/>
              </a:lnSpc>
              <a:spcAft>
                <a:spcPts val="0"/>
              </a:spcAft>
              <a:buFont typeface="Wingdings" panose="05000000000000000000" pitchFamily="2" charset="2"/>
              <a:buChar char="ü"/>
              <a:tabLst>
                <a:tab pos="450215" algn="l"/>
                <a:tab pos="810260" algn="l"/>
              </a:tabLst>
            </a:pPr>
            <a:r>
              <a:rPr lang="uk-UA"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або бали</a:t>
            </a:r>
            <a:r>
              <a:rPr lang="uk-UA"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uk-UA"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зовнішнього незалежного оцінювання </a:t>
            </a:r>
            <a:r>
              <a:rPr lang="uk-UA" b="1"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2020-2021 </a:t>
            </a:r>
            <a:r>
              <a:rPr lang="uk-UA"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років</a:t>
            </a: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з </a:t>
            </a:r>
            <a:r>
              <a:rPr lang="uk-UA"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двох </a:t>
            </a: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конкурсних </a:t>
            </a:r>
            <a:r>
              <a:rPr lang="uk-UA"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предметів. </a:t>
            </a:r>
          </a:p>
          <a:p>
            <a:pPr marL="90170" algn="just">
              <a:lnSpc>
                <a:spcPct val="115000"/>
              </a:lnSpc>
              <a:spcAft>
                <a:spcPts val="0"/>
              </a:spcAft>
              <a:tabLst>
                <a:tab pos="450215" algn="l"/>
                <a:tab pos="810260" algn="l"/>
              </a:tabLst>
            </a:pPr>
            <a:endParaRPr lang="ru-RU" sz="9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tabLst>
                <a:tab pos="630555" algn="l"/>
              </a:tabLst>
            </a:pP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Результати зовнішнього незалежного оцінювання </a:t>
            </a:r>
            <a:r>
              <a:rPr lang="uk-UA"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2020-2021 </a:t>
            </a: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року з української мови та літератури/української мови, математики чи та/або </a:t>
            </a:r>
            <a:r>
              <a:rPr lang="uk-UA" dirty="0" smtClean="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будь якого предмету </a:t>
            </a:r>
            <a:r>
              <a:rPr lang="uk-UA"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за бажанням вступника можуть бути зараховані замість відповідних предметів НМТ, якщо різниця балів НМТ та ЗНО з відповідного предмету не перевищує 15 балів. </a:t>
            </a:r>
            <a:endParaRPr lang="ru-RU" sz="1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6444208" y="436158"/>
            <a:ext cx="1368152" cy="369332"/>
          </a:xfrm>
          <a:prstGeom prst="rect">
            <a:avLst/>
          </a:prstGeom>
          <a:noFill/>
        </p:spPr>
        <p:txBody>
          <a:bodyPr wrap="square" rtlCol="0">
            <a:spAutoFit/>
          </a:bodyPr>
          <a:lstStyle/>
          <a:p>
            <a:r>
              <a:rPr lang="uk-UA" dirty="0" smtClean="0">
                <a:solidFill>
                  <a:srgbClr val="FF0000"/>
                </a:solidFill>
              </a:rPr>
              <a:t>Важливо!!!</a:t>
            </a:r>
            <a:endParaRPr lang="ru-RU" dirty="0">
              <a:solidFill>
                <a:srgbClr val="FF0000"/>
              </a:solidFill>
            </a:endParaRPr>
          </a:p>
        </p:txBody>
      </p:sp>
    </p:spTree>
    <p:extLst>
      <p:ext uri="{BB962C8B-B14F-4D97-AF65-F5344CB8AC3E}">
        <p14:creationId xmlns:p14="http://schemas.microsoft.com/office/powerpoint/2010/main" val="1912470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12948" y="2060848"/>
            <a:ext cx="8259514" cy="2409363"/>
          </a:xfrm>
        </p:spPr>
        <p:txBody>
          <a:bodyPr>
            <a:noAutofit/>
          </a:bodyPr>
          <a:lstStyle/>
          <a:p>
            <a:pPr indent="442913" algn="just"/>
            <a:r>
              <a:rPr lang="ru-RU" sz="1800" b="1" dirty="0" smtClean="0">
                <a:solidFill>
                  <a:srgbClr val="0000CC"/>
                </a:solidFill>
                <a:latin typeface="Times New Roman" pitchFamily="18" charset="0"/>
                <a:cs typeface="Times New Roman" pitchFamily="18" charset="0"/>
              </a:rPr>
              <a:t>НМТ </a:t>
            </a:r>
            <a:r>
              <a:rPr lang="ru-RU" sz="1800" b="1"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комп’ютерний</a:t>
            </a:r>
            <a:r>
              <a:rPr lang="ru-RU" sz="1800" dirty="0">
                <a:solidFill>
                  <a:srgbClr val="0000CC"/>
                </a:solidFill>
                <a:latin typeface="Times New Roman" pitchFamily="18" charset="0"/>
                <a:cs typeface="Times New Roman" pitchFamily="18" charset="0"/>
              </a:rPr>
              <a:t> онлайн-тест, </a:t>
            </a:r>
            <a:r>
              <a:rPr lang="ru-RU" sz="1800" dirty="0" err="1">
                <a:solidFill>
                  <a:srgbClr val="0000CC"/>
                </a:solidFill>
                <a:latin typeface="Times New Roman" pitchFamily="18" charset="0"/>
                <a:cs typeface="Times New Roman" pitchFamily="18" charset="0"/>
              </a:rPr>
              <a:t>що</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складатиметься</a:t>
            </a:r>
            <a:r>
              <a:rPr lang="ru-RU" sz="1800" dirty="0">
                <a:solidFill>
                  <a:srgbClr val="0000CC"/>
                </a:solidFill>
                <a:latin typeface="Times New Roman" pitchFamily="18" charset="0"/>
                <a:cs typeface="Times New Roman" pitchFamily="18" charset="0"/>
              </a:rPr>
              <a:t> з </a:t>
            </a:r>
            <a:r>
              <a:rPr lang="ru-RU" sz="1800" dirty="0" err="1">
                <a:solidFill>
                  <a:srgbClr val="0000CC"/>
                </a:solidFill>
                <a:latin typeface="Times New Roman" pitchFamily="18" charset="0"/>
                <a:cs typeface="Times New Roman" pitchFamily="18" charset="0"/>
              </a:rPr>
              <a:t>трьох</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блоків</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українська</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мова</a:t>
            </a:r>
            <a:r>
              <a:rPr lang="ru-RU" sz="1800" dirty="0">
                <a:solidFill>
                  <a:srgbClr val="0000CC"/>
                </a:solidFill>
                <a:latin typeface="Times New Roman" pitchFamily="18" charset="0"/>
                <a:cs typeface="Times New Roman" pitchFamily="18" charset="0"/>
              </a:rPr>
              <a:t>, математика </a:t>
            </a:r>
            <a:r>
              <a:rPr lang="ru-RU" sz="1800" dirty="0" smtClean="0">
                <a:solidFill>
                  <a:srgbClr val="0000CC"/>
                </a:solidFill>
                <a:latin typeface="Times New Roman" pitchFamily="18" charset="0"/>
                <a:cs typeface="Times New Roman" pitchFamily="18" charset="0"/>
              </a:rPr>
              <a:t>та одного предмета на </a:t>
            </a:r>
            <a:r>
              <a:rPr lang="ru-RU" sz="1800" dirty="0" err="1" smtClean="0">
                <a:solidFill>
                  <a:srgbClr val="0000CC"/>
                </a:solidFill>
                <a:latin typeface="Times New Roman" pitchFamily="18" charset="0"/>
                <a:cs typeface="Times New Roman" pitchFamily="18" charset="0"/>
              </a:rPr>
              <a:t>вибір</a:t>
            </a:r>
            <a:r>
              <a:rPr lang="ru-RU" sz="1800" dirty="0" smtClean="0">
                <a:solidFill>
                  <a:srgbClr val="0000CC"/>
                </a:solidFill>
                <a:latin typeface="Times New Roman" pitchFamily="18" charset="0"/>
                <a:cs typeface="Times New Roman" pitchFamily="18" charset="0"/>
              </a:rPr>
              <a:t> </a:t>
            </a:r>
            <a:r>
              <a:rPr lang="ru-RU" sz="1800" dirty="0" err="1" smtClean="0">
                <a:solidFill>
                  <a:srgbClr val="0000CC"/>
                </a:solidFill>
                <a:latin typeface="Times New Roman" pitchFamily="18" charset="0"/>
                <a:cs typeface="Times New Roman" pitchFamily="18" charset="0"/>
              </a:rPr>
              <a:t>вступника</a:t>
            </a:r>
            <a:r>
              <a:rPr lang="ru-RU" sz="1800" dirty="0" smtClean="0">
                <a:solidFill>
                  <a:srgbClr val="0000CC"/>
                </a:solidFill>
                <a:latin typeface="Times New Roman" pitchFamily="18" charset="0"/>
                <a:cs typeface="Times New Roman" pitchFamily="18" charset="0"/>
              </a:rPr>
              <a:t>: </a:t>
            </a:r>
            <a:r>
              <a:rPr lang="ru-RU" sz="1800" dirty="0" err="1" smtClean="0">
                <a:solidFill>
                  <a:srgbClr val="0000CC"/>
                </a:solidFill>
                <a:latin typeface="Times New Roman" pitchFamily="18" charset="0"/>
                <a:cs typeface="Times New Roman" pitchFamily="18" charset="0"/>
              </a:rPr>
              <a:t>історія</a:t>
            </a:r>
            <a:r>
              <a:rPr lang="ru-RU" sz="1800" dirty="0" smtClean="0">
                <a:solidFill>
                  <a:srgbClr val="0000CC"/>
                </a:solidFill>
                <a:latin typeface="Times New Roman" pitchFamily="18" charset="0"/>
                <a:cs typeface="Times New Roman" pitchFamily="18" charset="0"/>
              </a:rPr>
              <a:t> </a:t>
            </a:r>
            <a:r>
              <a:rPr lang="ru-RU" sz="1800" dirty="0" err="1" smtClean="0">
                <a:solidFill>
                  <a:srgbClr val="0000CC"/>
                </a:solidFill>
                <a:latin typeface="Times New Roman" pitchFamily="18" charset="0"/>
                <a:cs typeface="Times New Roman" pitchFamily="18" charset="0"/>
              </a:rPr>
              <a:t>України</a:t>
            </a:r>
            <a:r>
              <a:rPr lang="ru-RU" sz="1800" dirty="0" smtClean="0">
                <a:solidFill>
                  <a:srgbClr val="0000CC"/>
                </a:solidFill>
                <a:latin typeface="Times New Roman" pitchFamily="18" charset="0"/>
                <a:cs typeface="Times New Roman" pitchFamily="18" charset="0"/>
              </a:rPr>
              <a:t>, </a:t>
            </a:r>
            <a:r>
              <a:rPr lang="ru-RU" sz="1800" dirty="0" err="1" smtClean="0">
                <a:solidFill>
                  <a:srgbClr val="0000CC"/>
                </a:solidFill>
                <a:latin typeface="Times New Roman" pitchFamily="18" charset="0"/>
                <a:cs typeface="Times New Roman" pitchFamily="18" charset="0"/>
              </a:rPr>
              <a:t>англійська</a:t>
            </a:r>
            <a:r>
              <a:rPr lang="ru-RU" sz="1800" dirty="0" smtClean="0">
                <a:solidFill>
                  <a:srgbClr val="0000CC"/>
                </a:solidFill>
                <a:latin typeface="Times New Roman" pitchFamily="18" charset="0"/>
                <a:cs typeface="Times New Roman" pitchFamily="18" charset="0"/>
              </a:rPr>
              <a:t>, </a:t>
            </a:r>
            <a:r>
              <a:rPr lang="ru-RU" sz="1800" dirty="0" err="1" smtClean="0">
                <a:solidFill>
                  <a:srgbClr val="0000CC"/>
                </a:solidFill>
                <a:latin typeface="Times New Roman" pitchFamily="18" charset="0"/>
                <a:cs typeface="Times New Roman" pitchFamily="18" charset="0"/>
              </a:rPr>
              <a:t>німецька</a:t>
            </a:r>
            <a:r>
              <a:rPr lang="ru-RU" sz="1800" dirty="0" smtClean="0">
                <a:solidFill>
                  <a:srgbClr val="0000CC"/>
                </a:solidFill>
                <a:latin typeface="Times New Roman" pitchFamily="18" charset="0"/>
                <a:cs typeface="Times New Roman" pitchFamily="18" charset="0"/>
              </a:rPr>
              <a:t>, </a:t>
            </a:r>
            <a:r>
              <a:rPr lang="ru-RU" sz="1800" dirty="0" err="1" smtClean="0">
                <a:solidFill>
                  <a:srgbClr val="0000CC"/>
                </a:solidFill>
                <a:latin typeface="Times New Roman" pitchFamily="18" charset="0"/>
                <a:cs typeface="Times New Roman" pitchFamily="18" charset="0"/>
              </a:rPr>
              <a:t>французька</a:t>
            </a:r>
            <a:r>
              <a:rPr lang="ru-RU" sz="1800" dirty="0" smtClean="0">
                <a:solidFill>
                  <a:srgbClr val="0000CC"/>
                </a:solidFill>
                <a:latin typeface="Times New Roman" pitchFamily="18" charset="0"/>
                <a:cs typeface="Times New Roman" pitchFamily="18" charset="0"/>
              </a:rPr>
              <a:t>, </a:t>
            </a:r>
            <a:r>
              <a:rPr lang="ru-RU" sz="1800" dirty="0" err="1" smtClean="0">
                <a:solidFill>
                  <a:srgbClr val="0000CC"/>
                </a:solidFill>
                <a:latin typeface="Times New Roman" pitchFamily="18" charset="0"/>
                <a:cs typeface="Times New Roman" pitchFamily="18" charset="0"/>
              </a:rPr>
              <a:t>іспанська</a:t>
            </a:r>
            <a:r>
              <a:rPr lang="ru-RU" sz="1800" dirty="0" smtClean="0">
                <a:solidFill>
                  <a:srgbClr val="0000CC"/>
                </a:solidFill>
                <a:latin typeface="Times New Roman" pitchFamily="18" charset="0"/>
                <a:cs typeface="Times New Roman" pitchFamily="18" charset="0"/>
              </a:rPr>
              <a:t> </a:t>
            </a:r>
            <a:r>
              <a:rPr lang="ru-RU" sz="1800" dirty="0" err="1" smtClean="0">
                <a:solidFill>
                  <a:srgbClr val="0000CC"/>
                </a:solidFill>
                <a:latin typeface="Times New Roman" pitchFamily="18" charset="0"/>
                <a:cs typeface="Times New Roman" pitchFamily="18" charset="0"/>
              </a:rPr>
              <a:t>мова</a:t>
            </a:r>
            <a:r>
              <a:rPr lang="ru-RU" sz="1800" dirty="0" smtClean="0">
                <a:solidFill>
                  <a:srgbClr val="0000CC"/>
                </a:solidFill>
                <a:latin typeface="Times New Roman" pitchFamily="18" charset="0"/>
                <a:cs typeface="Times New Roman" pitchFamily="18" charset="0"/>
              </a:rPr>
              <a:t>, </a:t>
            </a:r>
            <a:r>
              <a:rPr lang="ru-RU" sz="1800" dirty="0" err="1" smtClean="0">
                <a:solidFill>
                  <a:srgbClr val="0000CC"/>
                </a:solidFill>
                <a:latin typeface="Times New Roman" pitchFamily="18" charset="0"/>
                <a:cs typeface="Times New Roman" pitchFamily="18" charset="0"/>
              </a:rPr>
              <a:t>біологія</a:t>
            </a:r>
            <a:r>
              <a:rPr lang="ru-RU" sz="1800" dirty="0" smtClean="0">
                <a:solidFill>
                  <a:srgbClr val="0000CC"/>
                </a:solidFill>
                <a:latin typeface="Times New Roman" pitchFamily="18" charset="0"/>
                <a:cs typeface="Times New Roman" pitchFamily="18" charset="0"/>
              </a:rPr>
              <a:t>, </a:t>
            </a:r>
            <a:r>
              <a:rPr lang="ru-RU" sz="1800" dirty="0" err="1" smtClean="0">
                <a:solidFill>
                  <a:srgbClr val="0000CC"/>
                </a:solidFill>
                <a:latin typeface="Times New Roman" pitchFamily="18" charset="0"/>
                <a:cs typeface="Times New Roman" pitchFamily="18" charset="0"/>
              </a:rPr>
              <a:t>фізика</a:t>
            </a:r>
            <a:r>
              <a:rPr lang="ru-RU" sz="1800" dirty="0" smtClean="0">
                <a:solidFill>
                  <a:srgbClr val="0000CC"/>
                </a:solidFill>
                <a:latin typeface="Times New Roman" pitchFamily="18" charset="0"/>
                <a:cs typeface="Times New Roman" pitchFamily="18" charset="0"/>
              </a:rPr>
              <a:t>, </a:t>
            </a:r>
            <a:r>
              <a:rPr lang="ru-RU" sz="1800" dirty="0" err="1" smtClean="0">
                <a:solidFill>
                  <a:srgbClr val="0000CC"/>
                </a:solidFill>
                <a:latin typeface="Times New Roman" pitchFamily="18" charset="0"/>
                <a:cs typeface="Times New Roman" pitchFamily="18" charset="0"/>
              </a:rPr>
              <a:t>хімія</a:t>
            </a:r>
            <a:r>
              <a:rPr lang="ru-RU" sz="1800" dirty="0">
                <a:solidFill>
                  <a:srgbClr val="0000CC"/>
                </a:solidFill>
                <a:latin typeface="Times New Roman" pitchFamily="18" charset="0"/>
                <a:cs typeface="Times New Roman" pitchFamily="18" charset="0"/>
              </a:rPr>
              <a:t>. </a:t>
            </a:r>
            <a:br>
              <a:rPr lang="ru-RU" sz="1800" dirty="0">
                <a:solidFill>
                  <a:srgbClr val="0000CC"/>
                </a:solidFill>
                <a:latin typeface="Times New Roman" pitchFamily="18" charset="0"/>
                <a:cs typeface="Times New Roman" pitchFamily="18" charset="0"/>
              </a:rPr>
            </a:br>
            <a:r>
              <a:rPr lang="ru-RU" sz="1800" dirty="0" smtClean="0">
                <a:solidFill>
                  <a:srgbClr val="0000CC"/>
                </a:solidFill>
                <a:latin typeface="Times New Roman" pitchFamily="18" charset="0"/>
                <a:cs typeface="Times New Roman" pitchFamily="18" charset="0"/>
              </a:rPr>
              <a:t/>
            </a:r>
            <a:br>
              <a:rPr lang="ru-RU" sz="1800" dirty="0" smtClean="0">
                <a:solidFill>
                  <a:srgbClr val="0000CC"/>
                </a:solidFill>
                <a:latin typeface="Times New Roman" pitchFamily="18" charset="0"/>
                <a:cs typeface="Times New Roman" pitchFamily="18" charset="0"/>
              </a:rPr>
            </a:br>
            <a:r>
              <a:rPr lang="ru-RU" sz="1800" dirty="0" err="1" smtClean="0">
                <a:solidFill>
                  <a:srgbClr val="0000CC"/>
                </a:solidFill>
                <a:latin typeface="Times New Roman" pitchFamily="18" charset="0"/>
                <a:cs typeface="Times New Roman" pitchFamily="18" charset="0"/>
              </a:rPr>
              <a:t>Тестування</a:t>
            </a:r>
            <a:r>
              <a:rPr lang="ru-RU" sz="1800" dirty="0" smtClean="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триватиме</a:t>
            </a:r>
            <a:r>
              <a:rPr lang="ru-RU" sz="1800" dirty="0">
                <a:solidFill>
                  <a:srgbClr val="0000CC"/>
                </a:solidFill>
                <a:latin typeface="Times New Roman" pitchFamily="18" charset="0"/>
                <a:cs typeface="Times New Roman" pitchFamily="18" charset="0"/>
              </a:rPr>
              <a:t> 180 </a:t>
            </a:r>
            <a:r>
              <a:rPr lang="ru-RU" sz="1800" dirty="0" err="1">
                <a:solidFill>
                  <a:srgbClr val="0000CC"/>
                </a:solidFill>
                <a:latin typeface="Times New Roman" pitchFamily="18" charset="0"/>
                <a:cs typeface="Times New Roman" pitchFamily="18" charset="0"/>
              </a:rPr>
              <a:t>хвилин</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отже</a:t>
            </a:r>
            <a:r>
              <a:rPr lang="ru-RU" sz="1800" dirty="0">
                <a:solidFill>
                  <a:srgbClr val="0000CC"/>
                </a:solidFill>
                <a:latin typeface="Times New Roman" pitchFamily="18" charset="0"/>
                <a:cs typeface="Times New Roman" pitchFamily="18" charset="0"/>
              </a:rPr>
              <a:t>, на </a:t>
            </a:r>
            <a:r>
              <a:rPr lang="ru-RU" sz="1800" dirty="0" err="1">
                <a:solidFill>
                  <a:srgbClr val="0000CC"/>
                </a:solidFill>
                <a:latin typeface="Times New Roman" pitchFamily="18" charset="0"/>
                <a:cs typeface="Times New Roman" pitchFamily="18" charset="0"/>
              </a:rPr>
              <a:t>кожний</a:t>
            </a:r>
            <a:r>
              <a:rPr lang="ru-RU" sz="1800" dirty="0">
                <a:solidFill>
                  <a:srgbClr val="0000CC"/>
                </a:solidFill>
                <a:latin typeface="Times New Roman" pitchFamily="18" charset="0"/>
                <a:cs typeface="Times New Roman" pitchFamily="18" charset="0"/>
              </a:rPr>
              <a:t> </a:t>
            </a:r>
            <a:r>
              <a:rPr lang="ru-RU" sz="1800" dirty="0" smtClean="0">
                <a:solidFill>
                  <a:srgbClr val="0000CC"/>
                </a:solidFill>
                <a:latin typeface="Times New Roman" pitchFamily="18" charset="0"/>
                <a:cs typeface="Times New Roman" pitchFamily="18" charset="0"/>
              </a:rPr>
              <a:t>блок </a:t>
            </a:r>
            <a:r>
              <a:rPr lang="ru-RU" sz="1800" dirty="0" err="1">
                <a:solidFill>
                  <a:srgbClr val="0000CC"/>
                </a:solidFill>
                <a:latin typeface="Times New Roman" pitchFamily="18" charset="0"/>
                <a:cs typeface="Times New Roman" pitchFamily="18" charset="0"/>
              </a:rPr>
              <a:t>відведено</a:t>
            </a:r>
            <a:r>
              <a:rPr lang="ru-RU" sz="1800" dirty="0">
                <a:solidFill>
                  <a:srgbClr val="0000CC"/>
                </a:solidFill>
                <a:latin typeface="Times New Roman" pitchFamily="18" charset="0"/>
                <a:cs typeface="Times New Roman" pitchFamily="18" charset="0"/>
              </a:rPr>
              <a:t> по 60 </a:t>
            </a:r>
            <a:r>
              <a:rPr lang="ru-RU" sz="1800" dirty="0" err="1">
                <a:solidFill>
                  <a:srgbClr val="0000CC"/>
                </a:solidFill>
                <a:latin typeface="Times New Roman" pitchFamily="18" charset="0"/>
                <a:cs typeface="Times New Roman" pitchFamily="18" charset="0"/>
              </a:rPr>
              <a:t>хвилин</a:t>
            </a:r>
            <a:r>
              <a:rPr lang="ru-RU" sz="1800" dirty="0" smtClean="0">
                <a:solidFill>
                  <a:srgbClr val="0000CC"/>
                </a:solidFill>
                <a:latin typeface="Times New Roman" pitchFamily="18" charset="0"/>
                <a:cs typeface="Times New Roman" pitchFamily="18" charset="0"/>
              </a:rPr>
              <a:t>.</a:t>
            </a:r>
            <a:br>
              <a:rPr lang="ru-RU" sz="1800" dirty="0" smtClean="0">
                <a:solidFill>
                  <a:srgbClr val="0000CC"/>
                </a:solidFill>
                <a:latin typeface="Times New Roman" pitchFamily="18" charset="0"/>
                <a:cs typeface="Times New Roman" pitchFamily="18" charset="0"/>
              </a:rPr>
            </a:br>
            <a:r>
              <a:rPr lang="ru-RU" sz="1800" dirty="0" smtClean="0">
                <a:solidFill>
                  <a:srgbClr val="0000CC"/>
                </a:solidFill>
                <a:latin typeface="Times New Roman" pitchFamily="18" charset="0"/>
                <a:cs typeface="Times New Roman" pitchFamily="18" charset="0"/>
              </a:rPr>
              <a:t> </a:t>
            </a:r>
            <a:r>
              <a:rPr lang="ru-RU" sz="1800" dirty="0" err="1" smtClean="0">
                <a:solidFill>
                  <a:srgbClr val="0000CC"/>
                </a:solidFill>
                <a:latin typeface="Times New Roman" pitchFamily="18" charset="0"/>
                <a:cs typeface="Times New Roman" pitchFamily="18" charset="0"/>
              </a:rPr>
              <a:t>Учасники</a:t>
            </a:r>
            <a:r>
              <a:rPr lang="ru-RU" sz="1800" dirty="0" smtClean="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зможуть</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самостійно</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розподіляти</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свій</a:t>
            </a:r>
            <a:r>
              <a:rPr lang="ru-RU" sz="1800" dirty="0">
                <a:solidFill>
                  <a:srgbClr val="0000CC"/>
                </a:solidFill>
                <a:latin typeface="Times New Roman" pitchFamily="18" charset="0"/>
                <a:cs typeface="Times New Roman" pitchFamily="18" charset="0"/>
              </a:rPr>
              <a:t> час, </a:t>
            </a:r>
            <a:r>
              <a:rPr lang="ru-RU" sz="1800" dirty="0" err="1">
                <a:solidFill>
                  <a:srgbClr val="0000CC"/>
                </a:solidFill>
                <a:latin typeface="Times New Roman" pitchFamily="18" charset="0"/>
                <a:cs typeface="Times New Roman" pitchFamily="18" charset="0"/>
              </a:rPr>
              <a:t>тож</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ті</a:t>
            </a:r>
            <a:r>
              <a:rPr lang="ru-RU" sz="1800" dirty="0">
                <a:solidFill>
                  <a:srgbClr val="0000CC"/>
                </a:solidFill>
                <a:latin typeface="Times New Roman" pitchFamily="18" charset="0"/>
                <a:cs typeface="Times New Roman" pitchFamily="18" charset="0"/>
              </a:rPr>
              <a:t> з них, </a:t>
            </a:r>
            <a:r>
              <a:rPr lang="ru-RU" sz="1800" dirty="0" err="1">
                <a:solidFill>
                  <a:srgbClr val="0000CC"/>
                </a:solidFill>
                <a:latin typeface="Times New Roman" pitchFamily="18" charset="0"/>
                <a:cs typeface="Times New Roman" pitchFamily="18" charset="0"/>
              </a:rPr>
              <a:t>хто</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швидше</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виконає</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завдання</a:t>
            </a:r>
            <a:r>
              <a:rPr lang="ru-RU" sz="1800" dirty="0">
                <a:solidFill>
                  <a:srgbClr val="0000CC"/>
                </a:solidFill>
                <a:latin typeface="Times New Roman" pitchFamily="18" charset="0"/>
                <a:cs typeface="Times New Roman" pitchFamily="18" charset="0"/>
              </a:rPr>
              <a:t> з </a:t>
            </a:r>
            <a:r>
              <a:rPr lang="ru-RU" sz="1800" dirty="0" err="1">
                <a:solidFill>
                  <a:srgbClr val="0000CC"/>
                </a:solidFill>
                <a:latin typeface="Times New Roman" pitchFamily="18" charset="0"/>
                <a:cs typeface="Times New Roman" pitchFamily="18" charset="0"/>
              </a:rPr>
              <a:t>української</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мови</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або</a:t>
            </a:r>
            <a:r>
              <a:rPr lang="ru-RU" sz="1800" dirty="0">
                <a:solidFill>
                  <a:srgbClr val="0000CC"/>
                </a:solidFill>
                <a:latin typeface="Times New Roman" pitchFamily="18" charset="0"/>
                <a:cs typeface="Times New Roman" pitchFamily="18" charset="0"/>
              </a:rPr>
              <a:t> математики, </a:t>
            </a:r>
            <a:r>
              <a:rPr lang="ru-RU" sz="1800" dirty="0" err="1">
                <a:solidFill>
                  <a:srgbClr val="0000CC"/>
                </a:solidFill>
                <a:latin typeface="Times New Roman" pitchFamily="18" charset="0"/>
                <a:cs typeface="Times New Roman" pitchFamily="18" charset="0"/>
              </a:rPr>
              <a:t>зможе</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довше</a:t>
            </a:r>
            <a:r>
              <a:rPr lang="ru-RU" sz="1800" dirty="0">
                <a:solidFill>
                  <a:srgbClr val="0000CC"/>
                </a:solidFill>
                <a:latin typeface="Times New Roman" pitchFamily="18" charset="0"/>
                <a:cs typeface="Times New Roman" pitchFamily="18" charset="0"/>
              </a:rPr>
              <a:t> </a:t>
            </a:r>
            <a:r>
              <a:rPr lang="ru-RU" sz="1800" dirty="0" err="1">
                <a:solidFill>
                  <a:srgbClr val="0000CC"/>
                </a:solidFill>
                <a:latin typeface="Times New Roman" pitchFamily="18" charset="0"/>
                <a:cs typeface="Times New Roman" pitchFamily="18" charset="0"/>
              </a:rPr>
              <a:t>попрацювати</a:t>
            </a:r>
            <a:r>
              <a:rPr lang="ru-RU" sz="1800" dirty="0">
                <a:solidFill>
                  <a:srgbClr val="0000CC"/>
                </a:solidFill>
                <a:latin typeface="Times New Roman" pitchFamily="18" charset="0"/>
                <a:cs typeface="Times New Roman" pitchFamily="18" charset="0"/>
              </a:rPr>
              <a:t> над блоком з предмета на </a:t>
            </a:r>
            <a:r>
              <a:rPr lang="ru-RU" sz="1800" dirty="0" err="1">
                <a:solidFill>
                  <a:srgbClr val="0000CC"/>
                </a:solidFill>
                <a:latin typeface="Times New Roman" pitchFamily="18" charset="0"/>
                <a:cs typeface="Times New Roman" pitchFamily="18" charset="0"/>
              </a:rPr>
              <a:t>вибір</a:t>
            </a:r>
            <a:r>
              <a:rPr lang="ru-RU" sz="1800" dirty="0" smtClean="0">
                <a:solidFill>
                  <a:srgbClr val="0000CC"/>
                </a:solidFill>
                <a:latin typeface="Times New Roman" pitchFamily="18" charset="0"/>
                <a:cs typeface="Times New Roman" pitchFamily="18" charset="0"/>
              </a:rPr>
              <a:t>.</a:t>
            </a:r>
            <a:endParaRPr lang="ru-RU" sz="1800" dirty="0">
              <a:solidFill>
                <a:srgbClr val="0000CC"/>
              </a:solidFill>
              <a:latin typeface="Times New Roman" pitchFamily="18" charset="0"/>
              <a:cs typeface="Times New Roman"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Объект 1"/>
          <p:cNvSpPr>
            <a:spLocks noGrp="1"/>
          </p:cNvSpPr>
          <p:nvPr>
            <p:ph idx="1"/>
          </p:nvPr>
        </p:nvSpPr>
        <p:spPr>
          <a:xfrm>
            <a:off x="443046" y="1018490"/>
            <a:ext cx="8229416" cy="1107637"/>
          </a:xfrm>
        </p:spPr>
        <p:txBody>
          <a:bodyPr>
            <a:normAutofit/>
          </a:bodyPr>
          <a:lstStyle/>
          <a:p>
            <a:pPr marL="0" indent="0" algn="just">
              <a:buNone/>
            </a:pPr>
            <a:r>
              <a:rPr lang="ru-RU" sz="1800" dirty="0" smtClean="0">
                <a:solidFill>
                  <a:srgbClr val="0000CC"/>
                </a:solidFill>
                <a:latin typeface="Times New Roman" panose="02020603050405020304" pitchFamily="18" charset="0"/>
                <a:cs typeface="Times New Roman" panose="02020603050405020304" pitchFamily="18" charset="0"/>
              </a:rPr>
              <a:t>      Для </a:t>
            </a:r>
            <a:r>
              <a:rPr lang="ru-RU" sz="1800" dirty="0" err="1">
                <a:solidFill>
                  <a:srgbClr val="0000CC"/>
                </a:solidFill>
                <a:latin typeface="Times New Roman" panose="02020603050405020304" pitchFamily="18" charset="0"/>
                <a:cs typeface="Times New Roman" panose="02020603050405020304" pitchFamily="18" charset="0"/>
              </a:rPr>
              <a:t>вступу</a:t>
            </a:r>
            <a:r>
              <a:rPr lang="ru-RU" sz="1800" dirty="0">
                <a:solidFill>
                  <a:srgbClr val="0000CC"/>
                </a:solidFill>
                <a:latin typeface="Times New Roman" panose="02020603050405020304" pitchFamily="18" charset="0"/>
                <a:cs typeface="Times New Roman" panose="02020603050405020304" pitchFamily="18" charset="0"/>
              </a:rPr>
              <a:t> на перший курс для </a:t>
            </a:r>
            <a:r>
              <a:rPr lang="ru-RU" sz="1800" dirty="0" err="1">
                <a:solidFill>
                  <a:srgbClr val="0000CC"/>
                </a:solidFill>
                <a:latin typeface="Times New Roman" panose="02020603050405020304" pitchFamily="18" charset="0"/>
                <a:cs typeface="Times New Roman" panose="02020603050405020304" pitchFamily="18" charset="0"/>
              </a:rPr>
              <a:t>здобуття</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ступеня</a:t>
            </a:r>
            <a:r>
              <a:rPr lang="ru-RU" sz="1800" dirty="0">
                <a:solidFill>
                  <a:srgbClr val="0000CC"/>
                </a:solidFill>
                <a:latin typeface="Times New Roman" panose="02020603050405020304" pitchFamily="18" charset="0"/>
                <a:cs typeface="Times New Roman" panose="02020603050405020304" pitchFamily="18" charset="0"/>
              </a:rPr>
              <a:t> бакалавра </a:t>
            </a:r>
            <a:r>
              <a:rPr lang="ru-RU" sz="1800" dirty="0" err="1" smtClean="0">
                <a:solidFill>
                  <a:srgbClr val="0000CC"/>
                </a:solidFill>
                <a:latin typeface="Times New Roman" panose="02020603050405020304" pitchFamily="18" charset="0"/>
                <a:cs typeface="Times New Roman" panose="02020603050405020304" pitchFamily="18" charset="0"/>
              </a:rPr>
              <a:t>будуть</a:t>
            </a:r>
            <a:r>
              <a:rPr lang="ru-RU" sz="1800" dirty="0" smtClean="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використовувати</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результати</a:t>
            </a:r>
            <a:r>
              <a:rPr lang="ru-RU" sz="1800"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національного</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мультипредметного</a:t>
            </a:r>
            <a:r>
              <a:rPr lang="ru-RU" sz="1800" b="1" dirty="0">
                <a:solidFill>
                  <a:srgbClr val="0000CC"/>
                </a:solidFill>
                <a:latin typeface="Times New Roman" panose="02020603050405020304" pitchFamily="18" charset="0"/>
                <a:cs typeface="Times New Roman" panose="02020603050405020304" pitchFamily="18" charset="0"/>
              </a:rPr>
              <a:t> тесту (НМТ</a:t>
            </a:r>
            <a:r>
              <a:rPr lang="ru-RU" sz="1800" dirty="0" smtClean="0">
                <a:solidFill>
                  <a:srgbClr val="0000CC"/>
                </a:solidFill>
                <a:latin typeface="Times New Roman" panose="02020603050405020304" pitchFamily="18" charset="0"/>
                <a:cs typeface="Times New Roman" panose="02020603050405020304" pitchFamily="18" charset="0"/>
              </a:rPr>
              <a:t>) 2023 року, </a:t>
            </a:r>
            <a:r>
              <a:rPr lang="ru-RU" sz="1800" dirty="0" err="1" smtClean="0">
                <a:solidFill>
                  <a:srgbClr val="0000CC"/>
                </a:solidFill>
                <a:latin typeface="Times New Roman" panose="02020603050405020304" pitchFamily="18" charset="0"/>
                <a:cs typeface="Times New Roman" panose="02020603050405020304" pitchFamily="18" charset="0"/>
              </a:rPr>
              <a:t>або</a:t>
            </a:r>
            <a:r>
              <a:rPr lang="ru-RU" sz="1800" dirty="0" smtClean="0">
                <a:solidFill>
                  <a:srgbClr val="0000CC"/>
                </a:solidFill>
                <a:latin typeface="Times New Roman" panose="02020603050405020304" pitchFamily="18" charset="0"/>
                <a:cs typeface="Times New Roman" panose="02020603050405020304" pitchFamily="18" charset="0"/>
              </a:rPr>
              <a:t> 2022 року, </a:t>
            </a:r>
            <a:r>
              <a:rPr lang="ru-RU" sz="1800" dirty="0" err="1" smtClean="0">
                <a:solidFill>
                  <a:srgbClr val="0000CC"/>
                </a:solidFill>
                <a:latin typeface="Times New Roman" panose="02020603050405020304" pitchFamily="18" charset="0"/>
                <a:cs typeface="Times New Roman" panose="02020603050405020304" pitchFamily="18" charset="0"/>
              </a:rPr>
              <a:t>або</a:t>
            </a:r>
            <a:r>
              <a:rPr lang="ru-RU" sz="1800" dirty="0" smtClean="0">
                <a:solidFill>
                  <a:srgbClr val="0000CC"/>
                </a:solidFill>
                <a:latin typeface="Times New Roman" panose="02020603050405020304" pitchFamily="18" charset="0"/>
                <a:cs typeface="Times New Roman" panose="02020603050405020304" pitchFamily="18" charset="0"/>
              </a:rPr>
              <a:t> ЗНО 2021 та 2020 року.	</a:t>
            </a:r>
            <a:endParaRPr lang="ru-RU" sz="1800" dirty="0">
              <a:solidFill>
                <a:srgbClr val="0000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40905" y="4581128"/>
            <a:ext cx="8223510" cy="1200329"/>
          </a:xfrm>
          <a:prstGeom prst="rect">
            <a:avLst/>
          </a:prstGeom>
          <a:noFill/>
        </p:spPr>
        <p:txBody>
          <a:bodyPr wrap="square" rtlCol="0">
            <a:spAutoFit/>
          </a:bodyPr>
          <a:lstStyle/>
          <a:p>
            <a:pPr algn="just"/>
            <a:r>
              <a:rPr lang="ru-RU" dirty="0" smtClean="0">
                <a:solidFill>
                  <a:srgbClr val="0000CC"/>
                </a:solidFill>
                <a:latin typeface="Times New Roman" panose="02020603050405020304" pitchFamily="18" charset="0"/>
                <a:cs typeface="Times New Roman" panose="02020603050405020304" pitchFamily="18" charset="0"/>
              </a:rPr>
              <a:t>       </a:t>
            </a:r>
            <a:r>
              <a:rPr lang="ru-RU" dirty="0" err="1" smtClean="0">
                <a:solidFill>
                  <a:srgbClr val="0000CC"/>
                </a:solidFill>
                <a:latin typeface="Times New Roman" panose="02020603050405020304" pitchFamily="18" charset="0"/>
                <a:cs typeface="Times New Roman" panose="02020603050405020304" pitchFamily="18" charset="0"/>
              </a:rPr>
              <a:t>Тестування</a:t>
            </a:r>
            <a:r>
              <a:rPr lang="ru-RU" dirty="0" smtClean="0">
                <a:solidFill>
                  <a:srgbClr val="0000CC"/>
                </a:solidFill>
                <a:latin typeface="Times New Roman" panose="02020603050405020304" pitchFamily="18" charset="0"/>
                <a:cs typeface="Times New Roman" panose="02020603050405020304" pitchFamily="18" charset="0"/>
              </a:rPr>
              <a:t> </a:t>
            </a:r>
            <a:r>
              <a:rPr lang="ru-RU" dirty="0">
                <a:solidFill>
                  <a:srgbClr val="0000CC"/>
                </a:solidFill>
                <a:latin typeface="Times New Roman" panose="02020603050405020304" pitchFamily="18" charset="0"/>
                <a:cs typeface="Times New Roman" panose="02020603050405020304" pitchFamily="18" charset="0"/>
              </a:rPr>
              <a:t>не </a:t>
            </a:r>
            <a:r>
              <a:rPr lang="ru-RU" dirty="0" err="1">
                <a:solidFill>
                  <a:srgbClr val="0000CC"/>
                </a:solidFill>
                <a:latin typeface="Times New Roman" panose="02020603050405020304" pitchFamily="18" charset="0"/>
                <a:cs typeface="Times New Roman" panose="02020603050405020304" pitchFamily="18" charset="0"/>
              </a:rPr>
              <a:t>можна</a:t>
            </a:r>
            <a:r>
              <a:rPr lang="ru-RU" dirty="0">
                <a:solidFill>
                  <a:srgbClr val="0000CC"/>
                </a:solidFill>
                <a:latin typeface="Times New Roman" panose="02020603050405020304" pitchFamily="18" charset="0"/>
                <a:cs typeface="Times New Roman" panose="02020603050405020304" pitchFamily="18" charset="0"/>
              </a:rPr>
              <a:t> буде пройти </a:t>
            </a:r>
            <a:r>
              <a:rPr lang="ru-RU" dirty="0" err="1">
                <a:solidFill>
                  <a:srgbClr val="0000CC"/>
                </a:solidFill>
                <a:latin typeface="Times New Roman" panose="02020603050405020304" pitchFamily="18" charset="0"/>
                <a:cs typeface="Times New Roman" panose="02020603050405020304" pitchFamily="18" charset="0"/>
              </a:rPr>
              <a:t>вдома</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адже</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воно</a:t>
            </a:r>
            <a:r>
              <a:rPr lang="ru-RU"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відбуватиметься</a:t>
            </a:r>
            <a:r>
              <a:rPr lang="ru-RU" b="1" dirty="0">
                <a:solidFill>
                  <a:srgbClr val="0000CC"/>
                </a:solidFill>
                <a:latin typeface="Times New Roman" panose="02020603050405020304" pitchFamily="18" charset="0"/>
                <a:cs typeface="Times New Roman" panose="02020603050405020304" pitchFamily="18" charset="0"/>
              </a:rPr>
              <a:t> в </a:t>
            </a:r>
            <a:r>
              <a:rPr lang="ru-RU" b="1" dirty="0" err="1">
                <a:solidFill>
                  <a:srgbClr val="0000CC"/>
                </a:solidFill>
                <a:latin typeface="Times New Roman" panose="02020603050405020304" pitchFamily="18" charset="0"/>
                <a:cs typeface="Times New Roman" panose="02020603050405020304" pitchFamily="18" charset="0"/>
              </a:rPr>
              <a:t>спеціальних</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тимчасових</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екзаменаційних</a:t>
            </a:r>
            <a:r>
              <a:rPr lang="ru-RU" b="1" dirty="0">
                <a:solidFill>
                  <a:srgbClr val="0000CC"/>
                </a:solidFill>
                <a:latin typeface="Times New Roman" panose="02020603050405020304" pitchFamily="18" charset="0"/>
                <a:cs typeface="Times New Roman" panose="02020603050405020304" pitchFamily="18" charset="0"/>
              </a:rPr>
              <a:t> центрах</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приміщеннях</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шкіл</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університетів</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створених</a:t>
            </a:r>
            <a:r>
              <a:rPr lang="ru-RU" dirty="0">
                <a:solidFill>
                  <a:srgbClr val="0000CC"/>
                </a:solidFill>
                <a:latin typeface="Times New Roman" panose="02020603050405020304" pitchFamily="18" charset="0"/>
                <a:cs typeface="Times New Roman" panose="02020603050405020304" pitchFamily="18" charset="0"/>
              </a:rPr>
              <a:t> у </a:t>
            </a:r>
            <a:r>
              <a:rPr lang="ru-RU" dirty="0" err="1">
                <a:solidFill>
                  <a:srgbClr val="0000CC"/>
                </a:solidFill>
                <a:latin typeface="Times New Roman" panose="02020603050405020304" pitchFamily="18" charset="0"/>
                <a:cs typeface="Times New Roman" panose="02020603050405020304" pitchFamily="18" charset="0"/>
              </a:rPr>
              <a:t>населених</a:t>
            </a:r>
            <a:r>
              <a:rPr lang="ru-RU" dirty="0">
                <a:solidFill>
                  <a:srgbClr val="0000CC"/>
                </a:solidFill>
                <a:latin typeface="Times New Roman" panose="02020603050405020304" pitchFamily="18" charset="0"/>
                <a:cs typeface="Times New Roman" panose="02020603050405020304" pitchFamily="18" charset="0"/>
              </a:rPr>
              <a:t> пунктах </a:t>
            </a:r>
            <a:r>
              <a:rPr lang="ru-RU" dirty="0" err="1" smtClean="0">
                <a:solidFill>
                  <a:srgbClr val="0000CC"/>
                </a:solidFill>
                <a:latin typeface="Times New Roman" panose="02020603050405020304" pitchFamily="18" charset="0"/>
                <a:cs typeface="Times New Roman" panose="02020603050405020304" pitchFamily="18" charset="0"/>
              </a:rPr>
              <a:t>України</a:t>
            </a:r>
            <a:r>
              <a:rPr lang="ru-RU" dirty="0" smtClean="0">
                <a:solidFill>
                  <a:srgbClr val="0000CC"/>
                </a:solidFill>
                <a:latin typeface="Times New Roman" panose="02020603050405020304" pitchFamily="18" charset="0"/>
                <a:cs typeface="Times New Roman" panose="02020603050405020304" pitchFamily="18" charset="0"/>
              </a:rPr>
              <a:t>, </a:t>
            </a:r>
            <a:r>
              <a:rPr lang="ru-RU" dirty="0">
                <a:solidFill>
                  <a:srgbClr val="0000CC"/>
                </a:solidFill>
                <a:latin typeface="Times New Roman" panose="02020603050405020304" pitchFamily="18" charset="0"/>
                <a:cs typeface="Times New Roman" panose="02020603050405020304" pitchFamily="18" charset="0"/>
              </a:rPr>
              <a:t>а </a:t>
            </a:r>
            <a:r>
              <a:rPr lang="ru-RU" dirty="0" err="1">
                <a:solidFill>
                  <a:srgbClr val="0000CC"/>
                </a:solidFill>
                <a:latin typeface="Times New Roman" panose="02020603050405020304" pitchFamily="18" charset="0"/>
                <a:cs typeface="Times New Roman" panose="02020603050405020304" pitchFamily="18" charset="0"/>
              </a:rPr>
              <a:t>також</a:t>
            </a:r>
            <a:r>
              <a:rPr lang="ru-RU" dirty="0">
                <a:solidFill>
                  <a:srgbClr val="0000CC"/>
                </a:solidFill>
                <a:latin typeface="Times New Roman" panose="02020603050405020304" pitchFamily="18" charset="0"/>
                <a:cs typeface="Times New Roman" panose="02020603050405020304" pitchFamily="18" charset="0"/>
              </a:rPr>
              <a:t> у </a:t>
            </a:r>
            <a:r>
              <a:rPr lang="ru-RU" dirty="0" err="1">
                <a:solidFill>
                  <a:srgbClr val="0000CC"/>
                </a:solidFill>
                <a:latin typeface="Times New Roman" panose="02020603050405020304" pitchFamily="18" charset="0"/>
                <a:cs typeface="Times New Roman" panose="02020603050405020304" pitchFamily="18" charset="0"/>
              </a:rPr>
              <a:t>деяких</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країнах</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Європи</a:t>
            </a:r>
            <a:r>
              <a:rPr lang="ru-RU" dirty="0">
                <a:solidFill>
                  <a:srgbClr val="0000CC"/>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4463988" y="408437"/>
            <a:ext cx="3744416" cy="461665"/>
          </a:xfrm>
          <a:prstGeom prst="rect">
            <a:avLst/>
          </a:prstGeom>
          <a:noFill/>
        </p:spPr>
        <p:txBody>
          <a:bodyPr wrap="square" rtlCol="0">
            <a:spAutoFit/>
          </a:bodyPr>
          <a:lstStyle/>
          <a:p>
            <a:pPr algn="r"/>
            <a:r>
              <a:rPr lang="uk-UA" sz="2400" b="1" dirty="0" smtClean="0">
                <a:solidFill>
                  <a:srgbClr val="0000CC"/>
                </a:solidFill>
                <a:latin typeface="Times New Roman" panose="02020603050405020304" pitchFamily="18" charset="0"/>
                <a:cs typeface="Times New Roman" panose="02020603050405020304" pitchFamily="18" charset="0"/>
              </a:rPr>
              <a:t>Потрібно знати про НМТ</a:t>
            </a:r>
            <a:endParaRPr lang="ru-RU" sz="2400" b="1" dirty="0">
              <a:solidFill>
                <a:srgbClr val="0000CC"/>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44934" y="5301208"/>
            <a:ext cx="8331522" cy="369332"/>
          </a:xfrm>
          <a:prstGeom prst="rect">
            <a:avLst/>
          </a:prstGeom>
          <a:noFill/>
        </p:spPr>
        <p:txBody>
          <a:bodyPr wrap="square" rtlCol="0">
            <a:spAutoFit/>
          </a:bodyPr>
          <a:lstStyle/>
          <a:p>
            <a:pPr algn="just"/>
            <a:r>
              <a:rPr lang="ru-RU" b="1" dirty="0" smtClean="0">
                <a:solidFill>
                  <a:srgbClr val="0000CC"/>
                </a:solidFill>
                <a:latin typeface="Times New Roman" panose="02020603050405020304" pitchFamily="18" charset="0"/>
                <a:cs typeface="Times New Roman" panose="02020603050405020304" pitchFamily="18" charset="0"/>
              </a:rPr>
              <a:t>.</a:t>
            </a:r>
            <a:r>
              <a:rPr lang="ru-RU" dirty="0">
                <a:solidFill>
                  <a:srgbClr val="0D0D0D"/>
                </a:solidFill>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370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ctrTitle"/>
          </p:nvPr>
        </p:nvSpPr>
        <p:spPr>
          <a:xfrm>
            <a:off x="309365" y="188913"/>
            <a:ext cx="7772400" cy="699988"/>
          </a:xfrm>
        </p:spPr>
        <p:txBody>
          <a:bodyPr>
            <a:normAutofit/>
          </a:bodyPr>
          <a:lstStyle/>
          <a:p>
            <a:pPr eaLnBrk="1" hangingPunct="1"/>
            <a:r>
              <a:rPr lang="uk-UA" sz="2400" b="1" dirty="0" smtClean="0">
                <a:solidFill>
                  <a:srgbClr val="0000CC"/>
                </a:solidFill>
                <a:latin typeface="Times New Roman" panose="02020603050405020304" pitchFamily="18" charset="0"/>
                <a:cs typeface="Times New Roman" panose="02020603050405020304" pitchFamily="18" charset="0"/>
              </a:rPr>
              <a:t>КОНКУРСНИЙ БАЛ</a:t>
            </a:r>
            <a:endParaRPr lang="ru-RU" sz="2400" b="1" dirty="0" smtClean="0">
              <a:solidFill>
                <a:srgbClr val="0000CC"/>
              </a:solidFill>
              <a:latin typeface="Times New Roman" panose="02020603050405020304" pitchFamily="18" charset="0"/>
              <a:cs typeface="Times New Roman" panose="02020603050405020304" pitchFamily="18" charset="0"/>
            </a:endParaRPr>
          </a:p>
        </p:txBody>
      </p:sp>
      <p:sp>
        <p:nvSpPr>
          <p:cNvPr id="46082" name="Rectangle 3"/>
          <p:cNvSpPr>
            <a:spLocks noGrp="1" noChangeArrowheads="1"/>
          </p:cNvSpPr>
          <p:nvPr>
            <p:ph type="subTitle" idx="1"/>
          </p:nvPr>
        </p:nvSpPr>
        <p:spPr>
          <a:xfrm>
            <a:off x="251521" y="888902"/>
            <a:ext cx="8631384" cy="4772346"/>
          </a:xfrm>
          <a:solidFill>
            <a:schemeClr val="bg2">
              <a:lumMod val="50000"/>
            </a:schemeClr>
          </a:solidFill>
        </p:spPr>
        <p:txBody>
          <a:bodyPr>
            <a:normAutofit fontScale="25000" lnSpcReduction="20000"/>
          </a:bodyPr>
          <a:lstStyle/>
          <a:p>
            <a:pPr algn="ctr" eaLnBrk="1" hangingPunct="1">
              <a:lnSpc>
                <a:spcPct val="80000"/>
              </a:lnSpc>
              <a:buFontTx/>
              <a:buNone/>
            </a:pPr>
            <a:r>
              <a:rPr lang="ru-RU" sz="2400" b="1" dirty="0" smtClean="0"/>
              <a:t> </a:t>
            </a:r>
          </a:p>
          <a:p>
            <a:pPr>
              <a:lnSpc>
                <a:spcPct val="120000"/>
              </a:lnSpc>
            </a:pPr>
            <a:r>
              <a:rPr lang="uk-UA" sz="8000" b="1" dirty="0" smtClean="0">
                <a:latin typeface="Times New Roman" pitchFamily="18" charset="0"/>
                <a:cs typeface="Times New Roman" pitchFamily="18" charset="0"/>
              </a:rPr>
              <a:t>Для вступу на перший курс для здобуття ступеня бакалавра на базі диплому коледжу, технікуму </a:t>
            </a:r>
            <a:r>
              <a:rPr lang="ru-RU" sz="8000" b="1" dirty="0">
                <a:latin typeface="Times New Roman" pitchFamily="18" charset="0"/>
                <a:cs typeface="Times New Roman" pitchFamily="18" charset="0"/>
              </a:rPr>
              <a:t>за результатами НМТ 2023, НМТ 2022 </a:t>
            </a:r>
            <a:r>
              <a:rPr lang="ru-RU" sz="8000" b="1" dirty="0" err="1" smtClean="0">
                <a:latin typeface="Times New Roman" pitchFamily="18" charset="0"/>
                <a:cs typeface="Times New Roman" pitchFamily="18" charset="0"/>
              </a:rPr>
              <a:t>років</a:t>
            </a:r>
            <a:r>
              <a:rPr lang="ru-RU" sz="8000" b="1" dirty="0" smtClean="0">
                <a:latin typeface="Times New Roman" pitchFamily="18" charset="0"/>
                <a:cs typeface="Times New Roman" pitchFamily="18" charset="0"/>
              </a:rPr>
              <a:t> за</a:t>
            </a:r>
            <a:r>
              <a:rPr lang="uk-UA" sz="8000" b="1" dirty="0" smtClean="0">
                <a:latin typeface="Times New Roman" pitchFamily="18" charset="0"/>
                <a:cs typeface="Times New Roman" pitchFamily="18" charset="0"/>
              </a:rPr>
              <a:t> формулою: </a:t>
            </a:r>
          </a:p>
          <a:p>
            <a:pPr>
              <a:lnSpc>
                <a:spcPct val="80000"/>
              </a:lnSpc>
            </a:pPr>
            <a:r>
              <a:rPr lang="uk-UA" sz="8000" b="1" dirty="0" smtClean="0">
                <a:solidFill>
                  <a:srgbClr val="0000CC"/>
                </a:solidFill>
                <a:latin typeface="Times New Roman" pitchFamily="18" charset="0"/>
                <a:cs typeface="Times New Roman" pitchFamily="18" charset="0"/>
              </a:rPr>
              <a:t>Конкурсний бал (КБ) = (К1 × П1 + К2 × П2 + К3 × П3) /</a:t>
            </a:r>
          </a:p>
          <a:p>
            <a:pPr>
              <a:lnSpc>
                <a:spcPct val="80000"/>
              </a:lnSpc>
            </a:pPr>
            <a:r>
              <a:rPr lang="uk-UA" sz="8000" b="1" dirty="0" smtClean="0">
                <a:solidFill>
                  <a:srgbClr val="0000CC"/>
                </a:solidFill>
                <a:latin typeface="Times New Roman" pitchFamily="18" charset="0"/>
                <a:cs typeface="Times New Roman" pitchFamily="18" charset="0"/>
              </a:rPr>
              <a:t>(К1 + К2 + К3) </a:t>
            </a:r>
          </a:p>
          <a:p>
            <a:pPr>
              <a:lnSpc>
                <a:spcPct val="120000"/>
              </a:lnSpc>
            </a:pPr>
            <a:r>
              <a:rPr lang="uk-UA" sz="8000" b="1" dirty="0" smtClean="0">
                <a:latin typeface="Times New Roman" pitchFamily="18" charset="0"/>
                <a:cs typeface="Times New Roman" pitchFamily="18" charset="0"/>
              </a:rPr>
              <a:t>Для вступу на п</a:t>
            </a:r>
            <a:r>
              <a:rPr lang="ru-RU" sz="8000" b="1" dirty="0" err="1" smtClean="0">
                <a:latin typeface="Times New Roman" pitchFamily="18" charset="0"/>
                <a:cs typeface="Times New Roman" pitchFamily="18" charset="0"/>
              </a:rPr>
              <a:t>ерший</a:t>
            </a:r>
            <a:r>
              <a:rPr lang="ru-RU" sz="8000" b="1" dirty="0" smtClean="0">
                <a:latin typeface="Times New Roman" pitchFamily="18" charset="0"/>
                <a:cs typeface="Times New Roman" pitchFamily="18" charset="0"/>
              </a:rPr>
              <a:t> </a:t>
            </a:r>
            <a:r>
              <a:rPr lang="ru-RU" sz="8000" b="1" dirty="0">
                <a:latin typeface="Times New Roman" pitchFamily="18" charset="0"/>
                <a:cs typeface="Times New Roman" pitchFamily="18" charset="0"/>
              </a:rPr>
              <a:t>курс для </a:t>
            </a:r>
            <a:r>
              <a:rPr lang="ru-RU" sz="8000" b="1" dirty="0" err="1">
                <a:latin typeface="Times New Roman" pitchFamily="18" charset="0"/>
                <a:cs typeface="Times New Roman" pitchFamily="18" charset="0"/>
              </a:rPr>
              <a:t>здобуття</a:t>
            </a:r>
            <a:r>
              <a:rPr lang="ru-RU" sz="8000" b="1" dirty="0">
                <a:latin typeface="Times New Roman" pitchFamily="18" charset="0"/>
                <a:cs typeface="Times New Roman" pitchFamily="18" charset="0"/>
              </a:rPr>
              <a:t> </a:t>
            </a:r>
            <a:r>
              <a:rPr lang="ru-RU" sz="8000" b="1" dirty="0" err="1">
                <a:latin typeface="Times New Roman" pitchFamily="18" charset="0"/>
                <a:cs typeface="Times New Roman" pitchFamily="18" charset="0"/>
              </a:rPr>
              <a:t>ступеня</a:t>
            </a:r>
            <a:r>
              <a:rPr lang="ru-RU" sz="8000" b="1" dirty="0">
                <a:latin typeface="Times New Roman" pitchFamily="18" charset="0"/>
                <a:cs typeface="Times New Roman" pitchFamily="18" charset="0"/>
              </a:rPr>
              <a:t> </a:t>
            </a:r>
            <a:r>
              <a:rPr lang="ru-RU" sz="8000" b="1" dirty="0" smtClean="0">
                <a:latin typeface="Times New Roman" pitchFamily="18" charset="0"/>
                <a:cs typeface="Times New Roman" pitchFamily="18" charset="0"/>
              </a:rPr>
              <a:t>бакалавра </a:t>
            </a:r>
            <a:r>
              <a:rPr lang="uk-UA" sz="8000" b="1" dirty="0">
                <a:latin typeface="Times New Roman" pitchFamily="18" charset="0"/>
                <a:cs typeface="Times New Roman" pitchFamily="18" charset="0"/>
              </a:rPr>
              <a:t>на базі диплому коледжу, технікуму </a:t>
            </a:r>
            <a:r>
              <a:rPr lang="ru-RU" sz="8000" b="1" dirty="0">
                <a:latin typeface="Times New Roman" pitchFamily="18" charset="0"/>
                <a:cs typeface="Times New Roman" pitchFamily="18" charset="0"/>
              </a:rPr>
              <a:t>за результатами </a:t>
            </a:r>
            <a:r>
              <a:rPr lang="ru-RU" sz="8000" b="1" dirty="0" smtClean="0">
                <a:latin typeface="Times New Roman" pitchFamily="18" charset="0"/>
                <a:cs typeface="Times New Roman" pitchFamily="18" charset="0"/>
              </a:rPr>
              <a:t>ЗНО 2020,  2021 </a:t>
            </a:r>
            <a:r>
              <a:rPr lang="ru-RU" sz="8000" b="1" dirty="0" err="1">
                <a:latin typeface="Times New Roman" pitchFamily="18" charset="0"/>
                <a:cs typeface="Times New Roman" pitchFamily="18" charset="0"/>
              </a:rPr>
              <a:t>років</a:t>
            </a:r>
            <a:r>
              <a:rPr lang="ru-RU" sz="8000" b="1" dirty="0">
                <a:latin typeface="Times New Roman" pitchFamily="18" charset="0"/>
                <a:cs typeface="Times New Roman" pitchFamily="18" charset="0"/>
              </a:rPr>
              <a:t> : </a:t>
            </a:r>
          </a:p>
          <a:p>
            <a:pPr>
              <a:lnSpc>
                <a:spcPct val="120000"/>
              </a:lnSpc>
            </a:pPr>
            <a:r>
              <a:rPr lang="ru-RU" sz="8000" b="1" dirty="0" err="1">
                <a:solidFill>
                  <a:srgbClr val="0000CC"/>
                </a:solidFill>
                <a:latin typeface="Times New Roman" pitchFamily="18" charset="0"/>
                <a:cs typeface="Times New Roman" pitchFamily="18" charset="0"/>
              </a:rPr>
              <a:t>Конкурсний</a:t>
            </a:r>
            <a:r>
              <a:rPr lang="ru-RU" sz="8000" b="1" dirty="0">
                <a:solidFill>
                  <a:srgbClr val="0000CC"/>
                </a:solidFill>
                <a:latin typeface="Times New Roman" pitchFamily="18" charset="0"/>
                <a:cs typeface="Times New Roman" pitchFamily="18" charset="0"/>
              </a:rPr>
              <a:t> бал (КБ) = (К1 × П1 + К2 × П2) / (К1 + К2</a:t>
            </a:r>
            <a:r>
              <a:rPr lang="ru-RU" sz="8000" b="1" dirty="0" smtClean="0">
                <a:solidFill>
                  <a:srgbClr val="0000CC"/>
                </a:solidFill>
                <a:latin typeface="Times New Roman" pitchFamily="18" charset="0"/>
                <a:cs typeface="Times New Roman" pitchFamily="18" charset="0"/>
              </a:rPr>
              <a:t>),</a:t>
            </a:r>
          </a:p>
          <a:p>
            <a:pPr>
              <a:lnSpc>
                <a:spcPct val="120000"/>
              </a:lnSpc>
            </a:pPr>
            <a:r>
              <a:rPr lang="ru-RU" sz="6200" b="1" dirty="0" smtClean="0">
                <a:solidFill>
                  <a:srgbClr val="0000CC"/>
                </a:solidFill>
                <a:latin typeface="Times New Roman" pitchFamily="18" charset="0"/>
                <a:cs typeface="Times New Roman" pitchFamily="18" charset="0"/>
              </a:rPr>
              <a:t>П1, П2, П3</a:t>
            </a:r>
            <a:r>
              <a:rPr lang="ru-RU" sz="6200" b="1" dirty="0" smtClean="0">
                <a:solidFill>
                  <a:schemeClr val="bg1"/>
                </a:solidFill>
                <a:latin typeface="Times New Roman" pitchFamily="18" charset="0"/>
                <a:cs typeface="Times New Roman" pitchFamily="18" charset="0"/>
              </a:rPr>
              <a:t>  –  </a:t>
            </a:r>
            <a:r>
              <a:rPr lang="ru-RU" sz="6200" b="1" dirty="0" err="1" smtClean="0">
                <a:solidFill>
                  <a:schemeClr val="bg1"/>
                </a:solidFill>
                <a:latin typeface="Times New Roman" pitchFamily="18" charset="0"/>
                <a:cs typeface="Times New Roman" pitchFamily="18" charset="0"/>
              </a:rPr>
              <a:t>оцінки</a:t>
            </a:r>
            <a:r>
              <a:rPr lang="ru-RU" sz="6200" b="1" dirty="0" smtClean="0">
                <a:solidFill>
                  <a:schemeClr val="bg1"/>
                </a:solidFill>
                <a:latin typeface="Times New Roman" pitchFamily="18" charset="0"/>
                <a:cs typeface="Times New Roman" pitchFamily="18" charset="0"/>
              </a:rPr>
              <a:t>  НМТ  </a:t>
            </a:r>
            <a:r>
              <a:rPr lang="ru-RU" sz="6200" b="1" dirty="0" err="1" smtClean="0">
                <a:solidFill>
                  <a:schemeClr val="bg1"/>
                </a:solidFill>
                <a:latin typeface="Times New Roman" pitchFamily="18" charset="0"/>
                <a:cs typeface="Times New Roman" pitchFamily="18" charset="0"/>
              </a:rPr>
              <a:t>або</a:t>
            </a:r>
            <a:r>
              <a:rPr lang="ru-RU" sz="6200" b="1" dirty="0" smtClean="0">
                <a:solidFill>
                  <a:schemeClr val="bg1"/>
                </a:solidFill>
                <a:latin typeface="Times New Roman" pitchFamily="18" charset="0"/>
                <a:cs typeface="Times New Roman" pitchFamily="18" charset="0"/>
              </a:rPr>
              <a:t> ЗНО </a:t>
            </a:r>
            <a:r>
              <a:rPr lang="ru-RU" sz="6200" b="1" dirty="0" err="1" smtClean="0">
                <a:solidFill>
                  <a:schemeClr val="bg1"/>
                </a:solidFill>
                <a:latin typeface="Times New Roman" pitchFamily="18" charset="0"/>
                <a:cs typeface="Times New Roman" pitchFamily="18" charset="0"/>
              </a:rPr>
              <a:t>або</a:t>
            </a:r>
            <a:r>
              <a:rPr lang="ru-RU" sz="6200" b="1" dirty="0" smtClean="0">
                <a:solidFill>
                  <a:schemeClr val="bg1"/>
                </a:solidFill>
                <a:latin typeface="Times New Roman" pitchFamily="18" charset="0"/>
                <a:cs typeface="Times New Roman" pitchFamily="18" charset="0"/>
              </a:rPr>
              <a:t> </a:t>
            </a:r>
            <a:r>
              <a:rPr lang="ru-RU" sz="6200" b="1" dirty="0" err="1" smtClean="0">
                <a:solidFill>
                  <a:schemeClr val="bg1"/>
                </a:solidFill>
                <a:latin typeface="Times New Roman" pitchFamily="18" charset="0"/>
                <a:cs typeface="Times New Roman" pitchFamily="18" charset="0"/>
              </a:rPr>
              <a:t>співбесіди</a:t>
            </a:r>
            <a:r>
              <a:rPr lang="ru-RU" sz="6200" b="1" dirty="0" smtClean="0">
                <a:solidFill>
                  <a:schemeClr val="bg1"/>
                </a:solidFill>
                <a:latin typeface="Times New Roman" pitchFamily="18" charset="0"/>
                <a:cs typeface="Times New Roman" pitchFamily="18" charset="0"/>
              </a:rPr>
              <a:t> з </a:t>
            </a:r>
            <a:r>
              <a:rPr lang="ru-RU" sz="6200" b="1" dirty="0" err="1" smtClean="0">
                <a:solidFill>
                  <a:schemeClr val="bg1"/>
                </a:solidFill>
                <a:latin typeface="Times New Roman" pitchFamily="18" charset="0"/>
                <a:cs typeface="Times New Roman" pitchFamily="18" charset="0"/>
              </a:rPr>
              <a:t>першого</a:t>
            </a:r>
            <a:r>
              <a:rPr lang="ru-RU" sz="6200" b="1" dirty="0" smtClean="0">
                <a:solidFill>
                  <a:schemeClr val="bg1"/>
                </a:solidFill>
                <a:latin typeface="Times New Roman" pitchFamily="18" charset="0"/>
                <a:cs typeface="Times New Roman" pitchFamily="18" charset="0"/>
              </a:rPr>
              <a:t>, другого та  </a:t>
            </a:r>
            <a:r>
              <a:rPr lang="ru-RU" sz="6200" b="1" dirty="0" err="1" smtClean="0">
                <a:solidFill>
                  <a:schemeClr val="bg1"/>
                </a:solidFill>
                <a:latin typeface="Times New Roman" pitchFamily="18" charset="0"/>
                <a:cs typeface="Times New Roman" pitchFamily="18" charset="0"/>
              </a:rPr>
              <a:t>третього</a:t>
            </a:r>
            <a:r>
              <a:rPr lang="ru-RU" sz="6200" b="1" dirty="0" smtClean="0">
                <a:solidFill>
                  <a:schemeClr val="bg1"/>
                </a:solidFill>
                <a:latin typeface="Times New Roman" pitchFamily="18" charset="0"/>
                <a:cs typeface="Times New Roman" pitchFamily="18" charset="0"/>
              </a:rPr>
              <a:t> </a:t>
            </a:r>
            <a:r>
              <a:rPr lang="ru-RU" sz="6200" b="1" dirty="0" err="1" smtClean="0">
                <a:solidFill>
                  <a:schemeClr val="bg1"/>
                </a:solidFill>
                <a:latin typeface="Times New Roman" pitchFamily="18" charset="0"/>
                <a:cs typeface="Times New Roman" pitchFamily="18" charset="0"/>
              </a:rPr>
              <a:t>предметів</a:t>
            </a:r>
            <a:r>
              <a:rPr lang="ru-RU" sz="6200" b="1" dirty="0" smtClean="0">
                <a:solidFill>
                  <a:schemeClr val="bg1"/>
                </a:solidFill>
                <a:latin typeface="Times New Roman" pitchFamily="18" charset="0"/>
                <a:cs typeface="Times New Roman" pitchFamily="18" charset="0"/>
              </a:rPr>
              <a:t> (за шкалою </a:t>
            </a:r>
            <a:r>
              <a:rPr lang="ru-RU" sz="6200" b="1" dirty="0" err="1">
                <a:solidFill>
                  <a:schemeClr val="bg1"/>
                </a:solidFill>
                <a:latin typeface="Times New Roman" pitchFamily="18" charset="0"/>
                <a:cs typeface="Times New Roman" pitchFamily="18" charset="0"/>
              </a:rPr>
              <a:t>від</a:t>
            </a:r>
            <a:r>
              <a:rPr lang="ru-RU" sz="6200" b="1" dirty="0">
                <a:solidFill>
                  <a:schemeClr val="bg1"/>
                </a:solidFill>
                <a:latin typeface="Times New Roman" pitchFamily="18" charset="0"/>
                <a:cs typeface="Times New Roman" pitchFamily="18" charset="0"/>
              </a:rPr>
              <a:t> 100 до 200 </a:t>
            </a:r>
            <a:r>
              <a:rPr lang="ru-RU" sz="6200" b="1" dirty="0" err="1" smtClean="0">
                <a:solidFill>
                  <a:schemeClr val="bg1"/>
                </a:solidFill>
                <a:latin typeface="Times New Roman" pitchFamily="18" charset="0"/>
                <a:cs typeface="Times New Roman" pitchFamily="18" charset="0"/>
              </a:rPr>
              <a:t>балів</a:t>
            </a:r>
            <a:r>
              <a:rPr lang="ru-RU" sz="6200" b="1" dirty="0" smtClean="0">
                <a:solidFill>
                  <a:schemeClr val="bg1"/>
                </a:solidFill>
                <a:latin typeface="Times New Roman" pitchFamily="18" charset="0"/>
                <a:cs typeface="Times New Roman" pitchFamily="18" charset="0"/>
              </a:rPr>
              <a:t>)</a:t>
            </a:r>
          </a:p>
          <a:p>
            <a:pPr algn="just" eaLnBrk="1" hangingPunct="1">
              <a:lnSpc>
                <a:spcPct val="120000"/>
              </a:lnSpc>
              <a:buFontTx/>
              <a:buNone/>
            </a:pPr>
            <a:r>
              <a:rPr lang="ru-RU" sz="6200" b="1" dirty="0" err="1" smtClean="0">
                <a:solidFill>
                  <a:srgbClr val="0000CC"/>
                </a:solidFill>
                <a:latin typeface="Times New Roman" pitchFamily="18" charset="0"/>
                <a:cs typeface="Times New Roman" pitchFamily="18" charset="0"/>
              </a:rPr>
              <a:t>Ваговий</a:t>
            </a:r>
            <a:r>
              <a:rPr lang="ru-RU" sz="6200" b="1" dirty="0" smtClean="0">
                <a:solidFill>
                  <a:srgbClr val="0000CC"/>
                </a:solidFill>
                <a:latin typeface="Times New Roman" pitchFamily="18" charset="0"/>
                <a:cs typeface="Times New Roman" pitchFamily="18" charset="0"/>
              </a:rPr>
              <a:t> </a:t>
            </a:r>
            <a:r>
              <a:rPr lang="ru-RU" sz="6200" b="1" dirty="0" err="1" smtClean="0">
                <a:solidFill>
                  <a:srgbClr val="0000CC"/>
                </a:solidFill>
                <a:latin typeface="Times New Roman" pitchFamily="18" charset="0"/>
                <a:cs typeface="Times New Roman" pitchFamily="18" charset="0"/>
              </a:rPr>
              <a:t>коефіцієнт</a:t>
            </a:r>
            <a:r>
              <a:rPr lang="ru-RU" sz="6200" b="1" dirty="0" smtClean="0">
                <a:solidFill>
                  <a:srgbClr val="0000CC"/>
                </a:solidFill>
                <a:latin typeface="Times New Roman" pitchFamily="18" charset="0"/>
                <a:cs typeface="Times New Roman" pitchFamily="18" charset="0"/>
              </a:rPr>
              <a:t> (К1, К2, К3) </a:t>
            </a:r>
            <a:r>
              <a:rPr lang="ru-RU" sz="6200" b="1" dirty="0" smtClean="0">
                <a:solidFill>
                  <a:schemeClr val="bg1"/>
                </a:solidFill>
                <a:latin typeface="Times New Roman" pitchFamily="18" charset="0"/>
                <a:cs typeface="Times New Roman" pitchFamily="18" charset="0"/>
              </a:rPr>
              <a:t>кожного з </a:t>
            </a:r>
            <a:r>
              <a:rPr lang="ru-RU" sz="6200" b="1" dirty="0" err="1" smtClean="0">
                <a:solidFill>
                  <a:schemeClr val="bg1"/>
                </a:solidFill>
                <a:latin typeface="Times New Roman" pitchFamily="18" charset="0"/>
                <a:cs typeface="Times New Roman" pitchFamily="18" charset="0"/>
              </a:rPr>
              <a:t>трьох</a:t>
            </a:r>
            <a:r>
              <a:rPr lang="ru-RU" sz="6200" b="1" dirty="0" smtClean="0">
                <a:solidFill>
                  <a:schemeClr val="bg1"/>
                </a:solidFill>
                <a:latin typeface="Times New Roman" pitchFamily="18" charset="0"/>
                <a:cs typeface="Times New Roman" pitchFamily="18" charset="0"/>
              </a:rPr>
              <a:t> </a:t>
            </a:r>
            <a:r>
              <a:rPr lang="ru-RU" sz="6200" b="1" dirty="0" err="1" smtClean="0">
                <a:solidFill>
                  <a:schemeClr val="bg1"/>
                </a:solidFill>
                <a:latin typeface="Times New Roman" pitchFamily="18" charset="0"/>
                <a:cs typeface="Times New Roman" pitchFamily="18" charset="0"/>
              </a:rPr>
              <a:t>конкурсних</a:t>
            </a:r>
            <a:r>
              <a:rPr lang="ru-RU" sz="6200" b="1" dirty="0" smtClean="0">
                <a:solidFill>
                  <a:schemeClr val="bg1"/>
                </a:solidFill>
                <a:latin typeface="Times New Roman" pitchFamily="18" charset="0"/>
                <a:cs typeface="Times New Roman" pitchFamily="18" charset="0"/>
              </a:rPr>
              <a:t>  </a:t>
            </a:r>
            <a:r>
              <a:rPr lang="ru-RU" sz="6200" b="1" dirty="0" err="1" smtClean="0">
                <a:solidFill>
                  <a:schemeClr val="bg1"/>
                </a:solidFill>
                <a:latin typeface="Times New Roman" pitchFamily="18" charset="0"/>
                <a:cs typeface="Times New Roman" pitchFamily="18" charset="0"/>
              </a:rPr>
              <a:t>предметів</a:t>
            </a:r>
            <a:r>
              <a:rPr lang="ru-RU" sz="6200" b="1" dirty="0" smtClean="0">
                <a:solidFill>
                  <a:schemeClr val="bg1"/>
                </a:solidFill>
                <a:latin typeface="Times New Roman" pitchFamily="18" charset="0"/>
                <a:cs typeface="Times New Roman" pitchFamily="18" charset="0"/>
              </a:rPr>
              <a:t>, </a:t>
            </a:r>
            <a:r>
              <a:rPr lang="ru-RU" sz="6200" b="1" dirty="0" err="1" smtClean="0">
                <a:solidFill>
                  <a:schemeClr val="bg1"/>
                </a:solidFill>
                <a:latin typeface="Times New Roman" pitchFamily="18" charset="0"/>
                <a:cs typeface="Times New Roman" pitchFamily="18" charset="0"/>
              </a:rPr>
              <a:t>які</a:t>
            </a:r>
            <a:r>
              <a:rPr lang="ru-RU" sz="6200" b="1" dirty="0" smtClean="0">
                <a:solidFill>
                  <a:schemeClr val="bg1"/>
                </a:solidFill>
                <a:latin typeface="Times New Roman" pitchFamily="18" charset="0"/>
                <a:cs typeface="Times New Roman" pitchFamily="18" charset="0"/>
              </a:rPr>
              <a:t> </a:t>
            </a:r>
            <a:r>
              <a:rPr lang="ru-RU" sz="6200" b="1" dirty="0" err="1" smtClean="0">
                <a:solidFill>
                  <a:schemeClr val="bg1"/>
                </a:solidFill>
                <a:latin typeface="Times New Roman" pitchFamily="18" charset="0"/>
                <a:cs typeface="Times New Roman" pitchFamily="18" charset="0"/>
              </a:rPr>
              <a:t>визначаються</a:t>
            </a:r>
            <a:r>
              <a:rPr lang="ru-RU" sz="6200" b="1" dirty="0" smtClean="0">
                <a:solidFill>
                  <a:schemeClr val="bg1"/>
                </a:solidFill>
                <a:latin typeface="Times New Roman" pitchFamily="18" charset="0"/>
                <a:cs typeface="Times New Roman" pitchFamily="18" charset="0"/>
              </a:rPr>
              <a:t> правилами </a:t>
            </a:r>
            <a:r>
              <a:rPr lang="ru-RU" sz="6200" b="1" dirty="0" err="1" smtClean="0">
                <a:solidFill>
                  <a:schemeClr val="bg1"/>
                </a:solidFill>
                <a:latin typeface="Times New Roman" pitchFamily="18" charset="0"/>
                <a:cs typeface="Times New Roman" pitchFamily="18" charset="0"/>
              </a:rPr>
              <a:t>прийому</a:t>
            </a:r>
            <a:r>
              <a:rPr lang="ru-RU" sz="6200" b="1" dirty="0" smtClean="0">
                <a:solidFill>
                  <a:schemeClr val="bg1"/>
                </a:solidFill>
                <a:latin typeface="Times New Roman" pitchFamily="18" charset="0"/>
                <a:cs typeface="Times New Roman" pitchFamily="18" charset="0"/>
              </a:rPr>
              <a:t> для </a:t>
            </a:r>
            <a:r>
              <a:rPr lang="ru-RU" sz="6200" b="1" dirty="0" err="1" smtClean="0">
                <a:solidFill>
                  <a:schemeClr val="bg1"/>
                </a:solidFill>
                <a:latin typeface="Times New Roman" pitchFamily="18" charset="0"/>
                <a:cs typeface="Times New Roman" pitchFamily="18" charset="0"/>
              </a:rPr>
              <a:t>кожної</a:t>
            </a:r>
            <a:r>
              <a:rPr lang="ru-RU" sz="6200" b="1" dirty="0" smtClean="0">
                <a:solidFill>
                  <a:schemeClr val="bg1"/>
                </a:solidFill>
                <a:latin typeface="Times New Roman" pitchFamily="18" charset="0"/>
                <a:cs typeface="Times New Roman" pitchFamily="18" charset="0"/>
              </a:rPr>
              <a:t> </a:t>
            </a:r>
            <a:r>
              <a:rPr lang="ru-RU" sz="6200" b="1" dirty="0" err="1" smtClean="0">
                <a:solidFill>
                  <a:schemeClr val="bg1"/>
                </a:solidFill>
                <a:latin typeface="Times New Roman" pitchFamily="18" charset="0"/>
                <a:cs typeface="Times New Roman" pitchFamily="18" charset="0"/>
              </a:rPr>
              <a:t>спеціальноті</a:t>
            </a:r>
            <a:r>
              <a:rPr lang="ru-RU" sz="6200" b="1" dirty="0" smtClean="0">
                <a:solidFill>
                  <a:schemeClr val="bg1"/>
                </a:solidFill>
                <a:latin typeface="Times New Roman" pitchFamily="18" charset="0"/>
                <a:cs typeface="Times New Roman" pitchFamily="18" charset="0"/>
              </a:rPr>
              <a:t> </a:t>
            </a:r>
            <a:r>
              <a:rPr lang="ru-RU" sz="6200" b="1" dirty="0" err="1" smtClean="0">
                <a:solidFill>
                  <a:schemeClr val="bg1"/>
                </a:solidFill>
                <a:latin typeface="Times New Roman" pitchFamily="18" charset="0"/>
                <a:cs typeface="Times New Roman" pitchFamily="18" charset="0"/>
              </a:rPr>
              <a:t>окремо</a:t>
            </a:r>
            <a:r>
              <a:rPr lang="ru-RU" sz="6200" b="1" dirty="0" smtClean="0">
                <a:solidFill>
                  <a:schemeClr val="bg1"/>
                </a:solidFill>
                <a:latin typeface="Times New Roman" pitchFamily="18" charset="0"/>
                <a:cs typeface="Times New Roman" pitchFamily="18" charset="0"/>
              </a:rPr>
              <a:t>. </a:t>
            </a:r>
          </a:p>
          <a:p>
            <a:pPr algn="just">
              <a:lnSpc>
                <a:spcPct val="120000"/>
              </a:lnSpc>
            </a:pPr>
            <a:endParaRPr lang="ru-RU" sz="6200" b="1" dirty="0" smtClean="0">
              <a:solidFill>
                <a:schemeClr val="bg1"/>
              </a:solidFill>
              <a:latin typeface="Times New Roman" pitchFamily="18" charset="0"/>
              <a:cs typeface="Times New Roman" pitchFamily="18" charset="0"/>
            </a:endParaRPr>
          </a:p>
          <a:p>
            <a:pPr algn="just">
              <a:lnSpc>
                <a:spcPct val="120000"/>
              </a:lnSpc>
            </a:pPr>
            <a:r>
              <a:rPr lang="ru-RU" sz="6200" b="1" dirty="0" smtClean="0">
                <a:solidFill>
                  <a:schemeClr val="bg1"/>
                </a:solidFill>
                <a:latin typeface="Times New Roman" pitchFamily="18" charset="0"/>
                <a:cs typeface="Times New Roman" pitchFamily="18" charset="0"/>
              </a:rPr>
              <a:t>При </a:t>
            </a:r>
            <a:r>
              <a:rPr lang="ru-RU" sz="6200" b="1" dirty="0" err="1">
                <a:solidFill>
                  <a:schemeClr val="bg1"/>
                </a:solidFill>
                <a:latin typeface="Times New Roman" pitchFamily="18" charset="0"/>
                <a:cs typeface="Times New Roman" pitchFamily="18" charset="0"/>
              </a:rPr>
              <a:t>вступі</a:t>
            </a:r>
            <a:r>
              <a:rPr lang="ru-RU" sz="6200" b="1" dirty="0">
                <a:solidFill>
                  <a:schemeClr val="bg1"/>
                </a:solidFill>
                <a:latin typeface="Times New Roman" pitchFamily="18" charset="0"/>
                <a:cs typeface="Times New Roman" pitchFamily="18" charset="0"/>
              </a:rPr>
              <a:t> за </a:t>
            </a:r>
            <a:r>
              <a:rPr lang="ru-RU" sz="6200" b="1" dirty="0" err="1">
                <a:solidFill>
                  <a:schemeClr val="bg1"/>
                </a:solidFill>
                <a:latin typeface="Times New Roman" pitchFamily="18" charset="0"/>
                <a:cs typeface="Times New Roman" pitchFamily="18" charset="0"/>
              </a:rPr>
              <a:t>спеціальністю</a:t>
            </a:r>
            <a:r>
              <a:rPr lang="ru-RU" sz="6200" b="1" dirty="0">
                <a:solidFill>
                  <a:schemeClr val="bg1"/>
                </a:solidFill>
                <a:latin typeface="Times New Roman" pitchFamily="18" charset="0"/>
                <a:cs typeface="Times New Roman" pitchFamily="18" charset="0"/>
              </a:rPr>
              <a:t> 017 «</a:t>
            </a:r>
            <a:r>
              <a:rPr lang="ru-RU" sz="6200" b="1" dirty="0" err="1">
                <a:solidFill>
                  <a:schemeClr val="bg1"/>
                </a:solidFill>
                <a:latin typeface="Times New Roman" pitchFamily="18" charset="0"/>
                <a:cs typeface="Times New Roman" pitchFamily="18" charset="0"/>
              </a:rPr>
              <a:t>Фізична</a:t>
            </a:r>
            <a:r>
              <a:rPr lang="ru-RU" sz="6200" b="1" dirty="0">
                <a:solidFill>
                  <a:schemeClr val="bg1"/>
                </a:solidFill>
                <a:latin typeface="Times New Roman" pitchFamily="18" charset="0"/>
                <a:cs typeface="Times New Roman" pitchFamily="18" charset="0"/>
              </a:rPr>
              <a:t> культура і спорт» у </a:t>
            </a:r>
            <a:r>
              <a:rPr lang="ru-RU" sz="6200" b="1" dirty="0" smtClean="0">
                <a:solidFill>
                  <a:schemeClr val="bg1"/>
                </a:solidFill>
                <a:latin typeface="Times New Roman" pitchFamily="18" charset="0"/>
                <a:cs typeface="Times New Roman" pitchFamily="18" charset="0"/>
              </a:rPr>
              <a:t>2023 </a:t>
            </a:r>
            <a:r>
              <a:rPr lang="ru-RU" sz="6200" b="1" dirty="0" err="1">
                <a:solidFill>
                  <a:schemeClr val="bg1"/>
                </a:solidFill>
                <a:latin typeface="Times New Roman" pitchFamily="18" charset="0"/>
                <a:cs typeface="Times New Roman" pitchFamily="18" charset="0"/>
              </a:rPr>
              <a:t>році</a:t>
            </a:r>
            <a:r>
              <a:rPr lang="ru-RU" sz="6200" b="1" dirty="0">
                <a:solidFill>
                  <a:schemeClr val="bg1"/>
                </a:solidFill>
                <a:latin typeface="Times New Roman" pitchFamily="18" charset="0"/>
                <a:cs typeface="Times New Roman" pitchFamily="18" charset="0"/>
              </a:rPr>
              <a:t>: </a:t>
            </a:r>
            <a:endParaRPr lang="ru-RU" sz="6200" b="1" dirty="0" smtClean="0">
              <a:solidFill>
                <a:schemeClr val="bg1"/>
              </a:solidFill>
              <a:latin typeface="Times New Roman" pitchFamily="18" charset="0"/>
              <a:cs typeface="Times New Roman" pitchFamily="18" charset="0"/>
            </a:endParaRPr>
          </a:p>
          <a:p>
            <a:pPr>
              <a:lnSpc>
                <a:spcPct val="120000"/>
              </a:lnSpc>
            </a:pPr>
            <a:r>
              <a:rPr lang="uk-UA" sz="8000" b="1" dirty="0" smtClean="0">
                <a:solidFill>
                  <a:srgbClr val="0000CC"/>
                </a:solidFill>
                <a:latin typeface="Times New Roman" pitchFamily="18" charset="0"/>
                <a:cs typeface="Times New Roman" pitchFamily="18" charset="0"/>
              </a:rPr>
              <a:t>Конкурсний</a:t>
            </a:r>
            <a:r>
              <a:rPr lang="ru-RU" sz="8000" b="1" dirty="0" smtClean="0">
                <a:solidFill>
                  <a:srgbClr val="0000CC"/>
                </a:solidFill>
                <a:latin typeface="Times New Roman" pitchFamily="18" charset="0"/>
                <a:cs typeface="Times New Roman" pitchFamily="18" charset="0"/>
              </a:rPr>
              <a:t> </a:t>
            </a:r>
            <a:r>
              <a:rPr lang="ru-RU" sz="8000" b="1" dirty="0">
                <a:solidFill>
                  <a:srgbClr val="0000CC"/>
                </a:solidFill>
                <a:latin typeface="Times New Roman" pitchFamily="18" charset="0"/>
                <a:cs typeface="Times New Roman" pitchFamily="18" charset="0"/>
              </a:rPr>
              <a:t>бал = балу за </a:t>
            </a:r>
            <a:r>
              <a:rPr lang="uk-UA" sz="8000" b="1" dirty="0" smtClean="0">
                <a:solidFill>
                  <a:srgbClr val="0000CC"/>
                </a:solidFill>
                <a:latin typeface="Times New Roman" pitchFamily="18" charset="0"/>
                <a:cs typeface="Times New Roman" pitchFamily="18" charset="0"/>
              </a:rPr>
              <a:t>Творчий</a:t>
            </a:r>
            <a:r>
              <a:rPr lang="ru-RU" sz="8000" b="1" dirty="0" smtClean="0">
                <a:solidFill>
                  <a:srgbClr val="0000CC"/>
                </a:solidFill>
                <a:latin typeface="Times New Roman" pitchFamily="18" charset="0"/>
                <a:cs typeface="Times New Roman" pitchFamily="18" charset="0"/>
              </a:rPr>
              <a:t> </a:t>
            </a:r>
            <a:r>
              <a:rPr lang="ru-RU" sz="8000" b="1" dirty="0">
                <a:solidFill>
                  <a:srgbClr val="0000CC"/>
                </a:solidFill>
                <a:latin typeface="Times New Roman" pitchFamily="18" charset="0"/>
                <a:cs typeface="Times New Roman" pitchFamily="18" charset="0"/>
              </a:rPr>
              <a:t>конкурс.</a:t>
            </a:r>
            <a:endParaRPr lang="ru-RU" sz="8000" b="1" dirty="0" smtClean="0">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rcRect/>
          <a:stretch>
            <a:fillRect/>
          </a:stretch>
        </p:blipFill>
        <p:spPr>
          <a:xfrm>
            <a:off x="8065353" y="188913"/>
            <a:ext cx="817552" cy="935831"/>
          </a:xfrm>
          <a:prstGeom prst="rect">
            <a:avLst/>
          </a:prstGeom>
          <a:effectLst>
            <a:softEdge rad="127000"/>
          </a:effectLst>
        </p:spPr>
      </p:pic>
      <p:sp>
        <p:nvSpPr>
          <p:cNvPr id="3" name="TextBox 2"/>
          <p:cNvSpPr txBox="1"/>
          <p:nvPr/>
        </p:nvSpPr>
        <p:spPr>
          <a:xfrm>
            <a:off x="309365" y="5661248"/>
            <a:ext cx="8631384" cy="1015663"/>
          </a:xfrm>
          <a:prstGeom prst="rect">
            <a:avLst/>
          </a:prstGeom>
          <a:noFill/>
        </p:spPr>
        <p:txBody>
          <a:bodyPr wrap="square" rtlCol="0">
            <a:spAutoFit/>
          </a:bodyPr>
          <a:lstStyle/>
          <a:p>
            <a:pPr algn="ctr"/>
            <a:r>
              <a:rPr lang="uk-UA" sz="2000" b="1" spc="-30" dirty="0" smtClean="0">
                <a:solidFill>
                  <a:srgbClr val="0000CC"/>
                </a:solidFill>
                <a:latin typeface="Times New Roman"/>
                <a:ea typeface="Calibri"/>
              </a:rPr>
              <a:t>Конкурсний </a:t>
            </a:r>
            <a:r>
              <a:rPr lang="uk-UA" sz="2000" b="1" spc="-30" dirty="0">
                <a:solidFill>
                  <a:srgbClr val="0000CC"/>
                </a:solidFill>
                <a:latin typeface="Times New Roman"/>
                <a:ea typeface="Calibri"/>
              </a:rPr>
              <a:t>бал для вступу на місця державного </a:t>
            </a:r>
            <a:r>
              <a:rPr lang="uk-UA" sz="2000" b="1" spc="-30" dirty="0" smtClean="0">
                <a:solidFill>
                  <a:srgbClr val="0000CC"/>
                </a:solidFill>
                <a:latin typeface="Times New Roman"/>
                <a:ea typeface="Calibri"/>
              </a:rPr>
              <a:t>замовлення: </a:t>
            </a:r>
          </a:p>
          <a:p>
            <a:pPr algn="just"/>
            <a:r>
              <a:rPr lang="uk-UA" sz="2000" b="1" spc="-30" dirty="0" smtClean="0">
                <a:solidFill>
                  <a:srgbClr val="FF0000"/>
                </a:solidFill>
                <a:latin typeface="Times New Roman"/>
                <a:ea typeface="Calibri"/>
              </a:rPr>
              <a:t>281 </a:t>
            </a:r>
            <a:r>
              <a:rPr lang="uk-UA" sz="2000" b="1" spc="-30" dirty="0">
                <a:solidFill>
                  <a:srgbClr val="FF0000"/>
                </a:solidFill>
                <a:latin typeface="Times New Roman"/>
                <a:ea typeface="Calibri"/>
              </a:rPr>
              <a:t>«Публічне управління та адміністрування» </a:t>
            </a:r>
            <a:r>
              <a:rPr lang="uk-UA" sz="2000" b="1" spc="-30" dirty="0">
                <a:solidFill>
                  <a:srgbClr val="0000CC"/>
                </a:solidFill>
                <a:latin typeface="Times New Roman"/>
                <a:ea typeface="Calibri"/>
              </a:rPr>
              <a:t>не </a:t>
            </a:r>
            <a:r>
              <a:rPr lang="uk-UA" sz="2000" b="1" spc="-30" dirty="0" smtClean="0">
                <a:solidFill>
                  <a:srgbClr val="0000CC"/>
                </a:solidFill>
                <a:latin typeface="Times New Roman"/>
                <a:ea typeface="Calibri"/>
              </a:rPr>
              <a:t>менше </a:t>
            </a:r>
            <a:r>
              <a:rPr lang="uk-UA" sz="2000" b="1" spc="-30" dirty="0" smtClean="0">
                <a:solidFill>
                  <a:srgbClr val="FF0000"/>
                </a:solidFill>
                <a:latin typeface="Times New Roman"/>
                <a:ea typeface="Calibri"/>
              </a:rPr>
              <a:t>140 балів</a:t>
            </a:r>
          </a:p>
          <a:p>
            <a:pPr algn="just"/>
            <a:r>
              <a:rPr lang="uk-UA" sz="2000" b="1" spc="-30" dirty="0" smtClean="0">
                <a:solidFill>
                  <a:srgbClr val="FF0000"/>
                </a:solidFill>
                <a:latin typeface="Times New Roman"/>
                <a:ea typeface="Calibri"/>
              </a:rPr>
              <a:t>для </a:t>
            </a:r>
            <a:r>
              <a:rPr lang="uk-UA" sz="2000" b="1" spc="-30" dirty="0">
                <a:solidFill>
                  <a:srgbClr val="FF0000"/>
                </a:solidFill>
                <a:latin typeface="Times New Roman"/>
                <a:ea typeface="Calibri"/>
              </a:rPr>
              <a:t>інших спеціальностей </a:t>
            </a:r>
            <a:r>
              <a:rPr lang="uk-UA" sz="2000" b="1" spc="-30" dirty="0">
                <a:solidFill>
                  <a:srgbClr val="0000CC"/>
                </a:solidFill>
                <a:latin typeface="Times New Roman"/>
                <a:ea typeface="Calibri"/>
              </a:rPr>
              <a:t>–</a:t>
            </a:r>
            <a:r>
              <a:rPr lang="uk-UA" sz="2000" b="1" spc="-30" dirty="0">
                <a:solidFill>
                  <a:prstClr val="black"/>
                </a:solidFill>
                <a:latin typeface="Times New Roman"/>
                <a:ea typeface="Calibri"/>
              </a:rPr>
              <a:t> </a:t>
            </a:r>
            <a:r>
              <a:rPr lang="uk-UA" sz="2000" b="1" spc="-30" dirty="0">
                <a:solidFill>
                  <a:srgbClr val="0000CC"/>
                </a:solidFill>
                <a:latin typeface="Times New Roman"/>
                <a:ea typeface="Calibri"/>
              </a:rPr>
              <a:t>не менше ніж </a:t>
            </a:r>
            <a:r>
              <a:rPr lang="uk-UA" sz="2000" b="1" spc="-30" dirty="0" smtClean="0">
                <a:solidFill>
                  <a:srgbClr val="FF0000"/>
                </a:solidFill>
                <a:latin typeface="Times New Roman"/>
                <a:ea typeface="Calibri"/>
              </a:rPr>
              <a:t>130 балів</a:t>
            </a:r>
            <a:endParaRPr lang="ru-RU" sz="2000" dirty="0">
              <a:solidFill>
                <a:prstClr val="black"/>
              </a:solidFill>
            </a:endParaRPr>
          </a:p>
        </p:txBody>
      </p:sp>
    </p:spTree>
    <p:extLst>
      <p:ext uri="{BB962C8B-B14F-4D97-AF65-F5344CB8AC3E}">
        <p14:creationId xmlns:p14="http://schemas.microsoft.com/office/powerpoint/2010/main" val="4177886487"/>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179512" y="620688"/>
            <a:ext cx="8784976" cy="6048672"/>
          </a:xfrm>
          <a:solidFill>
            <a:schemeClr val="accent1">
              <a:lumMod val="40000"/>
              <a:lumOff val="60000"/>
            </a:schemeClr>
          </a:solidFill>
        </p:spPr>
        <p:txBody>
          <a:bodyPr>
            <a:normAutofit fontScale="32500" lnSpcReduction="20000"/>
          </a:bodyPr>
          <a:lstStyle/>
          <a:p>
            <a:pPr algn="ctr" eaLnBrk="1" hangingPunct="1">
              <a:lnSpc>
                <a:spcPct val="80000"/>
              </a:lnSpc>
              <a:buFontTx/>
              <a:buNone/>
            </a:pPr>
            <a:endParaRPr lang="ru-RU" sz="2400" b="1" dirty="0" smtClean="0">
              <a:solidFill>
                <a:srgbClr val="C00000"/>
              </a:solidFill>
            </a:endParaRPr>
          </a:p>
          <a:p>
            <a:pPr marL="0" indent="0" algn="ctr">
              <a:buNone/>
            </a:pPr>
            <a:r>
              <a:rPr lang="en-US" sz="7200" dirty="0">
                <a:solidFill>
                  <a:schemeClr val="tx2">
                    <a:lumMod val="75000"/>
                  </a:schemeClr>
                </a:solidFill>
                <a:latin typeface="Times New Roman" pitchFamily="18" charset="0"/>
                <a:cs typeface="Times New Roman" pitchFamily="18" charset="0"/>
              </a:rPr>
              <a:t> </a:t>
            </a:r>
            <a:r>
              <a:rPr lang="en-US" sz="7200" dirty="0" smtClean="0">
                <a:solidFill>
                  <a:schemeClr val="tx2">
                    <a:lumMod val="75000"/>
                  </a:schemeClr>
                </a:solidFill>
                <a:latin typeface="Times New Roman" pitchFamily="18" charset="0"/>
                <a:cs typeface="Times New Roman" pitchFamily="18" charset="0"/>
              </a:rPr>
              <a:t>  </a:t>
            </a:r>
            <a:r>
              <a:rPr lang="uk-UA" sz="8600" b="1" dirty="0" smtClean="0">
                <a:solidFill>
                  <a:srgbClr val="0000CC"/>
                </a:solidFill>
                <a:latin typeface="Times New Roman" pitchFamily="18" charset="0"/>
              </a:rPr>
              <a:t>Перелік документів, що необхідно надати для вступу </a:t>
            </a:r>
            <a:r>
              <a:rPr lang="ru-RU" sz="8600" b="1" dirty="0" smtClean="0">
                <a:solidFill>
                  <a:srgbClr val="0000CC"/>
                </a:solidFill>
                <a:latin typeface="Times New Roman" pitchFamily="18" charset="0"/>
              </a:rPr>
              <a:t>до </a:t>
            </a:r>
            <a:r>
              <a:rPr lang="ru-RU" sz="8600" b="1" dirty="0">
                <a:solidFill>
                  <a:srgbClr val="0000CC"/>
                </a:solidFill>
                <a:latin typeface="Times New Roman" pitchFamily="18" charset="0"/>
              </a:rPr>
              <a:t>ДДМА</a:t>
            </a:r>
            <a:r>
              <a:rPr lang="en-US" sz="8600" dirty="0" smtClean="0">
                <a:solidFill>
                  <a:schemeClr val="tx2">
                    <a:lumMod val="75000"/>
                  </a:schemeClr>
                </a:solidFill>
                <a:latin typeface="Times New Roman" pitchFamily="18" charset="0"/>
                <a:cs typeface="Times New Roman" pitchFamily="18" charset="0"/>
              </a:rPr>
              <a:t> </a:t>
            </a:r>
            <a:endParaRPr lang="uk-UA" sz="8600" dirty="0" smtClean="0">
              <a:solidFill>
                <a:schemeClr val="tx2">
                  <a:lumMod val="75000"/>
                </a:schemeClr>
              </a:solidFill>
              <a:latin typeface="Times New Roman" pitchFamily="18" charset="0"/>
              <a:cs typeface="Times New Roman" pitchFamily="18" charset="0"/>
            </a:endParaRPr>
          </a:p>
          <a:p>
            <a:pPr marL="0" indent="0" algn="just">
              <a:buNone/>
            </a:pPr>
            <a:r>
              <a:rPr lang="en-US" sz="7200" dirty="0" smtClean="0">
                <a:solidFill>
                  <a:schemeClr val="tx2">
                    <a:lumMod val="75000"/>
                  </a:schemeClr>
                </a:solidFill>
                <a:latin typeface="Times New Roman" pitchFamily="18" charset="0"/>
                <a:cs typeface="Times New Roman" pitchFamily="18" charset="0"/>
              </a:rPr>
              <a:t> </a:t>
            </a:r>
            <a:r>
              <a:rPr lang="ru-RU" sz="7200" dirty="0" smtClean="0">
                <a:solidFill>
                  <a:schemeClr val="tx2">
                    <a:lumMod val="75000"/>
                  </a:schemeClr>
                </a:solidFill>
                <a:latin typeface="Times New Roman" pitchFamily="18" charset="0"/>
                <a:cs typeface="Times New Roman" pitchFamily="18" charset="0"/>
              </a:rPr>
              <a:t>     </a:t>
            </a:r>
            <a:r>
              <a:rPr lang="uk-UA" sz="7200" dirty="0" smtClean="0">
                <a:solidFill>
                  <a:srgbClr val="0000CC"/>
                </a:solidFill>
                <a:latin typeface="Times New Roman" pitchFamily="18" charset="0"/>
                <a:cs typeface="Times New Roman" pitchFamily="18" charset="0"/>
              </a:rPr>
              <a:t>Абітурієнти, які були рекомендовані до зарахування на навчання за державним замовленням або за кошти фізичних та юридичних осіб, мають надіслати з</a:t>
            </a:r>
            <a:r>
              <a:rPr lang="uk-UA" sz="7200" dirty="0" smtClean="0">
                <a:solidFill>
                  <a:schemeClr val="tx2">
                    <a:lumMod val="75000"/>
                  </a:schemeClr>
                </a:solidFill>
                <a:latin typeface="Times New Roman" pitchFamily="18" charset="0"/>
                <a:cs typeface="Times New Roman" pitchFamily="18" charset="0"/>
              </a:rPr>
              <a:t> </a:t>
            </a:r>
            <a:r>
              <a:rPr lang="uk-UA" sz="7200" b="1" dirty="0" smtClean="0">
                <a:solidFill>
                  <a:srgbClr val="C00000"/>
                </a:solidFill>
                <a:latin typeface="Times New Roman" pitchFamily="18" charset="0"/>
                <a:cs typeface="Times New Roman" pitchFamily="18" charset="0"/>
              </a:rPr>
              <a:t>05 по 08 серпня</a:t>
            </a:r>
            <a:r>
              <a:rPr lang="uk-UA" sz="7200" dirty="0" smtClean="0">
                <a:solidFill>
                  <a:srgbClr val="0000CC"/>
                </a:solidFill>
                <a:latin typeface="Times New Roman" pitchFamily="18" charset="0"/>
                <a:cs typeface="Times New Roman" pitchFamily="18" charset="0"/>
              </a:rPr>
              <a:t> на електронну пошту </a:t>
            </a:r>
            <a:r>
              <a:rPr lang="uk-UA" sz="7200" b="1" dirty="0" smtClean="0">
                <a:solidFill>
                  <a:srgbClr val="C00000"/>
                </a:solidFill>
                <a:latin typeface="Times New Roman" pitchFamily="18" charset="0"/>
                <a:cs typeface="Times New Roman" pitchFamily="18" charset="0"/>
              </a:rPr>
              <a:t>pk.ddma.1952@gmail.com </a:t>
            </a:r>
            <a:r>
              <a:rPr lang="uk-UA" sz="7200" dirty="0" smtClean="0">
                <a:solidFill>
                  <a:srgbClr val="0000CC"/>
                </a:solidFill>
                <a:latin typeface="Times New Roman" pitchFamily="18" charset="0"/>
                <a:cs typeface="Times New Roman" pitchFamily="18" charset="0"/>
              </a:rPr>
              <a:t>приймальної комісії </a:t>
            </a:r>
            <a:r>
              <a:rPr lang="uk-UA" sz="7200" dirty="0" err="1" smtClean="0">
                <a:solidFill>
                  <a:srgbClr val="0000CC"/>
                </a:solidFill>
                <a:latin typeface="Times New Roman" pitchFamily="18" charset="0"/>
                <a:cs typeface="Times New Roman" pitchFamily="18" charset="0"/>
              </a:rPr>
              <a:t>сканкопії</a:t>
            </a:r>
            <a:r>
              <a:rPr lang="uk-UA" sz="7200" dirty="0" smtClean="0">
                <a:solidFill>
                  <a:srgbClr val="0000CC"/>
                </a:solidFill>
                <a:latin typeface="Times New Roman" pitchFamily="18" charset="0"/>
                <a:cs typeface="Times New Roman" pitchFamily="18" charset="0"/>
              </a:rPr>
              <a:t> та/або фотокопії наступних документів з накладанням КЕП/ЕЦП</a:t>
            </a:r>
            <a:r>
              <a:rPr lang="ru-RU" sz="7200" dirty="0" smtClean="0">
                <a:solidFill>
                  <a:srgbClr val="0000CC"/>
                </a:solidFill>
                <a:latin typeface="Times New Roman" pitchFamily="18" charset="0"/>
                <a:cs typeface="Times New Roman" pitchFamily="18" charset="0"/>
              </a:rPr>
              <a:t>:</a:t>
            </a:r>
          </a:p>
          <a:p>
            <a:pPr marL="0" indent="0" algn="just">
              <a:buNone/>
            </a:pPr>
            <a:endParaRPr lang="ru-RU" sz="4900" dirty="0" smtClean="0">
              <a:solidFill>
                <a:srgbClr val="0000CC"/>
              </a:solidFill>
              <a:latin typeface="Times New Roman" pitchFamily="18" charset="0"/>
              <a:cs typeface="Times New Roman" pitchFamily="18" charset="0"/>
            </a:endParaRPr>
          </a:p>
          <a:p>
            <a:r>
              <a:rPr lang="uk-UA" sz="7200" b="1" dirty="0" smtClean="0">
                <a:solidFill>
                  <a:srgbClr val="0000CC"/>
                </a:solidFill>
                <a:latin typeface="Times New Roman" pitchFamily="18" charset="0"/>
                <a:cs typeface="Times New Roman" pitchFamily="18" charset="0"/>
              </a:rPr>
              <a:t>документа про повну загальну середню освіту і додатка до нього; </a:t>
            </a:r>
          </a:p>
          <a:p>
            <a:r>
              <a:rPr lang="uk-UA" sz="7200" b="1" dirty="0" smtClean="0">
                <a:solidFill>
                  <a:srgbClr val="0000CC"/>
                </a:solidFill>
                <a:latin typeface="Times New Roman" pitchFamily="18" charset="0"/>
                <a:cs typeface="Times New Roman" pitchFamily="18" charset="0"/>
              </a:rPr>
              <a:t>документа, що посвідчує особу та громадянство. В разі наявності ID-картки, витяг про місце реєстрації (додаток 13); </a:t>
            </a:r>
          </a:p>
          <a:p>
            <a:r>
              <a:rPr lang="uk-UA" sz="7200" b="1" dirty="0" smtClean="0">
                <a:solidFill>
                  <a:srgbClr val="0000CC"/>
                </a:solidFill>
                <a:latin typeface="Times New Roman" pitchFamily="18" charset="0"/>
                <a:cs typeface="Times New Roman" pitchFamily="18" charset="0"/>
              </a:rPr>
              <a:t> довідки про присвоєння індивідуального податкового номера; </a:t>
            </a:r>
          </a:p>
          <a:p>
            <a:r>
              <a:rPr lang="uk-UA" sz="7200" b="1">
                <a:solidFill>
                  <a:srgbClr val="0000CC"/>
                </a:solidFill>
                <a:latin typeface="Times New Roman" pitchFamily="18" charset="0"/>
                <a:cs typeface="Times New Roman" pitchFamily="18" charset="0"/>
              </a:rPr>
              <a:t>сертифікатів ЗНО та/або НМТ та інформаційна картка (роздруківка з отриманими балами); </a:t>
            </a:r>
          </a:p>
          <a:p>
            <a:r>
              <a:rPr lang="uk-UA" sz="7200" b="1" smtClean="0">
                <a:solidFill>
                  <a:srgbClr val="0000CC"/>
                </a:solidFill>
                <a:latin typeface="Times New Roman" pitchFamily="18" charset="0"/>
                <a:cs typeface="Times New Roman" pitchFamily="18" charset="0"/>
              </a:rPr>
              <a:t>військового </a:t>
            </a:r>
            <a:r>
              <a:rPr lang="uk-UA" sz="7200" b="1" dirty="0" smtClean="0">
                <a:solidFill>
                  <a:srgbClr val="0000CC"/>
                </a:solidFill>
                <a:latin typeface="Times New Roman" pitchFamily="18" charset="0"/>
                <a:cs typeface="Times New Roman" pitchFamily="18" charset="0"/>
              </a:rPr>
              <a:t>квитка або посвідчення про приписку – для військовозобов’язаних; </a:t>
            </a:r>
          </a:p>
          <a:p>
            <a:r>
              <a:rPr lang="uk-UA" sz="7200" b="1" dirty="0" smtClean="0">
                <a:solidFill>
                  <a:srgbClr val="0000CC"/>
                </a:solidFill>
                <a:latin typeface="Times New Roman" pitchFamily="18" charset="0"/>
                <a:cs typeface="Times New Roman" pitchFamily="18" charset="0"/>
              </a:rPr>
              <a:t>кольорову фотокартку розміром</a:t>
            </a:r>
            <a:r>
              <a:rPr lang="ru-RU" sz="7200" b="1" dirty="0" smtClean="0">
                <a:solidFill>
                  <a:srgbClr val="0000CC"/>
                </a:solidFill>
                <a:latin typeface="Times New Roman" pitchFamily="18" charset="0"/>
                <a:cs typeface="Times New Roman" pitchFamily="18" charset="0"/>
              </a:rPr>
              <a:t> 3×4 </a:t>
            </a:r>
            <a:r>
              <a:rPr lang="ru-RU" sz="7200" b="1" dirty="0">
                <a:solidFill>
                  <a:srgbClr val="0000CC"/>
                </a:solidFill>
                <a:latin typeface="Times New Roman" pitchFamily="18" charset="0"/>
                <a:cs typeface="Times New Roman" pitchFamily="18" charset="0"/>
              </a:rPr>
              <a:t>см. </a:t>
            </a:r>
            <a:endParaRPr lang="ru-RU" sz="7200" b="1" dirty="0" smtClean="0">
              <a:solidFill>
                <a:srgbClr val="0000CC"/>
              </a:solidFill>
              <a:latin typeface="Times New Roman" pitchFamily="18" charset="0"/>
              <a:cs typeface="Times New Roman" pitchFamily="18" charset="0"/>
            </a:endParaRPr>
          </a:p>
          <a:p>
            <a:endParaRPr lang="en-US" sz="7200" b="1" dirty="0" smtClean="0">
              <a:solidFill>
                <a:srgbClr val="0000CC"/>
              </a:solidFill>
              <a:latin typeface="Times New Roman" pitchFamily="18" charset="0"/>
              <a:cs typeface="Times New Roman" pitchFamily="18" charset="0"/>
            </a:endParaRPr>
          </a:p>
        </p:txBody>
      </p:sp>
      <p:pic>
        <p:nvPicPr>
          <p:cNvPr id="9" name="Picture 4" descr="gerbddmam"/>
          <p:cNvPicPr>
            <a:picLocks noChangeAspect="1" noChangeArrowheads="1"/>
          </p:cNvPicPr>
          <p:nvPr/>
        </p:nvPicPr>
        <p:blipFill>
          <a:blip r:embed="rId2"/>
          <a:srcRect/>
          <a:stretch>
            <a:fillRect/>
          </a:stretch>
        </p:blipFill>
        <p:spPr>
          <a:xfrm>
            <a:off x="8515169" y="16976"/>
            <a:ext cx="628831" cy="719807"/>
          </a:xfrm>
          <a:prstGeom prst="rect">
            <a:avLst/>
          </a:prstGeom>
          <a:effectLst>
            <a:softEdge rad="127000"/>
          </a:effectLst>
        </p:spPr>
      </p:pic>
    </p:spTree>
    <p:extLst>
      <p:ext uri="{BB962C8B-B14F-4D97-AF65-F5344CB8AC3E}">
        <p14:creationId xmlns:p14="http://schemas.microsoft.com/office/powerpoint/2010/main" val="307082061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rbddmam"/>
          <p:cNvPicPr>
            <a:picLocks noGrp="1" noChangeAspect="1" noChangeArrowheads="1"/>
          </p:cNvPicPr>
          <p:nvPr>
            <p:ph type="ctrTitle"/>
          </p:nvPr>
        </p:nvPicPr>
        <p:blipFill>
          <a:blip r:embed="rId2"/>
          <a:stretch>
            <a:fillRect/>
          </a:stretch>
        </p:blipFill>
        <p:spPr>
          <a:xfrm>
            <a:off x="8028384" y="188640"/>
            <a:ext cx="851782" cy="974439"/>
          </a:xfrm>
          <a:effectLst>
            <a:softEdge rad="127000"/>
          </a:effectLst>
        </p:spPr>
      </p:pic>
      <p:sp>
        <p:nvSpPr>
          <p:cNvPr id="7" name="TextBox 6"/>
          <p:cNvSpPr txBox="1"/>
          <p:nvPr/>
        </p:nvSpPr>
        <p:spPr>
          <a:xfrm>
            <a:off x="323528" y="298730"/>
            <a:ext cx="7776863" cy="923330"/>
          </a:xfrm>
          <a:prstGeom prst="rect">
            <a:avLst/>
          </a:prstGeom>
          <a:noFill/>
        </p:spPr>
        <p:txBody>
          <a:bodyPr wrap="square" rtlCol="0">
            <a:spAutoFit/>
          </a:bodyPr>
          <a:lstStyle/>
          <a:p>
            <a:pPr algn="ctr"/>
            <a:r>
              <a:rPr lang="uk-UA" dirty="0" smtClean="0">
                <a:solidFill>
                  <a:prstClr val="white"/>
                </a:solidFill>
                <a:latin typeface="Times New Roman" pitchFamily="18" charset="0"/>
                <a:cs typeface="Times New Roman" pitchFamily="18" charset="0"/>
              </a:rPr>
              <a:t>Перелік спеціальностей і освітніх програм для подання заяв та документів  до ДДМА на денну та заочну форми здобуття освіти на базі повної загальної середньої освіти </a:t>
            </a:r>
            <a:r>
              <a:rPr lang="ru-RU" dirty="0" smtClean="0">
                <a:solidFill>
                  <a:prstClr val="white"/>
                </a:solidFill>
                <a:latin typeface="Times New Roman" pitchFamily="18" charset="0"/>
                <a:cs typeface="Times New Roman" pitchFamily="18" charset="0"/>
              </a:rPr>
              <a:t>у 2023 р.</a:t>
            </a:r>
            <a:endParaRPr lang="ru-RU" dirty="0">
              <a:solidFill>
                <a:prstClr val="white"/>
              </a:solidFill>
              <a:latin typeface="Times New Roman" pitchFamily="18" charset="0"/>
              <a:cs typeface="Times New Roman" pitchFamily="18" charset="0"/>
            </a:endParaRPr>
          </a:p>
        </p:txBody>
      </p:sp>
      <p:pic>
        <p:nvPicPr>
          <p:cNvPr id="4" name="Рисунок 3"/>
          <p:cNvPicPr>
            <a:picLocks noChangeAspect="1"/>
          </p:cNvPicPr>
          <p:nvPr/>
        </p:nvPicPr>
        <p:blipFill rotWithShape="1">
          <a:blip r:embed="rId3"/>
          <a:srcRect r="420" b="7689"/>
          <a:stretch/>
        </p:blipFill>
        <p:spPr>
          <a:xfrm>
            <a:off x="467545" y="1222060"/>
            <a:ext cx="7848872" cy="5447300"/>
          </a:xfrm>
          <a:prstGeom prst="rect">
            <a:avLst/>
          </a:prstGeom>
        </p:spPr>
      </p:pic>
    </p:spTree>
    <p:extLst>
      <p:ext uri="{BB962C8B-B14F-4D97-AF65-F5344CB8AC3E}">
        <p14:creationId xmlns:p14="http://schemas.microsoft.com/office/powerpoint/2010/main" val="25925342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503" y="476672"/>
            <a:ext cx="7776863" cy="923330"/>
          </a:xfrm>
          <a:prstGeom prst="rect">
            <a:avLst/>
          </a:prstGeom>
          <a:noFill/>
        </p:spPr>
        <p:txBody>
          <a:bodyPr wrap="square" rtlCol="0">
            <a:spAutoFit/>
          </a:bodyPr>
          <a:lstStyle/>
          <a:p>
            <a:pPr algn="ctr"/>
            <a:r>
              <a:rPr lang="ru-RU" dirty="0" err="1" smtClean="0">
                <a:solidFill>
                  <a:prstClr val="white"/>
                </a:solidFill>
                <a:latin typeface="Times New Roman" pitchFamily="18" charset="0"/>
                <a:cs typeface="Times New Roman" pitchFamily="18" charset="0"/>
              </a:rPr>
              <a:t>Перелік</a:t>
            </a:r>
            <a:r>
              <a:rPr lang="ru-RU" dirty="0" smtClean="0">
                <a:solidFill>
                  <a:prstClr val="white"/>
                </a:solidFill>
                <a:latin typeface="Times New Roman" pitchFamily="18" charset="0"/>
                <a:cs typeface="Times New Roman" pitchFamily="18" charset="0"/>
              </a:rPr>
              <a:t> </a:t>
            </a:r>
            <a:r>
              <a:rPr lang="ru-RU" dirty="0" err="1" smtClean="0">
                <a:solidFill>
                  <a:prstClr val="white"/>
                </a:solidFill>
                <a:latin typeface="Times New Roman" pitchFamily="18" charset="0"/>
                <a:cs typeface="Times New Roman" pitchFamily="18" charset="0"/>
              </a:rPr>
              <a:t>спеціальностей</a:t>
            </a:r>
            <a:r>
              <a:rPr lang="ru-RU" dirty="0" smtClean="0">
                <a:solidFill>
                  <a:prstClr val="white"/>
                </a:solidFill>
                <a:latin typeface="Times New Roman" pitchFamily="18" charset="0"/>
                <a:cs typeface="Times New Roman" pitchFamily="18" charset="0"/>
              </a:rPr>
              <a:t> і </a:t>
            </a:r>
            <a:r>
              <a:rPr lang="ru-RU" dirty="0" err="1" smtClean="0">
                <a:solidFill>
                  <a:prstClr val="white"/>
                </a:solidFill>
                <a:latin typeface="Times New Roman" pitchFamily="18" charset="0"/>
                <a:cs typeface="Times New Roman" pitchFamily="18" charset="0"/>
              </a:rPr>
              <a:t>освітніх</a:t>
            </a:r>
            <a:r>
              <a:rPr lang="ru-RU" dirty="0" smtClean="0">
                <a:solidFill>
                  <a:prstClr val="white"/>
                </a:solidFill>
                <a:latin typeface="Times New Roman" pitchFamily="18" charset="0"/>
                <a:cs typeface="Times New Roman" pitchFamily="18" charset="0"/>
              </a:rPr>
              <a:t> </a:t>
            </a:r>
            <a:r>
              <a:rPr lang="ru-RU" dirty="0" err="1" smtClean="0">
                <a:solidFill>
                  <a:prstClr val="white"/>
                </a:solidFill>
                <a:latin typeface="Times New Roman" pitchFamily="18" charset="0"/>
                <a:cs typeface="Times New Roman" pitchFamily="18" charset="0"/>
              </a:rPr>
              <a:t>програм</a:t>
            </a:r>
            <a:r>
              <a:rPr lang="ru-RU" dirty="0" smtClean="0">
                <a:solidFill>
                  <a:prstClr val="white"/>
                </a:solidFill>
                <a:latin typeface="Times New Roman" pitchFamily="18" charset="0"/>
                <a:cs typeface="Times New Roman" pitchFamily="18" charset="0"/>
              </a:rPr>
              <a:t> для </a:t>
            </a:r>
            <a:r>
              <a:rPr lang="ru-RU" dirty="0" err="1" smtClean="0">
                <a:solidFill>
                  <a:prstClr val="white"/>
                </a:solidFill>
                <a:latin typeface="Times New Roman" pitchFamily="18" charset="0"/>
                <a:cs typeface="Times New Roman" pitchFamily="18" charset="0"/>
              </a:rPr>
              <a:t>подання</a:t>
            </a:r>
            <a:r>
              <a:rPr lang="ru-RU" dirty="0" smtClean="0">
                <a:solidFill>
                  <a:prstClr val="white"/>
                </a:solidFill>
                <a:latin typeface="Times New Roman" pitchFamily="18" charset="0"/>
                <a:cs typeface="Times New Roman" pitchFamily="18" charset="0"/>
              </a:rPr>
              <a:t> </a:t>
            </a:r>
            <a:r>
              <a:rPr lang="ru-RU" dirty="0" err="1" smtClean="0">
                <a:solidFill>
                  <a:prstClr val="white"/>
                </a:solidFill>
                <a:latin typeface="Times New Roman" pitchFamily="18" charset="0"/>
                <a:cs typeface="Times New Roman" pitchFamily="18" charset="0"/>
              </a:rPr>
              <a:t>заяв</a:t>
            </a:r>
            <a:r>
              <a:rPr lang="ru-RU" dirty="0" smtClean="0">
                <a:solidFill>
                  <a:prstClr val="white"/>
                </a:solidFill>
                <a:latin typeface="Times New Roman" pitchFamily="18" charset="0"/>
                <a:cs typeface="Times New Roman" pitchFamily="18" charset="0"/>
              </a:rPr>
              <a:t> та </a:t>
            </a:r>
            <a:r>
              <a:rPr lang="ru-RU" dirty="0" err="1" smtClean="0">
                <a:solidFill>
                  <a:prstClr val="white"/>
                </a:solidFill>
                <a:latin typeface="Times New Roman" pitchFamily="18" charset="0"/>
                <a:cs typeface="Times New Roman" pitchFamily="18" charset="0"/>
              </a:rPr>
              <a:t>документів</a:t>
            </a:r>
            <a:r>
              <a:rPr lang="ru-RU" dirty="0" smtClean="0">
                <a:solidFill>
                  <a:prstClr val="white"/>
                </a:solidFill>
                <a:latin typeface="Times New Roman" pitchFamily="18" charset="0"/>
                <a:cs typeface="Times New Roman" pitchFamily="18" charset="0"/>
              </a:rPr>
              <a:t>  </a:t>
            </a:r>
            <a:r>
              <a:rPr lang="ru-RU" dirty="0">
                <a:solidFill>
                  <a:prstClr val="white"/>
                </a:solidFill>
                <a:latin typeface="Times New Roman" pitchFamily="18" charset="0"/>
                <a:cs typeface="Times New Roman" pitchFamily="18" charset="0"/>
              </a:rPr>
              <a:t>до ДДМА на </a:t>
            </a:r>
            <a:r>
              <a:rPr lang="ru-RU" dirty="0" err="1">
                <a:solidFill>
                  <a:prstClr val="white"/>
                </a:solidFill>
                <a:latin typeface="Times New Roman" pitchFamily="18" charset="0"/>
                <a:cs typeface="Times New Roman" pitchFamily="18" charset="0"/>
              </a:rPr>
              <a:t>денну</a:t>
            </a:r>
            <a:r>
              <a:rPr lang="ru-RU" dirty="0">
                <a:solidFill>
                  <a:prstClr val="white"/>
                </a:solidFill>
                <a:latin typeface="Times New Roman" pitchFamily="18" charset="0"/>
                <a:cs typeface="Times New Roman" pitchFamily="18" charset="0"/>
              </a:rPr>
              <a:t> та </a:t>
            </a:r>
            <a:r>
              <a:rPr lang="ru-RU" dirty="0" err="1">
                <a:solidFill>
                  <a:prstClr val="white"/>
                </a:solidFill>
                <a:latin typeface="Times New Roman" pitchFamily="18" charset="0"/>
                <a:cs typeface="Times New Roman" pitchFamily="18" charset="0"/>
              </a:rPr>
              <a:t>заочну</a:t>
            </a:r>
            <a:r>
              <a:rPr lang="ru-RU" dirty="0">
                <a:solidFill>
                  <a:prstClr val="white"/>
                </a:solidFill>
                <a:latin typeface="Times New Roman" pitchFamily="18" charset="0"/>
                <a:cs typeface="Times New Roman" pitchFamily="18" charset="0"/>
              </a:rPr>
              <a:t> </a:t>
            </a:r>
            <a:r>
              <a:rPr lang="ru-RU" dirty="0" err="1">
                <a:solidFill>
                  <a:prstClr val="white"/>
                </a:solidFill>
                <a:latin typeface="Times New Roman" pitchFamily="18" charset="0"/>
                <a:cs typeface="Times New Roman" pitchFamily="18" charset="0"/>
              </a:rPr>
              <a:t>форми</a:t>
            </a:r>
            <a:r>
              <a:rPr lang="ru-RU" dirty="0">
                <a:solidFill>
                  <a:prstClr val="white"/>
                </a:solidFill>
                <a:latin typeface="Times New Roman" pitchFamily="18" charset="0"/>
                <a:cs typeface="Times New Roman" pitchFamily="18" charset="0"/>
              </a:rPr>
              <a:t> </a:t>
            </a:r>
            <a:r>
              <a:rPr lang="ru-RU" dirty="0" err="1" smtClean="0">
                <a:solidFill>
                  <a:prstClr val="white"/>
                </a:solidFill>
                <a:latin typeface="Times New Roman" pitchFamily="18" charset="0"/>
                <a:cs typeface="Times New Roman" pitchFamily="18" charset="0"/>
              </a:rPr>
              <a:t>здобуття</a:t>
            </a:r>
            <a:r>
              <a:rPr lang="ru-RU" dirty="0" smtClean="0">
                <a:solidFill>
                  <a:prstClr val="white"/>
                </a:solidFill>
                <a:latin typeface="Times New Roman" pitchFamily="18" charset="0"/>
                <a:cs typeface="Times New Roman" pitchFamily="18" charset="0"/>
              </a:rPr>
              <a:t> </a:t>
            </a:r>
            <a:r>
              <a:rPr lang="ru-RU" dirty="0" err="1" smtClean="0">
                <a:solidFill>
                  <a:prstClr val="white"/>
                </a:solidFill>
                <a:latin typeface="Times New Roman" pitchFamily="18" charset="0"/>
                <a:cs typeface="Times New Roman" pitchFamily="18" charset="0"/>
              </a:rPr>
              <a:t>освіти</a:t>
            </a:r>
            <a:r>
              <a:rPr lang="ru-RU" dirty="0" smtClean="0">
                <a:solidFill>
                  <a:prstClr val="white"/>
                </a:solidFill>
                <a:latin typeface="Times New Roman" pitchFamily="18" charset="0"/>
                <a:cs typeface="Times New Roman" pitchFamily="18" charset="0"/>
              </a:rPr>
              <a:t> </a:t>
            </a:r>
            <a:r>
              <a:rPr lang="ru-RU" dirty="0">
                <a:solidFill>
                  <a:prstClr val="white"/>
                </a:solidFill>
                <a:latin typeface="Times New Roman" pitchFamily="18" charset="0"/>
                <a:cs typeface="Times New Roman" pitchFamily="18" charset="0"/>
              </a:rPr>
              <a:t>на </a:t>
            </a:r>
            <a:r>
              <a:rPr lang="ru-RU" dirty="0" err="1">
                <a:solidFill>
                  <a:prstClr val="white"/>
                </a:solidFill>
                <a:latin typeface="Times New Roman" pitchFamily="18" charset="0"/>
                <a:cs typeface="Times New Roman" pitchFamily="18" charset="0"/>
              </a:rPr>
              <a:t>базі</a:t>
            </a:r>
            <a:r>
              <a:rPr lang="ru-RU" dirty="0">
                <a:solidFill>
                  <a:prstClr val="white"/>
                </a:solidFill>
                <a:latin typeface="Times New Roman" pitchFamily="18" charset="0"/>
                <a:cs typeface="Times New Roman" pitchFamily="18" charset="0"/>
              </a:rPr>
              <a:t> </a:t>
            </a:r>
            <a:r>
              <a:rPr lang="ru-RU" dirty="0" err="1">
                <a:solidFill>
                  <a:prstClr val="white"/>
                </a:solidFill>
                <a:latin typeface="Times New Roman" pitchFamily="18" charset="0"/>
                <a:cs typeface="Times New Roman" pitchFamily="18" charset="0"/>
              </a:rPr>
              <a:t>повної</a:t>
            </a:r>
            <a:r>
              <a:rPr lang="ru-RU" dirty="0">
                <a:solidFill>
                  <a:prstClr val="white"/>
                </a:solidFill>
                <a:latin typeface="Times New Roman" pitchFamily="18" charset="0"/>
                <a:cs typeface="Times New Roman" pitchFamily="18" charset="0"/>
              </a:rPr>
              <a:t> </a:t>
            </a:r>
            <a:r>
              <a:rPr lang="ru-RU" dirty="0" err="1">
                <a:solidFill>
                  <a:prstClr val="white"/>
                </a:solidFill>
                <a:latin typeface="Times New Roman" pitchFamily="18" charset="0"/>
                <a:cs typeface="Times New Roman" pitchFamily="18" charset="0"/>
              </a:rPr>
              <a:t>загальної</a:t>
            </a:r>
            <a:r>
              <a:rPr lang="ru-RU" dirty="0">
                <a:solidFill>
                  <a:prstClr val="white"/>
                </a:solidFill>
                <a:latin typeface="Times New Roman" pitchFamily="18" charset="0"/>
                <a:cs typeface="Times New Roman" pitchFamily="18" charset="0"/>
              </a:rPr>
              <a:t> </a:t>
            </a:r>
            <a:r>
              <a:rPr lang="ru-RU" dirty="0" err="1">
                <a:solidFill>
                  <a:prstClr val="white"/>
                </a:solidFill>
                <a:latin typeface="Times New Roman" pitchFamily="18" charset="0"/>
                <a:cs typeface="Times New Roman" pitchFamily="18" charset="0"/>
              </a:rPr>
              <a:t>середньої</a:t>
            </a:r>
            <a:r>
              <a:rPr lang="ru-RU" dirty="0">
                <a:solidFill>
                  <a:prstClr val="white"/>
                </a:solidFill>
                <a:latin typeface="Times New Roman" pitchFamily="18" charset="0"/>
                <a:cs typeface="Times New Roman" pitchFamily="18" charset="0"/>
              </a:rPr>
              <a:t> </a:t>
            </a:r>
            <a:r>
              <a:rPr lang="ru-RU" dirty="0" err="1" smtClean="0">
                <a:solidFill>
                  <a:prstClr val="white"/>
                </a:solidFill>
                <a:latin typeface="Times New Roman" pitchFamily="18" charset="0"/>
                <a:cs typeface="Times New Roman" pitchFamily="18" charset="0"/>
              </a:rPr>
              <a:t>освіти</a:t>
            </a:r>
            <a:r>
              <a:rPr lang="ru-RU" dirty="0" smtClean="0">
                <a:solidFill>
                  <a:prstClr val="white"/>
                </a:solidFill>
                <a:latin typeface="Times New Roman" pitchFamily="18" charset="0"/>
                <a:cs typeface="Times New Roman" pitchFamily="18" charset="0"/>
              </a:rPr>
              <a:t> </a:t>
            </a:r>
            <a:r>
              <a:rPr lang="ru-RU" dirty="0">
                <a:solidFill>
                  <a:prstClr val="white"/>
                </a:solidFill>
                <a:latin typeface="Times New Roman" pitchFamily="18" charset="0"/>
                <a:cs typeface="Times New Roman" pitchFamily="18" charset="0"/>
              </a:rPr>
              <a:t>у </a:t>
            </a:r>
            <a:r>
              <a:rPr lang="ru-RU" dirty="0" smtClean="0">
                <a:solidFill>
                  <a:prstClr val="white"/>
                </a:solidFill>
                <a:latin typeface="Times New Roman" pitchFamily="18" charset="0"/>
                <a:cs typeface="Times New Roman" pitchFamily="18" charset="0"/>
              </a:rPr>
              <a:t>2023 р.</a:t>
            </a:r>
            <a:endParaRPr lang="ru-RU" dirty="0">
              <a:solidFill>
                <a:prstClr val="white"/>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pic>
        <p:nvPicPr>
          <p:cNvPr id="3" name="Рисунок 2"/>
          <p:cNvPicPr>
            <a:picLocks noChangeAspect="1"/>
          </p:cNvPicPr>
          <p:nvPr/>
        </p:nvPicPr>
        <p:blipFill rotWithShape="1">
          <a:blip r:embed="rId3"/>
          <a:srcRect l="1274"/>
          <a:stretch/>
        </p:blipFill>
        <p:spPr>
          <a:xfrm>
            <a:off x="539552" y="1837806"/>
            <a:ext cx="8182646" cy="4759546"/>
          </a:xfrm>
          <a:prstGeom prst="rect">
            <a:avLst/>
          </a:prstGeom>
        </p:spPr>
      </p:pic>
    </p:spTree>
    <p:extLst>
      <p:ext uri="{BB962C8B-B14F-4D97-AF65-F5344CB8AC3E}">
        <p14:creationId xmlns:p14="http://schemas.microsoft.com/office/powerpoint/2010/main" val="1739908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Grp="1" noChangeAspect="1" noChangeArrowheads="1"/>
          </p:cNvPicPr>
          <p:nvPr>
            <p:ph idx="1"/>
          </p:nvPr>
        </p:nvPicPr>
        <p:blipFill>
          <a:blip r:embed="rId2"/>
          <a:srcRect l="4514" t="11639" r="25603" b="11446"/>
          <a:stretch>
            <a:fillRect/>
          </a:stretch>
        </p:blipFill>
        <p:spPr>
          <a:xfrm>
            <a:off x="3187471" y="3420388"/>
            <a:ext cx="5484991" cy="3273975"/>
          </a:xfrm>
          <a:effectLst>
            <a:softEdge rad="127000"/>
          </a:effectLst>
        </p:spPr>
      </p:pic>
      <p:sp>
        <p:nvSpPr>
          <p:cNvPr id="34818" name="Rectangle 5"/>
          <p:cNvSpPr>
            <a:spLocks noChangeArrowheads="1"/>
          </p:cNvSpPr>
          <p:nvPr/>
        </p:nvSpPr>
        <p:spPr bwMode="auto">
          <a:xfrm>
            <a:off x="321924" y="5085184"/>
            <a:ext cx="3097948" cy="1477328"/>
          </a:xfrm>
          <a:prstGeom prst="rect">
            <a:avLst/>
          </a:prstGeom>
          <a:noFill/>
          <a:ln w="9525">
            <a:noFill/>
            <a:miter lim="800000"/>
            <a:headEnd/>
            <a:tailEnd/>
          </a:ln>
        </p:spPr>
        <p:txBody>
          <a:bodyPr wrap="square">
            <a:spAutoFit/>
          </a:bodyPr>
          <a:lstStyle/>
          <a:p>
            <a:r>
              <a:rPr lang="uk-UA" b="1" dirty="0">
                <a:solidFill>
                  <a:srgbClr val="FFFF00"/>
                </a:solidFill>
                <a:latin typeface="Times New Roman" pitchFamily="18" charset="0"/>
                <a:cs typeface="Times New Roman" pitchFamily="18" charset="0"/>
              </a:rPr>
              <a:t>УЦОЯО </a:t>
            </a:r>
            <a:r>
              <a:rPr lang="uk-UA" altLang="uk-UA" b="1" dirty="0">
                <a:solidFill>
                  <a:srgbClr val="FFFF00"/>
                </a:solidFill>
                <a:latin typeface="Times New Roman" pitchFamily="18" charset="0"/>
                <a:cs typeface="Times New Roman" pitchFamily="18" charset="0"/>
              </a:rPr>
              <a:t>– </a:t>
            </a:r>
            <a:r>
              <a:rPr lang="en-US" altLang="uk-UA" b="1" dirty="0" smtClean="0">
                <a:solidFill>
                  <a:srgbClr val="FFFF00"/>
                </a:solidFill>
                <a:hlinkClick r:id="rId3"/>
              </a:rPr>
              <a:t>www.testportal.gov.ua</a:t>
            </a:r>
            <a:endParaRPr lang="uk-UA" altLang="uk-UA" b="1" dirty="0" smtClean="0">
              <a:solidFill>
                <a:srgbClr val="FFFF00"/>
              </a:solidFill>
            </a:endParaRPr>
          </a:p>
          <a:p>
            <a:r>
              <a:rPr lang="en-US" altLang="uk-UA" b="1" dirty="0" smtClean="0">
                <a:solidFill>
                  <a:srgbClr val="FFFF00"/>
                </a:solidFill>
              </a:rPr>
              <a:t> </a:t>
            </a:r>
            <a:r>
              <a:rPr lang="uk-UA" altLang="uk-UA" b="1" dirty="0" smtClean="0">
                <a:solidFill>
                  <a:srgbClr val="FFFF00"/>
                </a:solidFill>
              </a:rPr>
              <a:t>    </a:t>
            </a:r>
            <a:endParaRPr lang="uk-UA" altLang="uk-UA" dirty="0">
              <a:solidFill>
                <a:srgbClr val="FFFF00"/>
              </a:solidFill>
            </a:endParaRPr>
          </a:p>
          <a:p>
            <a:r>
              <a:rPr lang="uk-UA" altLang="uk-UA" b="1" dirty="0" smtClean="0">
                <a:solidFill>
                  <a:srgbClr val="FFFF00"/>
                </a:solidFill>
                <a:latin typeface="Times New Roman" pitchFamily="18" charset="0"/>
                <a:cs typeface="Times New Roman" pitchFamily="18" charset="0"/>
              </a:rPr>
              <a:t>ЄДЕБО </a:t>
            </a:r>
            <a:r>
              <a:rPr lang="uk-UA" altLang="uk-UA" b="1" dirty="0">
                <a:solidFill>
                  <a:srgbClr val="FFFF00"/>
                </a:solidFill>
                <a:latin typeface="Times New Roman" pitchFamily="18" charset="0"/>
                <a:cs typeface="Times New Roman" pitchFamily="18" charset="0"/>
              </a:rPr>
              <a:t>–  </a:t>
            </a:r>
            <a:r>
              <a:rPr lang="en-US" altLang="uk-UA" b="1" dirty="0">
                <a:solidFill>
                  <a:srgbClr val="FFFF00"/>
                </a:solidFill>
                <a:latin typeface="Arial" panose="020B0604020202020204" pitchFamily="34" charset="0"/>
                <a:cs typeface="Arial" panose="020B0604020202020204" pitchFamily="34" charset="0"/>
                <a:hlinkClick r:id="rId4"/>
              </a:rPr>
              <a:t>https://vstup.edbo.gov.ua</a:t>
            </a:r>
            <a:r>
              <a:rPr lang="en-US" altLang="uk-UA" b="1" dirty="0" smtClean="0">
                <a:solidFill>
                  <a:srgbClr val="FFFF00"/>
                </a:solidFill>
                <a:latin typeface="Arial" panose="020B0604020202020204" pitchFamily="34" charset="0"/>
                <a:cs typeface="Arial" panose="020B0604020202020204" pitchFamily="34" charset="0"/>
                <a:hlinkClick r:id="rId4"/>
              </a:rPr>
              <a:t>/</a:t>
            </a:r>
            <a:r>
              <a:rPr lang="uk-UA" altLang="uk-UA" b="1" dirty="0" smtClean="0">
                <a:solidFill>
                  <a:srgbClr val="FFFF00"/>
                </a:solidFill>
                <a:latin typeface="Arial" panose="020B0604020202020204" pitchFamily="34" charset="0"/>
                <a:cs typeface="Arial" panose="020B0604020202020204" pitchFamily="34" charset="0"/>
              </a:rPr>
              <a:t> </a:t>
            </a:r>
            <a:endParaRPr lang="ru-RU" b="1" u="sng"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34820" name="Picture 5" descr="Новый рисунок"/>
          <p:cNvPicPr>
            <a:picLocks noChangeAspect="1" noChangeArrowheads="1"/>
          </p:cNvPicPr>
          <p:nvPr/>
        </p:nvPicPr>
        <p:blipFill>
          <a:blip r:embed="rId5"/>
          <a:srcRect/>
          <a:stretch>
            <a:fillRect/>
          </a:stretch>
        </p:blipFill>
        <p:spPr bwMode="auto">
          <a:xfrm>
            <a:off x="4278249" y="594418"/>
            <a:ext cx="4638951" cy="2474541"/>
          </a:xfrm>
          <a:prstGeom prst="rect">
            <a:avLst/>
          </a:prstGeom>
          <a:noFill/>
          <a:ln w="9525">
            <a:noFill/>
            <a:miter lim="800000"/>
            <a:headEnd/>
            <a:tailEnd/>
          </a:ln>
          <a:effectLst>
            <a:softEdge rad="127000"/>
          </a:effectLst>
        </p:spPr>
      </p:pic>
      <p:sp>
        <p:nvSpPr>
          <p:cNvPr id="34821" name="Rectangle 6"/>
          <p:cNvSpPr>
            <a:spLocks noChangeArrowheads="1"/>
          </p:cNvSpPr>
          <p:nvPr/>
        </p:nvSpPr>
        <p:spPr bwMode="auto">
          <a:xfrm>
            <a:off x="321924" y="4268028"/>
            <a:ext cx="2982629" cy="646331"/>
          </a:xfrm>
          <a:prstGeom prst="rect">
            <a:avLst/>
          </a:prstGeom>
          <a:noFill/>
          <a:ln w="9525">
            <a:noFill/>
            <a:miter lim="800000"/>
            <a:headEnd/>
            <a:tailEnd/>
          </a:ln>
        </p:spPr>
        <p:txBody>
          <a:bodyPr wrap="square">
            <a:spAutoFit/>
          </a:bodyPr>
          <a:lstStyle/>
          <a:p>
            <a:r>
              <a:rPr lang="uk-UA" b="1" dirty="0">
                <a:solidFill>
                  <a:srgbClr val="FFFF00"/>
                </a:solidFill>
                <a:latin typeface="Times New Roman" pitchFamily="18" charset="0"/>
                <a:cs typeface="Times New Roman" pitchFamily="18" charset="0"/>
              </a:rPr>
              <a:t>МОН –</a:t>
            </a:r>
            <a:r>
              <a:rPr lang="uk-UA" dirty="0">
                <a:solidFill>
                  <a:srgbClr val="FFFF00"/>
                </a:solidFill>
              </a:rPr>
              <a:t>     </a:t>
            </a:r>
            <a:r>
              <a:rPr lang="en-US" b="1" dirty="0">
                <a:hlinkClick r:id="rId6"/>
              </a:rPr>
              <a:t>www.mon.gov.ua</a:t>
            </a:r>
            <a:endParaRPr lang="ru-RU" b="1" dirty="0"/>
          </a:p>
        </p:txBody>
      </p:sp>
      <p:sp>
        <p:nvSpPr>
          <p:cNvPr id="34822" name="Rectangle 7"/>
          <p:cNvSpPr>
            <a:spLocks noChangeArrowheads="1"/>
          </p:cNvSpPr>
          <p:nvPr/>
        </p:nvSpPr>
        <p:spPr bwMode="auto">
          <a:xfrm>
            <a:off x="273296" y="3501008"/>
            <a:ext cx="2967287" cy="523220"/>
          </a:xfrm>
          <a:prstGeom prst="rect">
            <a:avLst/>
          </a:prstGeom>
          <a:noFill/>
          <a:ln w="9525">
            <a:noFill/>
            <a:miter lim="800000"/>
            <a:headEnd/>
            <a:tailEnd/>
          </a:ln>
        </p:spPr>
        <p:txBody>
          <a:bodyPr wrap="none">
            <a:spAutoFit/>
          </a:bodyPr>
          <a:lstStyle/>
          <a:p>
            <a:r>
              <a:rPr lang="uk-UA" sz="2800" b="1" dirty="0">
                <a:solidFill>
                  <a:srgbClr val="0000CC"/>
                </a:solidFill>
                <a:latin typeface="Times New Roman" pitchFamily="18" charset="0"/>
                <a:cs typeface="Times New Roman" pitchFamily="18" charset="0"/>
              </a:rPr>
              <a:t>Корисні джерела</a:t>
            </a:r>
            <a:r>
              <a:rPr lang="uk-UA" i="1" dirty="0">
                <a:solidFill>
                  <a:schemeClr val="accent2"/>
                </a:solidFill>
              </a:rPr>
              <a:t>:</a:t>
            </a:r>
            <a:endParaRPr lang="ru-RU" i="1" dirty="0">
              <a:solidFill>
                <a:schemeClr val="accent2"/>
              </a:solidFill>
            </a:endParaRPr>
          </a:p>
        </p:txBody>
      </p:sp>
      <p:pic>
        <p:nvPicPr>
          <p:cNvPr id="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277" t="10097" r="18200" b="5048"/>
          <a:stretch/>
        </p:blipFill>
        <p:spPr bwMode="auto">
          <a:xfrm>
            <a:off x="289876" y="404664"/>
            <a:ext cx="3960440" cy="29758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05733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idx="1"/>
          </p:nvPr>
        </p:nvSpPr>
        <p:spPr>
          <a:xfrm>
            <a:off x="457200" y="3137852"/>
            <a:ext cx="8229600" cy="3459499"/>
          </a:xfrm>
        </p:spPr>
        <p:txBody>
          <a:bodyPr>
            <a:normAutofit fontScale="40000" lnSpcReduction="20000"/>
          </a:bodyPr>
          <a:lstStyle/>
          <a:p>
            <a:pPr algn="ctr">
              <a:lnSpc>
                <a:spcPct val="120000"/>
              </a:lnSpc>
              <a:buFontTx/>
              <a:buNone/>
            </a:pPr>
            <a:r>
              <a:rPr lang="uk-UA" sz="5000" b="1" dirty="0" smtClean="0">
                <a:solidFill>
                  <a:srgbClr val="0000CC"/>
                </a:solidFill>
                <a:latin typeface="Times New Roman" pitchFamily="18" charset="0"/>
                <a:cs typeface="Times New Roman" pitchFamily="18" charset="0"/>
              </a:rPr>
              <a:t>У разі необхідності працівники Приймальної комісії допоможуть вам у вирішенні питань, що стосуються вступу до ДДМА </a:t>
            </a:r>
          </a:p>
          <a:p>
            <a:pPr algn="ctr">
              <a:lnSpc>
                <a:spcPct val="120000"/>
              </a:lnSpc>
              <a:buFontTx/>
              <a:buNone/>
            </a:pPr>
            <a:endParaRPr lang="ru-RU" sz="4500" b="1" dirty="0" smtClean="0">
              <a:solidFill>
                <a:srgbClr val="0000CC"/>
              </a:solidFill>
              <a:latin typeface="Times New Roman" pitchFamily="18" charset="0"/>
              <a:cs typeface="Times New Roman" pitchFamily="18" charset="0"/>
            </a:endParaRPr>
          </a:p>
          <a:p>
            <a:pPr algn="ctr">
              <a:lnSpc>
                <a:spcPct val="120000"/>
              </a:lnSpc>
              <a:buFontTx/>
              <a:buNone/>
            </a:pPr>
            <a:r>
              <a:rPr lang="ru-RU" sz="4500" b="1" dirty="0" err="1" smtClean="0">
                <a:solidFill>
                  <a:srgbClr val="0000CC"/>
                </a:solidFill>
                <a:latin typeface="Times New Roman" pitchFamily="18" charset="0"/>
                <a:cs typeface="Times New Roman" pitchFamily="18" charset="0"/>
              </a:rPr>
              <a:t>місто</a:t>
            </a:r>
            <a:r>
              <a:rPr lang="ru-RU" sz="4500" b="1" dirty="0" smtClean="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Краматорськ</a:t>
            </a:r>
            <a:r>
              <a:rPr lang="ru-RU" sz="4500" b="1" dirty="0">
                <a:solidFill>
                  <a:srgbClr val="0000CC"/>
                </a:solidFill>
                <a:latin typeface="Times New Roman" pitchFamily="18" charset="0"/>
                <a:cs typeface="Times New Roman" pitchFamily="18" charset="0"/>
              </a:rPr>
              <a:t>: +380503477849, +</a:t>
            </a:r>
            <a:r>
              <a:rPr lang="ru-RU" sz="4500" b="1" dirty="0" smtClean="0">
                <a:solidFill>
                  <a:srgbClr val="0000CC"/>
                </a:solidFill>
                <a:latin typeface="Times New Roman" pitchFamily="18" charset="0"/>
                <a:cs typeface="Times New Roman" pitchFamily="18" charset="0"/>
              </a:rPr>
              <a:t>380660517489; +</a:t>
            </a:r>
            <a:r>
              <a:rPr lang="ru-RU" sz="4500" b="1" dirty="0">
                <a:solidFill>
                  <a:srgbClr val="0000CC"/>
                </a:solidFill>
                <a:latin typeface="Times New Roman" pitchFamily="18" charset="0"/>
                <a:cs typeface="Times New Roman" pitchFamily="18" charset="0"/>
              </a:rPr>
              <a:t>380952455537;</a:t>
            </a:r>
          </a:p>
          <a:p>
            <a:pPr algn="ctr">
              <a:lnSpc>
                <a:spcPct val="120000"/>
              </a:lnSpc>
              <a:buFontTx/>
              <a:buNone/>
            </a:pP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Кам’янське</a:t>
            </a:r>
            <a:r>
              <a:rPr lang="ru-RU" sz="4500" b="1" dirty="0">
                <a:solidFill>
                  <a:srgbClr val="0000CC"/>
                </a:solidFill>
                <a:latin typeface="Times New Roman" pitchFamily="18" charset="0"/>
                <a:cs typeface="Times New Roman" pitchFamily="18" charset="0"/>
              </a:rPr>
              <a:t>: +380993071669;</a:t>
            </a:r>
          </a:p>
          <a:p>
            <a:pPr algn="ctr">
              <a:lnSpc>
                <a:spcPct val="120000"/>
              </a:lnSpc>
              <a:buFontTx/>
              <a:buNone/>
            </a:pP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Тернопіль</a:t>
            </a:r>
            <a:r>
              <a:rPr lang="ru-RU" sz="4500" b="1" dirty="0">
                <a:solidFill>
                  <a:srgbClr val="0000CC"/>
                </a:solidFill>
                <a:latin typeface="Times New Roman" pitchFamily="18" charset="0"/>
                <a:cs typeface="Times New Roman" pitchFamily="18" charset="0"/>
              </a:rPr>
              <a:t>: +380663360808.</a:t>
            </a:r>
          </a:p>
          <a:p>
            <a:pPr algn="ctr">
              <a:lnSpc>
                <a:spcPct val="80000"/>
              </a:lnSpc>
              <a:buFontTx/>
              <a:buNone/>
            </a:pPr>
            <a:endParaRPr lang="ru-RU" sz="4500" b="1" dirty="0" smtClean="0">
              <a:solidFill>
                <a:srgbClr val="0000CC"/>
              </a:solidFill>
              <a:latin typeface="Times New Roman" pitchFamily="18" charset="0"/>
              <a:cs typeface="Times New Roman" pitchFamily="18" charset="0"/>
            </a:endParaRPr>
          </a:p>
          <a:p>
            <a:pPr algn="ctr">
              <a:lnSpc>
                <a:spcPct val="80000"/>
              </a:lnSpc>
              <a:buFontTx/>
              <a:buNone/>
            </a:pPr>
            <a:r>
              <a:rPr lang="ru-RU" sz="4500" b="1" dirty="0" err="1" smtClean="0">
                <a:solidFill>
                  <a:srgbClr val="0000CC"/>
                </a:solidFill>
                <a:latin typeface="Times New Roman" pitchFamily="18" charset="0"/>
                <a:cs typeface="Times New Roman" pitchFamily="18" charset="0"/>
              </a:rPr>
              <a:t>email</a:t>
            </a:r>
            <a:r>
              <a:rPr lang="ru-RU" sz="4500" b="1" dirty="0" smtClean="0">
                <a:solidFill>
                  <a:srgbClr val="0000CC"/>
                </a:solidFill>
                <a:latin typeface="Times New Roman" pitchFamily="18" charset="0"/>
                <a:cs typeface="Times New Roman" pitchFamily="18" charset="0"/>
              </a:rPr>
              <a:t>: </a:t>
            </a:r>
            <a:r>
              <a:rPr lang="de-DE" sz="4500" b="1" dirty="0">
                <a:solidFill>
                  <a:srgbClr val="0000CC"/>
                </a:solidFill>
                <a:latin typeface="Times New Roman" pitchFamily="18" charset="0"/>
                <a:cs typeface="Times New Roman" pitchFamily="18" charset="0"/>
              </a:rPr>
              <a:t>pk.ddma.1952@gmail.com</a:t>
            </a:r>
            <a:r>
              <a:rPr lang="ru-RU" sz="4500" b="1" dirty="0" smtClean="0">
                <a:solidFill>
                  <a:srgbClr val="0000CC"/>
                </a:solidFill>
                <a:latin typeface="Times New Roman" pitchFamily="18" charset="0"/>
                <a:cs typeface="Times New Roman" pitchFamily="18" charset="0"/>
              </a:rPr>
              <a:t> </a:t>
            </a:r>
          </a:p>
          <a:p>
            <a:pPr algn="ctr">
              <a:lnSpc>
                <a:spcPct val="80000"/>
              </a:lnSpc>
              <a:buFontTx/>
              <a:buNone/>
            </a:pPr>
            <a:endParaRPr lang="ru-RU" sz="4500" b="1" dirty="0" smtClean="0">
              <a:solidFill>
                <a:srgbClr val="0000CC"/>
              </a:solidFill>
              <a:latin typeface="Times New Roman" pitchFamily="18" charset="0"/>
              <a:cs typeface="Times New Roman" pitchFamily="18" charset="0"/>
            </a:endParaRPr>
          </a:p>
          <a:p>
            <a:pPr algn="ctr">
              <a:lnSpc>
                <a:spcPct val="80000"/>
              </a:lnSpc>
              <a:buFontTx/>
              <a:buNone/>
            </a:pPr>
            <a:r>
              <a:rPr lang="ru-RU" sz="4500" b="1" dirty="0" smtClean="0">
                <a:solidFill>
                  <a:srgbClr val="0000CC"/>
                </a:solidFill>
                <a:latin typeface="Times New Roman" pitchFamily="18" charset="0"/>
                <a:cs typeface="Times New Roman" pitchFamily="18" charset="0"/>
              </a:rPr>
              <a:t>Сайт </a:t>
            </a:r>
            <a:r>
              <a:rPr lang="ru-RU" sz="4500" b="1" dirty="0" err="1" smtClean="0">
                <a:solidFill>
                  <a:srgbClr val="0000CC"/>
                </a:solidFill>
                <a:latin typeface="Times New Roman" pitchFamily="18" charset="0"/>
                <a:cs typeface="Times New Roman" pitchFamily="18" charset="0"/>
              </a:rPr>
              <a:t>академії</a:t>
            </a:r>
            <a:r>
              <a:rPr lang="ru-RU" sz="4500" b="1" dirty="0" smtClean="0">
                <a:solidFill>
                  <a:srgbClr val="0000CC"/>
                </a:solidFill>
                <a:latin typeface="Times New Roman" pitchFamily="18" charset="0"/>
                <a:cs typeface="Times New Roman" pitchFamily="18" charset="0"/>
              </a:rPr>
              <a:t>: www.dgma.donetsk.</a:t>
            </a:r>
            <a:r>
              <a:rPr lang="en-US" sz="4500" b="1" dirty="0" err="1" smtClean="0">
                <a:solidFill>
                  <a:srgbClr val="0000CC"/>
                </a:solidFill>
                <a:latin typeface="Times New Roman" pitchFamily="18" charset="0"/>
                <a:cs typeface="Times New Roman" pitchFamily="18" charset="0"/>
              </a:rPr>
              <a:t>ua</a:t>
            </a:r>
            <a:r>
              <a:rPr lang="ru-RU" sz="4500" b="1" dirty="0" smtClean="0">
                <a:solidFill>
                  <a:srgbClr val="0000CC"/>
                </a:solidFill>
                <a:latin typeface="Times New Roman" pitchFamily="18" charset="0"/>
                <a:cs typeface="Times New Roman" pitchFamily="18" charset="0"/>
              </a:rPr>
              <a:t> </a:t>
            </a:r>
          </a:p>
          <a:p>
            <a:pPr>
              <a:lnSpc>
                <a:spcPct val="80000"/>
              </a:lnSpc>
            </a:pPr>
            <a:endParaRPr lang="ru-RU" sz="2000" dirty="0" smtClean="0">
              <a:solidFill>
                <a:srgbClr val="0000CC"/>
              </a:solidFill>
              <a:latin typeface="Times New Roman" pitchFamily="18" charset="0"/>
              <a:cs typeface="Times New Roman" pitchFamily="18" charset="0"/>
            </a:endParaRPr>
          </a:p>
        </p:txBody>
      </p:sp>
      <p:pic>
        <p:nvPicPr>
          <p:cNvPr id="49154" name="Picture 5" descr="2016-06-13_vypuskniki"/>
          <p:cNvPicPr>
            <a:picLocks noChangeAspect="1" noChangeArrowheads="1"/>
          </p:cNvPicPr>
          <p:nvPr/>
        </p:nvPicPr>
        <p:blipFill>
          <a:blip r:embed="rId2"/>
          <a:srcRect/>
          <a:stretch>
            <a:fillRect/>
          </a:stretch>
        </p:blipFill>
        <p:spPr bwMode="auto">
          <a:xfrm>
            <a:off x="0" y="0"/>
            <a:ext cx="9144000" cy="2608263"/>
          </a:xfrm>
          <a:prstGeom prst="rect">
            <a:avLst/>
          </a:prstGeom>
          <a:noFill/>
          <a:ln w="9525">
            <a:noFill/>
            <a:miter lim="800000"/>
            <a:headEnd/>
            <a:tailEnd/>
          </a:ln>
        </p:spPr>
      </p:pic>
      <p:sp>
        <p:nvSpPr>
          <p:cNvPr id="49155" name="Text Box 6"/>
          <p:cNvSpPr txBox="1">
            <a:spLocks noChangeArrowheads="1"/>
          </p:cNvSpPr>
          <p:nvPr/>
        </p:nvSpPr>
        <p:spPr bwMode="auto">
          <a:xfrm>
            <a:off x="0" y="2608263"/>
            <a:ext cx="8964488" cy="523220"/>
          </a:xfrm>
          <a:prstGeom prst="rect">
            <a:avLst/>
          </a:prstGeom>
          <a:noFill/>
          <a:ln w="9525">
            <a:noFill/>
            <a:miter lim="800000"/>
            <a:headEnd/>
            <a:tailEnd/>
          </a:ln>
        </p:spPr>
        <p:txBody>
          <a:bodyPr wrap="square">
            <a:spAutoFit/>
          </a:bodyPr>
          <a:lstStyle/>
          <a:p>
            <a:pPr algn="ctr"/>
            <a:r>
              <a:rPr lang="uk-UA" sz="2800" b="1" dirty="0">
                <a:solidFill>
                  <a:srgbClr val="0000CC"/>
                </a:solidFill>
                <a:latin typeface="Times New Roman" pitchFamily="18" charset="0"/>
              </a:rPr>
              <a:t>Ласкаво </a:t>
            </a:r>
            <a:r>
              <a:rPr lang="uk-UA" sz="2800" b="1" dirty="0" smtClean="0">
                <a:solidFill>
                  <a:srgbClr val="0000CC"/>
                </a:solidFill>
                <a:latin typeface="Times New Roman" pitchFamily="18" charset="0"/>
              </a:rPr>
              <a:t>запрошуємо </a:t>
            </a:r>
            <a:r>
              <a:rPr lang="uk-UA" sz="2800" b="1" dirty="0">
                <a:solidFill>
                  <a:srgbClr val="0000CC"/>
                </a:solidFill>
                <a:latin typeface="Times New Roman" pitchFamily="18" charset="0"/>
              </a:rPr>
              <a:t>до </a:t>
            </a:r>
            <a:r>
              <a:rPr lang="uk-UA" sz="2800" b="1" dirty="0" smtClean="0">
                <a:solidFill>
                  <a:srgbClr val="0000CC"/>
                </a:solidFill>
                <a:latin typeface="Times New Roman" pitchFamily="18" charset="0"/>
              </a:rPr>
              <a:t>навчання!</a:t>
            </a:r>
            <a:endParaRPr lang="ru-RU" sz="2800" b="1" dirty="0">
              <a:solidFill>
                <a:srgbClr val="0000CC"/>
              </a:solidFill>
              <a:latin typeface="Times New Roman" pitchFamily="18" charset="0"/>
            </a:endParaRPr>
          </a:p>
        </p:txBody>
      </p:sp>
    </p:spTree>
    <p:extLst>
      <p:ext uri="{BB962C8B-B14F-4D97-AF65-F5344CB8AC3E}">
        <p14:creationId xmlns:p14="http://schemas.microsoft.com/office/powerpoint/2010/main" val="118557876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6056" y="404664"/>
            <a:ext cx="2952328" cy="461665"/>
          </a:xfrm>
          <a:prstGeom prst="rect">
            <a:avLst/>
          </a:prstGeom>
          <a:noFill/>
        </p:spPr>
        <p:txBody>
          <a:bodyPr wrap="square" rtlCol="0">
            <a:spAutoFit/>
          </a:bodyPr>
          <a:lstStyle/>
          <a:p>
            <a:pPr algn="r"/>
            <a:r>
              <a:rPr lang="uk-UA" sz="2400" b="1" dirty="0" smtClean="0">
                <a:solidFill>
                  <a:srgbClr val="0000CC"/>
                </a:solidFill>
                <a:latin typeface="Times New Roman" panose="02020603050405020304" pitchFamily="18" charset="0"/>
                <a:cs typeface="Times New Roman" panose="02020603050405020304" pitchFamily="18" charset="0"/>
              </a:rPr>
              <a:t>Реєстрація на НМТ</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Рисунок 10"/>
          <p:cNvPicPr>
            <a:picLocks noChangeAspect="1"/>
          </p:cNvPicPr>
          <p:nvPr/>
        </p:nvPicPr>
        <p:blipFill>
          <a:blip r:embed="rId3"/>
          <a:stretch>
            <a:fillRect/>
          </a:stretch>
        </p:blipFill>
        <p:spPr>
          <a:xfrm>
            <a:off x="251520" y="1627972"/>
            <a:ext cx="8686502" cy="4393316"/>
          </a:xfrm>
          <a:prstGeom prst="rect">
            <a:avLst/>
          </a:prstGeom>
        </p:spPr>
      </p:pic>
    </p:spTree>
    <p:extLst>
      <p:ext uri="{BB962C8B-B14F-4D97-AF65-F5344CB8AC3E}">
        <p14:creationId xmlns:p14="http://schemas.microsoft.com/office/powerpoint/2010/main" val="2645609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6056" y="404664"/>
            <a:ext cx="2952328" cy="461665"/>
          </a:xfrm>
          <a:prstGeom prst="rect">
            <a:avLst/>
          </a:prstGeom>
          <a:noFill/>
        </p:spPr>
        <p:txBody>
          <a:bodyPr wrap="square" rtlCol="0">
            <a:spAutoFit/>
          </a:bodyPr>
          <a:lstStyle/>
          <a:p>
            <a:pPr algn="r"/>
            <a:r>
              <a:rPr lang="uk-UA" sz="2400" b="1" dirty="0" smtClean="0">
                <a:solidFill>
                  <a:srgbClr val="0000CC"/>
                </a:solidFill>
                <a:latin typeface="Times New Roman" panose="02020603050405020304" pitchFamily="18" charset="0"/>
                <a:cs typeface="Times New Roman" panose="02020603050405020304" pitchFamily="18" charset="0"/>
              </a:rPr>
              <a:t>Реєстрація на НМТ</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179512" y="1916832"/>
            <a:ext cx="8802118" cy="3240360"/>
          </a:xfrm>
          <a:prstGeom prst="rect">
            <a:avLst/>
          </a:prstGeom>
        </p:spPr>
      </p:pic>
    </p:spTree>
    <p:extLst>
      <p:ext uri="{BB962C8B-B14F-4D97-AF65-F5344CB8AC3E}">
        <p14:creationId xmlns:p14="http://schemas.microsoft.com/office/powerpoint/2010/main" val="644946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6056" y="404664"/>
            <a:ext cx="2952328" cy="461665"/>
          </a:xfrm>
          <a:prstGeom prst="rect">
            <a:avLst/>
          </a:prstGeom>
          <a:noFill/>
        </p:spPr>
        <p:txBody>
          <a:bodyPr wrap="square" rtlCol="0">
            <a:spAutoFit/>
          </a:bodyPr>
          <a:lstStyle/>
          <a:p>
            <a:pPr algn="r"/>
            <a:r>
              <a:rPr lang="uk-UA" sz="2400" b="1" dirty="0" smtClean="0">
                <a:solidFill>
                  <a:srgbClr val="0000CC"/>
                </a:solidFill>
                <a:latin typeface="Times New Roman" panose="02020603050405020304" pitchFamily="18" charset="0"/>
                <a:cs typeface="Times New Roman" panose="02020603050405020304" pitchFamily="18" charset="0"/>
              </a:rPr>
              <a:t>Реєстрація на НМТ</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3"/>
          <a:stretch>
            <a:fillRect/>
          </a:stretch>
        </p:blipFill>
        <p:spPr>
          <a:xfrm>
            <a:off x="179512" y="1772816"/>
            <a:ext cx="8733897" cy="4464496"/>
          </a:xfrm>
          <a:prstGeom prst="rect">
            <a:avLst/>
          </a:prstGeom>
        </p:spPr>
      </p:pic>
    </p:spTree>
    <p:extLst>
      <p:ext uri="{BB962C8B-B14F-4D97-AF65-F5344CB8AC3E}">
        <p14:creationId xmlns:p14="http://schemas.microsoft.com/office/powerpoint/2010/main" val="434661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6056" y="404664"/>
            <a:ext cx="2952328" cy="461665"/>
          </a:xfrm>
          <a:prstGeom prst="rect">
            <a:avLst/>
          </a:prstGeom>
          <a:noFill/>
        </p:spPr>
        <p:txBody>
          <a:bodyPr wrap="square" rtlCol="0">
            <a:spAutoFit/>
          </a:bodyPr>
          <a:lstStyle/>
          <a:p>
            <a:pPr algn="r"/>
            <a:r>
              <a:rPr lang="uk-UA" sz="2400" b="1" dirty="0" smtClean="0">
                <a:solidFill>
                  <a:srgbClr val="0000CC"/>
                </a:solidFill>
                <a:latin typeface="Times New Roman" panose="02020603050405020304" pitchFamily="18" charset="0"/>
                <a:cs typeface="Times New Roman" panose="02020603050405020304" pitchFamily="18" charset="0"/>
              </a:rPr>
              <a:t>Реєстрація на НМТ</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251520" y="1628800"/>
            <a:ext cx="8776988" cy="4464496"/>
          </a:xfrm>
          <a:prstGeom prst="rect">
            <a:avLst/>
          </a:prstGeom>
        </p:spPr>
      </p:pic>
    </p:spTree>
    <p:extLst>
      <p:ext uri="{BB962C8B-B14F-4D97-AF65-F5344CB8AC3E}">
        <p14:creationId xmlns:p14="http://schemas.microsoft.com/office/powerpoint/2010/main" val="684129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11960" y="404664"/>
            <a:ext cx="3816424" cy="461665"/>
          </a:xfrm>
          <a:prstGeom prst="rect">
            <a:avLst/>
          </a:prstGeom>
          <a:noFill/>
        </p:spPr>
        <p:txBody>
          <a:bodyPr wrap="square" rtlCol="0">
            <a:spAutoFit/>
          </a:bodyPr>
          <a:lstStyle/>
          <a:p>
            <a:pPr algn="r"/>
            <a:r>
              <a:rPr lang="uk-UA" sz="2400" b="1" dirty="0" smtClean="0">
                <a:solidFill>
                  <a:srgbClr val="0000CC"/>
                </a:solidFill>
                <a:latin typeface="Times New Roman" panose="02020603050405020304" pitchFamily="18" charset="0"/>
                <a:cs typeface="Times New Roman" panose="02020603050405020304" pitchFamily="18" charset="0"/>
              </a:rPr>
              <a:t>Персональний кабінет</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p:nvPr/>
        </p:nvPicPr>
        <p:blipFill rotWithShape="1">
          <a:blip r:embed="rId3"/>
          <a:srcRect l="17897" t="17061" r="12841" b="27830"/>
          <a:stretch/>
        </p:blipFill>
        <p:spPr bwMode="auto">
          <a:xfrm>
            <a:off x="323528" y="1484784"/>
            <a:ext cx="8640960" cy="439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3409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79912" y="404664"/>
            <a:ext cx="4248472" cy="461665"/>
          </a:xfrm>
          <a:prstGeom prst="rect">
            <a:avLst/>
          </a:prstGeom>
          <a:noFill/>
        </p:spPr>
        <p:txBody>
          <a:bodyPr wrap="square" rtlCol="0">
            <a:spAutoFit/>
          </a:bodyPr>
          <a:lstStyle/>
          <a:p>
            <a:pPr algn="r"/>
            <a:r>
              <a:rPr lang="uk-UA" sz="2400" b="1" dirty="0" smtClean="0">
                <a:solidFill>
                  <a:srgbClr val="0000CC"/>
                </a:solidFill>
                <a:latin typeface="Times New Roman" panose="02020603050405020304" pitchFamily="18" charset="0"/>
                <a:cs typeface="Times New Roman" panose="02020603050405020304" pitchFamily="18" charset="0"/>
              </a:rPr>
              <a:t>Персональний кабінет</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stretch>
            <a:fillRect/>
          </a:stretch>
        </p:blipFill>
        <p:spPr>
          <a:xfrm>
            <a:off x="243704" y="1772816"/>
            <a:ext cx="8784804" cy="4504669"/>
          </a:xfrm>
          <a:prstGeom prst="rect">
            <a:avLst/>
          </a:prstGeom>
        </p:spPr>
      </p:pic>
    </p:spTree>
    <p:extLst>
      <p:ext uri="{BB962C8B-B14F-4D97-AF65-F5344CB8AC3E}">
        <p14:creationId xmlns:p14="http://schemas.microsoft.com/office/powerpoint/2010/main" val="4247393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79912" y="404664"/>
            <a:ext cx="4248472" cy="461665"/>
          </a:xfrm>
          <a:prstGeom prst="rect">
            <a:avLst/>
          </a:prstGeom>
          <a:noFill/>
        </p:spPr>
        <p:txBody>
          <a:bodyPr wrap="square" rtlCol="0">
            <a:spAutoFit/>
          </a:bodyPr>
          <a:lstStyle/>
          <a:p>
            <a:pPr algn="r"/>
            <a:r>
              <a:rPr lang="uk-UA" sz="2400" b="1" dirty="0" smtClean="0">
                <a:solidFill>
                  <a:srgbClr val="0000CC"/>
                </a:solidFill>
                <a:latin typeface="Times New Roman" panose="02020603050405020304" pitchFamily="18" charset="0"/>
                <a:cs typeface="Times New Roman" panose="02020603050405020304" pitchFamily="18" charset="0"/>
              </a:rPr>
              <a:t>Персональний кабінет</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p:nvPr/>
        </p:nvPicPr>
        <p:blipFill rotWithShape="1">
          <a:blip r:embed="rId3"/>
          <a:srcRect l="18894" t="27016" r="17138" b="24276"/>
          <a:stretch/>
        </p:blipFill>
        <p:spPr bwMode="auto">
          <a:xfrm>
            <a:off x="323527" y="2060848"/>
            <a:ext cx="8568953" cy="32403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96985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83a4d896bf5acc7bc969396514be85c621df"/>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2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3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4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5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8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9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8017</TotalTime>
  <Words>1267</Words>
  <Application>Microsoft Office PowerPoint</Application>
  <PresentationFormat>Экран (4:3)</PresentationFormat>
  <Paragraphs>114</Paragraphs>
  <Slides>25</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8</vt:i4>
      </vt:variant>
      <vt:variant>
        <vt:lpstr>Заголовки слайдов</vt:lpstr>
      </vt:variant>
      <vt:variant>
        <vt:i4>25</vt:i4>
      </vt:variant>
    </vt:vector>
  </HeadingPairs>
  <TitlesOfParts>
    <vt:vector size="40" baseType="lpstr">
      <vt:lpstr>Arial</vt:lpstr>
      <vt:lpstr>Calibri</vt:lpstr>
      <vt:lpstr>Candara</vt:lpstr>
      <vt:lpstr>Symbol</vt:lpstr>
      <vt:lpstr>Times New Roman</vt:lpstr>
      <vt:lpstr>Trebuchet MS</vt:lpstr>
      <vt:lpstr>Wingdings</vt:lpstr>
      <vt:lpstr>Волна</vt:lpstr>
      <vt:lpstr>1_Волна</vt:lpstr>
      <vt:lpstr>2_Волна</vt:lpstr>
      <vt:lpstr>3_Волна</vt:lpstr>
      <vt:lpstr>4_Волна</vt:lpstr>
      <vt:lpstr>5_Волна</vt:lpstr>
      <vt:lpstr>8_Волна</vt:lpstr>
      <vt:lpstr>9_Волна</vt:lpstr>
      <vt:lpstr>Презентация PowerPoint</vt:lpstr>
      <vt:lpstr>НМТ – комп’ютерний онлайн-тест, що складатиметься з трьох блоків:  українська мова, математика та одного предмета на вибір вступника: історія України, англійська, німецька, французька, іспанська мова, біологія, фізика, хімія.   Тестування триватиме 180 хвилин, отже, на кожний блок відведено по 60 хвилин.  Учасники зможуть самостійно розподіляти свій час, тож ті з них, хто швидше виконає завдання з української мови або математики, зможе довше попрацювати над блоком з предмета на вибір.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Основні дати для вступу до ЗВО </vt:lpstr>
      <vt:lpstr>Презентация PowerPoint</vt:lpstr>
      <vt:lpstr>Презентация PowerPoint</vt:lpstr>
      <vt:lpstr>КОНКУРСНИЙ БАЛ</vt:lpstr>
      <vt:lpstr>Презентация PowerPoint</vt:lpstr>
      <vt:lpstr>Презентация PowerPoint</vt:lpstr>
      <vt:lpstr>Презентация PowerPoint</vt:lpstr>
      <vt:lpstr>Презентация PowerPoint</vt:lpstr>
      <vt:lpstr>Презентация PowerPoint</vt:lpstr>
    </vt:vector>
  </TitlesOfParts>
  <Company>presentation-creation.ru</Company>
  <LinksUpToDate>false</LinksUpToDate>
  <SharedDoc>false</SharedDoc>
  <HyperlinkBase>https://presentation-creation.ru/powerpoint-templates.html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Онлайн обучение</dc:title>
  <dc:creator>obstinate</dc:creator>
  <dc:description>Шаблон презентации с сайта https://presentation-creation.ru/</dc:description>
  <cp:lastModifiedBy>дом</cp:lastModifiedBy>
  <cp:revision>646</cp:revision>
  <dcterms:created xsi:type="dcterms:W3CDTF">2018-02-25T09:09:03Z</dcterms:created>
  <dcterms:modified xsi:type="dcterms:W3CDTF">2023-04-10T10:25:16Z</dcterms:modified>
</cp:coreProperties>
</file>