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 id="2147483884" r:id="rId2"/>
    <p:sldMasterId id="2147483897" r:id="rId3"/>
    <p:sldMasterId id="2147483910" r:id="rId4"/>
    <p:sldMasterId id="2147483923" r:id="rId5"/>
    <p:sldMasterId id="2147483936" r:id="rId6"/>
    <p:sldMasterId id="2147483975" r:id="rId7"/>
    <p:sldMasterId id="2147483988" r:id="rId8"/>
  </p:sldMasterIdLst>
  <p:notesMasterIdLst>
    <p:notesMasterId r:id="rId35"/>
  </p:notesMasterIdLst>
  <p:sldIdLst>
    <p:sldId id="256" r:id="rId9"/>
    <p:sldId id="376" r:id="rId10"/>
    <p:sldId id="375" r:id="rId11"/>
    <p:sldId id="381" r:id="rId12"/>
    <p:sldId id="382" r:id="rId13"/>
    <p:sldId id="383" r:id="rId14"/>
    <p:sldId id="384" r:id="rId15"/>
    <p:sldId id="385" r:id="rId16"/>
    <p:sldId id="386" r:id="rId17"/>
    <p:sldId id="387" r:id="rId18"/>
    <p:sldId id="347" r:id="rId19"/>
    <p:sldId id="349" r:id="rId20"/>
    <p:sldId id="350" r:id="rId21"/>
    <p:sldId id="351" r:id="rId22"/>
    <p:sldId id="380" r:id="rId23"/>
    <p:sldId id="377" r:id="rId24"/>
    <p:sldId id="362" r:id="rId25"/>
    <p:sldId id="363" r:id="rId26"/>
    <p:sldId id="372" r:id="rId27"/>
    <p:sldId id="378" r:id="rId28"/>
    <p:sldId id="379" r:id="rId29"/>
    <p:sldId id="365" r:id="rId30"/>
    <p:sldId id="371" r:id="rId31"/>
    <p:sldId id="388" r:id="rId32"/>
    <p:sldId id="374" r:id="rId33"/>
    <p:sldId id="369" r:id="rId34"/>
  </p:sldIdLst>
  <p:sldSz cx="9144000" cy="6858000" type="screen4x3"/>
  <p:notesSz cx="6858000" cy="9144000"/>
  <p:custDataLst>
    <p:tags r:id="rId36"/>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99CCFF"/>
    <a:srgbClr val="0066FF"/>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1564" autoAdjust="0"/>
  </p:normalViewPr>
  <p:slideViewPr>
    <p:cSldViewPr>
      <p:cViewPr varScale="1">
        <p:scale>
          <a:sx n="102" d="100"/>
          <a:sy n="102" d="100"/>
        </p:scale>
        <p:origin x="180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 /><Relationship Id="rId13" Type="http://schemas.openxmlformats.org/officeDocument/2006/relationships/slide" Target="slides/slide5.xml" /><Relationship Id="rId18" Type="http://schemas.openxmlformats.org/officeDocument/2006/relationships/slide" Target="slides/slide10.xml" /><Relationship Id="rId26" Type="http://schemas.openxmlformats.org/officeDocument/2006/relationships/slide" Target="slides/slide18.xml" /><Relationship Id="rId39" Type="http://schemas.openxmlformats.org/officeDocument/2006/relationships/theme" Target="theme/theme1.xml" /><Relationship Id="rId3" Type="http://schemas.openxmlformats.org/officeDocument/2006/relationships/slideMaster" Target="slideMasters/slideMaster3.xml" /><Relationship Id="rId21" Type="http://schemas.openxmlformats.org/officeDocument/2006/relationships/slide" Target="slides/slide13.xml" /><Relationship Id="rId34" Type="http://schemas.openxmlformats.org/officeDocument/2006/relationships/slide" Target="slides/slide26.xml" /><Relationship Id="rId7" Type="http://schemas.openxmlformats.org/officeDocument/2006/relationships/slideMaster" Target="slideMasters/slideMaster7.xml" /><Relationship Id="rId12" Type="http://schemas.openxmlformats.org/officeDocument/2006/relationships/slide" Target="slides/slide4.xml" /><Relationship Id="rId17" Type="http://schemas.openxmlformats.org/officeDocument/2006/relationships/slide" Target="slides/slide9.xml" /><Relationship Id="rId25" Type="http://schemas.openxmlformats.org/officeDocument/2006/relationships/slide" Target="slides/slide17.xml" /><Relationship Id="rId33" Type="http://schemas.openxmlformats.org/officeDocument/2006/relationships/slide" Target="slides/slide25.xml" /><Relationship Id="rId38"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8.xml" /><Relationship Id="rId20" Type="http://schemas.openxmlformats.org/officeDocument/2006/relationships/slide" Target="slides/slide12.xml" /><Relationship Id="rId29" Type="http://schemas.openxmlformats.org/officeDocument/2006/relationships/slide" Target="slides/slide21.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3.xml" /><Relationship Id="rId24" Type="http://schemas.openxmlformats.org/officeDocument/2006/relationships/slide" Target="slides/slide16.xml" /><Relationship Id="rId32" Type="http://schemas.openxmlformats.org/officeDocument/2006/relationships/slide" Target="slides/slide24.xml" /><Relationship Id="rId37" Type="http://schemas.openxmlformats.org/officeDocument/2006/relationships/presProps" Target="presProps.xml" /><Relationship Id="rId40" Type="http://schemas.openxmlformats.org/officeDocument/2006/relationships/tableStyles" Target="tableStyles.xml" /><Relationship Id="rId5" Type="http://schemas.openxmlformats.org/officeDocument/2006/relationships/slideMaster" Target="slideMasters/slideMaster5.xml" /><Relationship Id="rId15" Type="http://schemas.openxmlformats.org/officeDocument/2006/relationships/slide" Target="slides/slide7.xml" /><Relationship Id="rId23" Type="http://schemas.openxmlformats.org/officeDocument/2006/relationships/slide" Target="slides/slide15.xml" /><Relationship Id="rId28" Type="http://schemas.openxmlformats.org/officeDocument/2006/relationships/slide" Target="slides/slide20.xml" /><Relationship Id="rId36" Type="http://schemas.openxmlformats.org/officeDocument/2006/relationships/tags" Target="tags/tag1.xml" /><Relationship Id="rId10" Type="http://schemas.openxmlformats.org/officeDocument/2006/relationships/slide" Target="slides/slide2.xml" /><Relationship Id="rId19" Type="http://schemas.openxmlformats.org/officeDocument/2006/relationships/slide" Target="slides/slide11.xml" /><Relationship Id="rId31" Type="http://schemas.openxmlformats.org/officeDocument/2006/relationships/slide" Target="slides/slide23.xml" /><Relationship Id="rId4" Type="http://schemas.openxmlformats.org/officeDocument/2006/relationships/slideMaster" Target="slideMasters/slideMaster4.xml" /><Relationship Id="rId9" Type="http://schemas.openxmlformats.org/officeDocument/2006/relationships/slide" Target="slides/slide1.xml" /><Relationship Id="rId14" Type="http://schemas.openxmlformats.org/officeDocument/2006/relationships/slide" Target="slides/slide6.xml" /><Relationship Id="rId22" Type="http://schemas.openxmlformats.org/officeDocument/2006/relationships/slide" Target="slides/slide14.xml" /><Relationship Id="rId27" Type="http://schemas.openxmlformats.org/officeDocument/2006/relationships/slide" Target="slides/slide19.xml" /><Relationship Id="rId30" Type="http://schemas.openxmlformats.org/officeDocument/2006/relationships/slide" Target="slides/slide22.xml" /><Relationship Id="rId35"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4FDA90-410F-461D-B5EA-7B921B7D573B}" type="datetimeFigureOut">
              <a:rPr lang="ru-RU"/>
              <a:pPr>
                <a:defRPr/>
              </a:pPr>
              <a:t>12.04.2023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ECF436-8720-421C-9599-3EE0884E2D0A}" type="slidenum">
              <a:rPr lang="ru-RU"/>
              <a:pPr>
                <a:defRPr/>
              </a:pPr>
              <a:t>‹#›</a:t>
            </a:fld>
            <a:endParaRPr lang="ru-RU"/>
          </a:p>
        </p:txBody>
      </p:sp>
    </p:spTree>
    <p:extLst>
      <p:ext uri="{BB962C8B-B14F-4D97-AF65-F5344CB8AC3E}">
        <p14:creationId xmlns:p14="http://schemas.microsoft.com/office/powerpoint/2010/main" val="2123295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7D0A3-0DA1-43CC-B5E2-193DB5E25CE7}" type="slidenum">
              <a:rPr lang="ru-RU"/>
              <a:pPr fontAlgn="base">
                <a:spcBef>
                  <a:spcPct val="0"/>
                </a:spcBef>
                <a:spcAft>
                  <a:spcPct val="0"/>
                </a:spcAft>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3CC339DF-A6FE-4225-AC5D-5ED01CDF7B3E}"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D8CE581E-8A2D-4EC8-B3C7-E1DD5DE01903}"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9E6C4D4C-D0C0-4CF7-82C9-803E2716307C}"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BCA0EE75-08BB-42A8-A948-97692CB0FC4A}" type="datetimeFigureOut">
              <a:rPr lang="ru-RU"/>
              <a:pPr>
                <a:defRPr/>
              </a:pPr>
              <a:t>12.04.2023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7791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3341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848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746060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12.04.2023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6896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12.04.2023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7759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12.04.2023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3759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20830D21-6FBE-4004-83ED-F2F0FCEE5D91}"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pPr>
                <a:defRPr/>
              </a:pPr>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669021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260523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6397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629188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12.04.2023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3560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27185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490586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155646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513672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12.04.2023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986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04FAFE66-0EB5-4700-8ADF-540B86580861}" type="datetimeFigureOut">
              <a:rPr lang="ru-RU" smtClean="0"/>
              <a:pPr>
                <a:defRPr/>
              </a:pPr>
              <a:t>12.04.2023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12.04.2023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3301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12.04.2023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84352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896244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3614117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21682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29310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12.04.2023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57159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5549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075805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5224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8DD5FB5F-D78B-4BD9-BAED-A6A4B1EB0993}" type="datetimeFigureOut">
              <a:rPr lang="ru-RU" smtClean="0"/>
              <a:pPr>
                <a:defRPr/>
              </a:pPr>
              <a:t>12.04.2023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28040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12.04.2023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91901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12.04.2023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7834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12.04.2023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940576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97944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807767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63272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3618364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12.04.2023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79282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5518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CBC5E9B3-B618-4490-9B0F-ED84222225E3}" type="datetimeFigureOut">
              <a:rPr lang="ru-RU" smtClean="0"/>
              <a:pPr>
                <a:defRPr/>
              </a:pPr>
              <a:t>12.04.2023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834848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755072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001660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12.04.2023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500716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12.04.2023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60571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12.04.2023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18428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258958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30601591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43959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0355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96A0F339-E909-41E9-BC88-70A6B6937456}" type="datetimeFigureOut">
              <a:rPr lang="ru-RU" smtClean="0"/>
              <a:pPr>
                <a:defRPr/>
              </a:pPr>
              <a:t>12.04.2023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12.04.2023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71201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96275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2015727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81032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90345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12.04.2023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129539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12.04.2023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5132827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12.04.2023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4130868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97632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98763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5FAAC715-330B-463E-A834-325B45217719}" type="datetimeFigureOut">
              <a:rPr lang="ru-RU" smtClean="0"/>
              <a:pPr>
                <a:defRPr/>
              </a:pPr>
              <a:t>12.04.2023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58354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233496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12.04.2023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28784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99962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2679330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18130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4752699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12.04.2023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603547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12.04.2023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488767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12.04.2023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8703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29965825-B1E6-4EE0-9AC8-C62864D21CE7}" type="datetimeFigureOut">
              <a:rPr lang="ru-RU" smtClean="0"/>
              <a:pPr>
                <a:defRPr/>
              </a:pPr>
              <a:t>12.04.2023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5536558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446077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244248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294403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12.04.2023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571444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6051110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42605357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7234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2002945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12.04.2023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1441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1083EE42-27D2-4B82-B153-F32EE692B409}" type="datetimeFigureOut">
              <a:rPr lang="ru-RU" smtClean="0"/>
              <a:pPr>
                <a:defRPr/>
              </a:pPr>
              <a:t>12.04.2023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12.04.2023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454629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12.04.2023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18561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3059954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12.04.2023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extLst>
      <p:ext uri="{BB962C8B-B14F-4D97-AF65-F5344CB8AC3E}">
        <p14:creationId xmlns:p14="http://schemas.microsoft.com/office/powerpoint/2010/main" val="18551974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3060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030998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12.04.2023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694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2.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hyperlink" Target="https://presentation-creation.ru/" TargetMode="Externa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theme" Target="../theme/theme2.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5" Type="http://schemas.openxmlformats.org/officeDocument/2006/relationships/image" Target="../media/image2.png"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 Id="rId14" Type="http://schemas.openxmlformats.org/officeDocument/2006/relationships/hyperlink" Target="https://presentation-creation.ru/" TargetMode="Externa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 /><Relationship Id="rId13" Type="http://schemas.openxmlformats.org/officeDocument/2006/relationships/theme" Target="../theme/theme3.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slideLayout" Target="../slideLayouts/slideLayout36.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5" Type="http://schemas.openxmlformats.org/officeDocument/2006/relationships/image" Target="../media/image2.png" /><Relationship Id="rId10" Type="http://schemas.openxmlformats.org/officeDocument/2006/relationships/slideLayout" Target="../slideLayouts/slideLayout34.xml" /><Relationship Id="rId4" Type="http://schemas.openxmlformats.org/officeDocument/2006/relationships/slideLayout" Target="../slideLayouts/slideLayout28.xml" /><Relationship Id="rId9" Type="http://schemas.openxmlformats.org/officeDocument/2006/relationships/slideLayout" Target="../slideLayouts/slideLayout33.xml" /><Relationship Id="rId14" Type="http://schemas.openxmlformats.org/officeDocument/2006/relationships/hyperlink" Target="https://presentation-creation.ru/" TargetMode="Externa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 /><Relationship Id="rId13" Type="http://schemas.openxmlformats.org/officeDocument/2006/relationships/theme" Target="../theme/theme4.xml" /><Relationship Id="rId3" Type="http://schemas.openxmlformats.org/officeDocument/2006/relationships/slideLayout" Target="../slideLayouts/slideLayout39.xml" /><Relationship Id="rId7" Type="http://schemas.openxmlformats.org/officeDocument/2006/relationships/slideLayout" Target="../slideLayouts/slideLayout43.xml" /><Relationship Id="rId12" Type="http://schemas.openxmlformats.org/officeDocument/2006/relationships/slideLayout" Target="../slideLayouts/slideLayout48.xml" /><Relationship Id="rId2" Type="http://schemas.openxmlformats.org/officeDocument/2006/relationships/slideLayout" Target="../slideLayouts/slideLayout38.xml" /><Relationship Id="rId1" Type="http://schemas.openxmlformats.org/officeDocument/2006/relationships/slideLayout" Target="../slideLayouts/slideLayout37.xml" /><Relationship Id="rId6" Type="http://schemas.openxmlformats.org/officeDocument/2006/relationships/slideLayout" Target="../slideLayouts/slideLayout42.xml" /><Relationship Id="rId11" Type="http://schemas.openxmlformats.org/officeDocument/2006/relationships/slideLayout" Target="../slideLayouts/slideLayout47.xml" /><Relationship Id="rId5" Type="http://schemas.openxmlformats.org/officeDocument/2006/relationships/slideLayout" Target="../slideLayouts/slideLayout41.xml" /><Relationship Id="rId15" Type="http://schemas.openxmlformats.org/officeDocument/2006/relationships/image" Target="../media/image2.png" /><Relationship Id="rId10" Type="http://schemas.openxmlformats.org/officeDocument/2006/relationships/slideLayout" Target="../slideLayouts/slideLayout46.xml" /><Relationship Id="rId4" Type="http://schemas.openxmlformats.org/officeDocument/2006/relationships/slideLayout" Target="../slideLayouts/slideLayout40.xml" /><Relationship Id="rId9" Type="http://schemas.openxmlformats.org/officeDocument/2006/relationships/slideLayout" Target="../slideLayouts/slideLayout45.xml" /><Relationship Id="rId14" Type="http://schemas.openxmlformats.org/officeDocument/2006/relationships/hyperlink" Target="https://presentation-creation.ru/" TargetMode="Externa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 /><Relationship Id="rId13" Type="http://schemas.openxmlformats.org/officeDocument/2006/relationships/theme" Target="../theme/theme5.xml" /><Relationship Id="rId3" Type="http://schemas.openxmlformats.org/officeDocument/2006/relationships/slideLayout" Target="../slideLayouts/slideLayout51.xml" /><Relationship Id="rId7" Type="http://schemas.openxmlformats.org/officeDocument/2006/relationships/slideLayout" Target="../slideLayouts/slideLayout55.xml" /><Relationship Id="rId12" Type="http://schemas.openxmlformats.org/officeDocument/2006/relationships/slideLayout" Target="../slideLayouts/slideLayout60.xml" /><Relationship Id="rId2" Type="http://schemas.openxmlformats.org/officeDocument/2006/relationships/slideLayout" Target="../slideLayouts/slideLayout50.xml" /><Relationship Id="rId1" Type="http://schemas.openxmlformats.org/officeDocument/2006/relationships/slideLayout" Target="../slideLayouts/slideLayout49.xml" /><Relationship Id="rId6" Type="http://schemas.openxmlformats.org/officeDocument/2006/relationships/slideLayout" Target="../slideLayouts/slideLayout54.xml" /><Relationship Id="rId11" Type="http://schemas.openxmlformats.org/officeDocument/2006/relationships/slideLayout" Target="../slideLayouts/slideLayout59.xml" /><Relationship Id="rId5" Type="http://schemas.openxmlformats.org/officeDocument/2006/relationships/slideLayout" Target="../slideLayouts/slideLayout53.xml" /><Relationship Id="rId15" Type="http://schemas.openxmlformats.org/officeDocument/2006/relationships/image" Target="../media/image2.png" /><Relationship Id="rId10" Type="http://schemas.openxmlformats.org/officeDocument/2006/relationships/slideLayout" Target="../slideLayouts/slideLayout58.xml" /><Relationship Id="rId4" Type="http://schemas.openxmlformats.org/officeDocument/2006/relationships/slideLayout" Target="../slideLayouts/slideLayout52.xml" /><Relationship Id="rId9" Type="http://schemas.openxmlformats.org/officeDocument/2006/relationships/slideLayout" Target="../slideLayouts/slideLayout57.xml" /><Relationship Id="rId14" Type="http://schemas.openxmlformats.org/officeDocument/2006/relationships/hyperlink" Target="https://presentation-creation.ru/" TargetMode="Externa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 /><Relationship Id="rId13" Type="http://schemas.openxmlformats.org/officeDocument/2006/relationships/theme" Target="../theme/theme6.xml" /><Relationship Id="rId3" Type="http://schemas.openxmlformats.org/officeDocument/2006/relationships/slideLayout" Target="../slideLayouts/slideLayout63.xml" /><Relationship Id="rId7" Type="http://schemas.openxmlformats.org/officeDocument/2006/relationships/slideLayout" Target="../slideLayouts/slideLayout67.xml" /><Relationship Id="rId12" Type="http://schemas.openxmlformats.org/officeDocument/2006/relationships/slideLayout" Target="../slideLayouts/slideLayout72.xml" /><Relationship Id="rId2" Type="http://schemas.openxmlformats.org/officeDocument/2006/relationships/slideLayout" Target="../slideLayouts/slideLayout62.xml" /><Relationship Id="rId1" Type="http://schemas.openxmlformats.org/officeDocument/2006/relationships/slideLayout" Target="../slideLayouts/slideLayout61.xml" /><Relationship Id="rId6" Type="http://schemas.openxmlformats.org/officeDocument/2006/relationships/slideLayout" Target="../slideLayouts/slideLayout66.xml" /><Relationship Id="rId11" Type="http://schemas.openxmlformats.org/officeDocument/2006/relationships/slideLayout" Target="../slideLayouts/slideLayout71.xml" /><Relationship Id="rId5" Type="http://schemas.openxmlformats.org/officeDocument/2006/relationships/slideLayout" Target="../slideLayouts/slideLayout65.xml" /><Relationship Id="rId15" Type="http://schemas.openxmlformats.org/officeDocument/2006/relationships/image" Target="../media/image2.png" /><Relationship Id="rId10" Type="http://schemas.openxmlformats.org/officeDocument/2006/relationships/slideLayout" Target="../slideLayouts/slideLayout70.xml" /><Relationship Id="rId4" Type="http://schemas.openxmlformats.org/officeDocument/2006/relationships/slideLayout" Target="../slideLayouts/slideLayout64.xml" /><Relationship Id="rId9" Type="http://schemas.openxmlformats.org/officeDocument/2006/relationships/slideLayout" Target="../slideLayouts/slideLayout69.xml" /><Relationship Id="rId14" Type="http://schemas.openxmlformats.org/officeDocument/2006/relationships/hyperlink" Target="https://presentation-creation.ru/" TargetMode="Externa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 /><Relationship Id="rId13" Type="http://schemas.openxmlformats.org/officeDocument/2006/relationships/theme" Target="../theme/theme7.xml" /><Relationship Id="rId3" Type="http://schemas.openxmlformats.org/officeDocument/2006/relationships/slideLayout" Target="../slideLayouts/slideLayout75.xml" /><Relationship Id="rId7" Type="http://schemas.openxmlformats.org/officeDocument/2006/relationships/slideLayout" Target="../slideLayouts/slideLayout79.xml" /><Relationship Id="rId12" Type="http://schemas.openxmlformats.org/officeDocument/2006/relationships/slideLayout" Target="../slideLayouts/slideLayout84.xml" /><Relationship Id="rId2" Type="http://schemas.openxmlformats.org/officeDocument/2006/relationships/slideLayout" Target="../slideLayouts/slideLayout74.xml" /><Relationship Id="rId1" Type="http://schemas.openxmlformats.org/officeDocument/2006/relationships/slideLayout" Target="../slideLayouts/slideLayout73.xml" /><Relationship Id="rId6" Type="http://schemas.openxmlformats.org/officeDocument/2006/relationships/slideLayout" Target="../slideLayouts/slideLayout78.xml" /><Relationship Id="rId11" Type="http://schemas.openxmlformats.org/officeDocument/2006/relationships/slideLayout" Target="../slideLayouts/slideLayout83.xml" /><Relationship Id="rId5" Type="http://schemas.openxmlformats.org/officeDocument/2006/relationships/slideLayout" Target="../slideLayouts/slideLayout77.xml" /><Relationship Id="rId15" Type="http://schemas.openxmlformats.org/officeDocument/2006/relationships/image" Target="../media/image2.png" /><Relationship Id="rId10" Type="http://schemas.openxmlformats.org/officeDocument/2006/relationships/slideLayout" Target="../slideLayouts/slideLayout82.xml" /><Relationship Id="rId4" Type="http://schemas.openxmlformats.org/officeDocument/2006/relationships/slideLayout" Target="../slideLayouts/slideLayout76.xml" /><Relationship Id="rId9" Type="http://schemas.openxmlformats.org/officeDocument/2006/relationships/slideLayout" Target="../slideLayouts/slideLayout81.xml" /><Relationship Id="rId14" Type="http://schemas.openxmlformats.org/officeDocument/2006/relationships/hyperlink" Target="https://presentation-creation.ru/" TargetMode="Externa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 /><Relationship Id="rId13" Type="http://schemas.openxmlformats.org/officeDocument/2006/relationships/theme" Target="../theme/theme8.xml" /><Relationship Id="rId3" Type="http://schemas.openxmlformats.org/officeDocument/2006/relationships/slideLayout" Target="../slideLayouts/slideLayout87.xml" /><Relationship Id="rId7" Type="http://schemas.openxmlformats.org/officeDocument/2006/relationships/slideLayout" Target="../slideLayouts/slideLayout91.xml" /><Relationship Id="rId12" Type="http://schemas.openxmlformats.org/officeDocument/2006/relationships/slideLayout" Target="../slideLayouts/slideLayout96.xml" /><Relationship Id="rId2" Type="http://schemas.openxmlformats.org/officeDocument/2006/relationships/slideLayout" Target="../slideLayouts/slideLayout86.xml" /><Relationship Id="rId1" Type="http://schemas.openxmlformats.org/officeDocument/2006/relationships/slideLayout" Target="../slideLayouts/slideLayout85.xml" /><Relationship Id="rId6" Type="http://schemas.openxmlformats.org/officeDocument/2006/relationships/slideLayout" Target="../slideLayouts/slideLayout90.xml" /><Relationship Id="rId11" Type="http://schemas.openxmlformats.org/officeDocument/2006/relationships/slideLayout" Target="../slideLayouts/slideLayout95.xml" /><Relationship Id="rId5" Type="http://schemas.openxmlformats.org/officeDocument/2006/relationships/slideLayout" Target="../slideLayouts/slideLayout89.xml" /><Relationship Id="rId15" Type="http://schemas.openxmlformats.org/officeDocument/2006/relationships/image" Target="../media/image2.png" /><Relationship Id="rId10" Type="http://schemas.openxmlformats.org/officeDocument/2006/relationships/slideLayout" Target="../slideLayouts/slideLayout94.xml" /><Relationship Id="rId4" Type="http://schemas.openxmlformats.org/officeDocument/2006/relationships/slideLayout" Target="../slideLayouts/slideLayout88.xml" /><Relationship Id="rId9" Type="http://schemas.openxmlformats.org/officeDocument/2006/relationships/slideLayout" Target="../slideLayouts/slideLayout93.xml" /><Relationship Id="rId14" Type="http://schemas.openxmlformats.org/officeDocument/2006/relationships/hyperlink" Target="https://presentation-creation.ru/" TargetMode="Externa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1F84285C-78D7-4046-B340-14492E9E32B4}" type="datetimeFigureOut">
              <a:rPr lang="ru-RU" smtClean="0"/>
              <a:pPr>
                <a:defRPr/>
              </a:pPr>
              <a:t>12.04.2023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spd="med">
    <p:fade/>
  </p:transition>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91707396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46539281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2901630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85315103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69661725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4762237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12.04.2023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3933134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transition spd="med">
    <p:fade/>
  </p:transition>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3.png"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5.xml" /></Relationships>
</file>

<file path=ppt/slides/_rels/slide17.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6.xml"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43.xml" /></Relationships>
</file>

<file path=ppt/slides/_rels/slide1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49.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49.xml" /></Relationships>
</file>

<file path=ppt/slides/_rels/slide2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50.xml" /></Relationships>
</file>

<file path=ppt/slides/_rels/slide22.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jpeg" /><Relationship Id="rId1" Type="http://schemas.openxmlformats.org/officeDocument/2006/relationships/slideLayout" Target="../slideLayouts/slideLayout61.xml" /></Relationships>
</file>

<file path=ppt/slides/_rels/slide2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7.jpeg" /><Relationship Id="rId1" Type="http://schemas.openxmlformats.org/officeDocument/2006/relationships/slideLayout" Target="../slideLayouts/slideLayout62.xml" /><Relationship Id="rId4" Type="http://schemas.openxmlformats.org/officeDocument/2006/relationships/image" Target="../media/image20.png" /></Relationships>
</file>

<file path=ppt/slides/_rels/slide24.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7.jpeg" /><Relationship Id="rId1" Type="http://schemas.openxmlformats.org/officeDocument/2006/relationships/slideLayout" Target="../slideLayouts/slideLayout62.xml" /><Relationship Id="rId4" Type="http://schemas.openxmlformats.org/officeDocument/2006/relationships/image" Target="../media/image21.png" /></Relationships>
</file>

<file path=ppt/slides/_rels/slide25.xml.rels><?xml version="1.0" encoding="UTF-8" standalone="yes"?>
<Relationships xmlns="http://schemas.openxmlformats.org/package/2006/relationships"><Relationship Id="rId8" Type="http://schemas.openxmlformats.org/officeDocument/2006/relationships/image" Target="../media/image24.png" /><Relationship Id="rId3" Type="http://schemas.openxmlformats.org/officeDocument/2006/relationships/hyperlink" Target="http://www.testportal.gov.ua/" TargetMode="External" /><Relationship Id="rId7" Type="http://schemas.openxmlformats.org/officeDocument/2006/relationships/image" Target="../media/image3.png" /><Relationship Id="rId2" Type="http://schemas.openxmlformats.org/officeDocument/2006/relationships/image" Target="../media/image22.png" /><Relationship Id="rId1" Type="http://schemas.openxmlformats.org/officeDocument/2006/relationships/slideLayout" Target="../slideLayouts/slideLayout74.xml" /><Relationship Id="rId6" Type="http://schemas.openxmlformats.org/officeDocument/2006/relationships/hyperlink" Target="http://www.mon.gov.ua/" TargetMode="External" /><Relationship Id="rId5" Type="http://schemas.openxmlformats.org/officeDocument/2006/relationships/image" Target="../media/image23.png" /><Relationship Id="rId4" Type="http://schemas.openxmlformats.org/officeDocument/2006/relationships/hyperlink" Target="https://vstup.edbo.gov.ua/" TargetMode="External" /></Relationships>
</file>

<file path=ppt/slides/_rels/slide2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86.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212976"/>
            <a:ext cx="7920880" cy="1077218"/>
          </a:xfrm>
          <a:prstGeom prst="rect">
            <a:avLst/>
          </a:prstGeom>
          <a:noFill/>
        </p:spPr>
        <p:txBody>
          <a:bodyPr wrap="square" rtlCol="0">
            <a:spAutoFit/>
          </a:bodyPr>
          <a:lstStyle/>
          <a:p>
            <a:pPr algn="ctr" hangingPunct="0"/>
            <a:r>
              <a:rPr lang="uk-UA" sz="3200" b="1" dirty="0">
                <a:solidFill>
                  <a:srgbClr val="0000CC"/>
                </a:solidFill>
                <a:latin typeface="Times New Roman" panose="02020603050405020304" pitchFamily="18" charset="0"/>
                <a:cs typeface="Times New Roman" panose="02020603050405020304" pitchFamily="18" charset="0"/>
              </a:rPr>
              <a:t>«Вступна кампанія 2023 в Україні: зміни, деталі, роз’яснення»</a:t>
            </a:r>
            <a:endParaRPr lang="ru-RU" sz="3200"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71600" y="1628800"/>
            <a:ext cx="7416824" cy="1077218"/>
          </a:xfrm>
          <a:prstGeom prst="rect">
            <a:avLst/>
          </a:prstGeom>
          <a:noFill/>
        </p:spPr>
        <p:txBody>
          <a:bodyPr wrap="square" rtlCol="0">
            <a:spAutoFit/>
          </a:bodyPr>
          <a:lstStyle/>
          <a:p>
            <a:pPr algn="ctr"/>
            <a:r>
              <a:rPr lang="uk-UA" sz="3200" dirty="0">
                <a:solidFill>
                  <a:srgbClr val="FF0000"/>
                </a:solidFill>
                <a:latin typeface="Times New Roman" panose="02020603050405020304" pitchFamily="18" charset="0"/>
                <a:cs typeface="Times New Roman" panose="02020603050405020304" pitchFamily="18" charset="0"/>
              </a:rPr>
              <a:t>Донбаська державна машинобудівна академія</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9912" y="404664"/>
            <a:ext cx="4248472"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Пошук інформації про НМТ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251520" y="1700808"/>
            <a:ext cx="8676578" cy="4159391"/>
          </a:xfrm>
          <a:prstGeom prst="rect">
            <a:avLst/>
          </a:prstGeom>
        </p:spPr>
      </p:pic>
    </p:spTree>
    <p:extLst>
      <p:ext uri="{BB962C8B-B14F-4D97-AF65-F5344CB8AC3E}">
        <p14:creationId xmlns:p14="http://schemas.microsoft.com/office/powerpoint/2010/main" val="2750201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24128" y="298791"/>
            <a:ext cx="2592288"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400" dirty="0">
                <a:solidFill>
                  <a:srgbClr val="0000CC"/>
                </a:solidFill>
                <a:latin typeface="Times New Roman" panose="02020603050405020304" pitchFamily="18" charset="0"/>
                <a:cs typeface="Times New Roman" panose="02020603050405020304" pitchFamily="18" charset="0"/>
              </a:rPr>
              <a:t>Як буде </a:t>
            </a:r>
            <a:r>
              <a:rPr lang="ru-RU" sz="1400" dirty="0" err="1">
                <a:solidFill>
                  <a:srgbClr val="0000CC"/>
                </a:solidFill>
                <a:latin typeface="Times New Roman" panose="02020603050405020304" pitchFamily="18" charset="0"/>
                <a:cs typeface="Times New Roman" panose="02020603050405020304" pitchFamily="18" charset="0"/>
              </a:rPr>
              <a:t>оцінено</a:t>
            </a:r>
            <a:r>
              <a:rPr lang="ru-RU" sz="1400" dirty="0">
                <a:solidFill>
                  <a:srgbClr val="0000CC"/>
                </a:solidFill>
                <a:latin typeface="Times New Roman" panose="02020603050405020304" pitchFamily="18" charset="0"/>
                <a:cs typeface="Times New Roman" panose="02020603050405020304" pitchFamily="18" charset="0"/>
              </a:rPr>
              <a:t> НМТ?</a:t>
            </a:r>
          </a:p>
        </p:txBody>
      </p:sp>
      <p:sp>
        <p:nvSpPr>
          <p:cNvPr id="7" name="TextBox 6"/>
          <p:cNvSpPr txBox="1"/>
          <p:nvPr/>
        </p:nvSpPr>
        <p:spPr>
          <a:xfrm>
            <a:off x="289846" y="698424"/>
            <a:ext cx="8026570" cy="193899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Завдання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будуть</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оцінені</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відповідно</a:t>
            </a:r>
            <a:r>
              <a:rPr lang="ru-RU" sz="2000" dirty="0">
                <a:solidFill>
                  <a:srgbClr val="0000CC"/>
                </a:solidFill>
                <a:latin typeface="Times New Roman" panose="02020603050405020304" pitchFamily="18" charset="0"/>
                <a:cs typeface="Times New Roman" panose="02020603050405020304" pitchFamily="18" charset="0"/>
              </a:rPr>
              <a:t> до </a:t>
            </a:r>
            <a:r>
              <a:rPr lang="ru-RU" sz="2000" dirty="0" err="1">
                <a:solidFill>
                  <a:srgbClr val="0000CC"/>
                </a:solidFill>
                <a:latin typeface="Times New Roman" panose="02020603050405020304" pitchFamily="18" charset="0"/>
                <a:cs typeface="Times New Roman" panose="02020603050405020304" pitchFamily="18" charset="0"/>
              </a:rPr>
              <a:t>схеми</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нарахування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балів</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подібної</a:t>
            </a:r>
            <a:r>
              <a:rPr lang="ru-RU" sz="2000" dirty="0">
                <a:solidFill>
                  <a:srgbClr val="0000CC"/>
                </a:solidFill>
                <a:latin typeface="Times New Roman" panose="02020603050405020304" pitchFamily="18" charset="0"/>
                <a:cs typeface="Times New Roman" panose="02020603050405020304" pitchFamily="18" charset="0"/>
              </a:rPr>
              <a:t> до </a:t>
            </a:r>
            <a:r>
              <a:rPr lang="ru-RU" sz="2000" dirty="0" err="1">
                <a:solidFill>
                  <a:srgbClr val="0000CC"/>
                </a:solidFill>
                <a:latin typeface="Times New Roman" panose="02020603050405020304" pitchFamily="18" charset="0"/>
                <a:cs typeface="Times New Roman" panose="02020603050405020304" pitchFamily="18" charset="0"/>
              </a:rPr>
              <a:t>тієї</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що</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використовується</a:t>
            </a:r>
            <a:r>
              <a:rPr lang="ru-RU" sz="2000" dirty="0">
                <a:solidFill>
                  <a:srgbClr val="0000CC"/>
                </a:solidFill>
                <a:latin typeface="Times New Roman" panose="02020603050405020304" pitchFamily="18" charset="0"/>
                <a:cs typeface="Times New Roman" panose="02020603050405020304" pitchFamily="18" charset="0"/>
              </a:rPr>
              <a:t> в ЗНО. За </a:t>
            </a:r>
            <a:r>
              <a:rPr lang="ru-RU" sz="2000" dirty="0" err="1">
                <a:solidFill>
                  <a:srgbClr val="0000CC"/>
                </a:solidFill>
                <a:latin typeface="Times New Roman" panose="02020603050405020304" pitchFamily="18" charset="0"/>
                <a:cs typeface="Times New Roman" panose="02020603050405020304" pitchFamily="18" charset="0"/>
              </a:rPr>
              <a:t>виконання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кожної</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складової</a:t>
            </a:r>
            <a:r>
              <a:rPr lang="ru-RU" sz="2000" dirty="0">
                <a:solidFill>
                  <a:srgbClr val="0000CC"/>
                </a:solidFill>
                <a:latin typeface="Times New Roman" panose="02020603050405020304" pitchFamily="18" charset="0"/>
                <a:cs typeface="Times New Roman" panose="02020603050405020304" pitchFamily="18" charset="0"/>
              </a:rPr>
              <a:t> тесту </a:t>
            </a:r>
            <a:r>
              <a:rPr lang="ru-RU" sz="2000" dirty="0" err="1">
                <a:solidFill>
                  <a:srgbClr val="0000CC"/>
                </a:solidFill>
                <a:latin typeface="Times New Roman" panose="02020603050405020304" pitchFamily="18" charset="0"/>
                <a:cs typeface="Times New Roman" panose="02020603050405020304" pitchFamily="18" charset="0"/>
              </a:rPr>
              <a:t>учасник</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після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завершення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тестування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отримає</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окремий</a:t>
            </a:r>
            <a:r>
              <a:rPr lang="ru-RU" sz="2000" dirty="0">
                <a:solidFill>
                  <a:srgbClr val="0000CC"/>
                </a:solidFill>
                <a:latin typeface="Times New Roman" panose="02020603050405020304" pitchFamily="18" charset="0"/>
                <a:cs typeface="Times New Roman" panose="02020603050405020304" pitchFamily="18" charset="0"/>
              </a:rPr>
              <a:t> результат. Для </a:t>
            </a:r>
            <a:r>
              <a:rPr lang="ru-RU" sz="2000" dirty="0" err="1">
                <a:solidFill>
                  <a:srgbClr val="0000CC"/>
                </a:solidFill>
                <a:latin typeface="Times New Roman" panose="02020603050405020304" pitchFamily="18" charset="0"/>
                <a:cs typeface="Times New Roman" panose="02020603050405020304" pitchFamily="18" charset="0"/>
              </a:rPr>
              <a:t>отримання</a:t>
            </a:r>
            <a:r>
              <a:rPr lang="ru-RU" sz="2000" dirty="0">
                <a:solidFill>
                  <a:srgbClr val="0000CC"/>
                </a:solidFill>
                <a:latin typeface="Times New Roman" panose="02020603050405020304" pitchFamily="18" charset="0"/>
                <a:cs typeface="Times New Roman" panose="02020603050405020304" pitchFamily="18" charset="0"/>
              </a:rPr>
              <a:t> результату за шкалою 100-200 </a:t>
            </a:r>
            <a:r>
              <a:rPr lang="ru-RU" sz="2000" dirty="0" err="1">
                <a:solidFill>
                  <a:srgbClr val="0000CC"/>
                </a:solidFill>
                <a:latin typeface="Times New Roman" panose="02020603050405020304" pitchFamily="18" charset="0"/>
                <a:cs typeface="Times New Roman" panose="02020603050405020304" pitchFamily="18" charset="0"/>
              </a:rPr>
              <a:t>балів</a:t>
            </a:r>
            <a:r>
              <a:rPr lang="ru-RU" sz="2000" dirty="0">
                <a:solidFill>
                  <a:srgbClr val="0000CC"/>
                </a:solidFill>
                <a:latin typeface="Times New Roman" panose="02020603050405020304" pitchFamily="18" charset="0"/>
                <a:cs typeface="Times New Roman" panose="02020603050405020304" pitchFamily="18" charset="0"/>
              </a:rPr>
              <a:t> з кожного предмета НМТ </a:t>
            </a:r>
            <a:r>
              <a:rPr lang="ru-RU" sz="2000" dirty="0" err="1">
                <a:solidFill>
                  <a:srgbClr val="0000CC"/>
                </a:solidFill>
                <a:latin typeface="Times New Roman" panose="02020603050405020304" pitchFamily="18" charset="0"/>
                <a:cs typeface="Times New Roman" panose="02020603050405020304" pitchFamily="18" charset="0"/>
              </a:rPr>
              <a:t>потрібно</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набрати</a:t>
            </a:r>
            <a:r>
              <a:rPr lang="ru-RU" sz="2000" dirty="0">
                <a:solidFill>
                  <a:srgbClr val="0000CC"/>
                </a:solidFill>
                <a:latin typeface="Times New Roman" panose="02020603050405020304" pitchFamily="18" charset="0"/>
                <a:cs typeface="Times New Roman" panose="02020603050405020304" pitchFamily="18" charset="0"/>
              </a:rPr>
              <a:t> не </a:t>
            </a:r>
            <a:r>
              <a:rPr lang="ru-RU" sz="2000" dirty="0" err="1">
                <a:solidFill>
                  <a:srgbClr val="0000CC"/>
                </a:solidFill>
                <a:latin typeface="Times New Roman" panose="02020603050405020304" pitchFamily="18" charset="0"/>
                <a:cs typeface="Times New Roman" panose="02020603050405020304" pitchFamily="18" charset="0"/>
              </a:rPr>
              <a:t>менше</a:t>
            </a:r>
            <a:r>
              <a:rPr lang="ru-RU" sz="2000" dirty="0">
                <a:solidFill>
                  <a:srgbClr val="0000CC"/>
                </a:solidFill>
                <a:latin typeface="Times New Roman" panose="02020603050405020304" pitchFamily="18" charset="0"/>
                <a:cs typeface="Times New Roman" panose="02020603050405020304" pitchFamily="18" charset="0"/>
              </a:rPr>
              <a:t> 10 % </a:t>
            </a:r>
            <a:r>
              <a:rPr lang="ru-RU" sz="2000" dirty="0" err="1">
                <a:solidFill>
                  <a:srgbClr val="0000CC"/>
                </a:solidFill>
                <a:latin typeface="Times New Roman" panose="02020603050405020304" pitchFamily="18" charset="0"/>
                <a:cs typeface="Times New Roman" panose="02020603050405020304" pitchFamily="18" charset="0"/>
              </a:rPr>
              <a:t>від</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загальної</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кількості</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тестових</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балів</a:t>
            </a:r>
            <a:r>
              <a:rPr lang="ru-RU" sz="2000" dirty="0">
                <a:solidFill>
                  <a:srgbClr val="0000CC"/>
                </a:solidFill>
                <a:latin typeface="Times New Roman" panose="02020603050405020304" pitchFamily="18" charset="0"/>
                <a:cs typeface="Times New Roman" panose="02020603050405020304" pitchFamily="18" charset="0"/>
              </a:rPr>
              <a:t>.</a:t>
            </a:r>
          </a:p>
        </p:txBody>
      </p:sp>
      <p:pic>
        <p:nvPicPr>
          <p:cNvPr id="4" name="Рисунок 3"/>
          <p:cNvPicPr>
            <a:picLocks noChangeAspect="1"/>
          </p:cNvPicPr>
          <p:nvPr/>
        </p:nvPicPr>
        <p:blipFill>
          <a:blip r:embed="rId3"/>
          <a:stretch>
            <a:fillRect/>
          </a:stretch>
        </p:blipFill>
        <p:spPr>
          <a:xfrm>
            <a:off x="1043608" y="2729272"/>
            <a:ext cx="6543245" cy="3849592"/>
          </a:xfrm>
          <a:prstGeom prst="rect">
            <a:avLst/>
          </a:prstGeom>
        </p:spPr>
      </p:pic>
    </p:spTree>
    <p:extLst>
      <p:ext uri="{BB962C8B-B14F-4D97-AF65-F5344CB8AC3E}">
        <p14:creationId xmlns:p14="http://schemas.microsoft.com/office/powerpoint/2010/main" val="239148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46043" y="306763"/>
            <a:ext cx="7848872" cy="830997"/>
          </a:xfrm>
          <a:prstGeom prst="rect">
            <a:avLst/>
          </a:prstGeom>
        </p:spPr>
        <p:txBody>
          <a:bodyPr wrap="square">
            <a:spAutoFit/>
          </a:bodyPr>
          <a:lstStyle/>
          <a:p>
            <a:pPr algn="ctr"/>
            <a:r>
              <a:rPr lang="ru-RU" sz="2400" b="1" dirty="0">
                <a:solidFill>
                  <a:srgbClr val="0000CC"/>
                </a:solidFill>
                <a:latin typeface="Times New Roman" panose="02020603050405020304" pitchFamily="18" charset="0"/>
                <a:cs typeface="Times New Roman" panose="02020603050405020304" pitchFamily="18" charset="0"/>
              </a:rPr>
              <a:t>Структура блоку НМТ з </a:t>
            </a:r>
            <a:r>
              <a:rPr lang="ru-RU" sz="2400" b="1" dirty="0" err="1">
                <a:solidFill>
                  <a:srgbClr val="0000CC"/>
                </a:solidFill>
                <a:latin typeface="Times New Roman" panose="02020603050405020304" pitchFamily="18" charset="0"/>
                <a:cs typeface="Times New Roman" panose="02020603050405020304" pitchFamily="18" charset="0"/>
              </a:rPr>
              <a:t>української</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мови</a:t>
            </a: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b="1" dirty="0">
              <a:solidFill>
                <a:schemeClr val="bg1"/>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953" y="188641"/>
            <a:ext cx="88455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7820" y="741255"/>
            <a:ext cx="8312322" cy="1754326"/>
          </a:xfrm>
          <a:prstGeom prst="rect">
            <a:avLst/>
          </a:prstGeom>
          <a:noFill/>
        </p:spPr>
        <p:txBody>
          <a:bodyPr wrap="square" rtlCol="0">
            <a:spAutoFit/>
          </a:bodyPr>
          <a:lstStyle/>
          <a:p>
            <a:pPr algn="just"/>
            <a:r>
              <a:rPr lang="ru-RU" dirty="0" err="1">
                <a:solidFill>
                  <a:srgbClr val="0000CC"/>
                </a:solidFill>
                <a:latin typeface="Times New Roman" panose="02020603050405020304" pitchFamily="18" charset="0"/>
                <a:cs typeface="Times New Roman" panose="02020603050405020304" pitchFamily="18" charset="0"/>
              </a:rPr>
              <a:t>Усього</a:t>
            </a:r>
            <a:r>
              <a:rPr lang="ru-RU" dirty="0">
                <a:solidFill>
                  <a:srgbClr val="0000CC"/>
                </a:solidFill>
                <a:latin typeface="Times New Roman" panose="02020603050405020304" pitchFamily="18" charset="0"/>
                <a:cs typeface="Times New Roman" panose="02020603050405020304" pitchFamily="18" charset="0"/>
              </a:rPr>
              <a:t> в </a:t>
            </a:r>
            <a:r>
              <a:rPr lang="ru-RU" dirty="0" err="1">
                <a:solidFill>
                  <a:srgbClr val="0000CC"/>
                </a:solidFill>
                <a:latin typeface="Times New Roman" panose="02020603050405020304" pitchFamily="18" charset="0"/>
                <a:cs typeface="Times New Roman" panose="02020603050405020304" pitchFamily="18" charset="0"/>
              </a:rPr>
              <a:t>блоці</a:t>
            </a:r>
            <a:r>
              <a:rPr lang="ru-RU" dirty="0">
                <a:solidFill>
                  <a:srgbClr val="0000CC"/>
                </a:solidFill>
                <a:latin typeface="Times New Roman" panose="02020603050405020304" pitchFamily="18" charset="0"/>
                <a:cs typeface="Times New Roman" panose="02020603050405020304" pitchFamily="18" charset="0"/>
              </a:rPr>
              <a:t> НМТ з </a:t>
            </a:r>
            <a:r>
              <a:rPr lang="ru-RU" dirty="0" err="1">
                <a:solidFill>
                  <a:srgbClr val="0000CC"/>
                </a:solidFill>
                <a:latin typeface="Times New Roman" panose="02020603050405020304" pitchFamily="18" charset="0"/>
                <a:cs typeface="Times New Roman" panose="02020603050405020304" pitchFamily="18" charset="0"/>
              </a:rPr>
              <a:t>української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мови</a:t>
            </a:r>
            <a:r>
              <a:rPr lang="ru-RU" dirty="0">
                <a:solidFill>
                  <a:srgbClr val="0000CC"/>
                </a:solidFill>
                <a:latin typeface="Times New Roman" panose="02020603050405020304" pitchFamily="18" charset="0"/>
                <a:cs typeface="Times New Roman" panose="02020603050405020304" pitchFamily="18" charset="0"/>
              </a:rPr>
              <a:t> </a:t>
            </a:r>
            <a:r>
              <a:rPr lang="ru-RU" b="1" dirty="0">
                <a:solidFill>
                  <a:srgbClr val="0000CC"/>
                </a:solidFill>
                <a:latin typeface="Times New Roman" panose="02020603050405020304" pitchFamily="18" charset="0"/>
                <a:cs typeface="Times New Roman" panose="02020603050405020304" pitchFamily="18" charset="0"/>
              </a:rPr>
              <a:t>буде 30 </a:t>
            </a:r>
            <a:r>
              <a:rPr lang="ru-RU" b="1"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поміж</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яких</a:t>
            </a:r>
            <a:r>
              <a:rPr lang="ru-RU" dirty="0">
                <a:solidFill>
                  <a:srgbClr val="0000CC"/>
                </a:solidFill>
                <a:latin typeface="Times New Roman" panose="02020603050405020304" pitchFamily="18" charset="0"/>
                <a:cs typeface="Times New Roman" panose="02020603050405020304" pitchFamily="18" charset="0"/>
              </a:rPr>
              <a:t>: </a:t>
            </a:r>
          </a:p>
          <a:p>
            <a:pPr marL="285750" indent="-285750" algn="just">
              <a:buFontTx/>
              <a:buChar char="-"/>
            </a:pPr>
            <a:r>
              <a:rPr lang="ru-RU" dirty="0">
                <a:solidFill>
                  <a:srgbClr val="0000CC"/>
                </a:solidFill>
                <a:latin typeface="Times New Roman" panose="02020603050405020304" pitchFamily="18" charset="0"/>
                <a:cs typeface="Times New Roman" panose="02020603050405020304" pitchFamily="18" charset="0"/>
              </a:rPr>
              <a:t>10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вибором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однієї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правильної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відповіді</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чотирьох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варіантів</a:t>
            </a:r>
            <a:r>
              <a:rPr lang="ru-RU" dirty="0">
                <a:solidFill>
                  <a:srgbClr val="0000CC"/>
                </a:solidFill>
                <a:latin typeface="Times New Roman" panose="02020603050405020304" pitchFamily="18" charset="0"/>
                <a:cs typeface="Times New Roman" panose="02020603050405020304" pitchFamily="18" charset="0"/>
              </a:rPr>
              <a:t>;</a:t>
            </a:r>
          </a:p>
          <a:p>
            <a:pPr marL="285750" indent="-285750" algn="just">
              <a:buFontTx/>
              <a:buChar char="-"/>
            </a:pPr>
            <a:r>
              <a:rPr lang="ru-RU" dirty="0">
                <a:solidFill>
                  <a:srgbClr val="0000CC"/>
                </a:solidFill>
                <a:latin typeface="Times New Roman" panose="02020603050405020304" pitchFamily="18" charset="0"/>
                <a:cs typeface="Times New Roman" panose="02020603050405020304" pitchFamily="18" charset="0"/>
              </a:rPr>
              <a:t>15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вибором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однієї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правильної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відповіді</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п’яти</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варіантів</a:t>
            </a:r>
            <a:r>
              <a:rPr lang="ru-RU" dirty="0">
                <a:solidFill>
                  <a:srgbClr val="0000CC"/>
                </a:solidFill>
                <a:latin typeface="Times New Roman" panose="02020603050405020304" pitchFamily="18" charset="0"/>
                <a:cs typeface="Times New Roman" panose="02020603050405020304" pitchFamily="18" charset="0"/>
              </a:rPr>
              <a:t>;</a:t>
            </a:r>
          </a:p>
          <a:p>
            <a:pPr algn="just"/>
            <a:r>
              <a:rPr lang="ru-RU" dirty="0">
                <a:solidFill>
                  <a:srgbClr val="0000CC"/>
                </a:solidFill>
                <a:latin typeface="Times New Roman" panose="02020603050405020304" pitchFamily="18" charset="0"/>
                <a:cs typeface="Times New Roman" panose="02020603050405020304" pitchFamily="18" charset="0"/>
              </a:rPr>
              <a:t>- 5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встановлення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відповідності</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потрібно</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встановити</a:t>
            </a:r>
            <a:r>
              <a:rPr lang="ru-RU" dirty="0">
                <a:solidFill>
                  <a:srgbClr val="0000CC"/>
                </a:solidFill>
                <a:latin typeface="Times New Roman" panose="02020603050405020304" pitchFamily="18" charset="0"/>
                <a:cs typeface="Times New Roman" panose="02020603050405020304" pitchFamily="18" charset="0"/>
              </a:rPr>
              <a:t> по 4 з 5 «</a:t>
            </a:r>
            <a:r>
              <a:rPr lang="ru-RU" dirty="0" err="1">
                <a:solidFill>
                  <a:srgbClr val="0000CC"/>
                </a:solidFill>
                <a:latin typeface="Times New Roman" panose="02020603050405020304" pitchFamily="18" charset="0"/>
                <a:cs typeface="Times New Roman" panose="02020603050405020304" pitchFamily="18" charset="0"/>
              </a:rPr>
              <a:t>логічні</a:t>
            </a:r>
            <a:r>
              <a:rPr lang="ru-RU" dirty="0">
                <a:solidFill>
                  <a:srgbClr val="0000CC"/>
                </a:solidFill>
                <a:latin typeface="Times New Roman" panose="02020603050405020304" pitchFamily="18" charset="0"/>
                <a:cs typeface="Times New Roman" panose="02020603050405020304" pitchFamily="18" charset="0"/>
              </a:rPr>
              <a:t> пари»).</a:t>
            </a:r>
          </a:p>
          <a:p>
            <a:pPr algn="just"/>
            <a:endParaRPr lang="ru-RU" dirty="0">
              <a:solidFill>
                <a:srgbClr val="0000CC"/>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577820" y="2204864"/>
            <a:ext cx="7990318" cy="4473687"/>
          </a:xfrm>
          <a:prstGeom prst="rect">
            <a:avLst/>
          </a:prstGeom>
        </p:spPr>
      </p:pic>
    </p:spTree>
    <p:extLst>
      <p:ext uri="{BB962C8B-B14F-4D97-AF65-F5344CB8AC3E}">
        <p14:creationId xmlns:p14="http://schemas.microsoft.com/office/powerpoint/2010/main" val="3754632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87624" y="332656"/>
            <a:ext cx="6840760" cy="461665"/>
          </a:xfrm>
          <a:prstGeom prst="rect">
            <a:avLst/>
          </a:prstGeom>
        </p:spPr>
        <p:txBody>
          <a:bodyPr wrap="square">
            <a:spAutoFit/>
          </a:bodyPr>
          <a:lstStyle/>
          <a:p>
            <a:pPr algn="ctr"/>
            <a:r>
              <a:rPr lang="ru-RU" sz="2400" b="1" dirty="0">
                <a:solidFill>
                  <a:srgbClr val="0000CC"/>
                </a:solidFill>
                <a:latin typeface="Times New Roman" panose="02020603050405020304" pitchFamily="18" charset="0"/>
                <a:cs typeface="Times New Roman" panose="02020603050405020304" pitchFamily="18" charset="0"/>
              </a:rPr>
              <a:t>Структура блоку НМТ з математики</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720795"/>
            <a:ext cx="8424936" cy="1477328"/>
          </a:xfrm>
          <a:prstGeom prst="rect">
            <a:avLst/>
          </a:prstGeom>
        </p:spPr>
        <p:txBody>
          <a:bodyPr wrap="square">
            <a:spAutoFit/>
          </a:bodyPr>
          <a:lstStyle/>
          <a:p>
            <a:r>
              <a:rPr lang="ru-RU" dirty="0" err="1">
                <a:solidFill>
                  <a:srgbClr val="0000CC"/>
                </a:solidFill>
                <a:latin typeface="Times New Roman" panose="02020603050405020304" pitchFamily="18" charset="0"/>
                <a:cs typeface="Times New Roman" panose="02020603050405020304" pitchFamily="18" charset="0"/>
              </a:rPr>
              <a:t>Усього</a:t>
            </a:r>
            <a:r>
              <a:rPr lang="ru-RU" dirty="0">
                <a:solidFill>
                  <a:srgbClr val="0000CC"/>
                </a:solidFill>
                <a:latin typeface="Times New Roman" panose="02020603050405020304" pitchFamily="18" charset="0"/>
                <a:cs typeface="Times New Roman" panose="02020603050405020304" pitchFamily="18" charset="0"/>
              </a:rPr>
              <a:t> в </a:t>
            </a:r>
            <a:r>
              <a:rPr lang="ru-RU" dirty="0" err="1">
                <a:solidFill>
                  <a:srgbClr val="0000CC"/>
                </a:solidFill>
                <a:latin typeface="Times New Roman" panose="02020603050405020304" pitchFamily="18" charset="0"/>
                <a:cs typeface="Times New Roman" panose="02020603050405020304" pitchFamily="18" charset="0"/>
              </a:rPr>
              <a:t>блоці</a:t>
            </a:r>
            <a:r>
              <a:rPr lang="ru-RU" dirty="0">
                <a:solidFill>
                  <a:srgbClr val="0000CC"/>
                </a:solidFill>
                <a:latin typeface="Times New Roman" panose="02020603050405020304" pitchFamily="18" charset="0"/>
                <a:cs typeface="Times New Roman" panose="02020603050405020304" pitchFamily="18" charset="0"/>
              </a:rPr>
              <a:t> НМТ з математики буде 22 </a:t>
            </a:r>
            <a:r>
              <a:rPr lang="ru-RU" dirty="0" err="1">
                <a:solidFill>
                  <a:srgbClr val="0000CC"/>
                </a:solidFill>
                <a:latin typeface="Times New Roman" panose="02020603050405020304" pitchFamily="18" charset="0"/>
                <a:cs typeface="Times New Roman" panose="02020603050405020304" pitchFamily="18" charset="0"/>
              </a:rPr>
              <a:t>завдання</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поміж</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яких</a:t>
            </a:r>
            <a:r>
              <a:rPr lang="ru-RU" dirty="0">
                <a:solidFill>
                  <a:srgbClr val="0000CC"/>
                </a:solidFill>
                <a:latin typeface="Times New Roman" panose="02020603050405020304" pitchFamily="18" charset="0"/>
                <a:cs typeface="Times New Roman" panose="02020603050405020304" pitchFamily="18" charset="0"/>
              </a:rPr>
              <a:t>:</a:t>
            </a:r>
          </a:p>
          <a:p>
            <a:r>
              <a:rPr lang="ru-RU" dirty="0">
                <a:solidFill>
                  <a:srgbClr val="0000CC"/>
                </a:solidFill>
                <a:latin typeface="Times New Roman" panose="02020603050405020304" pitchFamily="18" charset="0"/>
                <a:cs typeface="Times New Roman" panose="02020603050405020304" pitchFamily="18" charset="0"/>
              </a:rPr>
              <a:t>- 15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вибором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однієї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правильної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відповіді</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п’яти</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запропонованих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варіантів</a:t>
            </a:r>
            <a:r>
              <a:rPr lang="ru-RU" dirty="0">
                <a:solidFill>
                  <a:srgbClr val="0000CC"/>
                </a:solidFill>
                <a:latin typeface="Times New Roman" panose="02020603050405020304" pitchFamily="18" charset="0"/>
                <a:cs typeface="Times New Roman" panose="02020603050405020304" pitchFamily="18" charset="0"/>
              </a:rPr>
              <a:t>;</a:t>
            </a:r>
          </a:p>
          <a:p>
            <a:r>
              <a:rPr lang="ru-RU" dirty="0">
                <a:solidFill>
                  <a:srgbClr val="0000CC"/>
                </a:solidFill>
                <a:latin typeface="Times New Roman" panose="02020603050405020304" pitchFamily="18" charset="0"/>
                <a:cs typeface="Times New Roman" panose="02020603050405020304" pitchFamily="18" charset="0"/>
              </a:rPr>
              <a:t>- 3 </a:t>
            </a:r>
            <a:r>
              <a:rPr lang="ru-RU" dirty="0" err="1">
                <a:solidFill>
                  <a:srgbClr val="0000CC"/>
                </a:solidFill>
                <a:latin typeface="Times New Roman" panose="02020603050405020304" pitchFamily="18" charset="0"/>
                <a:cs typeface="Times New Roman" panose="02020603050405020304" pitchFamily="18" charset="0"/>
              </a:rPr>
              <a:t>завдання</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встановлення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відповідності</a:t>
            </a:r>
            <a:r>
              <a:rPr lang="ru-RU" dirty="0">
                <a:solidFill>
                  <a:srgbClr val="0000CC"/>
                </a:solidFill>
                <a:latin typeface="Times New Roman" panose="02020603050405020304" pitchFamily="18" charset="0"/>
                <a:cs typeface="Times New Roman" panose="02020603050405020304" pitchFamily="18" charset="0"/>
              </a:rPr>
              <a:t> по 3 з 5 «</a:t>
            </a:r>
            <a:r>
              <a:rPr lang="ru-RU" dirty="0" err="1">
                <a:solidFill>
                  <a:srgbClr val="0000CC"/>
                </a:solidFill>
                <a:latin typeface="Times New Roman" panose="02020603050405020304" pitchFamily="18" charset="0"/>
                <a:cs typeface="Times New Roman" panose="02020603050405020304" pitchFamily="18" charset="0"/>
              </a:rPr>
              <a:t>логічні</a:t>
            </a:r>
            <a:r>
              <a:rPr lang="ru-RU" dirty="0">
                <a:solidFill>
                  <a:srgbClr val="0000CC"/>
                </a:solidFill>
                <a:latin typeface="Times New Roman" panose="02020603050405020304" pitchFamily="18" charset="0"/>
                <a:cs typeface="Times New Roman" panose="02020603050405020304" pitchFamily="18" charset="0"/>
              </a:rPr>
              <a:t> пари»;</a:t>
            </a:r>
          </a:p>
          <a:p>
            <a:r>
              <a:rPr lang="ru-RU" dirty="0">
                <a:solidFill>
                  <a:srgbClr val="0000CC"/>
                </a:solidFill>
                <a:latin typeface="Times New Roman" panose="02020603050405020304" pitchFamily="18" charset="0"/>
                <a:cs typeface="Times New Roman" panose="02020603050405020304" pitchFamily="18" charset="0"/>
              </a:rPr>
              <a:t>- 4 </a:t>
            </a:r>
            <a:r>
              <a:rPr lang="ru-RU" dirty="0" err="1">
                <a:solidFill>
                  <a:srgbClr val="0000CC"/>
                </a:solidFill>
                <a:latin typeface="Times New Roman" panose="02020603050405020304" pitchFamily="18" charset="0"/>
                <a:cs typeface="Times New Roman" panose="02020603050405020304" pitchFamily="18" charset="0"/>
              </a:rPr>
              <a:t>завдання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відкритої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форми</a:t>
            </a:r>
            <a:r>
              <a:rPr lang="ru-RU" dirty="0">
                <a:solidFill>
                  <a:srgbClr val="0000CC"/>
                </a:solidFill>
                <a:latin typeface="Times New Roman" panose="02020603050405020304" pitchFamily="18" charset="0"/>
                <a:cs typeface="Times New Roman" panose="02020603050405020304" pitchFamily="18" charset="0"/>
              </a:rPr>
              <a:t> з короткою </a:t>
            </a:r>
            <a:r>
              <a:rPr lang="ru-RU" dirty="0" err="1">
                <a:solidFill>
                  <a:srgbClr val="0000CC"/>
                </a:solidFill>
                <a:latin typeface="Times New Roman" panose="02020603050405020304" pitchFamily="18" charset="0"/>
                <a:cs typeface="Times New Roman" panose="02020603050405020304" pitchFamily="18" charset="0"/>
              </a:rPr>
              <a:t>відповіддю</a:t>
            </a:r>
            <a:r>
              <a:rPr lang="ru-RU" dirty="0">
                <a:solidFill>
                  <a:srgbClr val="0000CC"/>
                </a:solidFill>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a:blip r:embed="rId3"/>
          <a:stretch>
            <a:fillRect/>
          </a:stretch>
        </p:blipFill>
        <p:spPr>
          <a:xfrm>
            <a:off x="853974" y="2505341"/>
            <a:ext cx="7390434" cy="4225995"/>
          </a:xfrm>
          <a:prstGeom prst="rect">
            <a:avLst/>
          </a:prstGeom>
        </p:spPr>
      </p:pic>
    </p:spTree>
    <p:extLst>
      <p:ext uri="{BB962C8B-B14F-4D97-AF65-F5344CB8AC3E}">
        <p14:creationId xmlns:p14="http://schemas.microsoft.com/office/powerpoint/2010/main" val="151656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26061" y="363586"/>
            <a:ext cx="6790355" cy="461665"/>
          </a:xfrm>
          <a:prstGeom prst="rect">
            <a:avLst/>
          </a:prstGeom>
        </p:spPr>
        <p:txBody>
          <a:bodyPr wrap="square">
            <a:spAutoFit/>
          </a:bodyPr>
          <a:lstStyle/>
          <a:p>
            <a:pPr algn="ctr"/>
            <a:r>
              <a:rPr lang="ru-RU" sz="2400" b="1" dirty="0">
                <a:solidFill>
                  <a:srgbClr val="0000CC"/>
                </a:solidFill>
                <a:latin typeface="Times New Roman" panose="02020603050405020304" pitchFamily="18" charset="0"/>
                <a:cs typeface="Times New Roman" panose="02020603050405020304" pitchFamily="18" charset="0"/>
              </a:rPr>
              <a:t>Структура блоку НМТ з </a:t>
            </a:r>
            <a:r>
              <a:rPr lang="ru-RU" sz="2400" b="1" dirty="0" err="1">
                <a:solidFill>
                  <a:srgbClr val="0000CC"/>
                </a:solidFill>
                <a:latin typeface="Times New Roman" panose="02020603050405020304" pitchFamily="18" charset="0"/>
                <a:cs typeface="Times New Roman" panose="02020603050405020304" pitchFamily="18" charset="0"/>
              </a:rPr>
              <a:t>історії</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України</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41035" y="825251"/>
            <a:ext cx="7488832" cy="1477328"/>
          </a:xfrm>
          <a:prstGeom prst="rect">
            <a:avLst/>
          </a:prstGeom>
        </p:spPr>
        <p:txBody>
          <a:bodyPr wrap="square">
            <a:spAutoFit/>
          </a:bodyPr>
          <a:lstStyle/>
          <a:p>
            <a:r>
              <a:rPr lang="ru-RU" dirty="0" err="1">
                <a:solidFill>
                  <a:srgbClr val="0000CC"/>
                </a:solidFill>
                <a:latin typeface="Times New Roman" panose="02020603050405020304" pitchFamily="18" charset="0"/>
                <a:cs typeface="Times New Roman" panose="02020603050405020304" pitchFamily="18" charset="0"/>
              </a:rPr>
              <a:t>Усього</a:t>
            </a:r>
            <a:r>
              <a:rPr lang="ru-RU" dirty="0">
                <a:solidFill>
                  <a:srgbClr val="0000CC"/>
                </a:solidFill>
                <a:latin typeface="Times New Roman" panose="02020603050405020304" pitchFamily="18" charset="0"/>
                <a:cs typeface="Times New Roman" panose="02020603050405020304" pitchFamily="18" charset="0"/>
              </a:rPr>
              <a:t> в </a:t>
            </a:r>
            <a:r>
              <a:rPr lang="ru-RU" dirty="0" err="1">
                <a:solidFill>
                  <a:srgbClr val="0000CC"/>
                </a:solidFill>
                <a:latin typeface="Times New Roman" panose="02020603050405020304" pitchFamily="18" charset="0"/>
                <a:cs typeface="Times New Roman" panose="02020603050405020304" pitchFamily="18" charset="0"/>
              </a:rPr>
              <a:t>блоці</a:t>
            </a:r>
            <a:r>
              <a:rPr lang="ru-RU" dirty="0">
                <a:solidFill>
                  <a:srgbClr val="0000CC"/>
                </a:solidFill>
                <a:latin typeface="Times New Roman" panose="02020603050405020304" pitchFamily="18" charset="0"/>
                <a:cs typeface="Times New Roman" panose="02020603050405020304" pitchFamily="18" charset="0"/>
              </a:rPr>
              <a:t> НМТ з </a:t>
            </a:r>
            <a:r>
              <a:rPr lang="ru-RU" dirty="0" err="1">
                <a:solidFill>
                  <a:srgbClr val="0000CC"/>
                </a:solidFill>
                <a:latin typeface="Times New Roman" panose="02020603050405020304" pitchFamily="18" charset="0"/>
                <a:cs typeface="Times New Roman" panose="02020603050405020304" pitchFamily="18" charset="0"/>
              </a:rPr>
              <a:t>історії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України</a:t>
            </a:r>
            <a:r>
              <a:rPr lang="ru-RU" dirty="0">
                <a:solidFill>
                  <a:srgbClr val="0000CC"/>
                </a:solidFill>
                <a:latin typeface="Times New Roman" panose="02020603050405020304" pitchFamily="18" charset="0"/>
                <a:cs typeface="Times New Roman" panose="02020603050405020304" pitchFamily="18" charset="0"/>
              </a:rPr>
              <a:t> буде 30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поміж</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яких</a:t>
            </a:r>
            <a:r>
              <a:rPr lang="ru-RU" dirty="0">
                <a:solidFill>
                  <a:srgbClr val="0000CC"/>
                </a:solidFill>
                <a:latin typeface="Times New Roman" panose="02020603050405020304" pitchFamily="18" charset="0"/>
                <a:cs typeface="Times New Roman" panose="02020603050405020304" pitchFamily="18" charset="0"/>
              </a:rPr>
              <a:t>: </a:t>
            </a:r>
          </a:p>
          <a:p>
            <a:r>
              <a:rPr lang="ru-RU" dirty="0">
                <a:solidFill>
                  <a:srgbClr val="0000CC"/>
                </a:solidFill>
                <a:latin typeface="Times New Roman" panose="02020603050405020304" pitchFamily="18" charset="0"/>
                <a:cs typeface="Times New Roman" panose="02020603050405020304" pitchFamily="18" charset="0"/>
              </a:rPr>
              <a:t>- 20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вибором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однієї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правильної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відповіді</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чотирьох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варіантів</a:t>
            </a:r>
            <a:r>
              <a:rPr lang="ru-RU" dirty="0">
                <a:solidFill>
                  <a:srgbClr val="0000CC"/>
                </a:solidFill>
                <a:latin typeface="Times New Roman" panose="02020603050405020304" pitchFamily="18" charset="0"/>
                <a:cs typeface="Times New Roman" panose="02020603050405020304" pitchFamily="18" charset="0"/>
              </a:rPr>
              <a:t>;</a:t>
            </a:r>
          </a:p>
          <a:p>
            <a:pPr marL="285750" indent="-285750">
              <a:buFontTx/>
              <a:buChar char="-"/>
            </a:pPr>
            <a:r>
              <a:rPr lang="ru-RU" dirty="0">
                <a:solidFill>
                  <a:srgbClr val="0000CC"/>
                </a:solidFill>
                <a:latin typeface="Times New Roman" panose="02020603050405020304" pitchFamily="18" charset="0"/>
                <a:cs typeface="Times New Roman" panose="02020603050405020304" pitchFamily="18" charset="0"/>
              </a:rPr>
              <a:t>4 </a:t>
            </a:r>
            <a:r>
              <a:rPr lang="ru-RU" dirty="0" err="1">
                <a:solidFill>
                  <a:srgbClr val="0000CC"/>
                </a:solidFill>
                <a:latin typeface="Times New Roman" panose="02020603050405020304" pitchFamily="18" charset="0"/>
                <a:cs typeface="Times New Roman" panose="02020603050405020304" pitchFamily="18" charset="0"/>
              </a:rPr>
              <a:t>завдання</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встановлення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відповідності</a:t>
            </a:r>
            <a:r>
              <a:rPr lang="ru-RU" dirty="0">
                <a:solidFill>
                  <a:srgbClr val="0000CC"/>
                </a:solidFill>
                <a:latin typeface="Times New Roman" panose="02020603050405020304" pitchFamily="18" charset="0"/>
                <a:cs typeface="Times New Roman" panose="02020603050405020304" pitchFamily="18" charset="0"/>
              </a:rPr>
              <a:t> по 4 з 5 «</a:t>
            </a:r>
            <a:r>
              <a:rPr lang="ru-RU" dirty="0" err="1">
                <a:solidFill>
                  <a:srgbClr val="0000CC"/>
                </a:solidFill>
                <a:latin typeface="Times New Roman" panose="02020603050405020304" pitchFamily="18" charset="0"/>
                <a:cs typeface="Times New Roman" panose="02020603050405020304" pitchFamily="18" charset="0"/>
              </a:rPr>
              <a:t>логічні</a:t>
            </a:r>
            <a:r>
              <a:rPr lang="ru-RU" dirty="0">
                <a:solidFill>
                  <a:srgbClr val="0000CC"/>
                </a:solidFill>
                <a:latin typeface="Times New Roman" panose="02020603050405020304" pitchFamily="18" charset="0"/>
                <a:cs typeface="Times New Roman" panose="02020603050405020304" pitchFamily="18" charset="0"/>
              </a:rPr>
              <a:t> пари»;</a:t>
            </a:r>
          </a:p>
          <a:p>
            <a:pPr marL="285750" indent="-285750">
              <a:buFontTx/>
              <a:buChar char="-"/>
            </a:pPr>
            <a:r>
              <a:rPr lang="ru-RU" dirty="0">
                <a:solidFill>
                  <a:srgbClr val="0000CC"/>
                </a:solidFill>
                <a:latin typeface="Times New Roman" panose="02020603050405020304" pitchFamily="18" charset="0"/>
                <a:cs typeface="Times New Roman" panose="02020603050405020304" pitchFamily="18" charset="0"/>
              </a:rPr>
              <a:t>3 </a:t>
            </a:r>
            <a:r>
              <a:rPr lang="ru-RU" dirty="0" err="1">
                <a:solidFill>
                  <a:srgbClr val="0000CC"/>
                </a:solidFill>
                <a:latin typeface="Times New Roman" panose="02020603050405020304" pitchFamily="18" charset="0"/>
                <a:cs typeface="Times New Roman" panose="02020603050405020304" pitchFamily="18" charset="0"/>
              </a:rPr>
              <a:t>завдання</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встановлення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послідовності</a:t>
            </a:r>
            <a:r>
              <a:rPr lang="ru-RU" dirty="0">
                <a:solidFill>
                  <a:srgbClr val="0000CC"/>
                </a:solidFill>
                <a:latin typeface="Times New Roman" panose="02020603050405020304" pitchFamily="18" charset="0"/>
                <a:cs typeface="Times New Roman" panose="02020603050405020304" pitchFamily="18" charset="0"/>
              </a:rPr>
              <a:t>;</a:t>
            </a:r>
          </a:p>
          <a:p>
            <a:pPr marL="285750" indent="-285750">
              <a:buFontTx/>
              <a:buChar char="-"/>
            </a:pPr>
            <a:r>
              <a:rPr lang="ru-RU" dirty="0">
                <a:solidFill>
                  <a:srgbClr val="0000CC"/>
                </a:solidFill>
                <a:latin typeface="Times New Roman" panose="02020603050405020304" pitchFamily="18" charset="0"/>
                <a:cs typeface="Times New Roman" panose="02020603050405020304" pitchFamily="18" charset="0"/>
              </a:rPr>
              <a:t>3 з </a:t>
            </a:r>
            <a:r>
              <a:rPr lang="ru-RU" dirty="0" err="1">
                <a:solidFill>
                  <a:srgbClr val="0000CC"/>
                </a:solidFill>
                <a:latin typeface="Times New Roman" panose="02020603050405020304" pitchFamily="18" charset="0"/>
                <a:cs typeface="Times New Roman" panose="02020603050405020304" pitchFamily="18" charset="0"/>
              </a:rPr>
              <a:t>вибором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трьох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відповідей</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із</a:t>
            </a:r>
            <a:r>
              <a:rPr lang="ru-RU" dirty="0">
                <a:solidFill>
                  <a:srgbClr val="0000CC"/>
                </a:solidFill>
                <a:latin typeface="Times New Roman" panose="02020603050405020304" pitchFamily="18" charset="0"/>
                <a:cs typeface="Times New Roman" panose="02020603050405020304" pitchFamily="18" charset="0"/>
              </a:rPr>
              <a:t> семи </a:t>
            </a:r>
            <a:r>
              <a:rPr lang="ru-RU" dirty="0" err="1">
                <a:solidFill>
                  <a:srgbClr val="0000CC"/>
                </a:solidFill>
                <a:latin typeface="Times New Roman" panose="02020603050405020304" pitchFamily="18" charset="0"/>
                <a:cs typeface="Times New Roman" panose="02020603050405020304" pitchFamily="18" charset="0"/>
              </a:rPr>
              <a:t>запропонованих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варіантів</a:t>
            </a:r>
            <a:r>
              <a:rPr lang="ru-RU" dirty="0">
                <a:solidFill>
                  <a:srgbClr val="0000CC"/>
                </a:solidFill>
                <a:latin typeface="Times New Roman" panose="02020603050405020304" pitchFamily="18" charset="0"/>
                <a:cs typeface="Times New Roman" panose="02020603050405020304" pitchFamily="18" charset="0"/>
              </a:rPr>
              <a:t>.  </a:t>
            </a:r>
          </a:p>
        </p:txBody>
      </p:sp>
      <p:pic>
        <p:nvPicPr>
          <p:cNvPr id="2" name="Рисунок 1"/>
          <p:cNvPicPr>
            <a:picLocks noChangeAspect="1"/>
          </p:cNvPicPr>
          <p:nvPr/>
        </p:nvPicPr>
        <p:blipFill>
          <a:blip r:embed="rId3"/>
          <a:stretch>
            <a:fillRect/>
          </a:stretch>
        </p:blipFill>
        <p:spPr>
          <a:xfrm>
            <a:off x="936044" y="2420888"/>
            <a:ext cx="7271912" cy="4204232"/>
          </a:xfrm>
          <a:prstGeom prst="rect">
            <a:avLst/>
          </a:prstGeom>
        </p:spPr>
      </p:pic>
    </p:spTree>
    <p:extLst>
      <p:ext uri="{BB962C8B-B14F-4D97-AF65-F5344CB8AC3E}">
        <p14:creationId xmlns:p14="http://schemas.microsoft.com/office/powerpoint/2010/main" val="3929486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26061" y="363586"/>
            <a:ext cx="6790355" cy="461665"/>
          </a:xfrm>
          <a:prstGeom prst="rect">
            <a:avLst/>
          </a:prstGeom>
        </p:spPr>
        <p:txBody>
          <a:bodyPr wrap="square">
            <a:spAutoFit/>
          </a:bodyPr>
          <a:lstStyle/>
          <a:p>
            <a:pPr algn="ctr"/>
            <a:r>
              <a:rPr lang="ru-RU" sz="2400" b="1" dirty="0">
                <a:solidFill>
                  <a:srgbClr val="0000CC"/>
                </a:solidFill>
                <a:latin typeface="Times New Roman" panose="02020603050405020304" pitchFamily="18" charset="0"/>
                <a:cs typeface="Times New Roman" panose="02020603050405020304" pitchFamily="18" charset="0"/>
              </a:rPr>
              <a:t>Структура блоку НМТ з </a:t>
            </a:r>
            <a:r>
              <a:rPr lang="ru-RU" sz="2400" b="1" dirty="0" err="1">
                <a:solidFill>
                  <a:srgbClr val="0000CC"/>
                </a:solidFill>
                <a:latin typeface="Times New Roman" panose="02020603050405020304" pitchFamily="18" charset="0"/>
                <a:cs typeface="Times New Roman" panose="02020603050405020304" pitchFamily="18" charset="0"/>
              </a:rPr>
              <a:t>іноземної</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мови</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41035" y="825251"/>
            <a:ext cx="7488832" cy="1200329"/>
          </a:xfrm>
          <a:prstGeom prst="rect">
            <a:avLst/>
          </a:prstGeom>
        </p:spPr>
        <p:txBody>
          <a:bodyPr wrap="square">
            <a:spAutoFit/>
          </a:bodyPr>
          <a:lstStyle/>
          <a:p>
            <a:r>
              <a:rPr lang="ru-RU" dirty="0" err="1">
                <a:solidFill>
                  <a:srgbClr val="0000CC"/>
                </a:solidFill>
                <a:latin typeface="Times New Roman" panose="02020603050405020304" pitchFamily="18" charset="0"/>
                <a:cs typeface="Times New Roman" panose="02020603050405020304" pitchFamily="18" charset="0"/>
              </a:rPr>
              <a:t>Усього</a:t>
            </a:r>
            <a:r>
              <a:rPr lang="ru-RU" dirty="0">
                <a:solidFill>
                  <a:srgbClr val="0000CC"/>
                </a:solidFill>
                <a:latin typeface="Times New Roman" panose="02020603050405020304" pitchFamily="18" charset="0"/>
                <a:cs typeface="Times New Roman" panose="02020603050405020304" pitchFamily="18" charset="0"/>
              </a:rPr>
              <a:t> в </a:t>
            </a:r>
            <a:r>
              <a:rPr lang="ru-RU" dirty="0" err="1">
                <a:solidFill>
                  <a:srgbClr val="0000CC"/>
                </a:solidFill>
                <a:latin typeface="Times New Roman" panose="02020603050405020304" pitchFamily="18" charset="0"/>
                <a:cs typeface="Times New Roman" panose="02020603050405020304" pitchFamily="18" charset="0"/>
              </a:rPr>
              <a:t>блоці</a:t>
            </a:r>
            <a:r>
              <a:rPr lang="ru-RU" dirty="0">
                <a:solidFill>
                  <a:srgbClr val="0000CC"/>
                </a:solidFill>
                <a:latin typeface="Times New Roman" panose="02020603050405020304" pitchFamily="18" charset="0"/>
                <a:cs typeface="Times New Roman" panose="02020603050405020304" pitchFamily="18" charset="0"/>
              </a:rPr>
              <a:t> НМТ з </a:t>
            </a:r>
            <a:r>
              <a:rPr lang="ru-RU" dirty="0" err="1">
                <a:solidFill>
                  <a:srgbClr val="0000CC"/>
                </a:solidFill>
                <a:latin typeface="Times New Roman" panose="02020603050405020304" pitchFamily="18" charset="0"/>
                <a:cs typeface="Times New Roman" panose="02020603050405020304" pitchFamily="18" charset="0"/>
              </a:rPr>
              <a:t>історії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України</a:t>
            </a:r>
            <a:r>
              <a:rPr lang="ru-RU" dirty="0">
                <a:solidFill>
                  <a:srgbClr val="0000CC"/>
                </a:solidFill>
                <a:latin typeface="Times New Roman" panose="02020603050405020304" pitchFamily="18" charset="0"/>
                <a:cs typeface="Times New Roman" panose="02020603050405020304" pitchFamily="18" charset="0"/>
              </a:rPr>
              <a:t> буде 32 </a:t>
            </a:r>
            <a:r>
              <a:rPr lang="ru-RU" dirty="0" err="1">
                <a:solidFill>
                  <a:srgbClr val="0000CC"/>
                </a:solidFill>
                <a:latin typeface="Times New Roman" panose="02020603050405020304" pitchFamily="18" charset="0"/>
                <a:cs typeface="Times New Roman" panose="02020603050405020304" pitchFamily="18" charset="0"/>
              </a:rPr>
              <a:t>завдання</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поміж</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яких</a:t>
            </a:r>
            <a:r>
              <a:rPr lang="ru-RU" dirty="0">
                <a:solidFill>
                  <a:srgbClr val="0000CC"/>
                </a:solidFill>
                <a:latin typeface="Times New Roman" panose="02020603050405020304" pitchFamily="18" charset="0"/>
                <a:cs typeface="Times New Roman" panose="02020603050405020304" pitchFamily="18" charset="0"/>
              </a:rPr>
              <a:t>: </a:t>
            </a:r>
          </a:p>
          <a:p>
            <a:r>
              <a:rPr lang="ru-RU" dirty="0">
                <a:solidFill>
                  <a:srgbClr val="0000CC"/>
                </a:solidFill>
                <a:latin typeface="Times New Roman" panose="02020603050405020304" pitchFamily="18" charset="0"/>
                <a:cs typeface="Times New Roman" panose="02020603050405020304" pitchFamily="18" charset="0"/>
              </a:rPr>
              <a:t>- 5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вибором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однієї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правильної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відповіді</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п’яти</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варіантів</a:t>
            </a:r>
            <a:r>
              <a:rPr lang="ru-RU" dirty="0">
                <a:solidFill>
                  <a:srgbClr val="0000CC"/>
                </a:solidFill>
                <a:latin typeface="Times New Roman" panose="02020603050405020304" pitchFamily="18" charset="0"/>
                <a:cs typeface="Times New Roman" panose="02020603050405020304" pitchFamily="18" charset="0"/>
              </a:rPr>
              <a:t>;</a:t>
            </a:r>
          </a:p>
          <a:p>
            <a:r>
              <a:rPr lang="ru-RU" dirty="0">
                <a:solidFill>
                  <a:srgbClr val="0000CC"/>
                </a:solidFill>
                <a:latin typeface="Times New Roman" panose="02020603050405020304" pitchFamily="18" charset="0"/>
                <a:cs typeface="Times New Roman" panose="02020603050405020304" pitchFamily="18" charset="0"/>
              </a:rPr>
              <a:t>- 11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встановлення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відповідності</a:t>
            </a:r>
            <a:r>
              <a:rPr lang="ru-RU" dirty="0">
                <a:solidFill>
                  <a:srgbClr val="0000CC"/>
                </a:solidFill>
                <a:latin typeface="Times New Roman" panose="02020603050405020304" pitchFamily="18" charset="0"/>
                <a:cs typeface="Times New Roman" panose="02020603050405020304" pitchFamily="18" charset="0"/>
              </a:rPr>
              <a:t>;</a:t>
            </a:r>
          </a:p>
          <a:p>
            <a:r>
              <a:rPr lang="ru-RU" dirty="0">
                <a:solidFill>
                  <a:srgbClr val="0000CC"/>
                </a:solidFill>
                <a:latin typeface="Times New Roman" panose="02020603050405020304" pitchFamily="18" charset="0"/>
                <a:cs typeface="Times New Roman" panose="02020603050405020304" pitchFamily="18" charset="0"/>
              </a:rPr>
              <a:t>- 16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заповнення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пропусків</a:t>
            </a:r>
            <a:r>
              <a:rPr lang="ru-RU" dirty="0">
                <a:solidFill>
                  <a:srgbClr val="0000CC"/>
                </a:solidFill>
                <a:latin typeface="Times New Roman" panose="02020603050405020304" pitchFamily="18" charset="0"/>
                <a:cs typeface="Times New Roman" panose="02020603050405020304" pitchFamily="18" charset="0"/>
              </a:rPr>
              <a:t> у </a:t>
            </a:r>
            <a:r>
              <a:rPr lang="ru-RU" dirty="0" err="1">
                <a:solidFill>
                  <a:srgbClr val="0000CC"/>
                </a:solidFill>
                <a:latin typeface="Times New Roman" panose="02020603050405020304" pitchFamily="18" charset="0"/>
                <a:cs typeface="Times New Roman" panose="02020603050405020304" pitchFamily="18" charset="0"/>
              </a:rPr>
              <a:t>тексті</a:t>
            </a:r>
            <a:endParaRPr lang="ru-RU" dirty="0">
              <a:solidFill>
                <a:srgbClr val="0000CC"/>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539552" y="2032650"/>
            <a:ext cx="8167469" cy="4667125"/>
          </a:xfrm>
          <a:prstGeom prst="rect">
            <a:avLst/>
          </a:prstGeom>
        </p:spPr>
      </p:pic>
    </p:spTree>
    <p:extLst>
      <p:ext uri="{BB962C8B-B14F-4D97-AF65-F5344CB8AC3E}">
        <p14:creationId xmlns:p14="http://schemas.microsoft.com/office/powerpoint/2010/main" val="361441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24128" y="302987"/>
            <a:ext cx="250565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uk-UA" sz="1400" dirty="0">
                <a:solidFill>
                  <a:srgbClr val="0000CC"/>
                </a:solidFill>
                <a:latin typeface="Times New Roman" panose="02020603050405020304" pitchFamily="18" charset="0"/>
                <a:cs typeface="Times New Roman" panose="02020603050405020304" pitchFamily="18" charset="0"/>
              </a:rPr>
              <a:t>Мотиваційний</a:t>
            </a:r>
            <a:r>
              <a:rPr lang="ru-RU" sz="1400" dirty="0">
                <a:solidFill>
                  <a:srgbClr val="0000CC"/>
                </a:solidFill>
                <a:latin typeface="Times New Roman" panose="02020603050405020304" pitchFamily="18" charset="0"/>
                <a:cs typeface="Times New Roman" panose="02020603050405020304" pitchFamily="18" charset="0"/>
              </a:rPr>
              <a:t> лист</a:t>
            </a:r>
          </a:p>
        </p:txBody>
      </p:sp>
      <p:sp>
        <p:nvSpPr>
          <p:cNvPr id="7" name="TextBox 6"/>
          <p:cNvSpPr txBox="1"/>
          <p:nvPr/>
        </p:nvSpPr>
        <p:spPr>
          <a:xfrm>
            <a:off x="323528" y="1052736"/>
            <a:ext cx="8461841" cy="5355312"/>
          </a:xfrm>
          <a:prstGeom prst="rect">
            <a:avLst/>
          </a:prstGeom>
          <a:noFill/>
        </p:spPr>
        <p:txBody>
          <a:bodyPr wrap="square" rtlCol="0">
            <a:spAutoFit/>
          </a:bodyPr>
          <a:lstStyle/>
          <a:p>
            <a:pPr lvl="0" algn="just"/>
            <a:r>
              <a:rPr lang="uk-UA" dirty="0">
                <a:solidFill>
                  <a:srgbClr val="0000CC"/>
                </a:solidFill>
                <a:latin typeface="Times New Roman" panose="02020603050405020304" pitchFamily="18" charset="0"/>
                <a:cs typeface="Times New Roman" panose="02020603050405020304" pitchFamily="18" charset="0"/>
              </a:rPr>
              <a:t>        Обов’язковою умовою вступу в 2023 році до закладів вищої освіти України, в тому числі і до ДДМА на всі спеціальності та освітні програми, є подання кожним вступником </a:t>
            </a:r>
            <a:r>
              <a:rPr lang="uk-UA" b="1" dirty="0">
                <a:solidFill>
                  <a:srgbClr val="0000CC"/>
                </a:solidFill>
                <a:latin typeface="Times New Roman" panose="02020603050405020304" pitchFamily="18" charset="0"/>
                <a:cs typeface="Times New Roman" panose="02020603050405020304" pitchFamily="18" charset="0"/>
              </a:rPr>
              <a:t>мотиваційного листа</a:t>
            </a:r>
            <a:r>
              <a:rPr lang="uk-UA" dirty="0">
                <a:solidFill>
                  <a:srgbClr val="0000CC"/>
                </a:solidFill>
                <a:latin typeface="Times New Roman" panose="02020603050405020304" pitchFamily="18" charset="0"/>
                <a:cs typeface="Times New Roman" panose="02020603050405020304" pitchFamily="18" charset="0"/>
              </a:rPr>
              <a:t>. </a:t>
            </a:r>
          </a:p>
          <a:p>
            <a:pPr lvl="0" algn="just"/>
            <a:r>
              <a:rPr lang="ru-RU" b="1" dirty="0">
                <a:solidFill>
                  <a:srgbClr val="0000CC"/>
                </a:solidFill>
                <a:latin typeface="Times New Roman" panose="02020603050405020304" pitchFamily="18" charset="0"/>
                <a:cs typeface="Times New Roman" panose="02020603050405020304" pitchFamily="18" charset="0"/>
              </a:rPr>
              <a:t>        </a:t>
            </a:r>
            <a:r>
              <a:rPr lang="uk-UA" b="1" dirty="0">
                <a:solidFill>
                  <a:srgbClr val="0000CC"/>
                </a:solidFill>
                <a:latin typeface="Times New Roman" panose="02020603050405020304" pitchFamily="18" charset="0"/>
                <a:cs typeface="Times New Roman" panose="02020603050405020304" pitchFamily="18" charset="0"/>
              </a:rPr>
              <a:t>Мотиваційний </a:t>
            </a:r>
            <a:r>
              <a:rPr lang="ru-RU" b="1" dirty="0">
                <a:solidFill>
                  <a:srgbClr val="0000CC"/>
                </a:solidFill>
                <a:latin typeface="Times New Roman" panose="02020603050405020304" pitchFamily="18" charset="0"/>
                <a:cs typeface="Times New Roman" panose="02020603050405020304" pitchFamily="18" charset="0"/>
              </a:rPr>
              <a:t>лист </a:t>
            </a:r>
            <a:r>
              <a:rPr lang="ru-RU" dirty="0">
                <a:solidFill>
                  <a:srgbClr val="0000CC"/>
                </a:solidFill>
                <a:latin typeface="Times New Roman" panose="02020603050405020304" pitchFamily="18" charset="0"/>
                <a:cs typeface="Times New Roman" panose="02020603050405020304" pitchFamily="18" charset="0"/>
              </a:rPr>
              <a:t>– </a:t>
            </a:r>
            <a:r>
              <a:rPr lang="uk-UA" dirty="0">
                <a:solidFill>
                  <a:srgbClr val="0000CC"/>
                </a:solidFill>
                <a:latin typeface="Times New Roman" panose="02020603050405020304" pitchFamily="18" charset="0"/>
                <a:cs typeface="Times New Roman" panose="02020603050405020304" pitchFamily="18" charset="0"/>
              </a:rPr>
              <a:t>це документ, що складається і подається вступником до закладу вищої освіти, у якому пояснюються причини, через які вступник вважає себе найкращим кандидатом для вступу на відповідну навчальну програму. Підготовка такого листа вимагає детального дослідження вступником загального академічного середовища ЗВО та різних освітніх програм.</a:t>
            </a:r>
          </a:p>
          <a:p>
            <a:pPr lvl="0" algn="just"/>
            <a:r>
              <a:rPr lang="uk-UA" b="1" dirty="0">
                <a:solidFill>
                  <a:srgbClr val="0000CC"/>
                </a:solidFill>
                <a:latin typeface="Times New Roman" panose="02020603050405020304" pitchFamily="18" charset="0"/>
                <a:cs typeface="Times New Roman" panose="02020603050405020304" pitchFamily="18" charset="0"/>
              </a:rPr>
              <a:t>        Кількість поданих заяв, відповідають кількості мотиваційних листів. </a:t>
            </a:r>
          </a:p>
          <a:p>
            <a:pPr lvl="0" algn="just"/>
            <a:r>
              <a:rPr lang="uk-UA" dirty="0">
                <a:solidFill>
                  <a:srgbClr val="0000CC"/>
                </a:solidFill>
                <a:latin typeface="Times New Roman" panose="02020603050405020304" pitchFamily="18" charset="0"/>
                <a:cs typeface="Times New Roman" panose="02020603050405020304" pitchFamily="18" charset="0"/>
              </a:rPr>
              <a:t>        Правила написання та вимоги до мотиваційного листа у всіх ЗВО розміщено в додатку до правил прийому. </a:t>
            </a:r>
          </a:p>
          <a:p>
            <a:pPr lvl="0" algn="just"/>
            <a:endParaRPr lang="uk-UA" dirty="0">
              <a:solidFill>
                <a:srgbClr val="0000CC"/>
              </a:solidFill>
              <a:latin typeface="Times New Roman" panose="02020603050405020304" pitchFamily="18" charset="0"/>
              <a:cs typeface="Times New Roman" panose="02020603050405020304" pitchFamily="18" charset="0"/>
            </a:endParaRPr>
          </a:p>
          <a:p>
            <a:pPr lvl="0" algn="just"/>
            <a:r>
              <a:rPr lang="ru-RU" dirty="0">
                <a:solidFill>
                  <a:srgbClr val="0000CC"/>
                </a:solidFill>
                <a:latin typeface="Times New Roman" panose="02020603050405020304" pitchFamily="18" charset="0"/>
                <a:cs typeface="Times New Roman" panose="02020603050405020304" pitchFamily="18" charset="0"/>
              </a:rPr>
              <a:t>        </a:t>
            </a:r>
            <a:r>
              <a:rPr lang="uk-UA" dirty="0">
                <a:solidFill>
                  <a:srgbClr val="0000CC"/>
                </a:solidFill>
                <a:latin typeface="Times New Roman" panose="02020603050405020304" pitchFamily="18" charset="0"/>
                <a:cs typeface="Times New Roman" panose="02020603050405020304" pitchFamily="18" charset="0"/>
              </a:rPr>
              <a:t>Абітурієнти, які бажають вступити до ДДМА за кошти фізичних або юридичних осіб на спеціальності: 014.04 «Середня освіта (Математика)», 102 «Хімія», 131 «Прикладна механіка», 133 «Галузеве машинобудування», 136 «Металургія», 141 «Електроенергетика, електротехніка та електромеханіка», 174 «</a:t>
            </a:r>
            <a:r>
              <a:rPr lang="ru-RU" dirty="0" err="1">
                <a:solidFill>
                  <a:srgbClr val="0000CC"/>
                </a:solidFill>
                <a:latin typeface="Times New Roman" panose="02020603050405020304" pitchFamily="18" charset="0"/>
                <a:cs typeface="Times New Roman" panose="02020603050405020304" pitchFamily="18" charset="0"/>
              </a:rPr>
              <a:t>Автоматизація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комп’ютерно-інтегровані</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технології</a:t>
            </a:r>
            <a:r>
              <a:rPr lang="ru-RU" dirty="0">
                <a:solidFill>
                  <a:srgbClr val="0000CC"/>
                </a:solidFill>
                <a:latin typeface="Times New Roman" panose="02020603050405020304" pitchFamily="18" charset="0"/>
                <a:cs typeface="Times New Roman" panose="02020603050405020304" pitchFamily="18" charset="0"/>
              </a:rPr>
              <a:t> та </a:t>
            </a:r>
            <a:r>
              <a:rPr lang="ru-RU" dirty="0" err="1">
                <a:solidFill>
                  <a:srgbClr val="0000CC"/>
                </a:solidFill>
                <a:latin typeface="Times New Roman" panose="02020603050405020304" pitchFamily="18" charset="0"/>
                <a:cs typeface="Times New Roman" panose="02020603050405020304" pitchFamily="18" charset="0"/>
              </a:rPr>
              <a:t>робототехніка</a:t>
            </a:r>
            <a:r>
              <a:rPr lang="ru-RU" dirty="0">
                <a:solidFill>
                  <a:srgbClr val="0000CC"/>
                </a:solidFill>
                <a:latin typeface="Times New Roman" panose="02020603050405020304" pitchFamily="18" charset="0"/>
                <a:cs typeface="Times New Roman" panose="02020603050405020304" pitchFamily="18" charset="0"/>
              </a:rPr>
              <a:t>»,</a:t>
            </a:r>
            <a:r>
              <a:rPr lang="uk-UA" dirty="0">
                <a:solidFill>
                  <a:srgbClr val="0000CC"/>
                </a:solidFill>
                <a:latin typeface="Times New Roman" panose="02020603050405020304" pitchFamily="18" charset="0"/>
                <a:cs typeface="Times New Roman" panose="02020603050405020304" pitchFamily="18" charset="0"/>
              </a:rPr>
              <a:t> </a:t>
            </a:r>
            <a:r>
              <a:rPr lang="uk-UA" b="1" dirty="0">
                <a:solidFill>
                  <a:srgbClr val="0000CC"/>
                </a:solidFill>
                <a:latin typeface="Times New Roman" panose="02020603050405020304" pitchFamily="18" charset="0"/>
                <a:cs typeface="Times New Roman" panose="02020603050405020304" pitchFamily="18" charset="0"/>
              </a:rPr>
              <a:t>можуть використовувати замість</a:t>
            </a:r>
            <a:r>
              <a:rPr lang="uk-UA" dirty="0">
                <a:solidFill>
                  <a:srgbClr val="0000CC"/>
                </a:solidFill>
                <a:latin typeface="Times New Roman" panose="02020603050405020304" pitchFamily="18" charset="0"/>
                <a:cs typeface="Times New Roman" panose="02020603050405020304" pitchFamily="18" charset="0"/>
              </a:rPr>
              <a:t> </a:t>
            </a:r>
            <a:r>
              <a:rPr lang="uk-UA" b="1" dirty="0">
                <a:solidFill>
                  <a:srgbClr val="0000CC"/>
                </a:solidFill>
                <a:latin typeface="Times New Roman" panose="02020603050405020304" pitchFamily="18" charset="0"/>
                <a:cs typeface="Times New Roman" panose="02020603050405020304" pitchFamily="18" charset="0"/>
              </a:rPr>
              <a:t>національного </a:t>
            </a:r>
            <a:r>
              <a:rPr lang="uk-UA" b="1" dirty="0" err="1">
                <a:solidFill>
                  <a:srgbClr val="0000CC"/>
                </a:solidFill>
                <a:latin typeface="Times New Roman" panose="02020603050405020304" pitchFamily="18" charset="0"/>
                <a:cs typeface="Times New Roman" panose="02020603050405020304" pitchFamily="18" charset="0"/>
              </a:rPr>
              <a:t>мультипредметного</a:t>
            </a:r>
            <a:r>
              <a:rPr lang="uk-UA" b="1" dirty="0">
                <a:solidFill>
                  <a:srgbClr val="0000CC"/>
                </a:solidFill>
                <a:latin typeface="Times New Roman" panose="02020603050405020304" pitchFamily="18" charset="0"/>
                <a:cs typeface="Times New Roman" panose="02020603050405020304" pitchFamily="18" charset="0"/>
              </a:rPr>
              <a:t> тесту (або ЗНО 2020, 2021 року) результати тільки розгляду мотиваційних листів</a:t>
            </a:r>
            <a:r>
              <a:rPr lang="ru-RU"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4843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82836" y="1341054"/>
            <a:ext cx="8352927" cy="4536218"/>
          </a:xfrm>
        </p:spPr>
        <p:txBody>
          <a:bodyPr>
            <a:noAutofit/>
          </a:bodyPr>
          <a:lstStyle/>
          <a:p>
            <a:pPr marL="0" indent="0" algn="just" eaLnBrk="1" hangingPunct="1">
              <a:buFontTx/>
              <a:buNone/>
            </a:pPr>
            <a:r>
              <a:rPr lang="uk-UA" sz="2000" b="1" u="sng" dirty="0">
                <a:solidFill>
                  <a:srgbClr val="FF3300"/>
                </a:solidFill>
                <a:latin typeface="Times New Roman" pitchFamily="18" charset="0"/>
                <a:cs typeface="Times New Roman" pitchFamily="18" charset="0"/>
              </a:rPr>
              <a:t>01 липня – 30 листопада</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Реєстрація електронних кабінетів вступників, завантаження необхідних документів.</a:t>
            </a:r>
          </a:p>
          <a:p>
            <a:pPr marL="0" indent="0" algn="just">
              <a:buNone/>
            </a:pPr>
            <a:r>
              <a:rPr lang="ru-RU" sz="2000" b="1" u="sng" dirty="0">
                <a:solidFill>
                  <a:srgbClr val="FF0000"/>
                </a:solidFill>
                <a:latin typeface="Times New Roman" pitchFamily="18" charset="0"/>
                <a:cs typeface="Times New Roman" pitchFamily="18" charset="0"/>
              </a:rPr>
              <a:t>03 – 10 </a:t>
            </a:r>
            <a:r>
              <a:rPr lang="ru-RU" sz="2000" b="1" u="sng" dirty="0" err="1">
                <a:solidFill>
                  <a:srgbClr val="FF0000"/>
                </a:solidFill>
                <a:latin typeface="Times New Roman" pitchFamily="18" charset="0"/>
                <a:cs typeface="Times New Roman" pitchFamily="18" charset="0"/>
              </a:rPr>
              <a:t>липня</a:t>
            </a:r>
            <a:r>
              <a:rPr lang="ru-RU" sz="2000" b="1" u="sng" dirty="0">
                <a:solidFill>
                  <a:srgbClr val="FF0000"/>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Реєстрація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заяв</a:t>
            </a:r>
            <a:r>
              <a:rPr lang="ru-RU" sz="2000" dirty="0">
                <a:solidFill>
                  <a:srgbClr val="0000CC"/>
                </a:solidFill>
                <a:latin typeface="Times New Roman" pitchFamily="18" charset="0"/>
                <a:cs typeface="Times New Roman" pitchFamily="18" charset="0"/>
              </a:rPr>
              <a:t> на участь у </a:t>
            </a:r>
            <a:r>
              <a:rPr lang="ru-RU" sz="2000" dirty="0" err="1">
                <a:solidFill>
                  <a:srgbClr val="0000CC"/>
                </a:solidFill>
                <a:latin typeface="Times New Roman" pitchFamily="18" charset="0"/>
                <a:cs typeface="Times New Roman" pitchFamily="18" charset="0"/>
              </a:rPr>
              <a:t>творчому</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конкупсі</a:t>
            </a:r>
            <a:r>
              <a:rPr lang="ru-RU" sz="2000" dirty="0">
                <a:solidFill>
                  <a:srgbClr val="0000CC"/>
                </a:solidFill>
                <a:latin typeface="Times New Roman" pitchFamily="18" charset="0"/>
                <a:cs typeface="Times New Roman" pitchFamily="18" charset="0"/>
              </a:rPr>
              <a:t> через </a:t>
            </a:r>
            <a:r>
              <a:rPr lang="ru-RU" sz="2000" dirty="0" err="1">
                <a:solidFill>
                  <a:srgbClr val="0000CC"/>
                </a:solidFill>
                <a:latin typeface="Times New Roman" pitchFamily="18" charset="0"/>
                <a:cs typeface="Times New Roman" pitchFamily="18" charset="0"/>
              </a:rPr>
              <a:t>електронний</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кабінет</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вступника</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завантаження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необхідних</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документів</a:t>
            </a:r>
            <a:r>
              <a:rPr lang="ru-RU" sz="2000" dirty="0">
                <a:solidFill>
                  <a:srgbClr val="0000CC"/>
                </a:solidFill>
                <a:latin typeface="Times New Roman" pitchFamily="18" charset="0"/>
                <a:cs typeface="Times New Roman" pitchFamily="18" charset="0"/>
              </a:rPr>
              <a:t>.</a:t>
            </a:r>
            <a:endParaRPr lang="uk-UA" sz="2000" dirty="0">
              <a:solidFill>
                <a:srgbClr val="0000CC"/>
              </a:solidFill>
              <a:latin typeface="Times New Roman" pitchFamily="18" charset="0"/>
              <a:cs typeface="Times New Roman" pitchFamily="18" charset="0"/>
            </a:endParaRPr>
          </a:p>
          <a:p>
            <a:pPr marL="0" indent="0" algn="just">
              <a:buNone/>
            </a:pPr>
            <a:r>
              <a:rPr lang="ru-RU" sz="2000" b="1" u="sng" dirty="0">
                <a:solidFill>
                  <a:srgbClr val="FF3300"/>
                </a:solidFill>
                <a:latin typeface="Times New Roman" pitchFamily="18" charset="0"/>
                <a:cs typeface="Times New Roman" pitchFamily="18" charset="0"/>
              </a:rPr>
              <a:t>з 07 по 18 </a:t>
            </a:r>
            <a:r>
              <a:rPr lang="ru-RU" sz="2000" b="1" u="sng" dirty="0" err="1">
                <a:solidFill>
                  <a:srgbClr val="FF3300"/>
                </a:solidFill>
                <a:latin typeface="Times New Roman" pitchFamily="18" charset="0"/>
                <a:cs typeface="Times New Roman" pitchFamily="18" charset="0"/>
              </a:rPr>
              <a:t>липня</a:t>
            </a:r>
            <a:r>
              <a:rPr lang="ru-RU" sz="2000" b="1" u="sng" dirty="0">
                <a:solidFill>
                  <a:srgbClr val="FF3300"/>
                </a:solidFill>
                <a:latin typeface="Times New Roman" pitchFamily="18" charset="0"/>
                <a:cs typeface="Times New Roman" pitchFamily="18" charset="0"/>
              </a:rPr>
              <a:t> </a:t>
            </a:r>
            <a:r>
              <a:rPr lang="ru-RU" sz="2000" b="1" u="sng" dirty="0">
                <a:solidFill>
                  <a:srgbClr val="0000CC"/>
                </a:solidFill>
                <a:latin typeface="Times New Roman" pitchFamily="18" charset="0"/>
                <a:cs typeface="Times New Roman" pitchFamily="18" charset="0"/>
              </a:rPr>
              <a:t>(для </a:t>
            </a:r>
            <a:r>
              <a:rPr lang="ru-RU" sz="2000" b="1" u="sng" dirty="0" err="1">
                <a:solidFill>
                  <a:srgbClr val="0000CC"/>
                </a:solidFill>
                <a:latin typeface="Times New Roman" pitchFamily="18" charset="0"/>
                <a:cs typeface="Times New Roman" pitchFamily="18" charset="0"/>
              </a:rPr>
              <a:t>вступу</a:t>
            </a:r>
            <a:r>
              <a:rPr lang="ru-RU" sz="2000" b="1" u="sng" dirty="0">
                <a:solidFill>
                  <a:srgbClr val="0000CC"/>
                </a:solidFill>
                <a:latin typeface="Times New Roman" pitchFamily="18" charset="0"/>
                <a:cs typeface="Times New Roman" pitchFamily="18" charset="0"/>
              </a:rPr>
              <a:t> на бюджет і контракт) та</a:t>
            </a:r>
            <a:r>
              <a:rPr lang="ru-RU" sz="2000" b="1" u="sng" dirty="0">
                <a:solidFill>
                  <a:srgbClr val="FF3300"/>
                </a:solidFill>
                <a:latin typeface="Times New Roman" pitchFamily="18" charset="0"/>
                <a:cs typeface="Times New Roman" pitchFamily="18" charset="0"/>
              </a:rPr>
              <a:t> до 31 </a:t>
            </a:r>
            <a:r>
              <a:rPr lang="ru-RU" sz="2000" b="1" u="sng" dirty="0" err="1">
                <a:solidFill>
                  <a:srgbClr val="FF3300"/>
                </a:solidFill>
                <a:latin typeface="Times New Roman" pitchFamily="18" charset="0"/>
                <a:cs typeface="Times New Roman" pitchFamily="18" charset="0"/>
              </a:rPr>
              <a:t>липня</a:t>
            </a:r>
            <a:r>
              <a:rPr lang="ru-RU" sz="2000" b="1" u="sng" dirty="0">
                <a:solidFill>
                  <a:srgbClr val="FF3300"/>
                </a:solidFill>
                <a:latin typeface="Times New Roman" pitchFamily="18" charset="0"/>
                <a:cs typeface="Times New Roman" pitchFamily="18" charset="0"/>
              </a:rPr>
              <a:t> </a:t>
            </a:r>
            <a:r>
              <a:rPr lang="ru-RU" sz="2000" b="1" u="sng" dirty="0">
                <a:solidFill>
                  <a:srgbClr val="0000CC"/>
                </a:solidFill>
                <a:latin typeface="Times New Roman" pitchFamily="18" charset="0"/>
                <a:cs typeface="Times New Roman" pitchFamily="18" charset="0"/>
              </a:rPr>
              <a:t>(для </a:t>
            </a:r>
            <a:r>
              <a:rPr lang="ru-RU" sz="2000" b="1" u="sng" dirty="0" err="1">
                <a:solidFill>
                  <a:srgbClr val="0000CC"/>
                </a:solidFill>
                <a:latin typeface="Times New Roman" pitchFamily="18" charset="0"/>
                <a:cs typeface="Times New Roman" pitchFamily="18" charset="0"/>
              </a:rPr>
              <a:t>вступу</a:t>
            </a:r>
            <a:r>
              <a:rPr lang="ru-RU" sz="2000" b="1" u="sng" dirty="0">
                <a:solidFill>
                  <a:srgbClr val="0000CC"/>
                </a:solidFill>
                <a:latin typeface="Times New Roman" pitchFamily="18" charset="0"/>
                <a:cs typeface="Times New Roman" pitchFamily="18" charset="0"/>
              </a:rPr>
              <a:t> на контракт)</a:t>
            </a:r>
            <a:r>
              <a:rPr lang="ru-RU" sz="2000" b="1" dirty="0">
                <a:solidFill>
                  <a:srgbClr val="0000CC"/>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Проведення співбесід, творчого конкурсу для вступу на спеціальність 017 «Фізична культура і спорт».</a:t>
            </a:r>
          </a:p>
          <a:p>
            <a:pPr marL="0" indent="0" algn="just">
              <a:buNone/>
            </a:pPr>
            <a:r>
              <a:rPr lang="uk-UA" sz="2000" b="1" u="sng" dirty="0">
                <a:solidFill>
                  <a:srgbClr val="FF3300"/>
                </a:solidFill>
                <a:latin typeface="Times New Roman" pitchFamily="18" charset="0"/>
                <a:cs typeface="Times New Roman" pitchFamily="18" charset="0"/>
              </a:rPr>
              <a:t> 19 липня </a:t>
            </a:r>
            <a:r>
              <a:rPr lang="uk-UA" sz="2000" u="sng" dirty="0">
                <a:solidFill>
                  <a:srgbClr val="FF3300"/>
                </a:solidFill>
                <a:latin typeface="Times New Roman" pitchFamily="18" charset="0"/>
                <a:cs typeface="Times New Roman" pitchFamily="18" charset="0"/>
              </a:rPr>
              <a:t>- </a:t>
            </a:r>
            <a:r>
              <a:rPr lang="uk-UA" sz="2000" b="1" u="sng" dirty="0">
                <a:solidFill>
                  <a:srgbClr val="FF3300"/>
                </a:solidFill>
                <a:latin typeface="Times New Roman" pitchFamily="18" charset="0"/>
                <a:cs typeface="Times New Roman" pitchFamily="18" charset="0"/>
              </a:rPr>
              <a:t>31 липня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Прийом заяв від випускників коледжів, технікумів, ВПУ в електронному вигляді</a:t>
            </a:r>
            <a:r>
              <a:rPr lang="uk-UA" sz="2000" dirty="0">
                <a:solidFill>
                  <a:schemeClr val="hlink"/>
                </a:solidFill>
                <a:latin typeface="Times New Roman" pitchFamily="18" charset="0"/>
                <a:cs typeface="Times New Roman" pitchFamily="18" charset="0"/>
              </a:rPr>
              <a:t>.</a:t>
            </a:r>
          </a:p>
          <a:p>
            <a:pPr marL="0" indent="0" algn="just" eaLnBrk="1" hangingPunct="1">
              <a:buFontTx/>
              <a:buNone/>
            </a:pPr>
            <a:r>
              <a:rPr lang="uk-UA" sz="2000" b="1" u="sng" dirty="0">
                <a:solidFill>
                  <a:srgbClr val="FF3300"/>
                </a:solidFill>
                <a:latin typeface="Times New Roman" pitchFamily="18" charset="0"/>
                <a:cs typeface="Times New Roman" pitchFamily="18" charset="0"/>
              </a:rPr>
              <a:t>05 - 08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абітурієнт повинен надіслати </a:t>
            </a:r>
            <a:r>
              <a:rPr lang="uk-UA" sz="2000" dirty="0" err="1">
                <a:solidFill>
                  <a:srgbClr val="0000CC"/>
                </a:solidFill>
                <a:latin typeface="Times New Roman" pitchFamily="18" charset="0"/>
                <a:cs typeface="Times New Roman" pitchFamily="18" charset="0"/>
              </a:rPr>
              <a:t>сканкопії</a:t>
            </a:r>
            <a:r>
              <a:rPr lang="uk-UA" sz="2000" dirty="0">
                <a:solidFill>
                  <a:srgbClr val="0000CC"/>
                </a:solidFill>
                <a:latin typeface="Times New Roman" pitchFamily="18" charset="0"/>
                <a:cs typeface="Times New Roman" pitchFamily="18" charset="0"/>
              </a:rPr>
              <a:t> та/або фотокопії документів на електронну пошту приймальної комісії.</a:t>
            </a:r>
          </a:p>
          <a:p>
            <a:pPr algn="just">
              <a:buNone/>
            </a:pPr>
            <a:r>
              <a:rPr lang="uk-UA" sz="2000" b="1" u="sng" dirty="0">
                <a:solidFill>
                  <a:srgbClr val="FF3300"/>
                </a:solidFill>
                <a:latin typeface="Times New Roman" pitchFamily="18" charset="0"/>
                <a:cs typeface="Times New Roman" pitchFamily="18" charset="0"/>
              </a:rPr>
              <a:t>10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бюджет</a:t>
            </a:r>
          </a:p>
          <a:p>
            <a:pPr algn="just">
              <a:buNone/>
            </a:pPr>
            <a:r>
              <a:rPr lang="uk-UA" sz="2000" b="1" u="sng" dirty="0">
                <a:solidFill>
                  <a:srgbClr val="FF3300"/>
                </a:solidFill>
                <a:latin typeface="Times New Roman" pitchFamily="18" charset="0"/>
                <a:cs typeface="Times New Roman" pitchFamily="18" charset="0"/>
              </a:rPr>
              <a:t>31 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контракт</a:t>
            </a:r>
          </a:p>
          <a:p>
            <a:pPr algn="ctr" eaLnBrk="1" hangingPunct="1">
              <a:buFontTx/>
              <a:buNone/>
            </a:pPr>
            <a:endParaRPr lang="uk-UA" sz="900" dirty="0">
              <a:solidFill>
                <a:srgbClr val="0000CC"/>
              </a:solidFill>
              <a:latin typeface="Times New Roman" pitchFamily="18" charset="0"/>
              <a:cs typeface="Times New Roman" pitchFamily="18" charset="0"/>
            </a:endParaRPr>
          </a:p>
          <a:p>
            <a:pPr algn="ctr" eaLnBrk="1" hangingPunct="1">
              <a:buFontTx/>
              <a:buNone/>
            </a:pPr>
            <a:endParaRPr lang="uk-UA" sz="900" dirty="0">
              <a:solidFill>
                <a:srgbClr val="0000CC"/>
              </a:solidFill>
              <a:latin typeface="Times New Roman" pitchFamily="18" charset="0"/>
              <a:cs typeface="Times New Roman" pitchFamily="18" charset="0"/>
            </a:endParaRPr>
          </a:p>
          <a:p>
            <a:pPr algn="ctr" eaLnBrk="1" hangingPunct="1">
              <a:buFontTx/>
              <a:buNone/>
            </a:pPr>
            <a:r>
              <a:rPr lang="uk-UA" dirty="0">
                <a:solidFill>
                  <a:srgbClr val="0000CC"/>
                </a:solidFill>
                <a:latin typeface="Times New Roman" pitchFamily="18" charset="0"/>
                <a:cs typeface="Times New Roman" pitchFamily="18" charset="0"/>
              </a:rPr>
              <a:t>Абітурієнт може подати</a:t>
            </a:r>
            <a:r>
              <a:rPr lang="uk-UA" dirty="0">
                <a:solidFill>
                  <a:schemeClr val="hlink"/>
                </a:solidFill>
                <a:latin typeface="Times New Roman" pitchFamily="18" charset="0"/>
                <a:cs typeface="Times New Roman" pitchFamily="18" charset="0"/>
              </a:rPr>
              <a:t> 	</a:t>
            </a:r>
            <a:r>
              <a:rPr lang="uk-UA" b="1" u="sng" dirty="0">
                <a:solidFill>
                  <a:srgbClr val="FF3300"/>
                </a:solidFill>
                <a:latin typeface="Times New Roman" pitchFamily="18" charset="0"/>
                <a:cs typeface="Times New Roman" pitchFamily="18" charset="0"/>
              </a:rPr>
              <a:t>до 5 заяв на бюджет</a:t>
            </a:r>
          </a:p>
          <a:p>
            <a:pPr lvl="2" algn="ctr">
              <a:buFontTx/>
              <a:buNone/>
            </a:pPr>
            <a:r>
              <a:rPr lang="uk-UA" b="1" dirty="0">
                <a:solidFill>
                  <a:srgbClr val="FF3300"/>
                </a:solidFill>
                <a:latin typeface="Times New Roman" pitchFamily="18" charset="0"/>
                <a:cs typeface="Times New Roman" pitchFamily="18" charset="0"/>
              </a:rPr>
              <a:t>					</a:t>
            </a:r>
            <a:r>
              <a:rPr lang="uk-UA" b="1" u="sng" dirty="0">
                <a:solidFill>
                  <a:srgbClr val="FF3300"/>
                </a:solidFill>
                <a:latin typeface="Times New Roman" pitchFamily="18" charset="0"/>
                <a:cs typeface="Times New Roman" pitchFamily="18" charset="0"/>
              </a:rPr>
              <a:t>до 20 заяв на бюджет і контракт</a:t>
            </a:r>
            <a:endParaRPr lang="ru-RU" b="1" u="sng" dirty="0">
              <a:solidFill>
                <a:srgbClr val="FF3300"/>
              </a:solidFill>
              <a:latin typeface="Times New Roman" pitchFamily="18" charset="0"/>
              <a:cs typeface="Times New Roman" pitchFamily="18" charset="0"/>
            </a:endParaRPr>
          </a:p>
        </p:txBody>
      </p:sp>
      <p:sp>
        <p:nvSpPr>
          <p:cNvPr id="38913" name="Rectangle 2"/>
          <p:cNvSpPr>
            <a:spLocks noGrp="1" noChangeArrowheads="1"/>
          </p:cNvSpPr>
          <p:nvPr>
            <p:ph type="title"/>
          </p:nvPr>
        </p:nvSpPr>
        <p:spPr>
          <a:xfrm>
            <a:off x="444500" y="448374"/>
            <a:ext cx="8229600" cy="604362"/>
          </a:xfrm>
        </p:spPr>
        <p:txBody>
          <a:bodyPr>
            <a:normAutofit/>
          </a:bodyPr>
          <a:lstStyle/>
          <a:p>
            <a:pPr eaLnBrk="1" hangingPunct="1"/>
            <a:r>
              <a:rPr lang="uk-UA" altLang="uk-UA" sz="3200" b="1" dirty="0">
                <a:solidFill>
                  <a:srgbClr val="0000CC"/>
                </a:solidFill>
                <a:latin typeface="Times New Roman" pitchFamily="18" charset="0"/>
                <a:cs typeface="Times New Roman" pitchFamily="18" charset="0"/>
              </a:rPr>
              <a:t>Основні дати для вступу до ЗВО </a:t>
            </a:r>
            <a:endParaRPr lang="ru-RU" sz="3200" b="1" dirty="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Tree>
    <p:extLst>
      <p:ext uri="{BB962C8B-B14F-4D97-AF65-F5344CB8AC3E}">
        <p14:creationId xmlns:p14="http://schemas.microsoft.com/office/powerpoint/2010/main" val="188612189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4294967295"/>
          </p:nvPr>
        </p:nvSpPr>
        <p:spPr>
          <a:xfrm>
            <a:off x="611560" y="1988840"/>
            <a:ext cx="8013576" cy="3344863"/>
          </a:xfrm>
        </p:spPr>
        <p:txBody>
          <a:bodyPr>
            <a:normAutofit fontScale="92500" lnSpcReduction="10000"/>
          </a:bodyPr>
          <a:lstStyle/>
          <a:p>
            <a:pPr marL="0" indent="450000" algn="just" eaLnBrk="1" hangingPunct="1">
              <a:spcBef>
                <a:spcPts val="0"/>
              </a:spcBef>
              <a:buFontTx/>
              <a:buNone/>
            </a:pPr>
            <a:r>
              <a:rPr lang="uk-UA" sz="3000" dirty="0">
                <a:solidFill>
                  <a:srgbClr val="0000CC"/>
                </a:solidFill>
                <a:latin typeface="Times New Roman" pitchFamily="18" charset="0"/>
                <a:cs typeface="Times New Roman" pitchFamily="18" charset="0"/>
              </a:rPr>
              <a:t>У процесі  подання  заяв  для  участі  в конкурсі абітурієнту  необхідно  вказати в кожній  заяві  пріоритетність  від  </a:t>
            </a:r>
            <a:r>
              <a:rPr lang="uk-UA" sz="3000" b="1" dirty="0">
                <a:solidFill>
                  <a:srgbClr val="0000CC"/>
                </a:solidFill>
                <a:latin typeface="Times New Roman" pitchFamily="18" charset="0"/>
                <a:cs typeface="Times New Roman" pitchFamily="18" charset="0"/>
              </a:rPr>
              <a:t>1  до  5</a:t>
            </a:r>
            <a:r>
              <a:rPr lang="uk-UA" sz="3000" dirty="0">
                <a:solidFill>
                  <a:srgbClr val="0000CC"/>
                </a:solidFill>
                <a:latin typeface="Times New Roman" pitchFamily="18" charset="0"/>
                <a:cs typeface="Times New Roman" pitchFamily="18" charset="0"/>
              </a:rPr>
              <a:t>, при  цьому  </a:t>
            </a:r>
            <a:r>
              <a:rPr lang="uk-UA" sz="3000" b="1" dirty="0">
                <a:solidFill>
                  <a:srgbClr val="0000CC"/>
                </a:solidFill>
                <a:latin typeface="Times New Roman" pitchFamily="18" charset="0"/>
                <a:cs typeface="Times New Roman" pitchFamily="18" charset="0"/>
              </a:rPr>
              <a:t>«1»</a:t>
            </a:r>
            <a:r>
              <a:rPr lang="uk-UA" sz="3000" dirty="0">
                <a:solidFill>
                  <a:srgbClr val="0000CC"/>
                </a:solidFill>
                <a:latin typeface="Times New Roman" pitchFamily="18" charset="0"/>
                <a:cs typeface="Times New Roman" pitchFamily="18" charset="0"/>
              </a:rPr>
              <a:t>  визначає  найвищу пріоритетність. </a:t>
            </a:r>
          </a:p>
          <a:p>
            <a:pPr eaLnBrk="1" hangingPunct="1">
              <a:buFontTx/>
              <a:buNone/>
            </a:pPr>
            <a:endParaRPr lang="ru-RU" sz="3600" dirty="0">
              <a:solidFill>
                <a:srgbClr val="0000CC"/>
              </a:solidFill>
              <a:latin typeface="Times New Roman" pitchFamily="18" charset="0"/>
              <a:cs typeface="Times New Roman" pitchFamily="18" charset="0"/>
            </a:endParaRPr>
          </a:p>
          <a:p>
            <a:pPr algn="ctr" eaLnBrk="1" hangingPunct="1">
              <a:buFontTx/>
              <a:buNone/>
            </a:pPr>
            <a:r>
              <a:rPr lang="uk-UA" sz="3600" dirty="0">
                <a:solidFill>
                  <a:srgbClr val="FF3300"/>
                </a:solidFill>
                <a:latin typeface="Times New Roman" pitchFamily="18" charset="0"/>
                <a:cs typeface="Times New Roman" pitchFamily="18" charset="0"/>
              </a:rPr>
              <a:t>Пріоритетність не може бути змінена впродовж всієї вступної кампанії.</a:t>
            </a:r>
            <a:r>
              <a:rPr lang="uk-UA" sz="3600" dirty="0">
                <a:latin typeface="Times New Roman" pitchFamily="18" charset="0"/>
                <a:cs typeface="Times New Roman" pitchFamily="18" charset="0"/>
              </a:rPr>
              <a:t> </a:t>
            </a:r>
          </a:p>
          <a:p>
            <a:pPr eaLnBrk="1" hangingPunct="1"/>
            <a:endParaRPr lang="ru-RU" sz="3600" dirty="0"/>
          </a:p>
        </p:txBody>
      </p:sp>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251520" y="476672"/>
            <a:ext cx="8229600" cy="850900"/>
          </a:xfrm>
          <a:prstGeom prst="rect">
            <a:avLst/>
          </a:prstGeom>
          <a:noFill/>
          <a:ln w="9525">
            <a:noFill/>
            <a:miter lim="800000"/>
            <a:headEnd/>
            <a:tailEnd/>
          </a:ln>
        </p:spPr>
        <p:txBody>
          <a:bodyPr anchor="ctr"/>
          <a:lstStyle/>
          <a:p>
            <a:pPr algn="ctr"/>
            <a:r>
              <a:rPr lang="uk-UA" altLang="uk-UA" sz="3600" b="1" dirty="0">
                <a:solidFill>
                  <a:srgbClr val="0000CC"/>
                </a:solidFill>
                <a:latin typeface="Times New Roman" pitchFamily="18" charset="0"/>
                <a:cs typeface="Times New Roman" pitchFamily="18" charset="0"/>
              </a:rPr>
              <a:t>Правила вступу до ДДМА</a:t>
            </a:r>
            <a:r>
              <a:rPr lang="uk-UA" altLang="uk-UA" sz="4000" b="1" dirty="0">
                <a:solidFill>
                  <a:srgbClr val="0000CC"/>
                </a:solidFill>
                <a:latin typeface="Times New Roman" pitchFamily="18" charset="0"/>
                <a:cs typeface="Times New Roman" pitchFamily="18" charset="0"/>
              </a:rPr>
              <a:t> </a:t>
            </a:r>
            <a:endParaRPr lang="ru-RU"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5410564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erbddmam"/>
          <p:cNvPicPr>
            <a:picLocks noChangeAspect="1" noChangeArrowheads="1"/>
          </p:cNvPicPr>
          <p:nvPr/>
        </p:nvPicPr>
        <p:blipFill>
          <a:blip r:embed="rId2"/>
          <a:srcRect/>
          <a:stretch>
            <a:fillRect/>
          </a:stretch>
        </p:blipFill>
        <p:spPr>
          <a:xfrm>
            <a:off x="8128259" y="188913"/>
            <a:ext cx="754645" cy="863823"/>
          </a:xfrm>
          <a:prstGeom prst="rect">
            <a:avLst/>
          </a:prstGeom>
          <a:effectLst>
            <a:softEdge rad="127000"/>
          </a:effectLst>
        </p:spPr>
      </p:pic>
      <p:sp>
        <p:nvSpPr>
          <p:cNvPr id="5" name="Прямоугольник 4"/>
          <p:cNvSpPr/>
          <p:nvPr/>
        </p:nvSpPr>
        <p:spPr>
          <a:xfrm>
            <a:off x="323528" y="1340768"/>
            <a:ext cx="8631384" cy="5277599"/>
          </a:xfrm>
          <a:prstGeom prst="rect">
            <a:avLst/>
          </a:prstGeom>
          <a:gradFill rotWithShape="1">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a:ln w="9525" cap="flat" cmpd="sng" algn="ctr">
            <a:noFill/>
            <a:prstDash val="solid"/>
          </a:ln>
          <a:effectLst/>
        </p:spPr>
        <p:txBody>
          <a:bodyPr wrap="square">
            <a:spAutoFit/>
          </a:bodyPr>
          <a:lstStyle/>
          <a:p>
            <a:pPr lvl="0" algn="just">
              <a:lnSpc>
                <a:spcPct val="115000"/>
              </a:lnSpc>
              <a:spcAft>
                <a:spcPts val="0"/>
              </a:spcAft>
              <a:tabLst>
                <a:tab pos="450215" algn="l"/>
                <a:tab pos="630555" algn="l"/>
              </a:tabLs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Для абітурієнтів 2023 року під час вступу до ЗВО для здобуття ступеня бакалавра, </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зараховуються</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15000"/>
              </a:lnSpc>
              <a:spcAft>
                <a:spcPts val="0"/>
              </a:spcAft>
              <a:tabLst>
                <a:tab pos="450215" algn="l"/>
                <a:tab pos="630555" algn="l"/>
              </a:tabLst>
            </a:pPr>
            <a:endParaRPr lang="ru-RU" sz="1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ü"/>
              <a:tabLst>
                <a:tab pos="450215" algn="l"/>
                <a:tab pos="900430" algn="l"/>
              </a:tabLst>
            </a:pP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бали</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національного </a:t>
            </a:r>
            <a:r>
              <a:rPr lang="uk-UA"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мультипредметного</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тесту (НМТ) 2023 року</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з української мови, математики та одного предмета на вибір вступника: історії України, англійської, німецької, французької, іспанської мови, біології, фізики, хімії</a:t>
            </a:r>
            <a:r>
              <a:rPr lang="ru-RU"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lnSpc>
                <a:spcPct val="115000"/>
              </a:lnSpc>
              <a:spcAft>
                <a:spcPts val="0"/>
              </a:spcAft>
              <a:buFont typeface="Wingdings" panose="05000000000000000000" pitchFamily="2" charset="2"/>
              <a:buChar char="ü"/>
              <a:tabLst>
                <a:tab pos="450215" algn="l"/>
                <a:tab pos="900430" algn="l"/>
              </a:tabLst>
            </a:pPr>
            <a:endParaRPr lang="uk-UA" sz="9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ü"/>
              <a:tabLst>
                <a:tab pos="450215" algn="l"/>
                <a:tab pos="900430" algn="l"/>
              </a:tabLst>
            </a:pP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бали</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національного </a:t>
            </a:r>
            <a:r>
              <a:rPr lang="uk-UA"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мультипредметного</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тесту (НМТ) 2022 року</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з української мови (перший предмет), математики (другий предмет) та історії України (третій предмет);</a:t>
            </a:r>
          </a:p>
          <a:p>
            <a:pPr marL="285750" indent="-285750" algn="just">
              <a:lnSpc>
                <a:spcPct val="115000"/>
              </a:lnSpc>
              <a:spcAft>
                <a:spcPts val="0"/>
              </a:spcAft>
              <a:buFont typeface="Wingdings" panose="05000000000000000000" pitchFamily="2" charset="2"/>
              <a:buChar char="ü"/>
              <a:tabLst>
                <a:tab pos="450215" algn="l"/>
                <a:tab pos="900430" algn="l"/>
              </a:tabLst>
            </a:pPr>
            <a:endParaRPr lang="uk-UA" sz="9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marL="375920" indent="-285750" algn="just">
              <a:lnSpc>
                <a:spcPct val="115000"/>
              </a:lnSpc>
              <a:spcAft>
                <a:spcPts val="0"/>
              </a:spcAft>
              <a:buFont typeface="Wingdings" panose="05000000000000000000" pitchFamily="2" charset="2"/>
              <a:buChar char="ü"/>
              <a:tabLst>
                <a:tab pos="450215" algn="l"/>
                <a:tab pos="810260" algn="l"/>
              </a:tabLst>
            </a:pP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або бали</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зовнішнього незалежного оцінювання 2020-2021 років</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з двох конкурсних предметів. </a:t>
            </a:r>
          </a:p>
          <a:p>
            <a:pPr marL="90170" algn="just">
              <a:lnSpc>
                <a:spcPct val="115000"/>
              </a:lnSpc>
              <a:spcAft>
                <a:spcPts val="0"/>
              </a:spcAft>
              <a:tabLst>
                <a:tab pos="450215" algn="l"/>
                <a:tab pos="810260" algn="l"/>
              </a:tabLst>
            </a:pPr>
            <a:endParaRPr lang="ru-RU" sz="9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tabLst>
                <a:tab pos="630555" algn="l"/>
              </a:tabLst>
            </a:pP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Результати зовнішнього незалежного оцінювання 2020-2021 року з української мови та літератури/української мови, математики чи та/або будь якого предмету за бажанням вступника можуть бути зараховані замість відповідних предметів НМТ, якщо різниця балів НМТ та ЗНО з відповідного предмету не перевищує 15 балів. </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6444208" y="436158"/>
            <a:ext cx="1368152" cy="369332"/>
          </a:xfrm>
          <a:prstGeom prst="rect">
            <a:avLst/>
          </a:prstGeom>
          <a:noFill/>
        </p:spPr>
        <p:txBody>
          <a:bodyPr wrap="square" rtlCol="0">
            <a:spAutoFit/>
          </a:bodyPr>
          <a:lstStyle/>
          <a:p>
            <a:r>
              <a:rPr lang="uk-UA" dirty="0">
                <a:solidFill>
                  <a:srgbClr val="FF0000"/>
                </a:solidFill>
              </a:rPr>
              <a:t>Важливо!!!</a:t>
            </a:r>
            <a:endParaRPr lang="ru-RU" dirty="0">
              <a:solidFill>
                <a:srgbClr val="FF0000"/>
              </a:solidFill>
            </a:endParaRPr>
          </a:p>
        </p:txBody>
      </p:sp>
    </p:spTree>
    <p:extLst>
      <p:ext uri="{BB962C8B-B14F-4D97-AF65-F5344CB8AC3E}">
        <p14:creationId xmlns:p14="http://schemas.microsoft.com/office/powerpoint/2010/main" val="191247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12948" y="2060848"/>
            <a:ext cx="8259514" cy="2409363"/>
          </a:xfrm>
        </p:spPr>
        <p:txBody>
          <a:bodyPr>
            <a:noAutofit/>
          </a:bodyPr>
          <a:lstStyle/>
          <a:p>
            <a:pPr indent="442913" algn="just"/>
            <a:r>
              <a:rPr lang="ru-RU" sz="1800" b="1" dirty="0">
                <a:solidFill>
                  <a:srgbClr val="0000CC"/>
                </a:solidFill>
                <a:latin typeface="Times New Roman" pitchFamily="18" charset="0"/>
                <a:cs typeface="Times New Roman" pitchFamily="18" charset="0"/>
              </a:rPr>
              <a:t>НМТ – </a:t>
            </a:r>
            <a:r>
              <a:rPr lang="ru-RU" sz="1800" dirty="0" err="1">
                <a:solidFill>
                  <a:srgbClr val="0000CC"/>
                </a:solidFill>
                <a:latin typeface="Times New Roman" pitchFamily="18" charset="0"/>
                <a:cs typeface="Times New Roman" pitchFamily="18" charset="0"/>
              </a:rPr>
              <a:t>комп’ютерний</a:t>
            </a:r>
            <a:r>
              <a:rPr lang="ru-RU" sz="1800" dirty="0">
                <a:solidFill>
                  <a:srgbClr val="0000CC"/>
                </a:solidFill>
                <a:latin typeface="Times New Roman" pitchFamily="18" charset="0"/>
                <a:cs typeface="Times New Roman" pitchFamily="18" charset="0"/>
              </a:rPr>
              <a:t> онлайн-тест, </a:t>
            </a:r>
            <a:r>
              <a:rPr lang="ru-RU" sz="1800" dirty="0" err="1">
                <a:solidFill>
                  <a:srgbClr val="0000CC"/>
                </a:solidFill>
                <a:latin typeface="Times New Roman" pitchFamily="18" charset="0"/>
                <a:cs typeface="Times New Roman" pitchFamily="18" charset="0"/>
              </a:rPr>
              <a:t>що</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складатиметься</a:t>
            </a:r>
            <a:r>
              <a:rPr lang="ru-RU" sz="1800" dirty="0">
                <a:solidFill>
                  <a:srgbClr val="0000CC"/>
                </a:solidFill>
                <a:latin typeface="Times New Roman" pitchFamily="18" charset="0"/>
                <a:cs typeface="Times New Roman" pitchFamily="18" charset="0"/>
              </a:rPr>
              <a:t> з </a:t>
            </a:r>
            <a:r>
              <a:rPr lang="ru-RU" sz="1800" dirty="0" err="1">
                <a:solidFill>
                  <a:srgbClr val="0000CC"/>
                </a:solidFill>
                <a:latin typeface="Times New Roman" pitchFamily="18" charset="0"/>
                <a:cs typeface="Times New Roman" pitchFamily="18" charset="0"/>
              </a:rPr>
              <a:t>трьох</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блоків</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українська</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мова</a:t>
            </a:r>
            <a:r>
              <a:rPr lang="ru-RU" sz="1800" dirty="0">
                <a:solidFill>
                  <a:srgbClr val="0000CC"/>
                </a:solidFill>
                <a:latin typeface="Times New Roman" pitchFamily="18" charset="0"/>
                <a:cs typeface="Times New Roman" pitchFamily="18" charset="0"/>
              </a:rPr>
              <a:t>, математика та одного предмета на </a:t>
            </a:r>
            <a:r>
              <a:rPr lang="ru-RU" sz="1800" dirty="0" err="1">
                <a:solidFill>
                  <a:srgbClr val="0000CC"/>
                </a:solidFill>
                <a:latin typeface="Times New Roman" pitchFamily="18" charset="0"/>
                <a:cs typeface="Times New Roman" pitchFamily="18" charset="0"/>
              </a:rPr>
              <a:t>вибір</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вступника</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історія</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України</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англійська</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німецька</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французька</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іспанська</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мова</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біологія</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фізика</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хімія</a:t>
            </a:r>
            <a:r>
              <a:rPr lang="ru-RU" sz="1800" dirty="0">
                <a:solidFill>
                  <a:srgbClr val="0000CC"/>
                </a:solidFill>
                <a:latin typeface="Times New Roman" pitchFamily="18" charset="0"/>
                <a:cs typeface="Times New Roman" pitchFamily="18" charset="0"/>
              </a:rPr>
              <a:t>. </a:t>
            </a:r>
            <a:br>
              <a:rPr lang="ru-RU" sz="1800" dirty="0">
                <a:solidFill>
                  <a:srgbClr val="0000CC"/>
                </a:solidFill>
                <a:latin typeface="Times New Roman" pitchFamily="18" charset="0"/>
                <a:cs typeface="Times New Roman" pitchFamily="18" charset="0"/>
              </a:rPr>
            </a:br>
            <a:br>
              <a:rPr lang="ru-RU" sz="1800" dirty="0">
                <a:solidFill>
                  <a:srgbClr val="0000CC"/>
                </a:solidFill>
                <a:latin typeface="Times New Roman" pitchFamily="18" charset="0"/>
                <a:cs typeface="Times New Roman" pitchFamily="18" charset="0"/>
              </a:rPr>
            </a:br>
            <a:r>
              <a:rPr lang="ru-RU" sz="1800" dirty="0" err="1">
                <a:solidFill>
                  <a:srgbClr val="0000CC"/>
                </a:solidFill>
                <a:latin typeface="Times New Roman" pitchFamily="18" charset="0"/>
                <a:cs typeface="Times New Roman" pitchFamily="18" charset="0"/>
              </a:rPr>
              <a:t>Тестування</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триватиме</a:t>
            </a:r>
            <a:r>
              <a:rPr lang="ru-RU" sz="1800" dirty="0">
                <a:solidFill>
                  <a:srgbClr val="0000CC"/>
                </a:solidFill>
                <a:latin typeface="Times New Roman" pitchFamily="18" charset="0"/>
                <a:cs typeface="Times New Roman" pitchFamily="18" charset="0"/>
              </a:rPr>
              <a:t> 180 </a:t>
            </a:r>
            <a:r>
              <a:rPr lang="ru-RU" sz="1800" dirty="0" err="1">
                <a:solidFill>
                  <a:srgbClr val="0000CC"/>
                </a:solidFill>
                <a:latin typeface="Times New Roman" pitchFamily="18" charset="0"/>
                <a:cs typeface="Times New Roman" pitchFamily="18" charset="0"/>
              </a:rPr>
              <a:t>хвилин</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отже</a:t>
            </a:r>
            <a:r>
              <a:rPr lang="ru-RU" sz="1800" dirty="0">
                <a:solidFill>
                  <a:srgbClr val="0000CC"/>
                </a:solidFill>
                <a:latin typeface="Times New Roman" pitchFamily="18" charset="0"/>
                <a:cs typeface="Times New Roman" pitchFamily="18" charset="0"/>
              </a:rPr>
              <a:t>, на </a:t>
            </a:r>
            <a:r>
              <a:rPr lang="ru-RU" sz="1800" dirty="0" err="1">
                <a:solidFill>
                  <a:srgbClr val="0000CC"/>
                </a:solidFill>
                <a:latin typeface="Times New Roman" pitchFamily="18" charset="0"/>
                <a:cs typeface="Times New Roman" pitchFamily="18" charset="0"/>
              </a:rPr>
              <a:t>кожний</a:t>
            </a:r>
            <a:r>
              <a:rPr lang="ru-RU" sz="1800" dirty="0">
                <a:solidFill>
                  <a:srgbClr val="0000CC"/>
                </a:solidFill>
                <a:latin typeface="Times New Roman" pitchFamily="18" charset="0"/>
                <a:cs typeface="Times New Roman" pitchFamily="18" charset="0"/>
              </a:rPr>
              <a:t> блок </a:t>
            </a:r>
            <a:r>
              <a:rPr lang="ru-RU" sz="1800" dirty="0" err="1">
                <a:solidFill>
                  <a:srgbClr val="0000CC"/>
                </a:solidFill>
                <a:latin typeface="Times New Roman" pitchFamily="18" charset="0"/>
                <a:cs typeface="Times New Roman" pitchFamily="18" charset="0"/>
              </a:rPr>
              <a:t>відведено</a:t>
            </a:r>
            <a:r>
              <a:rPr lang="ru-RU" sz="1800" dirty="0">
                <a:solidFill>
                  <a:srgbClr val="0000CC"/>
                </a:solidFill>
                <a:latin typeface="Times New Roman" pitchFamily="18" charset="0"/>
                <a:cs typeface="Times New Roman" pitchFamily="18" charset="0"/>
              </a:rPr>
              <a:t> по 60 </a:t>
            </a:r>
            <a:r>
              <a:rPr lang="ru-RU" sz="1800" dirty="0" err="1">
                <a:solidFill>
                  <a:srgbClr val="0000CC"/>
                </a:solidFill>
                <a:latin typeface="Times New Roman" pitchFamily="18" charset="0"/>
                <a:cs typeface="Times New Roman" pitchFamily="18" charset="0"/>
              </a:rPr>
              <a:t>хвилин</a:t>
            </a:r>
            <a:r>
              <a:rPr lang="ru-RU" sz="1800" dirty="0">
                <a:solidFill>
                  <a:srgbClr val="0000CC"/>
                </a:solidFill>
                <a:latin typeface="Times New Roman" pitchFamily="18" charset="0"/>
                <a:cs typeface="Times New Roman" pitchFamily="18" charset="0"/>
              </a:rPr>
              <a:t>.</a:t>
            </a:r>
            <a:br>
              <a:rPr lang="ru-RU" sz="1800" dirty="0">
                <a:solidFill>
                  <a:srgbClr val="0000CC"/>
                </a:solidFill>
                <a:latin typeface="Times New Roman" pitchFamily="18" charset="0"/>
                <a:cs typeface="Times New Roman" pitchFamily="18" charset="0"/>
              </a:rPr>
            </a:b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Учасники</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зможуть</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самостійно</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розподіляти</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свій</a:t>
            </a:r>
            <a:r>
              <a:rPr lang="ru-RU" sz="1800" dirty="0">
                <a:solidFill>
                  <a:srgbClr val="0000CC"/>
                </a:solidFill>
                <a:latin typeface="Times New Roman" pitchFamily="18" charset="0"/>
                <a:cs typeface="Times New Roman" pitchFamily="18" charset="0"/>
              </a:rPr>
              <a:t> час, </a:t>
            </a:r>
            <a:r>
              <a:rPr lang="ru-RU" sz="1800" dirty="0" err="1">
                <a:solidFill>
                  <a:srgbClr val="0000CC"/>
                </a:solidFill>
                <a:latin typeface="Times New Roman" pitchFamily="18" charset="0"/>
                <a:cs typeface="Times New Roman" pitchFamily="18" charset="0"/>
              </a:rPr>
              <a:t>тож</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ті</a:t>
            </a:r>
            <a:r>
              <a:rPr lang="ru-RU" sz="1800" dirty="0">
                <a:solidFill>
                  <a:srgbClr val="0000CC"/>
                </a:solidFill>
                <a:latin typeface="Times New Roman" pitchFamily="18" charset="0"/>
                <a:cs typeface="Times New Roman" pitchFamily="18" charset="0"/>
              </a:rPr>
              <a:t> з них, </a:t>
            </a:r>
            <a:r>
              <a:rPr lang="ru-RU" sz="1800" dirty="0" err="1">
                <a:solidFill>
                  <a:srgbClr val="0000CC"/>
                </a:solidFill>
                <a:latin typeface="Times New Roman" pitchFamily="18" charset="0"/>
                <a:cs typeface="Times New Roman" pitchFamily="18" charset="0"/>
              </a:rPr>
              <a:t>хто</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швидше</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виконає</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завдання</a:t>
            </a:r>
            <a:r>
              <a:rPr lang="ru-RU" sz="1800" dirty="0">
                <a:solidFill>
                  <a:srgbClr val="0000CC"/>
                </a:solidFill>
                <a:latin typeface="Times New Roman" pitchFamily="18" charset="0"/>
                <a:cs typeface="Times New Roman" pitchFamily="18" charset="0"/>
              </a:rPr>
              <a:t> з </a:t>
            </a:r>
            <a:r>
              <a:rPr lang="ru-RU" sz="1800" dirty="0" err="1">
                <a:solidFill>
                  <a:srgbClr val="0000CC"/>
                </a:solidFill>
                <a:latin typeface="Times New Roman" pitchFamily="18" charset="0"/>
                <a:cs typeface="Times New Roman" pitchFamily="18" charset="0"/>
              </a:rPr>
              <a:t>української</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мови</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або</a:t>
            </a:r>
            <a:r>
              <a:rPr lang="ru-RU" sz="1800" dirty="0">
                <a:solidFill>
                  <a:srgbClr val="0000CC"/>
                </a:solidFill>
                <a:latin typeface="Times New Roman" pitchFamily="18" charset="0"/>
                <a:cs typeface="Times New Roman" pitchFamily="18" charset="0"/>
              </a:rPr>
              <a:t> математики, </a:t>
            </a:r>
            <a:r>
              <a:rPr lang="ru-RU" sz="1800" dirty="0" err="1">
                <a:solidFill>
                  <a:srgbClr val="0000CC"/>
                </a:solidFill>
                <a:latin typeface="Times New Roman" pitchFamily="18" charset="0"/>
                <a:cs typeface="Times New Roman" pitchFamily="18" charset="0"/>
              </a:rPr>
              <a:t>зможе</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довше</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попрацювати</a:t>
            </a:r>
            <a:r>
              <a:rPr lang="ru-RU" sz="1800" dirty="0">
                <a:solidFill>
                  <a:srgbClr val="0000CC"/>
                </a:solidFill>
                <a:latin typeface="Times New Roman" pitchFamily="18" charset="0"/>
                <a:cs typeface="Times New Roman" pitchFamily="18" charset="0"/>
              </a:rPr>
              <a:t> над блоком з предмета на </a:t>
            </a:r>
            <a:r>
              <a:rPr lang="ru-RU" sz="1800" dirty="0" err="1">
                <a:solidFill>
                  <a:srgbClr val="0000CC"/>
                </a:solidFill>
                <a:latin typeface="Times New Roman" pitchFamily="18" charset="0"/>
                <a:cs typeface="Times New Roman" pitchFamily="18" charset="0"/>
              </a:rPr>
              <a:t>вибір</a:t>
            </a:r>
            <a:r>
              <a:rPr lang="ru-RU" sz="1800" dirty="0">
                <a:solidFill>
                  <a:srgbClr val="0000CC"/>
                </a:solidFill>
                <a:latin typeface="Times New Roman" pitchFamily="18" charset="0"/>
                <a:cs typeface="Times New Roman" pitchFamily="18" charset="0"/>
              </a:rPr>
              <a:t>.</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1"/>
          <p:cNvSpPr>
            <a:spLocks noGrp="1"/>
          </p:cNvSpPr>
          <p:nvPr>
            <p:ph idx="1"/>
          </p:nvPr>
        </p:nvSpPr>
        <p:spPr>
          <a:xfrm>
            <a:off x="443046" y="1018490"/>
            <a:ext cx="8229416" cy="1107637"/>
          </a:xfrm>
        </p:spPr>
        <p:txBody>
          <a:bodyPr>
            <a:normAutofit/>
          </a:bodyPr>
          <a:lstStyle/>
          <a:p>
            <a:pPr marL="0" indent="0" algn="just">
              <a:buNone/>
            </a:pPr>
            <a:r>
              <a:rPr lang="ru-RU" sz="1800" dirty="0">
                <a:solidFill>
                  <a:srgbClr val="0000CC"/>
                </a:solidFill>
                <a:latin typeface="Times New Roman" panose="02020603050405020304" pitchFamily="18" charset="0"/>
                <a:cs typeface="Times New Roman" panose="02020603050405020304" pitchFamily="18" charset="0"/>
              </a:rPr>
              <a:t>      Для </a:t>
            </a:r>
            <a:r>
              <a:rPr lang="ru-RU" sz="1800" dirty="0" err="1">
                <a:solidFill>
                  <a:srgbClr val="0000CC"/>
                </a:solidFill>
                <a:latin typeface="Times New Roman" panose="02020603050405020304" pitchFamily="18" charset="0"/>
                <a:cs typeface="Times New Roman" panose="02020603050405020304" pitchFamily="18" charset="0"/>
              </a:rPr>
              <a:t>вступу</a:t>
            </a:r>
            <a:r>
              <a:rPr lang="ru-RU" sz="1800" dirty="0">
                <a:solidFill>
                  <a:srgbClr val="0000CC"/>
                </a:solidFill>
                <a:latin typeface="Times New Roman" panose="02020603050405020304" pitchFamily="18" charset="0"/>
                <a:cs typeface="Times New Roman" panose="02020603050405020304" pitchFamily="18" charset="0"/>
              </a:rPr>
              <a:t> на перший курс для </a:t>
            </a:r>
            <a:r>
              <a:rPr lang="ru-RU" sz="1800" dirty="0" err="1">
                <a:solidFill>
                  <a:srgbClr val="0000CC"/>
                </a:solidFill>
                <a:latin typeface="Times New Roman" panose="02020603050405020304" pitchFamily="18" charset="0"/>
                <a:cs typeface="Times New Roman" panose="02020603050405020304" pitchFamily="18" charset="0"/>
              </a:rPr>
              <a:t>здобуття</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ступеня</a:t>
            </a:r>
            <a:r>
              <a:rPr lang="ru-RU" sz="1800" dirty="0">
                <a:solidFill>
                  <a:srgbClr val="0000CC"/>
                </a:solidFill>
                <a:latin typeface="Times New Roman" panose="02020603050405020304" pitchFamily="18" charset="0"/>
                <a:cs typeface="Times New Roman" panose="02020603050405020304" pitchFamily="18" charset="0"/>
              </a:rPr>
              <a:t> бакалавра </a:t>
            </a:r>
            <a:r>
              <a:rPr lang="ru-RU" sz="1800" dirty="0" err="1">
                <a:solidFill>
                  <a:srgbClr val="0000CC"/>
                </a:solidFill>
                <a:latin typeface="Times New Roman" panose="02020603050405020304" pitchFamily="18" charset="0"/>
                <a:cs typeface="Times New Roman" panose="02020603050405020304" pitchFamily="18" charset="0"/>
              </a:rPr>
              <a:t>будуть</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використовувати</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результати</a:t>
            </a:r>
            <a:r>
              <a:rPr lang="ru-RU" sz="1800"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національного</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мультипредметного</a:t>
            </a:r>
            <a:r>
              <a:rPr lang="ru-RU" sz="1800" b="1" dirty="0">
                <a:solidFill>
                  <a:srgbClr val="0000CC"/>
                </a:solidFill>
                <a:latin typeface="Times New Roman" panose="02020603050405020304" pitchFamily="18" charset="0"/>
                <a:cs typeface="Times New Roman" panose="02020603050405020304" pitchFamily="18" charset="0"/>
              </a:rPr>
              <a:t> тесту (НМТ</a:t>
            </a:r>
            <a:r>
              <a:rPr lang="ru-RU" sz="1800" dirty="0">
                <a:solidFill>
                  <a:srgbClr val="0000CC"/>
                </a:solidFill>
                <a:latin typeface="Times New Roman" panose="02020603050405020304" pitchFamily="18" charset="0"/>
                <a:cs typeface="Times New Roman" panose="02020603050405020304" pitchFamily="18" charset="0"/>
              </a:rPr>
              <a:t>) 2023 року, </a:t>
            </a:r>
            <a:r>
              <a:rPr lang="ru-RU" sz="1800" dirty="0" err="1">
                <a:solidFill>
                  <a:srgbClr val="0000CC"/>
                </a:solidFill>
                <a:latin typeface="Times New Roman" panose="02020603050405020304" pitchFamily="18" charset="0"/>
                <a:cs typeface="Times New Roman" panose="02020603050405020304" pitchFamily="18" charset="0"/>
              </a:rPr>
              <a:t>або</a:t>
            </a:r>
            <a:r>
              <a:rPr lang="ru-RU" sz="1800" dirty="0">
                <a:solidFill>
                  <a:srgbClr val="0000CC"/>
                </a:solidFill>
                <a:latin typeface="Times New Roman" panose="02020603050405020304" pitchFamily="18" charset="0"/>
                <a:cs typeface="Times New Roman" panose="02020603050405020304" pitchFamily="18" charset="0"/>
              </a:rPr>
              <a:t> 2022 року, </a:t>
            </a:r>
            <a:r>
              <a:rPr lang="ru-RU" sz="1800" dirty="0" err="1">
                <a:solidFill>
                  <a:srgbClr val="0000CC"/>
                </a:solidFill>
                <a:latin typeface="Times New Roman" panose="02020603050405020304" pitchFamily="18" charset="0"/>
                <a:cs typeface="Times New Roman" panose="02020603050405020304" pitchFamily="18" charset="0"/>
              </a:rPr>
              <a:t>або</a:t>
            </a:r>
            <a:r>
              <a:rPr lang="ru-RU" sz="1800" dirty="0">
                <a:solidFill>
                  <a:srgbClr val="0000CC"/>
                </a:solidFill>
                <a:latin typeface="Times New Roman" panose="02020603050405020304" pitchFamily="18" charset="0"/>
                <a:cs typeface="Times New Roman" panose="02020603050405020304" pitchFamily="18" charset="0"/>
              </a:rPr>
              <a:t> ЗНО 2021 та 2020 року.	</a:t>
            </a:r>
          </a:p>
        </p:txBody>
      </p:sp>
      <p:sp>
        <p:nvSpPr>
          <p:cNvPr id="7" name="TextBox 6"/>
          <p:cNvSpPr txBox="1"/>
          <p:nvPr/>
        </p:nvSpPr>
        <p:spPr>
          <a:xfrm>
            <a:off x="440905" y="4581128"/>
            <a:ext cx="8223510" cy="1200329"/>
          </a:xfrm>
          <a:prstGeom prst="rect">
            <a:avLst/>
          </a:prstGeom>
          <a:noFill/>
        </p:spPr>
        <p:txBody>
          <a:bodyPr wrap="square" rtlCol="0">
            <a:spAutoFit/>
          </a:bodyPr>
          <a:lstStyle/>
          <a:p>
            <a:pPr algn="just"/>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Тестування</a:t>
            </a:r>
            <a:r>
              <a:rPr lang="ru-RU" dirty="0">
                <a:solidFill>
                  <a:srgbClr val="0000CC"/>
                </a:solidFill>
                <a:latin typeface="Times New Roman" panose="02020603050405020304" pitchFamily="18" charset="0"/>
                <a:cs typeface="Times New Roman" panose="02020603050405020304" pitchFamily="18" charset="0"/>
              </a:rPr>
              <a:t> не </a:t>
            </a:r>
            <a:r>
              <a:rPr lang="ru-RU" dirty="0" err="1">
                <a:solidFill>
                  <a:srgbClr val="0000CC"/>
                </a:solidFill>
                <a:latin typeface="Times New Roman" panose="02020603050405020304" pitchFamily="18" charset="0"/>
                <a:cs typeface="Times New Roman" panose="02020603050405020304" pitchFamily="18" charset="0"/>
              </a:rPr>
              <a:t>можна</a:t>
            </a:r>
            <a:r>
              <a:rPr lang="ru-RU" dirty="0">
                <a:solidFill>
                  <a:srgbClr val="0000CC"/>
                </a:solidFill>
                <a:latin typeface="Times New Roman" panose="02020603050405020304" pitchFamily="18" charset="0"/>
                <a:cs typeface="Times New Roman" panose="02020603050405020304" pitchFamily="18" charset="0"/>
              </a:rPr>
              <a:t> буде пройти </a:t>
            </a:r>
            <a:r>
              <a:rPr lang="ru-RU" dirty="0" err="1">
                <a:solidFill>
                  <a:srgbClr val="0000CC"/>
                </a:solidFill>
                <a:latin typeface="Times New Roman" panose="02020603050405020304" pitchFamily="18" charset="0"/>
                <a:cs typeface="Times New Roman" panose="02020603050405020304" pitchFamily="18" charset="0"/>
              </a:rPr>
              <a:t>вдома</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адже</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воно</a:t>
            </a:r>
            <a:r>
              <a:rPr lang="ru-RU"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відбуватиметься</a:t>
            </a:r>
            <a:r>
              <a:rPr lang="ru-RU" b="1" dirty="0">
                <a:solidFill>
                  <a:srgbClr val="0000CC"/>
                </a:solidFill>
                <a:latin typeface="Times New Roman" panose="02020603050405020304" pitchFamily="18" charset="0"/>
                <a:cs typeface="Times New Roman" panose="02020603050405020304" pitchFamily="18" charset="0"/>
              </a:rPr>
              <a:t> в </a:t>
            </a:r>
            <a:r>
              <a:rPr lang="ru-RU" b="1" dirty="0" err="1">
                <a:solidFill>
                  <a:srgbClr val="0000CC"/>
                </a:solidFill>
                <a:latin typeface="Times New Roman" panose="02020603050405020304" pitchFamily="18" charset="0"/>
                <a:cs typeface="Times New Roman" panose="02020603050405020304" pitchFamily="18" charset="0"/>
              </a:rPr>
              <a:t>спеціальних</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тимчасових</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екзаменаційних</a:t>
            </a:r>
            <a:r>
              <a:rPr lang="ru-RU" b="1" dirty="0">
                <a:solidFill>
                  <a:srgbClr val="0000CC"/>
                </a:solidFill>
                <a:latin typeface="Times New Roman" panose="02020603050405020304" pitchFamily="18" charset="0"/>
                <a:cs typeface="Times New Roman" panose="02020603050405020304" pitchFamily="18" charset="0"/>
              </a:rPr>
              <a:t> центрах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приміщеннях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шкіл</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університетів</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створених</a:t>
            </a:r>
            <a:r>
              <a:rPr lang="ru-RU" dirty="0">
                <a:solidFill>
                  <a:srgbClr val="0000CC"/>
                </a:solidFill>
                <a:latin typeface="Times New Roman" panose="02020603050405020304" pitchFamily="18" charset="0"/>
                <a:cs typeface="Times New Roman" panose="02020603050405020304" pitchFamily="18" charset="0"/>
              </a:rPr>
              <a:t> у </a:t>
            </a:r>
            <a:r>
              <a:rPr lang="ru-RU" dirty="0" err="1">
                <a:solidFill>
                  <a:srgbClr val="0000CC"/>
                </a:solidFill>
                <a:latin typeface="Times New Roman" panose="02020603050405020304" pitchFamily="18" charset="0"/>
                <a:cs typeface="Times New Roman" panose="02020603050405020304" pitchFamily="18" charset="0"/>
              </a:rPr>
              <a:t>населених</a:t>
            </a:r>
            <a:r>
              <a:rPr lang="ru-RU" dirty="0">
                <a:solidFill>
                  <a:srgbClr val="0000CC"/>
                </a:solidFill>
                <a:latin typeface="Times New Roman" panose="02020603050405020304" pitchFamily="18" charset="0"/>
                <a:cs typeface="Times New Roman" panose="02020603050405020304" pitchFamily="18" charset="0"/>
              </a:rPr>
              <a:t> пунктах </a:t>
            </a:r>
            <a:r>
              <a:rPr lang="ru-RU" dirty="0" err="1">
                <a:solidFill>
                  <a:srgbClr val="0000CC"/>
                </a:solidFill>
                <a:latin typeface="Times New Roman" panose="02020603050405020304" pitchFamily="18" charset="0"/>
                <a:cs typeface="Times New Roman" panose="02020603050405020304" pitchFamily="18" charset="0"/>
              </a:rPr>
              <a:t>України</a:t>
            </a:r>
            <a:r>
              <a:rPr lang="ru-RU" dirty="0">
                <a:solidFill>
                  <a:srgbClr val="0000CC"/>
                </a:solidFill>
                <a:latin typeface="Times New Roman" panose="02020603050405020304" pitchFamily="18" charset="0"/>
                <a:cs typeface="Times New Roman" panose="02020603050405020304" pitchFamily="18" charset="0"/>
              </a:rPr>
              <a:t>, а </a:t>
            </a:r>
            <a:r>
              <a:rPr lang="ru-RU" dirty="0" err="1">
                <a:solidFill>
                  <a:srgbClr val="0000CC"/>
                </a:solidFill>
                <a:latin typeface="Times New Roman" panose="02020603050405020304" pitchFamily="18" charset="0"/>
                <a:cs typeface="Times New Roman" panose="02020603050405020304" pitchFamily="18" charset="0"/>
              </a:rPr>
              <a:t>також</a:t>
            </a:r>
            <a:r>
              <a:rPr lang="ru-RU" dirty="0">
                <a:solidFill>
                  <a:srgbClr val="0000CC"/>
                </a:solidFill>
                <a:latin typeface="Times New Roman" panose="02020603050405020304" pitchFamily="18" charset="0"/>
                <a:cs typeface="Times New Roman" panose="02020603050405020304" pitchFamily="18" charset="0"/>
              </a:rPr>
              <a:t> у </a:t>
            </a:r>
            <a:r>
              <a:rPr lang="ru-RU" dirty="0" err="1">
                <a:solidFill>
                  <a:srgbClr val="0000CC"/>
                </a:solidFill>
                <a:latin typeface="Times New Roman" panose="02020603050405020304" pitchFamily="18" charset="0"/>
                <a:cs typeface="Times New Roman" panose="02020603050405020304" pitchFamily="18" charset="0"/>
              </a:rPr>
              <a:t>деяких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країнах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Європи</a:t>
            </a:r>
            <a:r>
              <a:rPr lang="ru-RU" dirty="0">
                <a:solidFill>
                  <a:srgbClr val="0000CC"/>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4463988" y="408437"/>
            <a:ext cx="3744416"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Потрібно знати про НМТ</a:t>
            </a:r>
            <a:endParaRPr lang="ru-RU" sz="2400" b="1"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4934" y="5301208"/>
            <a:ext cx="8331522" cy="369332"/>
          </a:xfrm>
          <a:prstGeom prst="rect">
            <a:avLst/>
          </a:prstGeom>
          <a:noFill/>
        </p:spPr>
        <p:txBody>
          <a:bodyPr wrap="square" rtlCol="0">
            <a:spAutoFit/>
          </a:bodyPr>
          <a:lstStyle/>
          <a:p>
            <a:pPr algn="just"/>
            <a:r>
              <a:rPr lang="ru-RU" b="1" dirty="0">
                <a:solidFill>
                  <a:srgbClr val="0000CC"/>
                </a:solidFill>
                <a:latin typeface="Times New Roman" panose="02020603050405020304" pitchFamily="18" charset="0"/>
                <a:cs typeface="Times New Roman" panose="02020603050405020304" pitchFamily="18" charset="0"/>
              </a:rPr>
              <a:t>.</a:t>
            </a:r>
            <a:r>
              <a:rPr lang="ru-RU" dirty="0">
                <a:solidFill>
                  <a:srgbClr val="0D0D0D"/>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70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ctrTitle"/>
          </p:nvPr>
        </p:nvSpPr>
        <p:spPr>
          <a:xfrm>
            <a:off x="309365" y="188913"/>
            <a:ext cx="7772400" cy="699988"/>
          </a:xfrm>
        </p:spPr>
        <p:txBody>
          <a:bodyPr>
            <a:normAutofit/>
          </a:bodyPr>
          <a:lstStyle/>
          <a:p>
            <a:pPr eaLnBrk="1" hangingPunct="1"/>
            <a:r>
              <a:rPr lang="uk-UA" sz="2400" b="1" dirty="0">
                <a:solidFill>
                  <a:srgbClr val="0000CC"/>
                </a:solidFill>
                <a:latin typeface="Times New Roman" panose="02020603050405020304" pitchFamily="18" charset="0"/>
                <a:cs typeface="Times New Roman" panose="02020603050405020304" pitchFamily="18" charset="0"/>
              </a:rPr>
              <a:t>КОНКУРСНИЙ БАЛ</a:t>
            </a:r>
            <a:endParaRPr lang="ru-RU" sz="2400" b="1" dirty="0">
              <a:solidFill>
                <a:srgbClr val="0000CC"/>
              </a:solidFill>
              <a:latin typeface="Times New Roman" panose="02020603050405020304" pitchFamily="18" charset="0"/>
              <a:cs typeface="Times New Roman" panose="02020603050405020304" pitchFamily="18" charset="0"/>
            </a:endParaRPr>
          </a:p>
        </p:txBody>
      </p:sp>
      <p:sp>
        <p:nvSpPr>
          <p:cNvPr id="46082" name="Rectangle 3"/>
          <p:cNvSpPr>
            <a:spLocks noGrp="1" noChangeArrowheads="1"/>
          </p:cNvSpPr>
          <p:nvPr>
            <p:ph type="subTitle" idx="1"/>
          </p:nvPr>
        </p:nvSpPr>
        <p:spPr>
          <a:xfrm>
            <a:off x="251521" y="888902"/>
            <a:ext cx="8631384" cy="4772346"/>
          </a:xfrm>
          <a:solidFill>
            <a:schemeClr val="bg2">
              <a:lumMod val="50000"/>
            </a:schemeClr>
          </a:solidFill>
        </p:spPr>
        <p:txBody>
          <a:bodyPr>
            <a:normAutofit fontScale="25000" lnSpcReduction="20000"/>
          </a:bodyPr>
          <a:lstStyle/>
          <a:p>
            <a:pPr algn="ctr" eaLnBrk="1" hangingPunct="1">
              <a:lnSpc>
                <a:spcPct val="80000"/>
              </a:lnSpc>
              <a:buFontTx/>
              <a:buNone/>
            </a:pPr>
            <a:r>
              <a:rPr lang="ru-RU" sz="2400" b="1" dirty="0"/>
              <a:t> </a:t>
            </a:r>
          </a:p>
          <a:p>
            <a:pPr>
              <a:lnSpc>
                <a:spcPct val="120000"/>
              </a:lnSpc>
            </a:pPr>
            <a:r>
              <a:rPr lang="uk-UA" sz="8000" b="1" dirty="0">
                <a:latin typeface="Times New Roman" pitchFamily="18" charset="0"/>
                <a:cs typeface="Times New Roman" pitchFamily="18" charset="0"/>
              </a:rPr>
              <a:t>Для вступу на перший курс для здобуття ступеня бакалавра на базі диплому коледжу, технікуму </a:t>
            </a:r>
            <a:r>
              <a:rPr lang="ru-RU" sz="8000" b="1" dirty="0">
                <a:latin typeface="Times New Roman" pitchFamily="18" charset="0"/>
                <a:cs typeface="Times New Roman" pitchFamily="18" charset="0"/>
              </a:rPr>
              <a:t>за результатами НМТ 2023, НМТ 2022 </a:t>
            </a:r>
            <a:r>
              <a:rPr lang="ru-RU" sz="8000" b="1" dirty="0" err="1">
                <a:latin typeface="Times New Roman" pitchFamily="18" charset="0"/>
                <a:cs typeface="Times New Roman" pitchFamily="18" charset="0"/>
              </a:rPr>
              <a:t>років</a:t>
            </a:r>
            <a:r>
              <a:rPr lang="ru-RU" sz="8000" b="1" dirty="0">
                <a:latin typeface="Times New Roman" pitchFamily="18" charset="0"/>
                <a:cs typeface="Times New Roman" pitchFamily="18" charset="0"/>
              </a:rPr>
              <a:t> за</a:t>
            </a:r>
            <a:r>
              <a:rPr lang="uk-UA" sz="8000" b="1" dirty="0">
                <a:latin typeface="Times New Roman" pitchFamily="18" charset="0"/>
                <a:cs typeface="Times New Roman" pitchFamily="18" charset="0"/>
              </a:rPr>
              <a:t> формулою: </a:t>
            </a:r>
          </a:p>
          <a:p>
            <a:pPr>
              <a:lnSpc>
                <a:spcPct val="80000"/>
              </a:lnSpc>
            </a:pPr>
            <a:r>
              <a:rPr lang="uk-UA" sz="8000" b="1" dirty="0">
                <a:solidFill>
                  <a:srgbClr val="0000CC"/>
                </a:solidFill>
                <a:latin typeface="Times New Roman" pitchFamily="18" charset="0"/>
                <a:cs typeface="Times New Roman" pitchFamily="18" charset="0"/>
              </a:rPr>
              <a:t>Конкурсний бал (КБ) = (К1 × П1 + К2 × П2 + К3 × П3) /</a:t>
            </a:r>
          </a:p>
          <a:p>
            <a:pPr>
              <a:lnSpc>
                <a:spcPct val="80000"/>
              </a:lnSpc>
            </a:pPr>
            <a:r>
              <a:rPr lang="uk-UA" sz="8000" b="1" dirty="0">
                <a:solidFill>
                  <a:srgbClr val="0000CC"/>
                </a:solidFill>
                <a:latin typeface="Times New Roman" pitchFamily="18" charset="0"/>
                <a:cs typeface="Times New Roman" pitchFamily="18" charset="0"/>
              </a:rPr>
              <a:t>(К1 + К2 + К3) </a:t>
            </a:r>
          </a:p>
          <a:p>
            <a:pPr>
              <a:lnSpc>
                <a:spcPct val="120000"/>
              </a:lnSpc>
            </a:pPr>
            <a:r>
              <a:rPr lang="uk-UA" sz="8000" b="1" dirty="0">
                <a:latin typeface="Times New Roman" pitchFamily="18" charset="0"/>
                <a:cs typeface="Times New Roman" pitchFamily="18" charset="0"/>
              </a:rPr>
              <a:t>Для вступу на п</a:t>
            </a:r>
            <a:r>
              <a:rPr lang="ru-RU" sz="8000" b="1" dirty="0" err="1">
                <a:latin typeface="Times New Roman" pitchFamily="18" charset="0"/>
                <a:cs typeface="Times New Roman" pitchFamily="18" charset="0"/>
              </a:rPr>
              <a:t>ерший</a:t>
            </a:r>
            <a:r>
              <a:rPr lang="ru-RU" sz="8000" b="1" dirty="0">
                <a:latin typeface="Times New Roman" pitchFamily="18" charset="0"/>
                <a:cs typeface="Times New Roman" pitchFamily="18" charset="0"/>
              </a:rPr>
              <a:t> курс для </a:t>
            </a:r>
            <a:r>
              <a:rPr lang="ru-RU" sz="8000" b="1" dirty="0" err="1">
                <a:latin typeface="Times New Roman" pitchFamily="18" charset="0"/>
                <a:cs typeface="Times New Roman" pitchFamily="18" charset="0"/>
              </a:rPr>
              <a:t>здобуття</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ступеня</a:t>
            </a:r>
            <a:r>
              <a:rPr lang="ru-RU" sz="8000" b="1" dirty="0">
                <a:latin typeface="Times New Roman" pitchFamily="18" charset="0"/>
                <a:cs typeface="Times New Roman" pitchFamily="18" charset="0"/>
              </a:rPr>
              <a:t> бакалавра </a:t>
            </a:r>
            <a:r>
              <a:rPr lang="uk-UA" sz="8000" b="1" dirty="0">
                <a:latin typeface="Times New Roman" pitchFamily="18" charset="0"/>
                <a:cs typeface="Times New Roman" pitchFamily="18" charset="0"/>
              </a:rPr>
              <a:t>на базі диплому коледжу, технікуму </a:t>
            </a:r>
            <a:r>
              <a:rPr lang="ru-RU" sz="8000" b="1" dirty="0">
                <a:latin typeface="Times New Roman" pitchFamily="18" charset="0"/>
                <a:cs typeface="Times New Roman" pitchFamily="18" charset="0"/>
              </a:rPr>
              <a:t>за результатами ЗНО 2020,  2021 </a:t>
            </a:r>
            <a:r>
              <a:rPr lang="ru-RU" sz="8000" b="1" dirty="0" err="1">
                <a:latin typeface="Times New Roman" pitchFamily="18" charset="0"/>
                <a:cs typeface="Times New Roman" pitchFamily="18" charset="0"/>
              </a:rPr>
              <a:t>років</a:t>
            </a:r>
            <a:r>
              <a:rPr lang="ru-RU" sz="8000" b="1" dirty="0">
                <a:latin typeface="Times New Roman" pitchFamily="18" charset="0"/>
                <a:cs typeface="Times New Roman" pitchFamily="18" charset="0"/>
              </a:rPr>
              <a:t> : </a:t>
            </a:r>
          </a:p>
          <a:p>
            <a:pPr>
              <a:lnSpc>
                <a:spcPct val="120000"/>
              </a:lnSpc>
            </a:pPr>
            <a:r>
              <a:rPr lang="ru-RU" sz="8000" b="1" dirty="0" err="1">
                <a:solidFill>
                  <a:srgbClr val="0000CC"/>
                </a:solidFill>
                <a:latin typeface="Times New Roman" pitchFamily="18" charset="0"/>
                <a:cs typeface="Times New Roman" pitchFamily="18" charset="0"/>
              </a:rPr>
              <a:t>Конкурсний</a:t>
            </a:r>
            <a:r>
              <a:rPr lang="ru-RU" sz="8000" b="1" dirty="0">
                <a:solidFill>
                  <a:srgbClr val="0000CC"/>
                </a:solidFill>
                <a:latin typeface="Times New Roman" pitchFamily="18" charset="0"/>
                <a:cs typeface="Times New Roman" pitchFamily="18" charset="0"/>
              </a:rPr>
              <a:t> бал (КБ) = (К1 × П1 + К2 × П2) / (К1 + К2),</a:t>
            </a:r>
          </a:p>
          <a:p>
            <a:pPr>
              <a:lnSpc>
                <a:spcPct val="120000"/>
              </a:lnSpc>
            </a:pPr>
            <a:r>
              <a:rPr lang="ru-RU" sz="6200" b="1" dirty="0">
                <a:solidFill>
                  <a:srgbClr val="0000CC"/>
                </a:solidFill>
                <a:latin typeface="Times New Roman" pitchFamily="18" charset="0"/>
                <a:cs typeface="Times New Roman" pitchFamily="18" charset="0"/>
              </a:rPr>
              <a:t>П1, П2, П3</a:t>
            </a:r>
            <a:r>
              <a:rPr lang="ru-RU" sz="6200" b="1" dirty="0">
                <a:solidFill>
                  <a:schemeClr val="bg1"/>
                </a:solidFill>
                <a:latin typeface="Times New Roman" pitchFamily="18" charset="0"/>
                <a:cs typeface="Times New Roman" pitchFamily="18" charset="0"/>
              </a:rPr>
              <a:t>  –  </a:t>
            </a:r>
            <a:r>
              <a:rPr lang="ru-RU" sz="6200" b="1" dirty="0" err="1">
                <a:solidFill>
                  <a:schemeClr val="bg1"/>
                </a:solidFill>
                <a:latin typeface="Times New Roman" pitchFamily="18" charset="0"/>
                <a:cs typeface="Times New Roman" pitchFamily="18" charset="0"/>
              </a:rPr>
              <a:t>оцінки</a:t>
            </a:r>
            <a:r>
              <a:rPr lang="ru-RU" sz="6200" b="1" dirty="0">
                <a:solidFill>
                  <a:schemeClr val="bg1"/>
                </a:solidFill>
                <a:latin typeface="Times New Roman" pitchFamily="18" charset="0"/>
                <a:cs typeface="Times New Roman" pitchFamily="18" charset="0"/>
              </a:rPr>
              <a:t>  НМТ  </a:t>
            </a:r>
            <a:r>
              <a:rPr lang="ru-RU" sz="6200" b="1" dirty="0" err="1">
                <a:solidFill>
                  <a:schemeClr val="bg1"/>
                </a:solidFill>
                <a:latin typeface="Times New Roman" pitchFamily="18" charset="0"/>
                <a:cs typeface="Times New Roman" pitchFamily="18" charset="0"/>
              </a:rPr>
              <a:t>або</a:t>
            </a:r>
            <a:r>
              <a:rPr lang="ru-RU" sz="6200" b="1" dirty="0">
                <a:solidFill>
                  <a:schemeClr val="bg1"/>
                </a:solidFill>
                <a:latin typeface="Times New Roman" pitchFamily="18" charset="0"/>
                <a:cs typeface="Times New Roman" pitchFamily="18" charset="0"/>
              </a:rPr>
              <a:t> ЗНО </a:t>
            </a:r>
            <a:r>
              <a:rPr lang="ru-RU" sz="6200" b="1" dirty="0" err="1">
                <a:solidFill>
                  <a:schemeClr val="bg1"/>
                </a:solidFill>
                <a:latin typeface="Times New Roman" pitchFamily="18" charset="0"/>
                <a:cs typeface="Times New Roman" pitchFamily="18" charset="0"/>
              </a:rPr>
              <a:t>або</a:t>
            </a:r>
            <a:r>
              <a:rPr lang="ru-RU" sz="6200" b="1" dirty="0">
                <a:solidFill>
                  <a:schemeClr val="bg1"/>
                </a:solidFill>
                <a:latin typeface="Times New Roman" pitchFamily="18" charset="0"/>
                <a:cs typeface="Times New Roman" pitchFamily="18" charset="0"/>
              </a:rPr>
              <a:t> </a:t>
            </a:r>
            <a:r>
              <a:rPr lang="ru-RU" sz="6200" b="1" dirty="0" err="1">
                <a:solidFill>
                  <a:schemeClr val="bg1"/>
                </a:solidFill>
                <a:latin typeface="Times New Roman" pitchFamily="18" charset="0"/>
                <a:cs typeface="Times New Roman" pitchFamily="18" charset="0"/>
              </a:rPr>
              <a:t>співбесіди</a:t>
            </a:r>
            <a:r>
              <a:rPr lang="ru-RU" sz="6200" b="1" dirty="0">
                <a:solidFill>
                  <a:schemeClr val="bg1"/>
                </a:solidFill>
                <a:latin typeface="Times New Roman" pitchFamily="18" charset="0"/>
                <a:cs typeface="Times New Roman" pitchFamily="18" charset="0"/>
              </a:rPr>
              <a:t> з </a:t>
            </a:r>
            <a:r>
              <a:rPr lang="ru-RU" sz="6200" b="1" dirty="0" err="1">
                <a:solidFill>
                  <a:schemeClr val="bg1"/>
                </a:solidFill>
                <a:latin typeface="Times New Roman" pitchFamily="18" charset="0"/>
                <a:cs typeface="Times New Roman" pitchFamily="18" charset="0"/>
              </a:rPr>
              <a:t>першого</a:t>
            </a:r>
            <a:r>
              <a:rPr lang="ru-RU" sz="6200" b="1" dirty="0">
                <a:solidFill>
                  <a:schemeClr val="bg1"/>
                </a:solidFill>
                <a:latin typeface="Times New Roman" pitchFamily="18" charset="0"/>
                <a:cs typeface="Times New Roman" pitchFamily="18" charset="0"/>
              </a:rPr>
              <a:t>, другого та  </a:t>
            </a:r>
            <a:r>
              <a:rPr lang="ru-RU" sz="6200" b="1" dirty="0" err="1">
                <a:solidFill>
                  <a:schemeClr val="bg1"/>
                </a:solidFill>
                <a:latin typeface="Times New Roman" pitchFamily="18" charset="0"/>
                <a:cs typeface="Times New Roman" pitchFamily="18" charset="0"/>
              </a:rPr>
              <a:t>третього</a:t>
            </a:r>
            <a:r>
              <a:rPr lang="ru-RU" sz="6200" b="1" dirty="0">
                <a:solidFill>
                  <a:schemeClr val="bg1"/>
                </a:solidFill>
                <a:latin typeface="Times New Roman" pitchFamily="18" charset="0"/>
                <a:cs typeface="Times New Roman" pitchFamily="18" charset="0"/>
              </a:rPr>
              <a:t> </a:t>
            </a:r>
            <a:r>
              <a:rPr lang="ru-RU" sz="6200" b="1" dirty="0" err="1">
                <a:solidFill>
                  <a:schemeClr val="bg1"/>
                </a:solidFill>
                <a:latin typeface="Times New Roman" pitchFamily="18" charset="0"/>
                <a:cs typeface="Times New Roman" pitchFamily="18" charset="0"/>
              </a:rPr>
              <a:t>предметів</a:t>
            </a:r>
            <a:r>
              <a:rPr lang="ru-RU" sz="6200" b="1" dirty="0">
                <a:solidFill>
                  <a:schemeClr val="bg1"/>
                </a:solidFill>
                <a:latin typeface="Times New Roman" pitchFamily="18" charset="0"/>
                <a:cs typeface="Times New Roman" pitchFamily="18" charset="0"/>
              </a:rPr>
              <a:t> (за шкалою </a:t>
            </a:r>
            <a:r>
              <a:rPr lang="ru-RU" sz="6200" b="1" dirty="0" err="1">
                <a:solidFill>
                  <a:schemeClr val="bg1"/>
                </a:solidFill>
                <a:latin typeface="Times New Roman" pitchFamily="18" charset="0"/>
                <a:cs typeface="Times New Roman" pitchFamily="18" charset="0"/>
              </a:rPr>
              <a:t>від</a:t>
            </a:r>
            <a:r>
              <a:rPr lang="ru-RU" sz="6200" b="1" dirty="0">
                <a:solidFill>
                  <a:schemeClr val="bg1"/>
                </a:solidFill>
                <a:latin typeface="Times New Roman" pitchFamily="18" charset="0"/>
                <a:cs typeface="Times New Roman" pitchFamily="18" charset="0"/>
              </a:rPr>
              <a:t> 100 до 200 </a:t>
            </a:r>
            <a:r>
              <a:rPr lang="ru-RU" sz="6200" b="1" dirty="0" err="1">
                <a:solidFill>
                  <a:schemeClr val="bg1"/>
                </a:solidFill>
                <a:latin typeface="Times New Roman" pitchFamily="18" charset="0"/>
                <a:cs typeface="Times New Roman" pitchFamily="18" charset="0"/>
              </a:rPr>
              <a:t>балів</a:t>
            </a:r>
            <a:r>
              <a:rPr lang="ru-RU" sz="6200" b="1" dirty="0">
                <a:solidFill>
                  <a:schemeClr val="bg1"/>
                </a:solidFill>
                <a:latin typeface="Times New Roman" pitchFamily="18" charset="0"/>
                <a:cs typeface="Times New Roman" pitchFamily="18" charset="0"/>
              </a:rPr>
              <a:t>)</a:t>
            </a:r>
          </a:p>
          <a:p>
            <a:pPr algn="just" eaLnBrk="1" hangingPunct="1">
              <a:lnSpc>
                <a:spcPct val="120000"/>
              </a:lnSpc>
              <a:buFontTx/>
              <a:buNone/>
            </a:pPr>
            <a:r>
              <a:rPr lang="ru-RU" sz="6200" b="1" dirty="0" err="1">
                <a:solidFill>
                  <a:srgbClr val="0000CC"/>
                </a:solidFill>
                <a:latin typeface="Times New Roman" pitchFamily="18" charset="0"/>
                <a:cs typeface="Times New Roman" pitchFamily="18" charset="0"/>
              </a:rPr>
              <a:t>Ваговий</a:t>
            </a:r>
            <a:r>
              <a:rPr lang="ru-RU" sz="6200" b="1" dirty="0">
                <a:solidFill>
                  <a:srgbClr val="0000CC"/>
                </a:solidFill>
                <a:latin typeface="Times New Roman" pitchFamily="18" charset="0"/>
                <a:cs typeface="Times New Roman" pitchFamily="18" charset="0"/>
              </a:rPr>
              <a:t> </a:t>
            </a:r>
            <a:r>
              <a:rPr lang="ru-RU" sz="6200" b="1" dirty="0" err="1">
                <a:solidFill>
                  <a:srgbClr val="0000CC"/>
                </a:solidFill>
                <a:latin typeface="Times New Roman" pitchFamily="18" charset="0"/>
                <a:cs typeface="Times New Roman" pitchFamily="18" charset="0"/>
              </a:rPr>
              <a:t>коефіцієнт</a:t>
            </a:r>
            <a:r>
              <a:rPr lang="ru-RU" sz="6200" b="1" dirty="0">
                <a:solidFill>
                  <a:srgbClr val="0000CC"/>
                </a:solidFill>
                <a:latin typeface="Times New Roman" pitchFamily="18" charset="0"/>
                <a:cs typeface="Times New Roman" pitchFamily="18" charset="0"/>
              </a:rPr>
              <a:t> (К1, К2, К3) </a:t>
            </a:r>
            <a:r>
              <a:rPr lang="ru-RU" sz="6200" b="1" dirty="0">
                <a:solidFill>
                  <a:schemeClr val="bg1"/>
                </a:solidFill>
                <a:latin typeface="Times New Roman" pitchFamily="18" charset="0"/>
                <a:cs typeface="Times New Roman" pitchFamily="18" charset="0"/>
              </a:rPr>
              <a:t>кожного з </a:t>
            </a:r>
            <a:r>
              <a:rPr lang="ru-RU" sz="6200" b="1" dirty="0" err="1">
                <a:solidFill>
                  <a:schemeClr val="bg1"/>
                </a:solidFill>
                <a:latin typeface="Times New Roman" pitchFamily="18" charset="0"/>
                <a:cs typeface="Times New Roman" pitchFamily="18" charset="0"/>
              </a:rPr>
              <a:t>трьох</a:t>
            </a:r>
            <a:r>
              <a:rPr lang="ru-RU" sz="6200" b="1" dirty="0">
                <a:solidFill>
                  <a:schemeClr val="bg1"/>
                </a:solidFill>
                <a:latin typeface="Times New Roman" pitchFamily="18" charset="0"/>
                <a:cs typeface="Times New Roman" pitchFamily="18" charset="0"/>
              </a:rPr>
              <a:t> </a:t>
            </a:r>
            <a:r>
              <a:rPr lang="ru-RU" sz="6200" b="1" dirty="0" err="1">
                <a:solidFill>
                  <a:schemeClr val="bg1"/>
                </a:solidFill>
                <a:latin typeface="Times New Roman" pitchFamily="18" charset="0"/>
                <a:cs typeface="Times New Roman" pitchFamily="18" charset="0"/>
              </a:rPr>
              <a:t>конкурсних</a:t>
            </a:r>
            <a:r>
              <a:rPr lang="ru-RU" sz="6200" b="1" dirty="0">
                <a:solidFill>
                  <a:schemeClr val="bg1"/>
                </a:solidFill>
                <a:latin typeface="Times New Roman" pitchFamily="18" charset="0"/>
                <a:cs typeface="Times New Roman" pitchFamily="18" charset="0"/>
              </a:rPr>
              <a:t>  </a:t>
            </a:r>
            <a:r>
              <a:rPr lang="ru-RU" sz="6200" b="1" dirty="0" err="1">
                <a:solidFill>
                  <a:schemeClr val="bg1"/>
                </a:solidFill>
                <a:latin typeface="Times New Roman" pitchFamily="18" charset="0"/>
                <a:cs typeface="Times New Roman" pitchFamily="18" charset="0"/>
              </a:rPr>
              <a:t>предметів</a:t>
            </a:r>
            <a:r>
              <a:rPr lang="ru-RU" sz="6200" b="1" dirty="0">
                <a:solidFill>
                  <a:schemeClr val="bg1"/>
                </a:solidFill>
                <a:latin typeface="Times New Roman" pitchFamily="18" charset="0"/>
                <a:cs typeface="Times New Roman" pitchFamily="18" charset="0"/>
              </a:rPr>
              <a:t>, </a:t>
            </a:r>
            <a:r>
              <a:rPr lang="ru-RU" sz="6200" b="1" dirty="0" err="1">
                <a:solidFill>
                  <a:schemeClr val="bg1"/>
                </a:solidFill>
                <a:latin typeface="Times New Roman" pitchFamily="18" charset="0"/>
                <a:cs typeface="Times New Roman" pitchFamily="18" charset="0"/>
              </a:rPr>
              <a:t>які</a:t>
            </a:r>
            <a:r>
              <a:rPr lang="ru-RU" sz="6200" b="1" dirty="0">
                <a:solidFill>
                  <a:schemeClr val="bg1"/>
                </a:solidFill>
                <a:latin typeface="Times New Roman" pitchFamily="18" charset="0"/>
                <a:cs typeface="Times New Roman" pitchFamily="18" charset="0"/>
              </a:rPr>
              <a:t> </a:t>
            </a:r>
            <a:r>
              <a:rPr lang="ru-RU" sz="6200" b="1" dirty="0" err="1">
                <a:solidFill>
                  <a:schemeClr val="bg1"/>
                </a:solidFill>
                <a:latin typeface="Times New Roman" pitchFamily="18" charset="0"/>
                <a:cs typeface="Times New Roman" pitchFamily="18" charset="0"/>
              </a:rPr>
              <a:t>визначаються</a:t>
            </a:r>
            <a:r>
              <a:rPr lang="ru-RU" sz="6200" b="1" dirty="0">
                <a:solidFill>
                  <a:schemeClr val="bg1"/>
                </a:solidFill>
                <a:latin typeface="Times New Roman" pitchFamily="18" charset="0"/>
                <a:cs typeface="Times New Roman" pitchFamily="18" charset="0"/>
              </a:rPr>
              <a:t> правилами </a:t>
            </a:r>
            <a:r>
              <a:rPr lang="ru-RU" sz="6200" b="1" dirty="0" err="1">
                <a:solidFill>
                  <a:schemeClr val="bg1"/>
                </a:solidFill>
                <a:latin typeface="Times New Roman" pitchFamily="18" charset="0"/>
                <a:cs typeface="Times New Roman" pitchFamily="18" charset="0"/>
              </a:rPr>
              <a:t>прийому</a:t>
            </a:r>
            <a:r>
              <a:rPr lang="ru-RU" sz="6200" b="1" dirty="0">
                <a:solidFill>
                  <a:schemeClr val="bg1"/>
                </a:solidFill>
                <a:latin typeface="Times New Roman" pitchFamily="18" charset="0"/>
                <a:cs typeface="Times New Roman" pitchFamily="18" charset="0"/>
              </a:rPr>
              <a:t> для </a:t>
            </a:r>
            <a:r>
              <a:rPr lang="ru-RU" sz="6200" b="1" dirty="0" err="1">
                <a:solidFill>
                  <a:schemeClr val="bg1"/>
                </a:solidFill>
                <a:latin typeface="Times New Roman" pitchFamily="18" charset="0"/>
                <a:cs typeface="Times New Roman" pitchFamily="18" charset="0"/>
              </a:rPr>
              <a:t>кожної</a:t>
            </a:r>
            <a:r>
              <a:rPr lang="ru-RU" sz="6200" b="1" dirty="0">
                <a:solidFill>
                  <a:schemeClr val="bg1"/>
                </a:solidFill>
                <a:latin typeface="Times New Roman" pitchFamily="18" charset="0"/>
                <a:cs typeface="Times New Roman" pitchFamily="18" charset="0"/>
              </a:rPr>
              <a:t> </a:t>
            </a:r>
            <a:r>
              <a:rPr lang="ru-RU" sz="6200" b="1" dirty="0" err="1">
                <a:solidFill>
                  <a:schemeClr val="bg1"/>
                </a:solidFill>
                <a:latin typeface="Times New Roman" pitchFamily="18" charset="0"/>
                <a:cs typeface="Times New Roman" pitchFamily="18" charset="0"/>
              </a:rPr>
              <a:t>спеціальноті</a:t>
            </a:r>
            <a:r>
              <a:rPr lang="ru-RU" sz="6200" b="1" dirty="0">
                <a:solidFill>
                  <a:schemeClr val="bg1"/>
                </a:solidFill>
                <a:latin typeface="Times New Roman" pitchFamily="18" charset="0"/>
                <a:cs typeface="Times New Roman" pitchFamily="18" charset="0"/>
              </a:rPr>
              <a:t> </a:t>
            </a:r>
            <a:r>
              <a:rPr lang="ru-RU" sz="6200" b="1" dirty="0" err="1">
                <a:solidFill>
                  <a:schemeClr val="bg1"/>
                </a:solidFill>
                <a:latin typeface="Times New Roman" pitchFamily="18" charset="0"/>
                <a:cs typeface="Times New Roman" pitchFamily="18" charset="0"/>
              </a:rPr>
              <a:t>окремо</a:t>
            </a:r>
            <a:r>
              <a:rPr lang="ru-RU" sz="6200" b="1" dirty="0">
                <a:solidFill>
                  <a:schemeClr val="bg1"/>
                </a:solidFill>
                <a:latin typeface="Times New Roman" pitchFamily="18" charset="0"/>
                <a:cs typeface="Times New Roman" pitchFamily="18" charset="0"/>
              </a:rPr>
              <a:t>. </a:t>
            </a:r>
          </a:p>
          <a:p>
            <a:pPr algn="just">
              <a:lnSpc>
                <a:spcPct val="120000"/>
              </a:lnSpc>
            </a:pPr>
            <a:endParaRPr lang="ru-RU" sz="6200" b="1" dirty="0">
              <a:solidFill>
                <a:schemeClr val="bg1"/>
              </a:solidFill>
              <a:latin typeface="Times New Roman" pitchFamily="18" charset="0"/>
              <a:cs typeface="Times New Roman" pitchFamily="18" charset="0"/>
            </a:endParaRPr>
          </a:p>
          <a:p>
            <a:pPr algn="just">
              <a:lnSpc>
                <a:spcPct val="120000"/>
              </a:lnSpc>
            </a:pPr>
            <a:r>
              <a:rPr lang="ru-RU" sz="6200" b="1" dirty="0">
                <a:solidFill>
                  <a:schemeClr val="bg1"/>
                </a:solidFill>
                <a:latin typeface="Times New Roman" pitchFamily="18" charset="0"/>
                <a:cs typeface="Times New Roman" pitchFamily="18" charset="0"/>
              </a:rPr>
              <a:t>При </a:t>
            </a:r>
            <a:r>
              <a:rPr lang="ru-RU" sz="6200" b="1" dirty="0" err="1">
                <a:solidFill>
                  <a:schemeClr val="bg1"/>
                </a:solidFill>
                <a:latin typeface="Times New Roman" pitchFamily="18" charset="0"/>
                <a:cs typeface="Times New Roman" pitchFamily="18" charset="0"/>
              </a:rPr>
              <a:t>вступі</a:t>
            </a:r>
            <a:r>
              <a:rPr lang="ru-RU" sz="6200" b="1" dirty="0">
                <a:solidFill>
                  <a:schemeClr val="bg1"/>
                </a:solidFill>
                <a:latin typeface="Times New Roman" pitchFamily="18" charset="0"/>
                <a:cs typeface="Times New Roman" pitchFamily="18" charset="0"/>
              </a:rPr>
              <a:t> за </a:t>
            </a:r>
            <a:r>
              <a:rPr lang="ru-RU" sz="6200" b="1" dirty="0" err="1">
                <a:solidFill>
                  <a:schemeClr val="bg1"/>
                </a:solidFill>
                <a:latin typeface="Times New Roman" pitchFamily="18" charset="0"/>
                <a:cs typeface="Times New Roman" pitchFamily="18" charset="0"/>
              </a:rPr>
              <a:t>спеціальністю</a:t>
            </a:r>
            <a:r>
              <a:rPr lang="ru-RU" sz="6200" b="1" dirty="0">
                <a:solidFill>
                  <a:schemeClr val="bg1"/>
                </a:solidFill>
                <a:latin typeface="Times New Roman" pitchFamily="18" charset="0"/>
                <a:cs typeface="Times New Roman" pitchFamily="18" charset="0"/>
              </a:rPr>
              <a:t> 017 «</a:t>
            </a:r>
            <a:r>
              <a:rPr lang="ru-RU" sz="6200" b="1" dirty="0" err="1">
                <a:solidFill>
                  <a:schemeClr val="bg1"/>
                </a:solidFill>
                <a:latin typeface="Times New Roman" pitchFamily="18" charset="0"/>
                <a:cs typeface="Times New Roman" pitchFamily="18" charset="0"/>
              </a:rPr>
              <a:t>Фізична</a:t>
            </a:r>
            <a:r>
              <a:rPr lang="ru-RU" sz="6200" b="1" dirty="0">
                <a:solidFill>
                  <a:schemeClr val="bg1"/>
                </a:solidFill>
                <a:latin typeface="Times New Roman" pitchFamily="18" charset="0"/>
                <a:cs typeface="Times New Roman" pitchFamily="18" charset="0"/>
              </a:rPr>
              <a:t> культура і спорт» у 2023 </a:t>
            </a:r>
            <a:r>
              <a:rPr lang="ru-RU" sz="6200" b="1" dirty="0" err="1">
                <a:solidFill>
                  <a:schemeClr val="bg1"/>
                </a:solidFill>
                <a:latin typeface="Times New Roman" pitchFamily="18" charset="0"/>
                <a:cs typeface="Times New Roman" pitchFamily="18" charset="0"/>
              </a:rPr>
              <a:t>році</a:t>
            </a:r>
            <a:r>
              <a:rPr lang="ru-RU" sz="6200" b="1" dirty="0">
                <a:solidFill>
                  <a:schemeClr val="bg1"/>
                </a:solidFill>
                <a:latin typeface="Times New Roman" pitchFamily="18" charset="0"/>
                <a:cs typeface="Times New Roman" pitchFamily="18" charset="0"/>
              </a:rPr>
              <a:t>: </a:t>
            </a:r>
          </a:p>
          <a:p>
            <a:pPr>
              <a:lnSpc>
                <a:spcPct val="120000"/>
              </a:lnSpc>
            </a:pPr>
            <a:r>
              <a:rPr lang="uk-UA" sz="8000" b="1" dirty="0">
                <a:solidFill>
                  <a:srgbClr val="0000CC"/>
                </a:solidFill>
                <a:latin typeface="Times New Roman" pitchFamily="18" charset="0"/>
                <a:cs typeface="Times New Roman" pitchFamily="18" charset="0"/>
              </a:rPr>
              <a:t>Конкурсний</a:t>
            </a:r>
            <a:r>
              <a:rPr lang="ru-RU" sz="8000" b="1" dirty="0">
                <a:solidFill>
                  <a:srgbClr val="0000CC"/>
                </a:solidFill>
                <a:latin typeface="Times New Roman" pitchFamily="18" charset="0"/>
                <a:cs typeface="Times New Roman" pitchFamily="18" charset="0"/>
              </a:rPr>
              <a:t> бал = балу за </a:t>
            </a:r>
            <a:r>
              <a:rPr lang="uk-UA" sz="8000" b="1" dirty="0">
                <a:solidFill>
                  <a:srgbClr val="0000CC"/>
                </a:solidFill>
                <a:latin typeface="Times New Roman" pitchFamily="18" charset="0"/>
                <a:cs typeface="Times New Roman" pitchFamily="18" charset="0"/>
              </a:rPr>
              <a:t>Творчий</a:t>
            </a:r>
            <a:r>
              <a:rPr lang="ru-RU" sz="8000" b="1" dirty="0">
                <a:solidFill>
                  <a:srgbClr val="0000CC"/>
                </a:solidFill>
                <a:latin typeface="Times New Roman" pitchFamily="18" charset="0"/>
                <a:cs typeface="Times New Roman" pitchFamily="18" charset="0"/>
              </a:rPr>
              <a:t> конкурс.</a:t>
            </a:r>
          </a:p>
        </p:txBody>
      </p:sp>
      <p:pic>
        <p:nvPicPr>
          <p:cNvPr id="5" name="Picture 4" descr="gerbddmam"/>
          <p:cNvPicPr>
            <a:picLocks noChangeAspect="1" noChangeArrowheads="1"/>
          </p:cNvPicPr>
          <p:nvPr/>
        </p:nvPicPr>
        <p:blipFill>
          <a:blip r:embed="rId2"/>
          <a:srcRect/>
          <a:stretch>
            <a:fillRect/>
          </a:stretch>
        </p:blipFill>
        <p:spPr>
          <a:xfrm>
            <a:off x="8065353" y="188913"/>
            <a:ext cx="817552" cy="935831"/>
          </a:xfrm>
          <a:prstGeom prst="rect">
            <a:avLst/>
          </a:prstGeom>
          <a:effectLst>
            <a:softEdge rad="127000"/>
          </a:effectLst>
        </p:spPr>
      </p:pic>
      <p:sp>
        <p:nvSpPr>
          <p:cNvPr id="3" name="TextBox 2"/>
          <p:cNvSpPr txBox="1"/>
          <p:nvPr/>
        </p:nvSpPr>
        <p:spPr>
          <a:xfrm>
            <a:off x="309365" y="5661248"/>
            <a:ext cx="8631384" cy="1015663"/>
          </a:xfrm>
          <a:prstGeom prst="rect">
            <a:avLst/>
          </a:prstGeom>
          <a:noFill/>
        </p:spPr>
        <p:txBody>
          <a:bodyPr wrap="square" rtlCol="0">
            <a:spAutoFit/>
          </a:bodyPr>
          <a:lstStyle/>
          <a:p>
            <a:pPr algn="ctr"/>
            <a:r>
              <a:rPr lang="uk-UA" sz="2000" b="1" spc="-30" dirty="0">
                <a:solidFill>
                  <a:srgbClr val="0000CC"/>
                </a:solidFill>
                <a:latin typeface="Times New Roman"/>
                <a:ea typeface="Calibri"/>
              </a:rPr>
              <a:t>Конкурсний бал для вступу на місця державного замовлення: </a:t>
            </a:r>
          </a:p>
          <a:p>
            <a:pPr algn="just"/>
            <a:r>
              <a:rPr lang="uk-UA" sz="2000" b="1" spc="-30" dirty="0">
                <a:solidFill>
                  <a:srgbClr val="FF0000"/>
                </a:solidFill>
                <a:latin typeface="Times New Roman"/>
                <a:ea typeface="Calibri"/>
              </a:rPr>
              <a:t>281 «Публічне управління та адміністрування» </a:t>
            </a:r>
            <a:r>
              <a:rPr lang="uk-UA" sz="2000" b="1" spc="-30" dirty="0">
                <a:solidFill>
                  <a:srgbClr val="0000CC"/>
                </a:solidFill>
                <a:latin typeface="Times New Roman"/>
                <a:ea typeface="Calibri"/>
              </a:rPr>
              <a:t>не менше </a:t>
            </a:r>
            <a:r>
              <a:rPr lang="uk-UA" sz="2000" b="1" spc="-30" dirty="0">
                <a:solidFill>
                  <a:srgbClr val="FF0000"/>
                </a:solidFill>
                <a:latin typeface="Times New Roman"/>
                <a:ea typeface="Calibri"/>
              </a:rPr>
              <a:t>140 балів</a:t>
            </a:r>
          </a:p>
          <a:p>
            <a:pPr algn="just"/>
            <a:r>
              <a:rPr lang="uk-UA" sz="2000" b="1" spc="-30" dirty="0">
                <a:solidFill>
                  <a:srgbClr val="FF0000"/>
                </a:solidFill>
                <a:latin typeface="Times New Roman"/>
                <a:ea typeface="Calibri"/>
              </a:rPr>
              <a:t>для інших спеціальностей </a:t>
            </a:r>
            <a:r>
              <a:rPr lang="uk-UA" sz="2000" b="1" spc="-30" dirty="0">
                <a:solidFill>
                  <a:srgbClr val="0000CC"/>
                </a:solidFill>
                <a:latin typeface="Times New Roman"/>
                <a:ea typeface="Calibri"/>
              </a:rPr>
              <a:t>–</a:t>
            </a:r>
            <a:r>
              <a:rPr lang="uk-UA" sz="2000" b="1" spc="-30" dirty="0">
                <a:solidFill>
                  <a:prstClr val="black"/>
                </a:solidFill>
                <a:latin typeface="Times New Roman"/>
                <a:ea typeface="Calibri"/>
              </a:rPr>
              <a:t> </a:t>
            </a:r>
            <a:r>
              <a:rPr lang="uk-UA" sz="2000" b="1" spc="-30" dirty="0">
                <a:solidFill>
                  <a:srgbClr val="0000CC"/>
                </a:solidFill>
                <a:latin typeface="Times New Roman"/>
                <a:ea typeface="Calibri"/>
              </a:rPr>
              <a:t>не менше ніж </a:t>
            </a:r>
            <a:r>
              <a:rPr lang="uk-UA" sz="2000" b="1" spc="-30" dirty="0">
                <a:solidFill>
                  <a:srgbClr val="FF0000"/>
                </a:solidFill>
                <a:latin typeface="Times New Roman"/>
                <a:ea typeface="Calibri"/>
              </a:rPr>
              <a:t>130 балів</a:t>
            </a:r>
            <a:endParaRPr lang="ru-RU" sz="2000" dirty="0">
              <a:solidFill>
                <a:prstClr val="black"/>
              </a:solidFill>
            </a:endParaRPr>
          </a:p>
        </p:txBody>
      </p:sp>
    </p:spTree>
    <p:extLst>
      <p:ext uri="{BB962C8B-B14F-4D97-AF65-F5344CB8AC3E}">
        <p14:creationId xmlns:p14="http://schemas.microsoft.com/office/powerpoint/2010/main" val="417788648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79512" y="620688"/>
            <a:ext cx="8784976" cy="6048672"/>
          </a:xfrm>
          <a:solidFill>
            <a:schemeClr val="accent1">
              <a:lumMod val="40000"/>
              <a:lumOff val="60000"/>
            </a:schemeClr>
          </a:solidFill>
        </p:spPr>
        <p:txBody>
          <a:bodyPr>
            <a:normAutofit fontScale="32500" lnSpcReduction="20000"/>
          </a:bodyPr>
          <a:lstStyle/>
          <a:p>
            <a:pPr algn="ctr" eaLnBrk="1" hangingPunct="1">
              <a:lnSpc>
                <a:spcPct val="80000"/>
              </a:lnSpc>
              <a:buFontTx/>
              <a:buNone/>
            </a:pPr>
            <a:endParaRPr lang="ru-RU" sz="2400" b="1" dirty="0">
              <a:solidFill>
                <a:srgbClr val="C00000"/>
              </a:solidFill>
            </a:endParaRPr>
          </a:p>
          <a:p>
            <a:pPr marL="0" indent="0" algn="ctr">
              <a:buNone/>
            </a:pPr>
            <a:r>
              <a:rPr lang="en-US" sz="7200" dirty="0">
                <a:solidFill>
                  <a:schemeClr val="tx2">
                    <a:lumMod val="75000"/>
                  </a:schemeClr>
                </a:solidFill>
                <a:latin typeface="Times New Roman" pitchFamily="18" charset="0"/>
                <a:cs typeface="Times New Roman" pitchFamily="18" charset="0"/>
              </a:rPr>
              <a:t>   </a:t>
            </a:r>
            <a:r>
              <a:rPr lang="uk-UA" sz="8600" b="1" dirty="0">
                <a:solidFill>
                  <a:srgbClr val="0000CC"/>
                </a:solidFill>
                <a:latin typeface="Times New Roman" pitchFamily="18" charset="0"/>
              </a:rPr>
              <a:t>Перелік документів, що необхідно надати для вступу </a:t>
            </a:r>
            <a:r>
              <a:rPr lang="ru-RU" sz="8600" b="1" dirty="0">
                <a:solidFill>
                  <a:srgbClr val="0000CC"/>
                </a:solidFill>
                <a:latin typeface="Times New Roman" pitchFamily="18" charset="0"/>
              </a:rPr>
              <a:t>до ДДМА</a:t>
            </a:r>
            <a:r>
              <a:rPr lang="en-US" sz="8600" dirty="0">
                <a:solidFill>
                  <a:schemeClr val="tx2">
                    <a:lumMod val="75000"/>
                  </a:schemeClr>
                </a:solidFill>
                <a:latin typeface="Times New Roman" pitchFamily="18" charset="0"/>
                <a:cs typeface="Times New Roman" pitchFamily="18" charset="0"/>
              </a:rPr>
              <a:t> </a:t>
            </a:r>
            <a:endParaRPr lang="uk-UA" sz="8600" dirty="0">
              <a:solidFill>
                <a:schemeClr val="tx2">
                  <a:lumMod val="75000"/>
                </a:schemeClr>
              </a:solidFill>
              <a:latin typeface="Times New Roman" pitchFamily="18" charset="0"/>
              <a:cs typeface="Times New Roman" pitchFamily="18" charset="0"/>
            </a:endParaRPr>
          </a:p>
          <a:p>
            <a:pPr marL="0" indent="0" algn="just">
              <a:buNone/>
            </a:pPr>
            <a:r>
              <a:rPr lang="en-US" sz="7200" dirty="0">
                <a:solidFill>
                  <a:schemeClr val="tx2">
                    <a:lumMod val="75000"/>
                  </a:schemeClr>
                </a:solidFill>
                <a:latin typeface="Times New Roman" pitchFamily="18" charset="0"/>
                <a:cs typeface="Times New Roman" pitchFamily="18" charset="0"/>
              </a:rPr>
              <a:t> </a:t>
            </a:r>
            <a:r>
              <a:rPr lang="ru-RU" sz="7200" dirty="0">
                <a:solidFill>
                  <a:schemeClr val="tx2">
                    <a:lumMod val="75000"/>
                  </a:schemeClr>
                </a:solidFill>
                <a:latin typeface="Times New Roman" pitchFamily="18" charset="0"/>
                <a:cs typeface="Times New Roman" pitchFamily="18" charset="0"/>
              </a:rPr>
              <a:t>     </a:t>
            </a:r>
            <a:r>
              <a:rPr lang="uk-UA" sz="7200" dirty="0">
                <a:solidFill>
                  <a:srgbClr val="0000CC"/>
                </a:solidFill>
                <a:latin typeface="Times New Roman" pitchFamily="18" charset="0"/>
                <a:cs typeface="Times New Roman" pitchFamily="18" charset="0"/>
              </a:rPr>
              <a:t>Абітурієнти, які були рекомендовані до зарахування на навчання за державним замовленням або за кошти фізичних та юридичних осіб, мають надіслати з</a:t>
            </a:r>
            <a:r>
              <a:rPr lang="uk-UA" sz="7200" dirty="0">
                <a:solidFill>
                  <a:schemeClr val="tx2">
                    <a:lumMod val="75000"/>
                  </a:schemeClr>
                </a:solidFill>
                <a:latin typeface="Times New Roman" pitchFamily="18" charset="0"/>
                <a:cs typeface="Times New Roman" pitchFamily="18" charset="0"/>
              </a:rPr>
              <a:t> </a:t>
            </a:r>
            <a:r>
              <a:rPr lang="uk-UA" sz="7200" b="1" dirty="0">
                <a:solidFill>
                  <a:srgbClr val="C00000"/>
                </a:solidFill>
                <a:latin typeface="Times New Roman" pitchFamily="18" charset="0"/>
                <a:cs typeface="Times New Roman" pitchFamily="18" charset="0"/>
              </a:rPr>
              <a:t>05 по 08 серпня</a:t>
            </a:r>
            <a:r>
              <a:rPr lang="uk-UA" sz="7200" dirty="0">
                <a:solidFill>
                  <a:srgbClr val="0000CC"/>
                </a:solidFill>
                <a:latin typeface="Times New Roman" pitchFamily="18" charset="0"/>
                <a:cs typeface="Times New Roman" pitchFamily="18" charset="0"/>
              </a:rPr>
              <a:t> на електронну пошту </a:t>
            </a:r>
            <a:r>
              <a:rPr lang="uk-UA" sz="7200" b="1" dirty="0">
                <a:solidFill>
                  <a:srgbClr val="C00000"/>
                </a:solidFill>
                <a:latin typeface="Times New Roman" pitchFamily="18" charset="0"/>
                <a:cs typeface="Times New Roman" pitchFamily="18" charset="0"/>
              </a:rPr>
              <a:t>pk.ddma.1952@gmail.com </a:t>
            </a:r>
            <a:r>
              <a:rPr lang="uk-UA" sz="7200" dirty="0">
                <a:solidFill>
                  <a:srgbClr val="0000CC"/>
                </a:solidFill>
                <a:latin typeface="Times New Roman" pitchFamily="18" charset="0"/>
                <a:cs typeface="Times New Roman" pitchFamily="18" charset="0"/>
              </a:rPr>
              <a:t>приймальної комісії </a:t>
            </a:r>
            <a:r>
              <a:rPr lang="uk-UA" sz="7200" dirty="0" err="1">
                <a:solidFill>
                  <a:srgbClr val="0000CC"/>
                </a:solidFill>
                <a:latin typeface="Times New Roman" pitchFamily="18" charset="0"/>
                <a:cs typeface="Times New Roman" pitchFamily="18" charset="0"/>
              </a:rPr>
              <a:t>сканкопії</a:t>
            </a:r>
            <a:r>
              <a:rPr lang="uk-UA" sz="7200" dirty="0">
                <a:solidFill>
                  <a:srgbClr val="0000CC"/>
                </a:solidFill>
                <a:latin typeface="Times New Roman" pitchFamily="18" charset="0"/>
                <a:cs typeface="Times New Roman" pitchFamily="18" charset="0"/>
              </a:rPr>
              <a:t> та/або фотокопії наступних документів з накладанням КЕП/ЕЦП</a:t>
            </a:r>
            <a:r>
              <a:rPr lang="ru-RU" sz="7200" dirty="0">
                <a:solidFill>
                  <a:srgbClr val="0000CC"/>
                </a:solidFill>
                <a:latin typeface="Times New Roman" pitchFamily="18" charset="0"/>
                <a:cs typeface="Times New Roman" pitchFamily="18" charset="0"/>
              </a:rPr>
              <a:t>:</a:t>
            </a:r>
          </a:p>
          <a:p>
            <a:pPr marL="0" indent="0" algn="just">
              <a:buNone/>
            </a:pPr>
            <a:endParaRPr lang="ru-RU" sz="4900" dirty="0">
              <a:solidFill>
                <a:srgbClr val="0000CC"/>
              </a:solidFill>
              <a:latin typeface="Times New Roman" pitchFamily="18" charset="0"/>
              <a:cs typeface="Times New Roman" pitchFamily="18" charset="0"/>
            </a:endParaRPr>
          </a:p>
          <a:p>
            <a:r>
              <a:rPr lang="uk-UA" sz="7200" b="1" dirty="0">
                <a:solidFill>
                  <a:srgbClr val="0000CC"/>
                </a:solidFill>
                <a:latin typeface="Times New Roman" pitchFamily="18" charset="0"/>
                <a:cs typeface="Times New Roman" pitchFamily="18" charset="0"/>
              </a:rPr>
              <a:t>документа про повну загальну середню освіту і додатка до нього; </a:t>
            </a:r>
          </a:p>
          <a:p>
            <a:r>
              <a:rPr lang="uk-UA" sz="7200" b="1" dirty="0">
                <a:solidFill>
                  <a:srgbClr val="0000CC"/>
                </a:solidFill>
                <a:latin typeface="Times New Roman" pitchFamily="18" charset="0"/>
                <a:cs typeface="Times New Roman" pitchFamily="18" charset="0"/>
              </a:rPr>
              <a:t>документа, що посвідчує особу та громадянство. В разі наявності ID-картки, витяг про місце реєстрації (додаток 13); </a:t>
            </a:r>
          </a:p>
          <a:p>
            <a:r>
              <a:rPr lang="uk-UA" sz="7200" b="1" dirty="0">
                <a:solidFill>
                  <a:srgbClr val="0000CC"/>
                </a:solidFill>
                <a:latin typeface="Times New Roman" pitchFamily="18" charset="0"/>
                <a:cs typeface="Times New Roman" pitchFamily="18" charset="0"/>
              </a:rPr>
              <a:t> довідки про присвоєння індивідуального податкового номера; </a:t>
            </a:r>
          </a:p>
          <a:p>
            <a:r>
              <a:rPr lang="uk-UA" sz="7200" b="1">
                <a:solidFill>
                  <a:srgbClr val="0000CC"/>
                </a:solidFill>
                <a:latin typeface="Times New Roman" pitchFamily="18" charset="0"/>
                <a:cs typeface="Times New Roman" pitchFamily="18" charset="0"/>
              </a:rPr>
              <a:t>сертифікатів ЗНО та/або НМТ та інформаційна картка (роздруківка з отриманими балами); </a:t>
            </a:r>
          </a:p>
          <a:p>
            <a:r>
              <a:rPr lang="uk-UA" sz="7200" b="1">
                <a:solidFill>
                  <a:srgbClr val="0000CC"/>
                </a:solidFill>
                <a:latin typeface="Times New Roman" pitchFamily="18" charset="0"/>
                <a:cs typeface="Times New Roman" pitchFamily="18" charset="0"/>
              </a:rPr>
              <a:t>військового </a:t>
            </a:r>
            <a:r>
              <a:rPr lang="uk-UA" sz="7200" b="1" dirty="0">
                <a:solidFill>
                  <a:srgbClr val="0000CC"/>
                </a:solidFill>
                <a:latin typeface="Times New Roman" pitchFamily="18" charset="0"/>
                <a:cs typeface="Times New Roman" pitchFamily="18" charset="0"/>
              </a:rPr>
              <a:t>квитка або посвідчення про приписку – для військовозобов’язаних; </a:t>
            </a:r>
          </a:p>
          <a:p>
            <a:r>
              <a:rPr lang="uk-UA" sz="7200" b="1" dirty="0">
                <a:solidFill>
                  <a:srgbClr val="0000CC"/>
                </a:solidFill>
                <a:latin typeface="Times New Roman" pitchFamily="18" charset="0"/>
                <a:cs typeface="Times New Roman" pitchFamily="18" charset="0"/>
              </a:rPr>
              <a:t>кольорову фотокартку розміром</a:t>
            </a:r>
            <a:r>
              <a:rPr lang="ru-RU" sz="7200" b="1" dirty="0">
                <a:solidFill>
                  <a:srgbClr val="0000CC"/>
                </a:solidFill>
                <a:latin typeface="Times New Roman" pitchFamily="18" charset="0"/>
                <a:cs typeface="Times New Roman" pitchFamily="18" charset="0"/>
              </a:rPr>
              <a:t> 3×4 см. </a:t>
            </a:r>
          </a:p>
          <a:p>
            <a:endParaRPr lang="en-US" sz="7200" b="1" dirty="0">
              <a:solidFill>
                <a:srgbClr val="0000CC"/>
              </a:solidFill>
              <a:latin typeface="Times New Roman" pitchFamily="18" charset="0"/>
              <a:cs typeface="Times New Roman" pitchFamily="18" charset="0"/>
            </a:endParaRPr>
          </a:p>
        </p:txBody>
      </p:sp>
      <p:pic>
        <p:nvPicPr>
          <p:cNvPr id="9" name="Picture 4" descr="gerbddmam"/>
          <p:cNvPicPr>
            <a:picLocks noChangeAspect="1" noChangeArrowheads="1"/>
          </p:cNvPicPr>
          <p:nvPr/>
        </p:nvPicPr>
        <p:blipFill>
          <a:blip r:embed="rId2"/>
          <a:srcRect/>
          <a:stretch>
            <a:fillRect/>
          </a:stretch>
        </p:blipFill>
        <p:spPr>
          <a:xfrm>
            <a:off x="8515169" y="16976"/>
            <a:ext cx="628831" cy="719807"/>
          </a:xfrm>
          <a:prstGeom prst="rect">
            <a:avLst/>
          </a:prstGeom>
          <a:effectLst>
            <a:softEdge rad="127000"/>
          </a:effectLst>
        </p:spPr>
      </p:pic>
    </p:spTree>
    <p:extLst>
      <p:ext uri="{BB962C8B-B14F-4D97-AF65-F5344CB8AC3E}">
        <p14:creationId xmlns:p14="http://schemas.microsoft.com/office/powerpoint/2010/main" val="307082061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2"/>
          <a:stretch>
            <a:fillRect/>
          </a:stretch>
        </p:blipFill>
        <p:spPr>
          <a:xfrm>
            <a:off x="8028384" y="188640"/>
            <a:ext cx="851782" cy="974439"/>
          </a:xfrm>
          <a:effectLst>
            <a:softEdge rad="127000"/>
          </a:effectLst>
        </p:spPr>
      </p:pic>
      <p:sp>
        <p:nvSpPr>
          <p:cNvPr id="7" name="TextBox 6"/>
          <p:cNvSpPr txBox="1"/>
          <p:nvPr/>
        </p:nvSpPr>
        <p:spPr>
          <a:xfrm>
            <a:off x="323528" y="298730"/>
            <a:ext cx="7776863" cy="646331"/>
          </a:xfrm>
          <a:prstGeom prst="rect">
            <a:avLst/>
          </a:prstGeom>
          <a:noFill/>
        </p:spPr>
        <p:txBody>
          <a:bodyPr wrap="square" rtlCol="0">
            <a:spAutoFit/>
          </a:bodyPr>
          <a:lstStyle/>
          <a:p>
            <a:pPr algn="ctr"/>
            <a:r>
              <a:rPr lang="uk-UA" dirty="0">
                <a:solidFill>
                  <a:prstClr val="white"/>
                </a:solidFill>
                <a:latin typeface="Times New Roman" pitchFamily="18" charset="0"/>
                <a:cs typeface="Times New Roman" pitchFamily="18" charset="0"/>
              </a:rPr>
              <a:t>Перелік спеціальностей і освітніх програм для подання заяв та документів  до ДДМА на денну та заочну форми здобуття освіти на базі НРК5 </a:t>
            </a:r>
            <a:r>
              <a:rPr lang="ru-RU" dirty="0">
                <a:solidFill>
                  <a:prstClr val="white"/>
                </a:solidFill>
                <a:latin typeface="Times New Roman" pitchFamily="18" charset="0"/>
                <a:cs typeface="Times New Roman" pitchFamily="18" charset="0"/>
              </a:rPr>
              <a:t>у 2023 р.</a:t>
            </a:r>
          </a:p>
        </p:txBody>
      </p:sp>
      <p:pic>
        <p:nvPicPr>
          <p:cNvPr id="2" name="Рисунок 1"/>
          <p:cNvPicPr>
            <a:picLocks noChangeAspect="1"/>
          </p:cNvPicPr>
          <p:nvPr/>
        </p:nvPicPr>
        <p:blipFill>
          <a:blip r:embed="rId3"/>
          <a:stretch>
            <a:fillRect/>
          </a:stretch>
        </p:blipFill>
        <p:spPr>
          <a:xfrm>
            <a:off x="1043608" y="1222060"/>
            <a:ext cx="6768752" cy="5624038"/>
          </a:xfrm>
          <a:prstGeom prst="rect">
            <a:avLst/>
          </a:prstGeom>
        </p:spPr>
      </p:pic>
    </p:spTree>
    <p:extLst>
      <p:ext uri="{BB962C8B-B14F-4D97-AF65-F5344CB8AC3E}">
        <p14:creationId xmlns:p14="http://schemas.microsoft.com/office/powerpoint/2010/main" val="25925342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06566"/>
            <a:ext cx="7776863" cy="646331"/>
          </a:xfrm>
          <a:prstGeom prst="rect">
            <a:avLst/>
          </a:prstGeom>
          <a:noFill/>
        </p:spPr>
        <p:txBody>
          <a:bodyPr wrap="square" rtlCol="0">
            <a:spAutoFit/>
          </a:bodyPr>
          <a:lstStyle/>
          <a:p>
            <a:pPr algn="ctr"/>
            <a:r>
              <a:rPr lang="ru-RU" dirty="0" err="1">
                <a:solidFill>
                  <a:prstClr val="white"/>
                </a:solidFill>
                <a:latin typeface="Times New Roman" pitchFamily="18" charset="0"/>
                <a:cs typeface="Times New Roman" pitchFamily="18" charset="0"/>
              </a:rPr>
              <a:t>Перелік</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спеціальностей</a:t>
            </a:r>
            <a:r>
              <a:rPr lang="ru-RU" dirty="0">
                <a:solidFill>
                  <a:prstClr val="white"/>
                </a:solidFill>
                <a:latin typeface="Times New Roman" pitchFamily="18" charset="0"/>
                <a:cs typeface="Times New Roman" pitchFamily="18" charset="0"/>
              </a:rPr>
              <a:t> і </a:t>
            </a:r>
            <a:r>
              <a:rPr lang="ru-RU" dirty="0" err="1">
                <a:solidFill>
                  <a:prstClr val="white"/>
                </a:solidFill>
                <a:latin typeface="Times New Roman" pitchFamily="18" charset="0"/>
                <a:cs typeface="Times New Roman" pitchFamily="18" charset="0"/>
              </a:rPr>
              <a:t>освітніх</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програм</a:t>
            </a:r>
            <a:r>
              <a:rPr lang="ru-RU" dirty="0">
                <a:solidFill>
                  <a:prstClr val="white"/>
                </a:solidFill>
                <a:latin typeface="Times New Roman" pitchFamily="18" charset="0"/>
                <a:cs typeface="Times New Roman" pitchFamily="18" charset="0"/>
              </a:rPr>
              <a:t> для </a:t>
            </a:r>
            <a:r>
              <a:rPr lang="ru-RU" dirty="0" err="1">
                <a:solidFill>
                  <a:prstClr val="white"/>
                </a:solidFill>
                <a:latin typeface="Times New Roman" pitchFamily="18" charset="0"/>
                <a:cs typeface="Times New Roman" pitchFamily="18" charset="0"/>
              </a:rPr>
              <a:t>подання</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заяв</a:t>
            </a:r>
            <a:r>
              <a:rPr lang="ru-RU" dirty="0">
                <a:solidFill>
                  <a:prstClr val="white"/>
                </a:solidFill>
                <a:latin typeface="Times New Roman" pitchFamily="18" charset="0"/>
                <a:cs typeface="Times New Roman" pitchFamily="18" charset="0"/>
              </a:rPr>
              <a:t> та </a:t>
            </a:r>
            <a:r>
              <a:rPr lang="ru-RU" dirty="0" err="1">
                <a:solidFill>
                  <a:prstClr val="white"/>
                </a:solidFill>
                <a:latin typeface="Times New Roman" pitchFamily="18" charset="0"/>
                <a:cs typeface="Times New Roman" pitchFamily="18" charset="0"/>
              </a:rPr>
              <a:t>документів</a:t>
            </a:r>
            <a:r>
              <a:rPr lang="ru-RU" dirty="0">
                <a:solidFill>
                  <a:prstClr val="white"/>
                </a:solidFill>
                <a:latin typeface="Times New Roman" pitchFamily="18" charset="0"/>
                <a:cs typeface="Times New Roman" pitchFamily="18" charset="0"/>
              </a:rPr>
              <a:t>  до ДДМА на </a:t>
            </a:r>
            <a:r>
              <a:rPr lang="ru-RU" dirty="0" err="1">
                <a:solidFill>
                  <a:prstClr val="white"/>
                </a:solidFill>
                <a:latin typeface="Times New Roman" pitchFamily="18" charset="0"/>
                <a:cs typeface="Times New Roman" pitchFamily="18" charset="0"/>
              </a:rPr>
              <a:t>денну</a:t>
            </a:r>
            <a:r>
              <a:rPr lang="ru-RU" dirty="0">
                <a:solidFill>
                  <a:prstClr val="white"/>
                </a:solidFill>
                <a:latin typeface="Times New Roman" pitchFamily="18" charset="0"/>
                <a:cs typeface="Times New Roman" pitchFamily="18" charset="0"/>
              </a:rPr>
              <a:t> та </a:t>
            </a:r>
            <a:r>
              <a:rPr lang="ru-RU" dirty="0" err="1">
                <a:solidFill>
                  <a:prstClr val="white"/>
                </a:solidFill>
                <a:latin typeface="Times New Roman" pitchFamily="18" charset="0"/>
                <a:cs typeface="Times New Roman" pitchFamily="18" charset="0"/>
              </a:rPr>
              <a:t>заочну</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форми</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здобуття</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освіти</a:t>
            </a:r>
            <a:r>
              <a:rPr lang="ru-RU" dirty="0">
                <a:solidFill>
                  <a:prstClr val="white"/>
                </a:solidFill>
                <a:latin typeface="Times New Roman" pitchFamily="18" charset="0"/>
                <a:cs typeface="Times New Roman" pitchFamily="18" charset="0"/>
              </a:rPr>
              <a:t> на </a:t>
            </a:r>
            <a:r>
              <a:rPr lang="ru-RU" dirty="0" err="1">
                <a:solidFill>
                  <a:prstClr val="white"/>
                </a:solidFill>
                <a:latin typeface="Times New Roman" pitchFamily="18" charset="0"/>
                <a:cs typeface="Times New Roman" pitchFamily="18" charset="0"/>
              </a:rPr>
              <a:t>базі</a:t>
            </a:r>
            <a:r>
              <a:rPr lang="ru-RU" dirty="0">
                <a:solidFill>
                  <a:prstClr val="white"/>
                </a:solidFill>
                <a:latin typeface="Times New Roman" pitchFamily="18" charset="0"/>
                <a:cs typeface="Times New Roman" pitchFamily="18" charset="0"/>
              </a:rPr>
              <a:t> </a:t>
            </a:r>
            <a:r>
              <a:rPr lang="uk-UA" dirty="0">
                <a:solidFill>
                  <a:prstClr val="white"/>
                </a:solidFill>
                <a:latin typeface="Times New Roman" pitchFamily="18" charset="0"/>
                <a:cs typeface="Times New Roman" pitchFamily="18" charset="0"/>
              </a:rPr>
              <a:t>НРК5 </a:t>
            </a:r>
            <a:r>
              <a:rPr lang="ru-RU" dirty="0">
                <a:solidFill>
                  <a:prstClr val="white"/>
                </a:solidFill>
                <a:latin typeface="Times New Roman" pitchFamily="18" charset="0"/>
                <a:cs typeface="Times New Roman" pitchFamily="18" charset="0"/>
              </a:rPr>
              <a:t>у 2023 р.</a:t>
            </a: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pic>
        <p:nvPicPr>
          <p:cNvPr id="2" name="Рисунок 1"/>
          <p:cNvPicPr>
            <a:picLocks noChangeAspect="1"/>
          </p:cNvPicPr>
          <p:nvPr/>
        </p:nvPicPr>
        <p:blipFill>
          <a:blip r:embed="rId3"/>
          <a:stretch>
            <a:fillRect/>
          </a:stretch>
        </p:blipFill>
        <p:spPr>
          <a:xfrm>
            <a:off x="1115616" y="2316449"/>
            <a:ext cx="6715651" cy="4419491"/>
          </a:xfrm>
          <a:prstGeom prst="rect">
            <a:avLst/>
          </a:prstGeom>
        </p:spPr>
      </p:pic>
      <p:pic>
        <p:nvPicPr>
          <p:cNvPr id="6" name="Рисунок 5"/>
          <p:cNvPicPr>
            <a:picLocks noChangeAspect="1"/>
          </p:cNvPicPr>
          <p:nvPr/>
        </p:nvPicPr>
        <p:blipFill>
          <a:blip r:embed="rId4"/>
          <a:stretch>
            <a:fillRect/>
          </a:stretch>
        </p:blipFill>
        <p:spPr>
          <a:xfrm>
            <a:off x="1115616" y="1205711"/>
            <a:ext cx="6715651" cy="1110738"/>
          </a:xfrm>
          <a:prstGeom prst="rect">
            <a:avLst/>
          </a:prstGeom>
        </p:spPr>
      </p:pic>
    </p:spTree>
    <p:extLst>
      <p:ext uri="{BB962C8B-B14F-4D97-AF65-F5344CB8AC3E}">
        <p14:creationId xmlns:p14="http://schemas.microsoft.com/office/powerpoint/2010/main" val="1739908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06566"/>
            <a:ext cx="7776863" cy="646331"/>
          </a:xfrm>
          <a:prstGeom prst="rect">
            <a:avLst/>
          </a:prstGeom>
          <a:noFill/>
        </p:spPr>
        <p:txBody>
          <a:bodyPr wrap="square" rtlCol="0">
            <a:spAutoFit/>
          </a:bodyPr>
          <a:lstStyle/>
          <a:p>
            <a:pPr algn="ctr"/>
            <a:r>
              <a:rPr lang="ru-RU" dirty="0" err="1">
                <a:solidFill>
                  <a:prstClr val="white"/>
                </a:solidFill>
                <a:latin typeface="Times New Roman" pitchFamily="18" charset="0"/>
                <a:cs typeface="Times New Roman" pitchFamily="18" charset="0"/>
              </a:rPr>
              <a:t>Перелік</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спеціальностей</a:t>
            </a:r>
            <a:r>
              <a:rPr lang="ru-RU" dirty="0">
                <a:solidFill>
                  <a:prstClr val="white"/>
                </a:solidFill>
                <a:latin typeface="Times New Roman" pitchFamily="18" charset="0"/>
                <a:cs typeface="Times New Roman" pitchFamily="18" charset="0"/>
              </a:rPr>
              <a:t> і </a:t>
            </a:r>
            <a:r>
              <a:rPr lang="ru-RU" dirty="0" err="1">
                <a:solidFill>
                  <a:prstClr val="white"/>
                </a:solidFill>
                <a:latin typeface="Times New Roman" pitchFamily="18" charset="0"/>
                <a:cs typeface="Times New Roman" pitchFamily="18" charset="0"/>
              </a:rPr>
              <a:t>освітніх</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програм</a:t>
            </a:r>
            <a:r>
              <a:rPr lang="ru-RU" dirty="0">
                <a:solidFill>
                  <a:prstClr val="white"/>
                </a:solidFill>
                <a:latin typeface="Times New Roman" pitchFamily="18" charset="0"/>
                <a:cs typeface="Times New Roman" pitchFamily="18" charset="0"/>
              </a:rPr>
              <a:t> для </a:t>
            </a:r>
            <a:r>
              <a:rPr lang="ru-RU" dirty="0" err="1">
                <a:solidFill>
                  <a:prstClr val="white"/>
                </a:solidFill>
                <a:latin typeface="Times New Roman" pitchFamily="18" charset="0"/>
                <a:cs typeface="Times New Roman" pitchFamily="18" charset="0"/>
              </a:rPr>
              <a:t>подання</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заяв</a:t>
            </a:r>
            <a:r>
              <a:rPr lang="ru-RU" dirty="0">
                <a:solidFill>
                  <a:prstClr val="white"/>
                </a:solidFill>
                <a:latin typeface="Times New Roman" pitchFamily="18" charset="0"/>
                <a:cs typeface="Times New Roman" pitchFamily="18" charset="0"/>
              </a:rPr>
              <a:t> та </a:t>
            </a:r>
            <a:r>
              <a:rPr lang="ru-RU" dirty="0" err="1">
                <a:solidFill>
                  <a:prstClr val="white"/>
                </a:solidFill>
                <a:latin typeface="Times New Roman" pitchFamily="18" charset="0"/>
                <a:cs typeface="Times New Roman" pitchFamily="18" charset="0"/>
              </a:rPr>
              <a:t>документів</a:t>
            </a:r>
            <a:r>
              <a:rPr lang="ru-RU" dirty="0">
                <a:solidFill>
                  <a:prstClr val="white"/>
                </a:solidFill>
                <a:latin typeface="Times New Roman" pitchFamily="18" charset="0"/>
                <a:cs typeface="Times New Roman" pitchFamily="18" charset="0"/>
              </a:rPr>
              <a:t>  до ДДМА на </a:t>
            </a:r>
            <a:r>
              <a:rPr lang="ru-RU" dirty="0" err="1">
                <a:solidFill>
                  <a:prstClr val="white"/>
                </a:solidFill>
                <a:latin typeface="Times New Roman" pitchFamily="18" charset="0"/>
                <a:cs typeface="Times New Roman" pitchFamily="18" charset="0"/>
              </a:rPr>
              <a:t>денну</a:t>
            </a:r>
            <a:r>
              <a:rPr lang="ru-RU" dirty="0">
                <a:solidFill>
                  <a:prstClr val="white"/>
                </a:solidFill>
                <a:latin typeface="Times New Roman" pitchFamily="18" charset="0"/>
                <a:cs typeface="Times New Roman" pitchFamily="18" charset="0"/>
              </a:rPr>
              <a:t> та </a:t>
            </a:r>
            <a:r>
              <a:rPr lang="ru-RU" dirty="0" err="1">
                <a:solidFill>
                  <a:prstClr val="white"/>
                </a:solidFill>
                <a:latin typeface="Times New Roman" pitchFamily="18" charset="0"/>
                <a:cs typeface="Times New Roman" pitchFamily="18" charset="0"/>
              </a:rPr>
              <a:t>заочну</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форми</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здобуття</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освіти</a:t>
            </a:r>
            <a:r>
              <a:rPr lang="ru-RU" dirty="0">
                <a:solidFill>
                  <a:prstClr val="white"/>
                </a:solidFill>
                <a:latin typeface="Times New Roman" pitchFamily="18" charset="0"/>
                <a:cs typeface="Times New Roman" pitchFamily="18" charset="0"/>
              </a:rPr>
              <a:t> на </a:t>
            </a:r>
            <a:r>
              <a:rPr lang="ru-RU" dirty="0" err="1">
                <a:solidFill>
                  <a:prstClr val="white"/>
                </a:solidFill>
                <a:latin typeface="Times New Roman" pitchFamily="18" charset="0"/>
                <a:cs typeface="Times New Roman" pitchFamily="18" charset="0"/>
              </a:rPr>
              <a:t>базі</a:t>
            </a:r>
            <a:r>
              <a:rPr lang="ru-RU" dirty="0">
                <a:solidFill>
                  <a:prstClr val="white"/>
                </a:solidFill>
                <a:latin typeface="Times New Roman" pitchFamily="18" charset="0"/>
                <a:cs typeface="Times New Roman" pitchFamily="18" charset="0"/>
              </a:rPr>
              <a:t> </a:t>
            </a:r>
            <a:r>
              <a:rPr lang="uk-UA" dirty="0">
                <a:solidFill>
                  <a:prstClr val="white"/>
                </a:solidFill>
                <a:latin typeface="Times New Roman" pitchFamily="18" charset="0"/>
                <a:cs typeface="Times New Roman" pitchFamily="18" charset="0"/>
              </a:rPr>
              <a:t>НРК5</a:t>
            </a:r>
            <a:r>
              <a:rPr lang="ru-RU" dirty="0">
                <a:solidFill>
                  <a:prstClr val="white"/>
                </a:solidFill>
                <a:latin typeface="Times New Roman" pitchFamily="18" charset="0"/>
                <a:cs typeface="Times New Roman" pitchFamily="18" charset="0"/>
              </a:rPr>
              <a:t> у 2023 р.</a:t>
            </a: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pic>
        <p:nvPicPr>
          <p:cNvPr id="6" name="Рисунок 5"/>
          <p:cNvPicPr>
            <a:picLocks noChangeAspect="1"/>
          </p:cNvPicPr>
          <p:nvPr/>
        </p:nvPicPr>
        <p:blipFill>
          <a:blip r:embed="rId3"/>
          <a:stretch>
            <a:fillRect/>
          </a:stretch>
        </p:blipFill>
        <p:spPr>
          <a:xfrm>
            <a:off x="1115616" y="1205711"/>
            <a:ext cx="6715651" cy="1110738"/>
          </a:xfrm>
          <a:prstGeom prst="rect">
            <a:avLst/>
          </a:prstGeom>
        </p:spPr>
      </p:pic>
      <p:pic>
        <p:nvPicPr>
          <p:cNvPr id="3" name="Рисунок 2"/>
          <p:cNvPicPr>
            <a:picLocks noChangeAspect="1"/>
          </p:cNvPicPr>
          <p:nvPr/>
        </p:nvPicPr>
        <p:blipFill>
          <a:blip r:embed="rId4"/>
          <a:stretch>
            <a:fillRect/>
          </a:stretch>
        </p:blipFill>
        <p:spPr>
          <a:xfrm>
            <a:off x="1115616" y="2316449"/>
            <a:ext cx="6715651" cy="4374416"/>
          </a:xfrm>
          <a:prstGeom prst="rect">
            <a:avLst/>
          </a:prstGeom>
        </p:spPr>
      </p:pic>
    </p:spTree>
    <p:extLst>
      <p:ext uri="{BB962C8B-B14F-4D97-AF65-F5344CB8AC3E}">
        <p14:creationId xmlns:p14="http://schemas.microsoft.com/office/powerpoint/2010/main" val="42994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Grp="1" noChangeAspect="1" noChangeArrowheads="1"/>
          </p:cNvPicPr>
          <p:nvPr>
            <p:ph idx="1"/>
          </p:nvPr>
        </p:nvPicPr>
        <p:blipFill>
          <a:blip r:embed="rId2"/>
          <a:srcRect l="4514" t="11639" r="25603" b="11446"/>
          <a:stretch>
            <a:fillRect/>
          </a:stretch>
        </p:blipFill>
        <p:spPr>
          <a:xfrm>
            <a:off x="3187471" y="3420388"/>
            <a:ext cx="5484991" cy="3273975"/>
          </a:xfrm>
          <a:effectLst>
            <a:softEdge rad="127000"/>
          </a:effectLst>
        </p:spPr>
      </p:pic>
      <p:sp>
        <p:nvSpPr>
          <p:cNvPr id="34818" name="Rectangle 5"/>
          <p:cNvSpPr>
            <a:spLocks noChangeArrowheads="1"/>
          </p:cNvSpPr>
          <p:nvPr/>
        </p:nvSpPr>
        <p:spPr bwMode="auto">
          <a:xfrm>
            <a:off x="321924" y="5085184"/>
            <a:ext cx="3097948" cy="1477328"/>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УЦОЯО </a:t>
            </a:r>
            <a:r>
              <a:rPr lang="uk-UA" altLang="uk-UA" b="1" dirty="0">
                <a:solidFill>
                  <a:srgbClr val="FFFF00"/>
                </a:solidFill>
                <a:latin typeface="Times New Roman" pitchFamily="18" charset="0"/>
                <a:cs typeface="Times New Roman" pitchFamily="18" charset="0"/>
              </a:rPr>
              <a:t>– </a:t>
            </a:r>
            <a:r>
              <a:rPr lang="en-US" altLang="uk-UA" b="1" dirty="0">
                <a:solidFill>
                  <a:srgbClr val="FFFF00"/>
                </a:solidFill>
                <a:hlinkClick r:id="rId3"/>
              </a:rPr>
              <a:t>www.testportal.gov.ua</a:t>
            </a:r>
            <a:endParaRPr lang="uk-UA" altLang="uk-UA" b="1" dirty="0">
              <a:solidFill>
                <a:srgbClr val="FFFF00"/>
              </a:solidFill>
            </a:endParaRPr>
          </a:p>
          <a:p>
            <a:r>
              <a:rPr lang="en-US" altLang="uk-UA" b="1" dirty="0">
                <a:solidFill>
                  <a:srgbClr val="FFFF00"/>
                </a:solidFill>
              </a:rPr>
              <a:t> </a:t>
            </a:r>
            <a:r>
              <a:rPr lang="uk-UA" altLang="uk-UA" b="1" dirty="0">
                <a:solidFill>
                  <a:srgbClr val="FFFF00"/>
                </a:solidFill>
              </a:rPr>
              <a:t>    </a:t>
            </a:r>
            <a:endParaRPr lang="uk-UA" altLang="uk-UA" dirty="0">
              <a:solidFill>
                <a:srgbClr val="FFFF00"/>
              </a:solidFill>
            </a:endParaRPr>
          </a:p>
          <a:p>
            <a:r>
              <a:rPr lang="uk-UA" altLang="uk-UA" b="1" dirty="0">
                <a:solidFill>
                  <a:srgbClr val="FFFF00"/>
                </a:solidFill>
                <a:latin typeface="Times New Roman" pitchFamily="18" charset="0"/>
                <a:cs typeface="Times New Roman" pitchFamily="18" charset="0"/>
              </a:rPr>
              <a:t>ЄДЕБО –  </a:t>
            </a:r>
            <a:r>
              <a:rPr lang="en-US" altLang="uk-UA" b="1" dirty="0">
                <a:solidFill>
                  <a:srgbClr val="FFFF00"/>
                </a:solidFill>
                <a:latin typeface="Arial" panose="020B0604020202020204" pitchFamily="34" charset="0"/>
                <a:cs typeface="Arial" panose="020B0604020202020204" pitchFamily="34" charset="0"/>
                <a:hlinkClick r:id="rId4"/>
              </a:rPr>
              <a:t>https://vstup.edbo.gov.ua/</a:t>
            </a:r>
            <a:r>
              <a:rPr lang="uk-UA" altLang="uk-UA" b="1" dirty="0">
                <a:solidFill>
                  <a:srgbClr val="FFFF00"/>
                </a:solidFill>
                <a:latin typeface="Arial" panose="020B0604020202020204" pitchFamily="34" charset="0"/>
                <a:cs typeface="Arial" panose="020B0604020202020204" pitchFamily="34" charset="0"/>
              </a:rPr>
              <a:t> </a:t>
            </a:r>
            <a:endParaRPr lang="ru-RU" b="1" u="sng"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34820" name="Picture 5" descr="Новый рисунок"/>
          <p:cNvPicPr>
            <a:picLocks noChangeAspect="1" noChangeArrowheads="1"/>
          </p:cNvPicPr>
          <p:nvPr/>
        </p:nvPicPr>
        <p:blipFill>
          <a:blip r:embed="rId5"/>
          <a:srcRect/>
          <a:stretch>
            <a:fillRect/>
          </a:stretch>
        </p:blipFill>
        <p:spPr bwMode="auto">
          <a:xfrm>
            <a:off x="4278249" y="594418"/>
            <a:ext cx="4638951" cy="2474541"/>
          </a:xfrm>
          <a:prstGeom prst="rect">
            <a:avLst/>
          </a:prstGeom>
          <a:noFill/>
          <a:ln w="9525">
            <a:noFill/>
            <a:miter lim="800000"/>
            <a:headEnd/>
            <a:tailEnd/>
          </a:ln>
          <a:effectLst>
            <a:softEdge rad="127000"/>
          </a:effectLst>
        </p:spPr>
      </p:pic>
      <p:sp>
        <p:nvSpPr>
          <p:cNvPr id="34821" name="Rectangle 6"/>
          <p:cNvSpPr>
            <a:spLocks noChangeArrowheads="1"/>
          </p:cNvSpPr>
          <p:nvPr/>
        </p:nvSpPr>
        <p:spPr bwMode="auto">
          <a:xfrm>
            <a:off x="321924" y="4268028"/>
            <a:ext cx="2982629" cy="646331"/>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МОН –</a:t>
            </a:r>
            <a:r>
              <a:rPr lang="uk-UA" dirty="0">
                <a:solidFill>
                  <a:srgbClr val="FFFF00"/>
                </a:solidFill>
              </a:rPr>
              <a:t>     </a:t>
            </a:r>
            <a:r>
              <a:rPr lang="en-US" b="1" dirty="0">
                <a:hlinkClick r:id="rId6"/>
              </a:rPr>
              <a:t>www.mon.gov.ua</a:t>
            </a:r>
            <a:endParaRPr lang="ru-RU" b="1" dirty="0"/>
          </a:p>
        </p:txBody>
      </p:sp>
      <p:sp>
        <p:nvSpPr>
          <p:cNvPr id="34822" name="Rectangle 7"/>
          <p:cNvSpPr>
            <a:spLocks noChangeArrowheads="1"/>
          </p:cNvSpPr>
          <p:nvPr/>
        </p:nvSpPr>
        <p:spPr bwMode="auto">
          <a:xfrm>
            <a:off x="273296" y="3501008"/>
            <a:ext cx="2967287" cy="523220"/>
          </a:xfrm>
          <a:prstGeom prst="rect">
            <a:avLst/>
          </a:prstGeom>
          <a:noFill/>
          <a:ln w="9525">
            <a:noFill/>
            <a:miter lim="800000"/>
            <a:headEnd/>
            <a:tailEnd/>
          </a:ln>
        </p:spPr>
        <p:txBody>
          <a:bodyPr wrap="none">
            <a:spAutoFit/>
          </a:bodyPr>
          <a:lstStyle/>
          <a:p>
            <a:r>
              <a:rPr lang="uk-UA" sz="2800" b="1" dirty="0">
                <a:solidFill>
                  <a:srgbClr val="0000CC"/>
                </a:solidFill>
                <a:latin typeface="Times New Roman" pitchFamily="18" charset="0"/>
                <a:cs typeface="Times New Roman" pitchFamily="18" charset="0"/>
              </a:rPr>
              <a:t>Корисні джерела</a:t>
            </a:r>
            <a:r>
              <a:rPr lang="uk-UA" i="1" dirty="0">
                <a:solidFill>
                  <a:schemeClr val="accent2"/>
                </a:solidFill>
              </a:rPr>
              <a:t>:</a:t>
            </a:r>
            <a:endParaRPr lang="ru-RU" i="1" dirty="0">
              <a:solidFill>
                <a:schemeClr val="accent2"/>
              </a:solidFill>
            </a:endParaRPr>
          </a:p>
        </p:txBody>
      </p:sp>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277" t="10097" r="18200" b="5048"/>
          <a:stretch/>
        </p:blipFill>
        <p:spPr bwMode="auto">
          <a:xfrm>
            <a:off x="289876" y="404664"/>
            <a:ext cx="3960440" cy="29758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05733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457200" y="3137852"/>
            <a:ext cx="8229600" cy="3459499"/>
          </a:xfrm>
        </p:spPr>
        <p:txBody>
          <a:bodyPr>
            <a:normAutofit fontScale="40000" lnSpcReduction="20000"/>
          </a:bodyPr>
          <a:lstStyle/>
          <a:p>
            <a:pPr algn="ctr">
              <a:lnSpc>
                <a:spcPct val="120000"/>
              </a:lnSpc>
              <a:buFontTx/>
              <a:buNone/>
            </a:pPr>
            <a:r>
              <a:rPr lang="uk-UA" sz="5000" b="1" dirty="0">
                <a:solidFill>
                  <a:srgbClr val="0000CC"/>
                </a:solidFill>
                <a:latin typeface="Times New Roman" pitchFamily="18" charset="0"/>
                <a:cs typeface="Times New Roman" pitchFamily="18" charset="0"/>
              </a:rPr>
              <a:t>У разі необхідності працівники Приймальної комісії допоможуть вам у вирішенні питань, що стосуються вступу до ДДМА </a:t>
            </a:r>
          </a:p>
          <a:p>
            <a:pPr algn="ctr">
              <a:lnSpc>
                <a:spcPct val="120000"/>
              </a:lnSpc>
              <a:buFontTx/>
              <a:buNone/>
            </a:pPr>
            <a:endParaRPr lang="ru-RU" sz="4500" b="1" dirty="0">
              <a:solidFill>
                <a:srgbClr val="0000CC"/>
              </a:solidFill>
              <a:latin typeface="Times New Roman" pitchFamily="18" charset="0"/>
              <a:cs typeface="Times New Roman" pitchFamily="18" charset="0"/>
            </a:endParaRP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Краматорськ</a:t>
            </a:r>
            <a:r>
              <a:rPr lang="ru-RU" sz="4500" b="1" dirty="0">
                <a:solidFill>
                  <a:srgbClr val="0000CC"/>
                </a:solidFill>
                <a:latin typeface="Times New Roman" pitchFamily="18" charset="0"/>
                <a:cs typeface="Times New Roman" pitchFamily="18" charset="0"/>
              </a:rPr>
              <a:t>: +380503477849, +380660517489; +380952455537;</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Кам’янське</a:t>
            </a:r>
            <a:r>
              <a:rPr lang="ru-RU" sz="4500" b="1" dirty="0">
                <a:solidFill>
                  <a:srgbClr val="0000CC"/>
                </a:solidFill>
                <a:latin typeface="Times New Roman" pitchFamily="18" charset="0"/>
                <a:cs typeface="Times New Roman" pitchFamily="18" charset="0"/>
              </a:rPr>
              <a:t>: +380993071669;</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Тернопіль</a:t>
            </a:r>
            <a:r>
              <a:rPr lang="ru-RU" sz="4500" b="1" dirty="0">
                <a:solidFill>
                  <a:srgbClr val="0000CC"/>
                </a:solidFill>
                <a:latin typeface="Times New Roman" pitchFamily="18" charset="0"/>
                <a:cs typeface="Times New Roman" pitchFamily="18" charset="0"/>
              </a:rPr>
              <a:t>: +380663360808.</a:t>
            </a:r>
          </a:p>
          <a:p>
            <a:pPr algn="ctr">
              <a:lnSpc>
                <a:spcPct val="80000"/>
              </a:lnSpc>
              <a:buFontTx/>
              <a:buNone/>
            </a:pPr>
            <a:endParaRPr lang="ru-RU" sz="4500" b="1" dirty="0">
              <a:solidFill>
                <a:srgbClr val="0000CC"/>
              </a:solidFill>
              <a:latin typeface="Times New Roman" pitchFamily="18" charset="0"/>
              <a:cs typeface="Times New Roman" pitchFamily="18" charset="0"/>
            </a:endParaRPr>
          </a:p>
          <a:p>
            <a:pPr algn="ctr">
              <a:lnSpc>
                <a:spcPct val="80000"/>
              </a:lnSpc>
              <a:buFontTx/>
              <a:buNone/>
            </a:pPr>
            <a:r>
              <a:rPr lang="ru-RU" sz="4500" b="1" dirty="0" err="1">
                <a:solidFill>
                  <a:srgbClr val="0000CC"/>
                </a:solidFill>
                <a:latin typeface="Times New Roman" pitchFamily="18" charset="0"/>
                <a:cs typeface="Times New Roman" pitchFamily="18" charset="0"/>
              </a:rPr>
              <a:t>email</a:t>
            </a:r>
            <a:r>
              <a:rPr lang="ru-RU" sz="4500" b="1" dirty="0">
                <a:solidFill>
                  <a:srgbClr val="0000CC"/>
                </a:solidFill>
                <a:latin typeface="Times New Roman" pitchFamily="18" charset="0"/>
                <a:cs typeface="Times New Roman" pitchFamily="18" charset="0"/>
              </a:rPr>
              <a:t>: </a:t>
            </a:r>
            <a:r>
              <a:rPr lang="de-DE" sz="4500" b="1" dirty="0">
                <a:solidFill>
                  <a:srgbClr val="0000CC"/>
                </a:solidFill>
                <a:latin typeface="Times New Roman" pitchFamily="18" charset="0"/>
                <a:cs typeface="Times New Roman" pitchFamily="18" charset="0"/>
              </a:rPr>
              <a:t>pk.ddma.1952@gmail.com</a:t>
            </a:r>
            <a:r>
              <a:rPr lang="ru-RU" sz="4500" b="1" dirty="0">
                <a:solidFill>
                  <a:srgbClr val="0000CC"/>
                </a:solidFill>
                <a:latin typeface="Times New Roman" pitchFamily="18" charset="0"/>
                <a:cs typeface="Times New Roman" pitchFamily="18" charset="0"/>
              </a:rPr>
              <a:t> </a:t>
            </a:r>
          </a:p>
          <a:p>
            <a:pPr algn="ctr">
              <a:lnSpc>
                <a:spcPct val="80000"/>
              </a:lnSpc>
              <a:buFontTx/>
              <a:buNone/>
            </a:pPr>
            <a:endParaRPr lang="ru-RU" sz="4500" b="1" dirty="0">
              <a:solidFill>
                <a:srgbClr val="0000CC"/>
              </a:solidFill>
              <a:latin typeface="Times New Roman" pitchFamily="18" charset="0"/>
              <a:cs typeface="Times New Roman" pitchFamily="18" charset="0"/>
            </a:endParaRPr>
          </a:p>
          <a:p>
            <a:pPr algn="ctr">
              <a:lnSpc>
                <a:spcPct val="80000"/>
              </a:lnSpc>
              <a:buFontTx/>
              <a:buNone/>
            </a:pPr>
            <a:r>
              <a:rPr lang="ru-RU" sz="4500" b="1" dirty="0">
                <a:solidFill>
                  <a:srgbClr val="0000CC"/>
                </a:solidFill>
                <a:latin typeface="Times New Roman" pitchFamily="18" charset="0"/>
                <a:cs typeface="Times New Roman" pitchFamily="18" charset="0"/>
              </a:rPr>
              <a:t>Сайт </a:t>
            </a:r>
            <a:r>
              <a:rPr lang="ru-RU" sz="4500" b="1" dirty="0" err="1">
                <a:solidFill>
                  <a:srgbClr val="0000CC"/>
                </a:solidFill>
                <a:latin typeface="Times New Roman" pitchFamily="18" charset="0"/>
                <a:cs typeface="Times New Roman" pitchFamily="18" charset="0"/>
              </a:rPr>
              <a:t>академії</a:t>
            </a:r>
            <a:r>
              <a:rPr lang="ru-RU" sz="4500" b="1" dirty="0">
                <a:solidFill>
                  <a:srgbClr val="0000CC"/>
                </a:solidFill>
                <a:latin typeface="Times New Roman" pitchFamily="18" charset="0"/>
                <a:cs typeface="Times New Roman" pitchFamily="18" charset="0"/>
              </a:rPr>
              <a:t>: www.dgma.donetsk.</a:t>
            </a:r>
            <a:r>
              <a:rPr lang="en-US" sz="4500" b="1" dirty="0" err="1">
                <a:solidFill>
                  <a:srgbClr val="0000CC"/>
                </a:solidFill>
                <a:latin typeface="Times New Roman" pitchFamily="18" charset="0"/>
                <a:cs typeface="Times New Roman" pitchFamily="18" charset="0"/>
              </a:rPr>
              <a:t>ua</a:t>
            </a:r>
            <a:r>
              <a:rPr lang="ru-RU" sz="4500" b="1" dirty="0">
                <a:solidFill>
                  <a:srgbClr val="0000CC"/>
                </a:solidFill>
                <a:latin typeface="Times New Roman" pitchFamily="18" charset="0"/>
                <a:cs typeface="Times New Roman" pitchFamily="18" charset="0"/>
              </a:rPr>
              <a:t> </a:t>
            </a:r>
          </a:p>
          <a:p>
            <a:pPr>
              <a:lnSpc>
                <a:spcPct val="80000"/>
              </a:lnSpc>
            </a:pPr>
            <a:endParaRPr lang="ru-RU" sz="2000" dirty="0">
              <a:solidFill>
                <a:srgbClr val="0000CC"/>
              </a:solidFill>
              <a:latin typeface="Times New Roman" pitchFamily="18" charset="0"/>
              <a:cs typeface="Times New Roman" pitchFamily="18" charset="0"/>
            </a:endParaRPr>
          </a:p>
        </p:txBody>
      </p:sp>
      <p:pic>
        <p:nvPicPr>
          <p:cNvPr id="49154" name="Picture 5" descr="2016-06-13_vypuskniki"/>
          <p:cNvPicPr>
            <a:picLocks noChangeAspect="1" noChangeArrowheads="1"/>
          </p:cNvPicPr>
          <p:nvPr/>
        </p:nvPicPr>
        <p:blipFill>
          <a:blip r:embed="rId2"/>
          <a:srcRect/>
          <a:stretch>
            <a:fillRect/>
          </a:stretch>
        </p:blipFill>
        <p:spPr bwMode="auto">
          <a:xfrm>
            <a:off x="0" y="0"/>
            <a:ext cx="9144000" cy="2608263"/>
          </a:xfrm>
          <a:prstGeom prst="rect">
            <a:avLst/>
          </a:prstGeom>
          <a:noFill/>
          <a:ln w="9525">
            <a:noFill/>
            <a:miter lim="800000"/>
            <a:headEnd/>
            <a:tailEnd/>
          </a:ln>
        </p:spPr>
      </p:pic>
      <p:sp>
        <p:nvSpPr>
          <p:cNvPr id="49155" name="Text Box 6"/>
          <p:cNvSpPr txBox="1">
            <a:spLocks noChangeArrowheads="1"/>
          </p:cNvSpPr>
          <p:nvPr/>
        </p:nvSpPr>
        <p:spPr bwMode="auto">
          <a:xfrm>
            <a:off x="0" y="2608263"/>
            <a:ext cx="8964488" cy="523220"/>
          </a:xfrm>
          <a:prstGeom prst="rect">
            <a:avLst/>
          </a:prstGeom>
          <a:noFill/>
          <a:ln w="9525">
            <a:noFill/>
            <a:miter lim="800000"/>
            <a:headEnd/>
            <a:tailEnd/>
          </a:ln>
        </p:spPr>
        <p:txBody>
          <a:bodyPr wrap="square">
            <a:spAutoFit/>
          </a:bodyPr>
          <a:lstStyle/>
          <a:p>
            <a:pPr algn="ctr"/>
            <a:r>
              <a:rPr lang="uk-UA" sz="2800" b="1" dirty="0">
                <a:solidFill>
                  <a:srgbClr val="0000CC"/>
                </a:solidFill>
                <a:latin typeface="Times New Roman" pitchFamily="18" charset="0"/>
              </a:rPr>
              <a:t>Ласкаво запрошуємо до навчання!</a:t>
            </a:r>
            <a:endParaRPr lang="ru-RU" sz="2800" b="1" dirty="0">
              <a:solidFill>
                <a:srgbClr val="0000CC"/>
              </a:solidFill>
              <a:latin typeface="Times New Roman" pitchFamily="18" charset="0"/>
            </a:endParaRPr>
          </a:p>
        </p:txBody>
      </p:sp>
    </p:spTree>
    <p:extLst>
      <p:ext uri="{BB962C8B-B14F-4D97-AF65-F5344CB8AC3E}">
        <p14:creationId xmlns:p14="http://schemas.microsoft.com/office/powerpoint/2010/main" val="118557876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404664"/>
            <a:ext cx="2952328"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Реєстрація на НМТ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10"/>
          <p:cNvPicPr>
            <a:picLocks noChangeAspect="1"/>
          </p:cNvPicPr>
          <p:nvPr/>
        </p:nvPicPr>
        <p:blipFill>
          <a:blip r:embed="rId3"/>
          <a:stretch>
            <a:fillRect/>
          </a:stretch>
        </p:blipFill>
        <p:spPr>
          <a:xfrm>
            <a:off x="251520" y="1627972"/>
            <a:ext cx="8686502" cy="4393316"/>
          </a:xfrm>
          <a:prstGeom prst="rect">
            <a:avLst/>
          </a:prstGeom>
        </p:spPr>
      </p:pic>
    </p:spTree>
    <p:extLst>
      <p:ext uri="{BB962C8B-B14F-4D97-AF65-F5344CB8AC3E}">
        <p14:creationId xmlns:p14="http://schemas.microsoft.com/office/powerpoint/2010/main" val="264560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404664"/>
            <a:ext cx="2952328"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Реєстрація на НМТ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179512" y="1916832"/>
            <a:ext cx="8802118" cy="3240360"/>
          </a:xfrm>
          <a:prstGeom prst="rect">
            <a:avLst/>
          </a:prstGeom>
        </p:spPr>
      </p:pic>
    </p:spTree>
    <p:extLst>
      <p:ext uri="{BB962C8B-B14F-4D97-AF65-F5344CB8AC3E}">
        <p14:creationId xmlns:p14="http://schemas.microsoft.com/office/powerpoint/2010/main" val="644946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404664"/>
            <a:ext cx="2952328"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Реєстрація на НМТ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a:stretch>
            <a:fillRect/>
          </a:stretch>
        </p:blipFill>
        <p:spPr>
          <a:xfrm>
            <a:off x="179512" y="1772816"/>
            <a:ext cx="8733897" cy="4464496"/>
          </a:xfrm>
          <a:prstGeom prst="rect">
            <a:avLst/>
          </a:prstGeom>
        </p:spPr>
      </p:pic>
    </p:spTree>
    <p:extLst>
      <p:ext uri="{BB962C8B-B14F-4D97-AF65-F5344CB8AC3E}">
        <p14:creationId xmlns:p14="http://schemas.microsoft.com/office/powerpoint/2010/main" val="43466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404664"/>
            <a:ext cx="2952328"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Реєстрація на НМТ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251520" y="1628800"/>
            <a:ext cx="8776988" cy="4464496"/>
          </a:xfrm>
          <a:prstGeom prst="rect">
            <a:avLst/>
          </a:prstGeom>
        </p:spPr>
      </p:pic>
    </p:spTree>
    <p:extLst>
      <p:ext uri="{BB962C8B-B14F-4D97-AF65-F5344CB8AC3E}">
        <p14:creationId xmlns:p14="http://schemas.microsoft.com/office/powerpoint/2010/main" val="68412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1960" y="404664"/>
            <a:ext cx="3816424"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Персональний кабінет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p:nvPr/>
        </p:nvPicPr>
        <p:blipFill rotWithShape="1">
          <a:blip r:embed="rId3"/>
          <a:srcRect l="17897" t="17061" r="12841" b="27830"/>
          <a:stretch/>
        </p:blipFill>
        <p:spPr bwMode="auto">
          <a:xfrm>
            <a:off x="323528" y="1484784"/>
            <a:ext cx="8640960"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3409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9912" y="404664"/>
            <a:ext cx="4248472"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Персональний кабінет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243704" y="1772816"/>
            <a:ext cx="8784804" cy="4504669"/>
          </a:xfrm>
          <a:prstGeom prst="rect">
            <a:avLst/>
          </a:prstGeom>
        </p:spPr>
      </p:pic>
    </p:spTree>
    <p:extLst>
      <p:ext uri="{BB962C8B-B14F-4D97-AF65-F5344CB8AC3E}">
        <p14:creationId xmlns:p14="http://schemas.microsoft.com/office/powerpoint/2010/main" val="4247393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9912" y="404664"/>
            <a:ext cx="4248472" cy="461665"/>
          </a:xfrm>
          <a:prstGeom prst="rect">
            <a:avLst/>
          </a:prstGeom>
          <a:noFill/>
        </p:spPr>
        <p:txBody>
          <a:bodyPr wrap="square" rtlCol="0">
            <a:spAutoFit/>
          </a:bodyPr>
          <a:lstStyle/>
          <a:p>
            <a:pPr algn="r"/>
            <a:r>
              <a:rPr lang="uk-UA" sz="2400" b="1" dirty="0">
                <a:solidFill>
                  <a:srgbClr val="0000CC"/>
                </a:solidFill>
                <a:latin typeface="Times New Roman" panose="02020603050405020304" pitchFamily="18" charset="0"/>
                <a:cs typeface="Times New Roman" panose="02020603050405020304" pitchFamily="18" charset="0"/>
              </a:rPr>
              <a:t>Персональний кабінет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p:nvPr/>
        </p:nvPicPr>
        <p:blipFill rotWithShape="1">
          <a:blip r:embed="rId3"/>
          <a:srcRect l="18894" t="27016" r="17138" b="24276"/>
          <a:stretch/>
        </p:blipFill>
        <p:spPr bwMode="auto">
          <a:xfrm>
            <a:off x="323527" y="2060848"/>
            <a:ext cx="8568953" cy="3240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9698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83a4d896bf5acc7bc969396514be85c621df"/>
</p:tagLst>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_rels/theme2.xml.rels><?xml version="1.0" encoding="UTF-8" standalone="yes"?>
<Relationships xmlns="http://schemas.openxmlformats.org/package/2006/relationships"><Relationship Id="rId1" Type="http://schemas.openxmlformats.org/officeDocument/2006/relationships/image" Target="../media/image1.jpeg" /></Relationships>
</file>

<file path=ppt/theme/_rels/theme3.xml.rels><?xml version="1.0" encoding="UTF-8" standalone="yes"?>
<Relationships xmlns="http://schemas.openxmlformats.org/package/2006/relationships"><Relationship Id="rId1" Type="http://schemas.openxmlformats.org/officeDocument/2006/relationships/image" Target="../media/image1.jpeg" /></Relationships>
</file>

<file path=ppt/theme/_rels/theme4.xml.rels><?xml version="1.0" encoding="UTF-8" standalone="yes"?>
<Relationships xmlns="http://schemas.openxmlformats.org/package/2006/relationships"><Relationship Id="rId1" Type="http://schemas.openxmlformats.org/officeDocument/2006/relationships/image" Target="../media/image1.jpeg" /></Relationships>
</file>

<file path=ppt/theme/_rels/theme5.xml.rels><?xml version="1.0" encoding="UTF-8" standalone="yes"?>
<Relationships xmlns="http://schemas.openxmlformats.org/package/2006/relationships"><Relationship Id="rId1" Type="http://schemas.openxmlformats.org/officeDocument/2006/relationships/image" Target="../media/image1.jpeg" /></Relationships>
</file>

<file path=ppt/theme/_rels/theme6.xml.rels><?xml version="1.0" encoding="UTF-8" standalone="yes"?>
<Relationships xmlns="http://schemas.openxmlformats.org/package/2006/relationships"><Relationship Id="rId1" Type="http://schemas.openxmlformats.org/officeDocument/2006/relationships/image" Target="../media/image1.jpeg" /></Relationships>
</file>

<file path=ppt/theme/_rels/theme7.xml.rels><?xml version="1.0" encoding="UTF-8" standalone="yes"?>
<Relationships xmlns="http://schemas.openxmlformats.org/package/2006/relationships"><Relationship Id="rId1" Type="http://schemas.openxmlformats.org/officeDocument/2006/relationships/image" Target="../media/image1.jpeg" /></Relationships>
</file>

<file path=ppt/theme/_rels/theme8.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5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8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9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8027</TotalTime>
  <Words>1287</Words>
  <Application>Microsoft Office PowerPoint</Application>
  <PresentationFormat>Экран (4:3)</PresentationFormat>
  <Paragraphs>115</Paragraphs>
  <Slides>26</Slides>
  <Notes>1</Notes>
  <HiddenSlides>0</HiddenSlides>
  <MMClips>0</MMClips>
  <ScaleCrop>false</ScaleCrop>
  <HeadingPairs>
    <vt:vector size="4" baseType="variant">
      <vt:variant>
        <vt:lpstr>Тема</vt:lpstr>
      </vt:variant>
      <vt:variant>
        <vt:i4>8</vt:i4>
      </vt:variant>
      <vt:variant>
        <vt:lpstr>Заголовки слайдов</vt:lpstr>
      </vt:variant>
      <vt:variant>
        <vt:i4>26</vt:i4>
      </vt:variant>
    </vt:vector>
  </HeadingPairs>
  <TitlesOfParts>
    <vt:vector size="34" baseType="lpstr">
      <vt:lpstr>Волна</vt:lpstr>
      <vt:lpstr>1_Волна</vt:lpstr>
      <vt:lpstr>2_Волна</vt:lpstr>
      <vt:lpstr>3_Волна</vt:lpstr>
      <vt:lpstr>4_Волна</vt:lpstr>
      <vt:lpstr>5_Волна</vt:lpstr>
      <vt:lpstr>8_Волна</vt:lpstr>
      <vt:lpstr>9_Волна</vt:lpstr>
      <vt:lpstr>Презентация PowerPoint</vt:lpstr>
      <vt:lpstr>НМТ – комп’ютерний онлайн-тест, що складатиметься з трьох блоків:  українська мова, математика та одного предмета на вибір вступника: історія України, англійська, німецька, французька, іспанська мова, біологія, фізика, хімія.   Тестування триватиме 180 хвилин, отже, на кожний блок відведено по 60 хвилин.  Учасники зможуть самостійно розподіляти свій час, тож ті з них, хто швидше виконає завдання з української мови або математики, зможе довше попрацювати над блоком з предмета на вибір.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Основні дати для вступу до ЗВО </vt:lpstr>
      <vt:lpstr>Презентация PowerPoint</vt:lpstr>
      <vt:lpstr>Презентация PowerPoint</vt:lpstr>
      <vt:lpstr>КОНКУРСНИЙ БАЛ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Онлайн обучение</dc:title>
  <dc:creator>obstinate</dc:creator>
  <dc:description>Шаблон презентации с сайта https://presentation-creation.ru/</dc:description>
  <cp:lastModifiedBy>Юлия Петрукевич</cp:lastModifiedBy>
  <cp:revision>648</cp:revision>
  <dcterms:created xsi:type="dcterms:W3CDTF">2018-02-25T09:09:03Z</dcterms:created>
  <dcterms:modified xsi:type="dcterms:W3CDTF">2023-04-12T13:22:44Z</dcterms:modified>
</cp:coreProperties>
</file>