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4" r:id="rId2"/>
    <p:sldMasterId id="2147483897" r:id="rId3"/>
    <p:sldMasterId id="2147483910" r:id="rId4"/>
    <p:sldMasterId id="2147483923" r:id="rId5"/>
    <p:sldMasterId id="2147483936" r:id="rId6"/>
    <p:sldMasterId id="2147483975" r:id="rId7"/>
  </p:sldMasterIdLst>
  <p:notesMasterIdLst>
    <p:notesMasterId r:id="rId24"/>
  </p:notesMasterIdLst>
  <p:sldIdLst>
    <p:sldId id="256" r:id="rId8"/>
    <p:sldId id="376" r:id="rId9"/>
    <p:sldId id="383" r:id="rId10"/>
    <p:sldId id="375" r:id="rId11"/>
    <p:sldId id="384" r:id="rId12"/>
    <p:sldId id="347" r:id="rId13"/>
    <p:sldId id="377" r:id="rId14"/>
    <p:sldId id="362" r:id="rId15"/>
    <p:sldId id="363" r:id="rId16"/>
    <p:sldId id="378" r:id="rId17"/>
    <p:sldId id="379" r:id="rId18"/>
    <p:sldId id="371" r:id="rId19"/>
    <p:sldId id="381" r:id="rId20"/>
    <p:sldId id="382" r:id="rId21"/>
    <p:sldId id="374" r:id="rId22"/>
    <p:sldId id="380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FF3300"/>
    <a:srgbClr val="99CC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80742" autoAdjust="0"/>
  </p:normalViewPr>
  <p:slideViewPr>
    <p:cSldViewPr>
      <p:cViewPr varScale="1">
        <p:scale>
          <a:sx n="89" d="100"/>
          <a:sy n="89" d="100"/>
        </p:scale>
        <p:origin x="21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4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tags" Target="tags/tag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theme" Target="theme/theme1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Блок ТЗНК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складатиметься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 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двох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компонентів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: вербально-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комунікативного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логіко-аналітичного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Усього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буде 33 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з-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поміж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10 –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заповнення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пропусків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мікротексті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потрібно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буде 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доповнити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речення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словосполученнями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/ словами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запропонованих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23 –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вибором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однієї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чотирьох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тесту буде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відведено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75 </a:t>
            </a:r>
            <a:r>
              <a:rPr lang="ru-RU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хвилин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оцінюються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наступним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чином:по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1 тестовому балу буде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нараховано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відповідь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вибором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однієї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та по 1 тестовому балу –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кожний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правильно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заповнений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пропуск у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мікротексті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завдань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ТЗНК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отримати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 0 до 33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тестових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балів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algn="l"/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Блок з </a:t>
            </a:r>
            <a:r>
              <a:rPr lang="ru-RU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іноземної</a:t>
            </a:r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мови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складатиметься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двох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частин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читання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мови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Тест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міститиме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30 </a:t>
            </a:r>
            <a:r>
              <a:rPr lang="ru-RU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завдань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з-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поміж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6 –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встановлення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відповідності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потрібно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буде 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дібрати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заголовки до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частин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запропонованих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твердження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ситуації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оголошень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запитання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відповідей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запитань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5 –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вибором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однієї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чотирьох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19 –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заповнення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пропусків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потрібно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доповнити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речення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словосполученнями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/ словами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запропонованих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варіантів</a:t>
            </a:r>
            <a:r>
              <a:rPr lang="ru-RU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тесту буде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відведено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45 </a:t>
            </a:r>
            <a:r>
              <a:rPr lang="ru-RU" b="1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хвилин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іноземної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мови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нараховано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по 1 тестовому балу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відповідь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вибором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однієї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правильної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по 1 тестовому балу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правильно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пару в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завданнях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встановлення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відповідності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та по 1 тестовому балу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кожний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правильно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заповнений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пропуск у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тексті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Отже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за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завдань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блоку ЄВІ з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іноземної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мови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отримати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 0 до 30 </a:t>
            </a:r>
            <a:r>
              <a:rPr lang="ru-RU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балів</a:t>
            </a:r>
            <a:r>
              <a:rPr lang="ru-RU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ECF436-8720-421C-9599-3EE0884E2D0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5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21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7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88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3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6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6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7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0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9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1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4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57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4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7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2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36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2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7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0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1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1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8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8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9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9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1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5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7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2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3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82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6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2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4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6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4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2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3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9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4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6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58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4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0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hyperlink" Target="https://presentation-creation.ru/" TargetMode="Externa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hyperlink" Target="https://presentation-creation.ru/" TargetMode="Externa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hyperlink" Target="https://presentation-creation.ru/" TargetMode="Externa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slideLayout" Target="../slideLayouts/slideLayout48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Relationship Id="rId14" Type="http://schemas.openxmlformats.org/officeDocument/2006/relationships/hyperlink" Target="https://presentation-creation.ru/" TargetMode="Externa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51.xml" /><Relationship Id="rId7" Type="http://schemas.openxmlformats.org/officeDocument/2006/relationships/slideLayout" Target="../slideLayouts/slideLayout55.xml" /><Relationship Id="rId12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53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7.xml" /><Relationship Id="rId14" Type="http://schemas.openxmlformats.org/officeDocument/2006/relationships/hyperlink" Target="https://presentation-creation.ru/" TargetMode="Externa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67.xml" /><Relationship Id="rId12" Type="http://schemas.openxmlformats.org/officeDocument/2006/relationships/slideLayout" Target="../slideLayouts/slideLayout72.xml" /><Relationship Id="rId2" Type="http://schemas.openxmlformats.org/officeDocument/2006/relationships/slideLayout" Target="../slideLayouts/slideLayout62.xml" /><Relationship Id="rId1" Type="http://schemas.openxmlformats.org/officeDocument/2006/relationships/slideLayout" Target="../slideLayouts/slideLayout61.xml" /><Relationship Id="rId6" Type="http://schemas.openxmlformats.org/officeDocument/2006/relationships/slideLayout" Target="../slideLayouts/slideLayout66.xml" /><Relationship Id="rId11" Type="http://schemas.openxmlformats.org/officeDocument/2006/relationships/slideLayout" Target="../slideLayouts/slideLayout71.xml" /><Relationship Id="rId5" Type="http://schemas.openxmlformats.org/officeDocument/2006/relationships/slideLayout" Target="../slideLayouts/slideLayout6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70.xml" /><Relationship Id="rId4" Type="http://schemas.openxmlformats.org/officeDocument/2006/relationships/slideLayout" Target="../slideLayouts/slideLayout64.xml" /><Relationship Id="rId9" Type="http://schemas.openxmlformats.org/officeDocument/2006/relationships/slideLayout" Target="../slideLayouts/slideLayout69.xml" /><Relationship Id="rId14" Type="http://schemas.openxmlformats.org/officeDocument/2006/relationships/hyperlink" Target="https://presentation-creation.ru/" TargetMode="Externa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 /><Relationship Id="rId13" Type="http://schemas.openxmlformats.org/officeDocument/2006/relationships/theme" Target="../theme/theme7.xml" /><Relationship Id="rId3" Type="http://schemas.openxmlformats.org/officeDocument/2006/relationships/slideLayout" Target="../slideLayouts/slideLayout75.xml" /><Relationship Id="rId7" Type="http://schemas.openxmlformats.org/officeDocument/2006/relationships/slideLayout" Target="../slideLayouts/slideLayout79.xml" /><Relationship Id="rId12" Type="http://schemas.openxmlformats.org/officeDocument/2006/relationships/slideLayout" Target="../slideLayouts/slideLayout84.xml" /><Relationship Id="rId2" Type="http://schemas.openxmlformats.org/officeDocument/2006/relationships/slideLayout" Target="../slideLayouts/slideLayout74.xml" /><Relationship Id="rId1" Type="http://schemas.openxmlformats.org/officeDocument/2006/relationships/slideLayout" Target="../slideLayouts/slideLayout73.xml" /><Relationship Id="rId6" Type="http://schemas.openxmlformats.org/officeDocument/2006/relationships/slideLayout" Target="../slideLayouts/slideLayout78.xml" /><Relationship Id="rId11" Type="http://schemas.openxmlformats.org/officeDocument/2006/relationships/slideLayout" Target="../slideLayouts/slideLayout83.xml" /><Relationship Id="rId5" Type="http://schemas.openxmlformats.org/officeDocument/2006/relationships/slideLayout" Target="../slideLayouts/slideLayout77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82.xml" /><Relationship Id="rId4" Type="http://schemas.openxmlformats.org/officeDocument/2006/relationships/slideLayout" Target="../slideLayouts/slideLayout76.xml" /><Relationship Id="rId9" Type="http://schemas.openxmlformats.org/officeDocument/2006/relationships/slideLayout" Target="../slideLayouts/slideLayout81.xml" /><Relationship Id="rId14" Type="http://schemas.openxmlformats.org/officeDocument/2006/relationships/hyperlink" Target="https://presentation-creation.ru/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07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1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1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6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01.05.2023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2.xml" /><Relationship Id="rId4" Type="http://schemas.microsoft.com/office/2007/relationships/hdphoto" Target="../media/hdphoto1.wdp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hyperlink" Target="http://www.testportal.gov.ua/" TargetMode="External" /><Relationship Id="rId7" Type="http://schemas.openxmlformats.org/officeDocument/2006/relationships/image" Target="../media/image3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4.xml" /><Relationship Id="rId6" Type="http://schemas.openxmlformats.org/officeDocument/2006/relationships/hyperlink" Target="http://www.mon.gov.ua/" TargetMode="External" /><Relationship Id="rId5" Type="http://schemas.openxmlformats.org/officeDocument/2006/relationships/image" Target="../media/image11.png" /><Relationship Id="rId4" Type="http://schemas.openxmlformats.org/officeDocument/2006/relationships/hyperlink" Target="https://vstup.edbo.gov.ua/" TargetMode="Externa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hyperlink" Target="mailto:pk.ddma.1952@gmail.com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129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«Вступна кампанія 2023 в Україні: зміни, деталі, роз’яснення»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Донбаська державна машинобудівна академія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365" y="188913"/>
            <a:ext cx="7772400" cy="699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КОНКУРСНИЙ БАЛ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23" y="1268760"/>
            <a:ext cx="8631384" cy="3312368"/>
          </a:xfrm>
          <a:solidFill>
            <a:schemeClr val="bg2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на перший курс 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магістра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абітурієнтів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вступають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за результатами ЄВІ та ЄФВВ та/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фахового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іспиту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за такою формулою: </a:t>
            </a:r>
          </a:p>
          <a:p>
            <a:pPr>
              <a:lnSpc>
                <a:spcPct val="120000"/>
              </a:lnSpc>
            </a:pP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(КБ) = 0,2 × П1 +0,2 × П2 + 0,6 × П3  </a:t>
            </a:r>
          </a:p>
          <a:p>
            <a:pPr>
              <a:lnSpc>
                <a:spcPct val="120000"/>
              </a:lnSpc>
            </a:pPr>
            <a:endParaRPr lang="ru-RU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П1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тесту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ЄВІ;</a:t>
            </a:r>
          </a:p>
          <a:p>
            <a:pPr indent="1074738" algn="just"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П2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тесту з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іноземної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ЄВІ;</a:t>
            </a:r>
          </a:p>
          <a:p>
            <a:pPr indent="1074738" algn="just">
              <a:lnSpc>
                <a:spcPct val="12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П3 –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ЄФВВ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фахового</a:t>
            </a: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іспиту</a:t>
            </a:r>
            <a:endParaRPr lang="ru-RU" sz="6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353" y="188913"/>
            <a:ext cx="817552" cy="9358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12616" y="4960987"/>
            <a:ext cx="863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Конкурсний бал для вступу на місця державного замовлення: </a:t>
            </a:r>
          </a:p>
          <a:p>
            <a:pPr algn="just"/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281 «Публічне управління та адміністрування»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140 балів</a:t>
            </a:r>
          </a:p>
          <a:p>
            <a:pPr algn="just"/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для інших спеціальностей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–</a:t>
            </a:r>
            <a:r>
              <a:rPr lang="uk-UA" sz="2000" b="1" spc="-3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ніж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130 балів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64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7400"/>
            <a:ext cx="8784976" cy="59679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Перелік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документів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що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надати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для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вступу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до ДДМА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9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Абітурієнти, які були рекомендовані до зарахування на навчання за державним замовленням або за кошти фізичних та юридичних осіб, мають надіслати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серпня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електронну пошту </a:t>
            </a:r>
            <a:r>
              <a:rPr lang="uk-UA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pk.ddma.1952@gmail.com 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 комісії </a:t>
            </a:r>
            <a:r>
              <a:rPr lang="uk-UA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сканкопії</a:t>
            </a:r>
            <a:r>
              <a:rPr lang="uk-UA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та/або фотокопії наступних документів з накладанням КЕП/ЕЦП:</a:t>
            </a:r>
          </a:p>
          <a:p>
            <a:pPr marL="0" indent="0" algn="just">
              <a:buNone/>
            </a:pPr>
            <a:endParaRPr lang="ru-RU" sz="7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диплому і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додатка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документа,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посвідчує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особу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громадянство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13); </a:t>
            </a:r>
          </a:p>
          <a:p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номера; </a:t>
            </a: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 квитка або посвідчення про приписку  – для військовозобов’язаних (тільки для денної форми здобуття освіти);</a:t>
            </a: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диплому бакалавра, спеціаліста, магістра і додатка до нього;</a:t>
            </a: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екзаменаційного листка, інформаційна картка (роздруківка з отриманими балами про результати ЕВІ, ЄФВВ);</a:t>
            </a: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кольорову фотокартку розміром 3 × 4 см.</a:t>
            </a:r>
            <a:endParaRPr lang="ru-RU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169" y="16976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82061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503" y="476672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освти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2023 р.</a:t>
            </a: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82" y="1330481"/>
            <a:ext cx="7149263" cy="54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503" y="476672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освти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2023 р.</a:t>
            </a: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14" t="1896" r="369"/>
          <a:stretch/>
        </p:blipFill>
        <p:spPr>
          <a:xfrm>
            <a:off x="611559" y="1484784"/>
            <a:ext cx="7776865" cy="52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503" y="476672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освти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2023 р.</a:t>
            </a: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3" y="1142504"/>
            <a:ext cx="5818679" cy="5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14" t="11639" r="25603" b="11446"/>
          <a:stretch>
            <a:fillRect/>
          </a:stretch>
        </p:blipFill>
        <p:spPr>
          <a:xfrm>
            <a:off x="3187471" y="3420388"/>
            <a:ext cx="5484991" cy="3273975"/>
          </a:xfrm>
          <a:effectLst>
            <a:softEdge rad="127000"/>
          </a:effectLst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21924" y="5085184"/>
            <a:ext cx="30979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УЦОЯО </a:t>
            </a:r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uk-UA" b="1" dirty="0">
                <a:solidFill>
                  <a:srgbClr val="FFFF00"/>
                </a:solidFill>
                <a:hlinkClick r:id="rId3"/>
              </a:rPr>
              <a:t>www.testportal.gov.ua</a:t>
            </a:r>
            <a:endParaRPr lang="uk-UA" altLang="uk-UA" b="1" dirty="0">
              <a:solidFill>
                <a:srgbClr val="FFFF00"/>
              </a:solidFill>
            </a:endParaRPr>
          </a:p>
          <a:p>
            <a:r>
              <a:rPr lang="en-US" altLang="uk-UA" b="1" dirty="0">
                <a:solidFill>
                  <a:srgbClr val="FFFF00"/>
                </a:solidFill>
              </a:rPr>
              <a:t> </a:t>
            </a:r>
            <a:r>
              <a:rPr lang="uk-UA" altLang="uk-UA" b="1" dirty="0">
                <a:solidFill>
                  <a:srgbClr val="FFFF00"/>
                </a:solidFill>
              </a:rPr>
              <a:t>    </a:t>
            </a:r>
            <a:endParaRPr lang="uk-UA" altLang="uk-UA" dirty="0">
              <a:solidFill>
                <a:srgbClr val="FFFF00"/>
              </a:solidFill>
            </a:endParaRPr>
          </a:p>
          <a:p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ЄДЕБО –  </a:t>
            </a:r>
            <a:r>
              <a:rPr lang="en-US" altLang="uk-U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https://vstup.edbo.gov.ua/</a:t>
            </a:r>
            <a:r>
              <a:rPr lang="uk-UA" altLang="uk-U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5" descr="Новый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316" y="666427"/>
            <a:ext cx="4638951" cy="24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1924" y="4268028"/>
            <a:ext cx="298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 –</a:t>
            </a:r>
            <a:r>
              <a:rPr lang="uk-UA" dirty="0">
                <a:solidFill>
                  <a:srgbClr val="FFFF00"/>
                </a:solidFill>
              </a:rPr>
              <a:t>     </a:t>
            </a:r>
            <a:r>
              <a:rPr lang="en-US" b="1" dirty="0">
                <a:hlinkClick r:id="rId6"/>
              </a:rPr>
              <a:t>www.mon.gov.ua</a:t>
            </a:r>
            <a:endParaRPr lang="ru-RU" b="1" dirty="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73296" y="3501008"/>
            <a:ext cx="296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Корисні джерела</a:t>
            </a:r>
            <a:r>
              <a:rPr lang="uk-UA" i="1" dirty="0">
                <a:solidFill>
                  <a:schemeClr val="accent2"/>
                </a:solidFill>
              </a:rPr>
              <a:t>: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097" r="18200" b="5048"/>
          <a:stretch/>
        </p:blipFill>
        <p:spPr bwMode="auto">
          <a:xfrm>
            <a:off x="289876" y="404664"/>
            <a:ext cx="3960440" cy="297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5733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7852"/>
            <a:ext cx="8229600" cy="3459499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uk-UA" sz="5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разі необхідності працівники Приймальної комісії допоможуть вам у вирішенні питань, що стосуються вступу до ДДМА 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+380503477849, +380660517489; +380952455537;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Кам’янське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+380993071669;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+380663360808.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pk.ddma.1952@gmail.com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www.dgma.donetsk.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5" descr="2016-06-13_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2608263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Ласкаво запрошуємо до навчання!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46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521" y="980728"/>
            <a:ext cx="8392319" cy="172819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Єдиний вступний іспит (ЄВІ) – </a:t>
            </a:r>
            <a:r>
              <a:rPr lang="uk-UA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форма вступного випробування для вступу на навчання для здобуття ступеня магістра на основі диплому бакалавра або спеціаліста, або магістра, яка поєднує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загальної навчальної компетентності (ТЗНК)</a:t>
            </a:r>
            <a:r>
              <a:rPr lang="uk-UA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з іноземної мови </a:t>
            </a:r>
            <a:r>
              <a:rPr lang="uk-UA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(англійської, німецької, французької, іспанської на вибір вступника), яке проводиться Українським центром оцінювання якості освіти відповідно до законодавства.</a:t>
            </a: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3376" y="3765817"/>
            <a:ext cx="8309076" cy="1440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 фахове вступне випробування - </a:t>
            </a:r>
            <a:r>
              <a:rPr lang="uk-UA" sz="1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вступного випробування для вступу на навчання для здобуття ступеня магістра, яка передбачає оцінювання рівня підготовленості вступника до здобуття ступеня магістра з відповідної спеціальності яке проводиться Українським центром оцінювання якості освіти відповідно до законодавства.</a:t>
            </a:r>
            <a:r>
              <a:rPr lang="uk-UA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448" y="5157192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вступу на </a:t>
            </a:r>
            <a:r>
              <a:rPr lang="uk-UA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кон’юктурні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спеціальності на здобуття ступеня магістра необхідно скласти ЄВІ та ЄФВВ: </a:t>
            </a:r>
            <a:r>
              <a:rPr lang="uk-UA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051 Економіка, 052 Політологія, 071 Облік і оподаткування, 072 Фінанси, банківська справа, страхування та фондовий ринок, 073 Менеджмент, 075 Маркетинг, 076 Підприємництво та торгівля, 281 Публічне управління та адміністрування.</a:t>
            </a:r>
            <a:endParaRPr lang="uk-UA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8437"/>
            <a:ext cx="73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вступний іспит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125" y="2612812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Метою ТЗНК – є оцінювання рівня сформованості загальної навчальної компетентності претендента на здобуття ступеня магістра. (Здатність спілкуватися державною мовою, здатність навчатися й оволодівати сучасними знаннями, здатність застосовувати знання в практичних ситуаціях). </a:t>
            </a:r>
          </a:p>
        </p:txBody>
      </p:sp>
    </p:spTree>
    <p:extLst>
      <p:ext uri="{BB962C8B-B14F-4D97-AF65-F5344CB8AC3E}">
        <p14:creationId xmlns:p14="http://schemas.microsoft.com/office/powerpoint/2010/main" val="3603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ЄВІ та ЄФВВ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8857630" cy="39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2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587" y="1617182"/>
            <a:ext cx="8363272" cy="4311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Сформуйте комплект реєстраційних документів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36575" indent="-357188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заяву-анкету з інформацією, необхідною для оформлення екзаменаційного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листка;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посвідчує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8" indent="0" algn="just">
              <a:spcBef>
                <a:spcPts val="0"/>
              </a:spcBef>
              <a:buNone/>
            </a:pP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копію диплому або довідку з деканату якщо закінчуєте ЗВО у рік вступу;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179388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фотокартка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3525" indent="-179388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086-3/о (у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ЄВІ, ЄФВВ).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Надішліть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адресу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приймальної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pk.ddma.1952@gmail.com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скановані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фотокопії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екзаменаційний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23" y="908720"/>
            <a:ext cx="8229600" cy="648072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Реєстрація для складання </a:t>
            </a:r>
            <a:r>
              <a:rPr lang="uk-UA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ЄВІ, ЄФВВ </a:t>
            </a:r>
            <a:r>
              <a:rPr lang="uk-UA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08 по 31 травня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(основний період) </a:t>
            </a:r>
            <a:r>
              <a:rPr lang="uk-UA" sz="1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12 по 14 липня </a:t>
            </a:r>
            <a:r>
              <a:rPr lang="uk-UA" sz="1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(додатковий період).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ЄВІ та ЄФВВ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2159" y="592833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ЄВІ, ЄФВВ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23 червня по 21 липня </a:t>
            </a:r>
            <a:r>
              <a:rPr lang="uk-UA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(основний період) </a:t>
            </a: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03 по 16 серпня </a:t>
            </a:r>
            <a:r>
              <a:rPr lang="uk-UA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(додатковий період)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0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4565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БЛОКУ ЄВІ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32B0BF-1EDC-202D-8B21-177F9603D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4331"/>
            <a:ext cx="8640960" cy="55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298791"/>
            <a:ext cx="61926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непотрібно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ЄФВВ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2834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133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Галузеве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136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141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електромеханіка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174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комп’ютерно-інтегровані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робототехніка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122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123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124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126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232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102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014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зараховуються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ЄВІ;</a:t>
            </a:r>
          </a:p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іспиту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ДДМА;</a:t>
            </a:r>
          </a:p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мотиваційного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48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02987"/>
            <a:ext cx="25056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4618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 умовою вступу в 2023 році до закладів вищої освіти України, в тому числі і до ДДМА на всі спеціальності та освітні програми, є подання кожним вступником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мотиваційного листа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uk-UA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пояснюються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через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кандидатом для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листа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ЗВО 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Кількість поданих заяв, відповідають кількості мотиваційних листів. </a:t>
            </a:r>
          </a:p>
          <a:p>
            <a:pPr lvl="0" algn="just"/>
            <a:endParaRPr lang="uk-UA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Правила написання та вимоги до мотиваційного листа у всіх ЗВО розміщено в правилах прийому. 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20291"/>
            <a:ext cx="8352927" cy="5267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08 по 31 травня (основний період) з 12 по 14 липня (додатковий період)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для складання ЄВІ та ЄФВВ.</a:t>
            </a:r>
          </a:p>
          <a:p>
            <a:pPr marL="0" indent="0" algn="just">
              <a:buNone/>
            </a:pPr>
            <a:r>
              <a:rPr lang="uk-UA" sz="2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червня </a:t>
            </a:r>
            <a:r>
              <a:rPr lang="uk-UA" sz="2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 21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липня (основний період) </a:t>
            </a:r>
            <a:r>
              <a:rPr lang="uk-UA" sz="20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 03 по 16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 (додатковий період)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складання ЄВІ та ЄФВВ.</a:t>
            </a:r>
            <a:endParaRPr lang="uk-UA" sz="2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 липня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електронних кабінетів вступників, завантаження необхідних документів.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Дати поки немає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на фахові випробування, співбесіди.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17 - 28 липня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фахові випробування, співбесіди замість ЄВІ, ЄФВВ (в особливих випадках).</a:t>
            </a:r>
          </a:p>
          <a:p>
            <a:pPr marL="0" indent="0" algn="just"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31 </a:t>
            </a:r>
            <a:r>
              <a:rPr lang="ru-RU" sz="2000" b="1" u="sng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липня</a:t>
            </a: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до18:00 21 </a:t>
            </a:r>
            <a:r>
              <a:rPr lang="uk-UA" sz="2000" b="1" u="sng" dirty="0" err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серпн</a:t>
            </a:r>
            <a:r>
              <a:rPr lang="ru-RU" sz="2000" b="1" u="sng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прийом заяв та документів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електронному вигляді </a:t>
            </a:r>
          </a:p>
          <a:p>
            <a:pPr marL="0" indent="0" algn="just"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26 серпня</a:t>
            </a:r>
            <a:r>
              <a:rPr lang="uk-UA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 рейтингових списків.</a:t>
            </a:r>
          </a:p>
          <a:p>
            <a:pPr marL="0" indent="0" algn="just" eaLnBrk="1" hangingPunct="1">
              <a:buFontTx/>
              <a:buNone/>
            </a:pP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29 серпня</a:t>
            </a:r>
            <a:r>
              <a:rPr lang="uk-UA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абітурієнт повинен надіслати </a:t>
            </a:r>
            <a:r>
              <a:rPr lang="uk-UA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сканкопії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/або  фотокопії документів до приймальній комісії.</a:t>
            </a:r>
            <a:endParaRPr lang="uk-UA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0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вступників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 може подати</a:t>
            </a:r>
            <a:r>
              <a:rPr lang="uk-UA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5 заяв на бюджет</a:t>
            </a:r>
          </a:p>
          <a:p>
            <a:pPr algn="ctr" eaLnBrk="1" hangingPunct="1">
              <a:buFontTx/>
              <a:buNone/>
            </a:pPr>
            <a:r>
              <a:rPr lang="uk-UA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Максимальна кількість заяв (бюджет + контракт) – 20 </a:t>
            </a:r>
            <a:endParaRPr lang="ru-RU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26285" y="365367"/>
            <a:ext cx="3958083" cy="3883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uk-UA" alt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 до ДДМА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612189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988840"/>
            <a:ext cx="8013576" cy="3344863"/>
          </a:xfrm>
        </p:spPr>
        <p:txBody>
          <a:bodyPr>
            <a:normAutofit fontScale="92500" lnSpcReduction="10000"/>
          </a:bodyPr>
          <a:lstStyle/>
          <a:p>
            <a:pPr marL="0" indent="450000" algn="just" eaLnBrk="1" hangingPunct="1">
              <a:spcBef>
                <a:spcPts val="0"/>
              </a:spcBef>
              <a:buFontTx/>
              <a:buNone/>
            </a:pPr>
            <a:r>
              <a:rPr lang="uk-UA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процесі  подання  заяв  для  участі  в конкурсі абітурієнту  необхідно  вказати в кожній  заяві  пріоритетність  від  </a:t>
            </a:r>
            <a:r>
              <a:rPr lang="uk-UA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 до  5</a:t>
            </a:r>
            <a:r>
              <a:rPr lang="uk-UA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 цьому  </a:t>
            </a:r>
            <a:r>
              <a:rPr lang="uk-UA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uk-UA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визначає  найвищу пріоритетність. </a:t>
            </a:r>
          </a:p>
          <a:p>
            <a:pPr eaLnBrk="1" hangingPunct="1">
              <a:buFontTx/>
              <a:buNone/>
            </a:pP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Пріоритетність не може бути змінена впродовж всієї вступної кампанії.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3600" dirty="0"/>
          </a:p>
        </p:txBody>
      </p:sp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51520" y="476672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Правила вступу до ДДМА</a:t>
            </a:r>
            <a:r>
              <a:rPr lang="uk-UA" alt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564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6577</TotalTime>
  <Words>1121</Words>
  <Application>Microsoft Office PowerPoint</Application>
  <PresentationFormat>Экран (4:3)</PresentationFormat>
  <Paragraphs>110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Волна</vt:lpstr>
      <vt:lpstr>1_Волна</vt:lpstr>
      <vt:lpstr>2_Волна</vt:lpstr>
      <vt:lpstr>3_Волна</vt:lpstr>
      <vt:lpstr>4_Волна</vt:lpstr>
      <vt:lpstr>5_Волна</vt:lpstr>
      <vt:lpstr>8_Волна</vt:lpstr>
      <vt:lpstr>Презентация PowerPoint</vt:lpstr>
      <vt:lpstr>       Єдиний вступний іспит (ЄВІ) – форма вступного випробування для вступу на навчання для здобуття ступеня магістра на основі диплому бакалавра або спеціаліста, або магістра, яка поєднує тест загальної навчальної компетентності (ТЗНК) та тест з іноземної мови (англійської, німецької, французької, іспанської на вибір вступника), яке проводиться Українським центром оцінювання якості освіти відповідно до законодавства.</vt:lpstr>
      <vt:lpstr>Презентация PowerPoint</vt:lpstr>
      <vt:lpstr>      Реєстрація для складання ЄВІ, ЄФВВ розпочинається з 08 по 31 травня (основний період) з 12 по 14 липня (додатковий період).</vt:lpstr>
      <vt:lpstr>Презентация PowerPoint</vt:lpstr>
      <vt:lpstr>Презентация PowerPoint</vt:lpstr>
      <vt:lpstr>Презентация PowerPoint</vt:lpstr>
      <vt:lpstr>Основні дати для вступу до ДДМА </vt:lpstr>
      <vt:lpstr>Презентация PowerPoint</vt:lpstr>
      <vt:lpstr>КОНКУРСНИЙ БАЛ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Юлия Петрукевич</cp:lastModifiedBy>
  <cp:revision>676</cp:revision>
  <dcterms:created xsi:type="dcterms:W3CDTF">2018-02-25T09:09:03Z</dcterms:created>
  <dcterms:modified xsi:type="dcterms:W3CDTF">2023-05-01T19:30:39Z</dcterms:modified>
</cp:coreProperties>
</file>