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  <p:sldMasterId id="2147483884" r:id="rId2"/>
    <p:sldMasterId id="2147483897" r:id="rId3"/>
    <p:sldMasterId id="2147483910" r:id="rId4"/>
    <p:sldMasterId id="2147483923" r:id="rId5"/>
    <p:sldMasterId id="2147483936" r:id="rId6"/>
    <p:sldMasterId id="2147483975" r:id="rId7"/>
    <p:sldMasterId id="2147483988" r:id="rId8"/>
  </p:sldMasterIdLst>
  <p:notesMasterIdLst>
    <p:notesMasterId r:id="rId28"/>
  </p:notesMasterIdLst>
  <p:sldIdLst>
    <p:sldId id="256" r:id="rId9"/>
    <p:sldId id="376" r:id="rId10"/>
    <p:sldId id="375" r:id="rId11"/>
    <p:sldId id="347" r:id="rId12"/>
    <p:sldId id="349" r:id="rId13"/>
    <p:sldId id="350" r:id="rId14"/>
    <p:sldId id="381" r:id="rId15"/>
    <p:sldId id="377" r:id="rId16"/>
    <p:sldId id="362" r:id="rId17"/>
    <p:sldId id="363" r:id="rId18"/>
    <p:sldId id="364" r:id="rId19"/>
    <p:sldId id="372" r:id="rId20"/>
    <p:sldId id="378" r:id="rId21"/>
    <p:sldId id="379" r:id="rId22"/>
    <p:sldId id="380" r:id="rId23"/>
    <p:sldId id="365" r:id="rId24"/>
    <p:sldId id="371" r:id="rId25"/>
    <p:sldId id="374" r:id="rId26"/>
    <p:sldId id="369" r:id="rId27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99CCFF"/>
    <a:srgbClr val="0066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1564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4FDA90-410F-461D-B5EA-7B921B7D573B}" type="datetimeFigureOut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ECF436-8720-421C-9599-3EE0884E2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95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7D0A3-0DA1-43CC-B5E2-193DB5E25C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C339DF-A6FE-4225-AC5D-5ED01CDF7B3E}" type="datetimeFigureOut">
              <a:rPr lang="ru-RU" smtClean="0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E581E-8A2D-4EC8-B3C7-E1DD5DE01903}" type="datetimeFigureOut">
              <a:rPr lang="ru-RU" smtClean="0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6C4D4C-D0C0-4CF7-82C9-803E2716307C}" type="datetimeFigureOut">
              <a:rPr lang="ru-RU" smtClean="0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0EE75-08BB-42A8-A948-97692CB0FC4A}" type="datetimeFigureOut">
              <a:rPr lang="ru-RU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15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6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90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93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30D21-6FBE-4004-83ED-F2F0FCEE5D91}" type="datetimeFigureOut">
              <a:rPr lang="ru-RU" smtClean="0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2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3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9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88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03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8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8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4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69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FAFE66-0EB5-4700-8ADF-540B86580861}" type="datetimeFigureOut">
              <a:rPr lang="ru-RU" smtClean="0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1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5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4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1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82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10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59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4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0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4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D5FB5F-D78B-4BD9-BAED-A6A4B1EB0993}" type="datetimeFigureOut">
              <a:rPr lang="ru-RU" smtClean="0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0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0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34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5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4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6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7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3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82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8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C5E9B3-B618-4490-9B0F-ED84222225E3}" type="datetimeFigureOut">
              <a:rPr lang="ru-RU" smtClean="0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0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6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7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71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2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5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59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5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57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A0F339-E909-41E9-BC88-70A6B6937456}" type="datetimeFigureOut">
              <a:rPr lang="ru-RU" smtClean="0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01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7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27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3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5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8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86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63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AAC715-330B-463E-A834-325B45217719}" type="datetimeFigureOut">
              <a:rPr lang="ru-RU" smtClean="0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5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96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844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6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3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6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5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7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3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65825-B1E6-4EE0-9AC8-C62864D21CE7}" type="datetimeFigureOut">
              <a:rPr lang="ru-RU" smtClean="0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55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2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444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17CA-31BA-471A-9AED-B9E6D24F2764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EF181-B567-4A35-84F3-49770113CA8B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1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5A237-9B99-4333-9ADF-BC9808677875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31933-ABD3-42BF-A039-658BACB1E25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35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73ADA-CCE9-4334-9CCE-930B0970441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EA38B-AC6A-466C-AD7B-30FC098961B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34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99ECE-0E66-4BB7-9E3D-7A4F7B6A2A8D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1A01A-F325-41C1-BF8F-A8E3541F34D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9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F7339-108F-4F99-BFC2-02A88C45482B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411FE-9A3E-4B7B-943A-24721DE5552F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1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3EE42-27D2-4B82-B153-F32EE692B409}" type="datetimeFigureOut">
              <a:rPr lang="ru-RU" smtClean="0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2736C-2B97-4728-81CB-123B03809DA0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F3F6-3EAD-4400-BCD7-30DFC9387718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6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7BC3D-A4FA-470B-83E9-EEE422BA28DF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75D9C-5E17-45E8-9902-1485D10B359E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6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C3B9-8D0C-408B-95B3-0BB3EB2472B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8694F-1491-4670-A1EF-584869D5D1B3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9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7E257-8EF6-45DA-BDD5-AE2E744CFB68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A633-9420-411E-BCB5-5AB78C99C837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9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4CAF4-8ED7-471C-917F-4193D8A9E7DA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EC648-E63B-4145-A6F5-916188E18D96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BC6E5-2D2B-4BDC-ADE8-09B087EA858C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004D7-73D2-475D-A3A4-FC3ECD8CE6AD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9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2BB-A64C-405C-A77A-768032C68443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0BDF6-AF57-445E-A2BF-3D6CBFD0D4B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hyperlink" Target="https://presentation-creation.ru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hyperlink" Target="https://presentation-creation.ru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hyperlink" Target="https://presentation-creation.ru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hyperlink" Target="https://presentation-creation.ru/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hyperlink" Target="https://presentation-creation.ru/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hyperlink" Target="https://presentation-creation.ru/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84285C-78D7-4046-B340-14492E9E32B4}" type="datetimeFigureOut">
              <a:rPr lang="ru-RU" smtClean="0"/>
              <a:pPr>
                <a:defRPr/>
              </a:pPr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07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539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16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15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661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762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E91F6B-E38E-44BC-A063-35F1CA483D71}" type="datetime1">
              <a:rPr lang="ru-RU" smtClean="0">
                <a:solidFill>
                  <a:srgbClr val="073E87"/>
                </a:solidFill>
              </a:rPr>
              <a:pPr>
                <a:defRPr/>
              </a:pPr>
              <a:t>07.06.2022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D56FC0-AB68-4143-BAF3-D1D1EFF1CED2}" type="slidenum">
              <a:rPr lang="ru-RU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5" name="Рисунок 14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33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ma.donetsk.u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testportal.gov.ua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4.xml"/><Relationship Id="rId6" Type="http://schemas.openxmlformats.org/officeDocument/2006/relationships/hyperlink" Target="http://www.mon.gov.ua/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vstup.edbo.gov.ua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21297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uk-UA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«Вступна кампанія 2022 в Україні: зміни, деталі, роз’яснення»</a:t>
            </a:r>
            <a:endParaRPr lang="ru-RU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628800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Донбаська державна машинобудівна академія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560" y="1988840"/>
            <a:ext cx="8013576" cy="3344863"/>
          </a:xfrm>
        </p:spPr>
        <p:txBody>
          <a:bodyPr>
            <a:normAutofit fontScale="92500" lnSpcReduction="10000"/>
          </a:bodyPr>
          <a:lstStyle/>
          <a:p>
            <a:pPr marL="0" indent="450000" algn="just" eaLnBrk="1" hangingPunct="1">
              <a:spcBef>
                <a:spcPts val="0"/>
              </a:spcBef>
              <a:buFontTx/>
              <a:buNone/>
            </a:pPr>
            <a:r>
              <a:rPr lang="uk-UA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процесі  подання  заяв  для  участі  в конкурсі абітурієнту  необхідно  вказати в кожній  заяві  пріоритетність  від  </a:t>
            </a:r>
            <a:r>
              <a:rPr lang="uk-UA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 до  5</a:t>
            </a:r>
            <a:r>
              <a:rPr lang="uk-UA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при  цьому  </a:t>
            </a:r>
            <a:r>
              <a:rPr lang="uk-UA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«1»</a:t>
            </a:r>
            <a:r>
              <a:rPr lang="uk-UA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визначає  найвищу пріоритетність. </a:t>
            </a:r>
          </a:p>
          <a:p>
            <a:pPr eaLnBrk="1" hangingPunct="1">
              <a:buFontTx/>
              <a:buNone/>
            </a:pPr>
            <a:endParaRPr lang="ru-RU" sz="3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uk-UA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Пріоритетність не може бути змінена впродовж всієї вступної кампанії.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ru-RU" sz="3600" dirty="0" smtClean="0"/>
          </a:p>
        </p:txBody>
      </p:sp>
      <p:pic>
        <p:nvPicPr>
          <p:cNvPr id="6" name="Picture 4" descr="gerbddmam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981851" y="184572"/>
            <a:ext cx="998537" cy="1143000"/>
          </a:xfrm>
          <a:effectLst>
            <a:softEdge rad="127000"/>
          </a:effectLst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251520" y="476672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uk-UA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Правила вступу до ДДМА</a:t>
            </a:r>
            <a:r>
              <a:rPr lang="uk-UA" altLang="uk-UA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05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32289" y="2090421"/>
            <a:ext cx="3008636" cy="2275284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20155"/>
            <a:ext cx="7416824" cy="1670266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uk-UA" b="1" kern="1200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подання заяв використовують </a:t>
            </a:r>
            <a:r>
              <a:rPr lang="uk-UA" b="1" kern="1200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сертифікати </a:t>
            </a:r>
            <a:r>
              <a:rPr lang="uk-UA" b="1" kern="1200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ЗНО: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312788" y="2314724"/>
            <a:ext cx="6563468" cy="792088"/>
          </a:xfrm>
        </p:spPr>
        <p:txBody>
          <a:bodyPr>
            <a:normAutofit fontScale="92500"/>
          </a:bodyPr>
          <a:lstStyle/>
          <a:p>
            <a:pPr marL="228600" indent="-228600" algn="ctr" eaLnBrk="1" hangingPunct="1">
              <a:buFontTx/>
              <a:buNone/>
              <a:defRPr/>
            </a:pPr>
            <a:r>
              <a:rPr lang="uk-UA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201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  <a:r>
              <a:rPr lang="uk-UA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2020, 2021 року або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НМТ у 2022 році.</a:t>
            </a:r>
            <a:endParaRPr lang="uk-UA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 algn="ctr" eaLnBrk="1" hangingPunct="1">
              <a:buFontTx/>
              <a:buNone/>
              <a:defRPr/>
            </a:pPr>
            <a:endParaRPr lang="uk-UA" sz="28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8600" indent="-228600" eaLnBrk="1" hangingPunct="1">
              <a:defRPr/>
            </a:pPr>
            <a:endParaRPr lang="uk-UA" dirty="0"/>
          </a:p>
        </p:txBody>
      </p:sp>
      <p:pic>
        <p:nvPicPr>
          <p:cNvPr id="11" name="Picture 4" descr="gerbddm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84368" y="188913"/>
            <a:ext cx="998537" cy="1143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543930" y="3036492"/>
            <a:ext cx="6332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ЗНО з конкурсного предмета «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Українська мова та література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або «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Українська мова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є </a:t>
            </a:r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ЯЗКОВИМ   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всіх абітурієнтів.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930" y="4803944"/>
            <a:ext cx="8118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Замість результатів ЗНО з української мови можуть використовуватись результати ЗНО з української мови та літератури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19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erbddm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28259" y="188913"/>
            <a:ext cx="754645" cy="8638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340768"/>
            <a:ext cx="8631384" cy="3844129"/>
          </a:xfrm>
          <a:prstGeom prst="rect">
            <a:avLst/>
          </a:prstGeom>
          <a:gradFill rotWithShape="1">
            <a:gsLst>
              <a:gs pos="40000">
                <a:srgbClr val="C6E7FC">
                  <a:tint val="94000"/>
                  <a:shade val="94000"/>
                  <a:alpha val="100000"/>
                  <a:satMod val="114000"/>
                  <a:lumMod val="114000"/>
                </a:srgbClr>
              </a:gs>
              <a:gs pos="74000">
                <a:srgbClr val="C6E7FC">
                  <a:tint val="94000"/>
                  <a:shade val="94000"/>
                  <a:satMod val="128000"/>
                  <a:lumMod val="100000"/>
                </a:srgbClr>
              </a:gs>
              <a:gs pos="100000">
                <a:srgbClr val="C6E7FC">
                  <a:tint val="98000"/>
                  <a:shade val="100000"/>
                  <a:hueMod val="98000"/>
                  <a:satMod val="100000"/>
                  <a:lumMod val="74000"/>
                </a:srgbClr>
              </a:gs>
            </a:gsLst>
            <a:path path="circle">
              <a:fillToRect l="20000" t="-40000" r="20000" b="140000"/>
            </a:path>
          </a:gradFill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вступу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державного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мультипредметного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тесту з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незалежного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2019-2021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літератури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(перший предмет) та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мультипредметного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тесту з математики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незалежного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математики 2019-2021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другий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предмет).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Для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вступу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кошти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фізичних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юридичних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використовуються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мультипредметного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тесту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незалежного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2019-2021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(перший предмет) та одного предмету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мультипредметного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тесту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незалежного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2019-2021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вступника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другий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предмет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810260" algn="l"/>
              </a:tabLst>
            </a:pPr>
            <a:endParaRPr lang="ru-RU" sz="14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4208" y="43615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Важливо!!!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9365" y="188913"/>
            <a:ext cx="7772400" cy="699988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КОНКУРСНИЙ БАЛ</a:t>
            </a:r>
            <a:endParaRPr lang="ru-RU" sz="2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1" y="888902"/>
            <a:ext cx="8631384" cy="3044154"/>
          </a:xfrm>
          <a:solidFill>
            <a:schemeClr val="bg2">
              <a:lumMod val="50000"/>
            </a:schemeClr>
          </a:solidFill>
        </p:spPr>
        <p:txBody>
          <a:bodyPr>
            <a:normAutofit fontScale="400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6000" b="1" dirty="0" err="1"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 на перший курс для </a:t>
            </a:r>
            <a:r>
              <a:rPr lang="ru-RU" sz="6000" b="1" dirty="0" err="1"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бакалавра на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фахового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>
                <a:latin typeface="Times New Roman" pitchFamily="18" charset="0"/>
                <a:cs typeface="Times New Roman" pitchFamily="18" charset="0"/>
              </a:rPr>
              <a:t>молодшого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 бакалавра,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молодшого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бакалавра,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молодшого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>
                <a:latin typeface="Times New Roman" pitchFamily="18" charset="0"/>
                <a:cs typeface="Times New Roman" pitchFamily="18" charset="0"/>
              </a:rPr>
              <a:t>спеціаліста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такою формулою: 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КБ) = 0,5 × П1 +0,5 × П2 = </a:t>
            </a:r>
            <a:r>
              <a:rPr lang="ru-RU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КБ</a:t>
            </a:r>
            <a:endParaRPr lang="ru-RU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П1, П2 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НМТ  </a:t>
            </a:r>
            <a:r>
              <a:rPr lang="ru-RU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ЗНО </a:t>
            </a:r>
            <a:r>
              <a:rPr lang="ru-RU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Індивідуальної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усної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співбесіди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другого  </a:t>
            </a:r>
            <a:r>
              <a:rPr lang="ru-RU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(за шкалою </a:t>
            </a:r>
            <a:r>
              <a:rPr lang="ru-RU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100 до 200 </a:t>
            </a:r>
            <a:r>
              <a:rPr lang="ru-RU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балів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20000"/>
              </a:lnSpc>
            </a:pPr>
            <a:endParaRPr lang="ru-RU" sz="6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65353" y="188913"/>
            <a:ext cx="817552" cy="93583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309365" y="4633045"/>
            <a:ext cx="8631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-30" dirty="0" smtClean="0">
                <a:solidFill>
                  <a:srgbClr val="0000CC"/>
                </a:solidFill>
                <a:latin typeface="Times New Roman"/>
                <a:ea typeface="Calibri"/>
              </a:rPr>
              <a:t>Конкурсний </a:t>
            </a:r>
            <a:r>
              <a:rPr lang="uk-UA" sz="2000" b="1" spc="-30" dirty="0">
                <a:solidFill>
                  <a:srgbClr val="0000CC"/>
                </a:solidFill>
                <a:latin typeface="Times New Roman"/>
                <a:ea typeface="Calibri"/>
              </a:rPr>
              <a:t>бал для вступу на місця державного </a:t>
            </a:r>
            <a:r>
              <a:rPr lang="uk-UA" sz="2000" b="1" spc="-30" dirty="0" smtClean="0">
                <a:solidFill>
                  <a:srgbClr val="0000CC"/>
                </a:solidFill>
                <a:latin typeface="Times New Roman"/>
                <a:ea typeface="Calibri"/>
              </a:rPr>
              <a:t>замовлення: </a:t>
            </a:r>
          </a:p>
          <a:p>
            <a:pPr algn="just"/>
            <a:r>
              <a:rPr lang="uk-UA" sz="2000" b="1" spc="-30" dirty="0" smtClean="0">
                <a:solidFill>
                  <a:srgbClr val="FF0000"/>
                </a:solidFill>
                <a:latin typeface="Times New Roman"/>
                <a:ea typeface="Calibri"/>
              </a:rPr>
              <a:t>281 </a:t>
            </a:r>
            <a:r>
              <a:rPr lang="uk-UA" sz="2000" b="1" spc="-30" dirty="0">
                <a:solidFill>
                  <a:srgbClr val="FF0000"/>
                </a:solidFill>
                <a:latin typeface="Times New Roman"/>
                <a:ea typeface="Calibri"/>
              </a:rPr>
              <a:t>«Публічне управління та адміністрування» </a:t>
            </a:r>
            <a:r>
              <a:rPr lang="uk-UA" sz="2000" b="1" spc="-30" dirty="0">
                <a:solidFill>
                  <a:srgbClr val="0000CC"/>
                </a:solidFill>
                <a:latin typeface="Times New Roman"/>
                <a:ea typeface="Calibri"/>
              </a:rPr>
              <a:t>не </a:t>
            </a:r>
            <a:r>
              <a:rPr lang="uk-UA" sz="2000" b="1" spc="-30" dirty="0" smtClean="0">
                <a:solidFill>
                  <a:srgbClr val="0000CC"/>
                </a:solidFill>
                <a:latin typeface="Times New Roman"/>
                <a:ea typeface="Calibri"/>
              </a:rPr>
              <a:t>менше </a:t>
            </a:r>
            <a:r>
              <a:rPr lang="uk-UA" sz="2000" b="1" spc="-30" dirty="0" smtClean="0">
                <a:solidFill>
                  <a:srgbClr val="FF0000"/>
                </a:solidFill>
                <a:latin typeface="Times New Roman"/>
                <a:ea typeface="Calibri"/>
              </a:rPr>
              <a:t>140 балів</a:t>
            </a:r>
          </a:p>
          <a:p>
            <a:pPr algn="just"/>
            <a:r>
              <a:rPr lang="uk-UA" sz="2000" b="1" spc="-30" dirty="0" smtClean="0">
                <a:solidFill>
                  <a:srgbClr val="FF0000"/>
                </a:solidFill>
                <a:latin typeface="Times New Roman"/>
                <a:ea typeface="Calibri"/>
              </a:rPr>
              <a:t>для </a:t>
            </a:r>
            <a:r>
              <a:rPr lang="uk-UA" sz="2000" b="1" spc="-30" dirty="0">
                <a:solidFill>
                  <a:srgbClr val="FF0000"/>
                </a:solidFill>
                <a:latin typeface="Times New Roman"/>
                <a:ea typeface="Calibri"/>
              </a:rPr>
              <a:t>інших спеціальностей </a:t>
            </a:r>
            <a:r>
              <a:rPr lang="uk-UA" sz="2000" b="1" spc="-30" dirty="0">
                <a:solidFill>
                  <a:srgbClr val="0000CC"/>
                </a:solidFill>
                <a:latin typeface="Times New Roman"/>
                <a:ea typeface="Calibri"/>
              </a:rPr>
              <a:t>–</a:t>
            </a:r>
            <a:r>
              <a:rPr lang="uk-UA" sz="2000" b="1" spc="-3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uk-UA" sz="2000" b="1" spc="-30" dirty="0">
                <a:solidFill>
                  <a:srgbClr val="0000CC"/>
                </a:solidFill>
                <a:latin typeface="Times New Roman"/>
                <a:ea typeface="Calibri"/>
              </a:rPr>
              <a:t>не менше ніж </a:t>
            </a:r>
            <a:r>
              <a:rPr lang="uk-UA" sz="2000" b="1" spc="-30" dirty="0" smtClean="0">
                <a:solidFill>
                  <a:srgbClr val="FF0000"/>
                </a:solidFill>
                <a:latin typeface="Times New Roman"/>
                <a:ea typeface="Calibri"/>
              </a:rPr>
              <a:t>125 балів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864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97400"/>
            <a:ext cx="8784976" cy="59679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600" b="1" dirty="0" err="1">
                <a:solidFill>
                  <a:srgbClr val="0000CC"/>
                </a:solidFill>
                <a:latin typeface="Times New Roman" pitchFamily="18" charset="0"/>
              </a:rPr>
              <a:t>Перелік</a:t>
            </a:r>
            <a:r>
              <a:rPr lang="ru-RU" sz="9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9600" b="1" dirty="0" err="1">
                <a:solidFill>
                  <a:srgbClr val="0000CC"/>
                </a:solidFill>
                <a:latin typeface="Times New Roman" pitchFamily="18" charset="0"/>
              </a:rPr>
              <a:t>документів</a:t>
            </a:r>
            <a:r>
              <a:rPr lang="ru-RU" sz="96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ru-RU" sz="9600" b="1" dirty="0" err="1">
                <a:solidFill>
                  <a:srgbClr val="0000CC"/>
                </a:solidFill>
                <a:latin typeface="Times New Roman" pitchFamily="18" charset="0"/>
              </a:rPr>
              <a:t>що</a:t>
            </a:r>
            <a:r>
              <a:rPr lang="ru-RU" sz="9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9600" b="1" dirty="0" err="1">
                <a:solidFill>
                  <a:srgbClr val="0000CC"/>
                </a:solidFill>
                <a:latin typeface="Times New Roman" pitchFamily="18" charset="0"/>
              </a:rPr>
              <a:t>необхідно</a:t>
            </a:r>
            <a:r>
              <a:rPr lang="ru-RU" sz="9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9600" b="1" dirty="0" err="1">
                <a:solidFill>
                  <a:srgbClr val="0000CC"/>
                </a:solidFill>
                <a:latin typeface="Times New Roman" pitchFamily="18" charset="0"/>
              </a:rPr>
              <a:t>надати</a:t>
            </a:r>
            <a:r>
              <a:rPr lang="ru-RU" sz="9600" b="1" dirty="0">
                <a:solidFill>
                  <a:srgbClr val="0000CC"/>
                </a:solidFill>
                <a:latin typeface="Times New Roman" pitchFamily="18" charset="0"/>
              </a:rPr>
              <a:t> для </a:t>
            </a:r>
            <a:r>
              <a:rPr lang="ru-RU" sz="9600" b="1" dirty="0" err="1">
                <a:solidFill>
                  <a:srgbClr val="0000CC"/>
                </a:solidFill>
                <a:latin typeface="Times New Roman" pitchFamily="18" charset="0"/>
              </a:rPr>
              <a:t>вступу</a:t>
            </a:r>
            <a:r>
              <a:rPr lang="ru-RU" sz="9600" b="1" dirty="0">
                <a:solidFill>
                  <a:srgbClr val="0000CC"/>
                </a:solidFill>
                <a:latin typeface="Times New Roman" pitchFamily="18" charset="0"/>
              </a:rPr>
              <a:t> до ДДМА</a:t>
            </a:r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9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7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Абітурієнти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рекомендовані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зарахування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державним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замовленням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юридичних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особисто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подати до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Приймальної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7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ДДМА </a:t>
            </a:r>
            <a:endParaRPr lang="ru-RU" sz="7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7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ru-RU" sz="7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2022 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року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наступні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7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оригінал</a:t>
            </a:r>
            <a:r>
              <a:rPr lang="ru-RU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диплому </a:t>
            </a:r>
            <a:r>
              <a:rPr lang="ru-RU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додатка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оригінал</a:t>
            </a:r>
            <a:r>
              <a:rPr lang="ru-RU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документа,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посвідчує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особу та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громадянство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картки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витяг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проживання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екз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.); </a:t>
            </a:r>
          </a:p>
          <a:p>
            <a:r>
              <a:rPr lang="ru-RU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оригінал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присвоєння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індивідуального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номера (2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екз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.); </a:t>
            </a:r>
          </a:p>
          <a:p>
            <a:r>
              <a:rPr lang="ru-RU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оригінал</a:t>
            </a:r>
            <a:r>
              <a:rPr lang="ru-RU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сертифікатів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ЗНО та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інформаційна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картка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роздруківка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отриманими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балами про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ЗНО); </a:t>
            </a:r>
            <a:endParaRPr lang="ru-RU" sz="7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оригінал</a:t>
            </a:r>
            <a:r>
              <a:rPr lang="ru-RU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копія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військового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квитка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посвідчення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про приписку – для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військовозобов’язаних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кольорові</a:t>
            </a:r>
            <a:r>
              <a:rPr lang="ru-RU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фотокартки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розміром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3×4 </a:t>
            </a:r>
            <a:r>
              <a:rPr lang="ru-RU" sz="7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см. </a:t>
            </a:r>
            <a:endParaRPr lang="en-US" sz="7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7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lang="ru-RU" sz="7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абітурієнти</a:t>
            </a:r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зобов’язані</a:t>
            </a:r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підписати</a:t>
            </a:r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заяву</a:t>
            </a:r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роздруковану</a:t>
            </a:r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Приймальною</a:t>
            </a: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комісією</a:t>
            </a:r>
            <a:r>
              <a:rPr lang="ru-RU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ДДМА. </a:t>
            </a:r>
            <a:endParaRPr lang="ru-RU" sz="7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У 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вступники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подати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ДДМА через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електронну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пошту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Надсилати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скановані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копії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накладанням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файли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кваліфікованого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електронного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підпису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вступника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електронну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адресу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Приймальної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ДДМА (pk.ddma.1952@gmail.com).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двадцяти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календарних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початку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вступником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буде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надано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оригінали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то наказ про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зарахування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особи </a:t>
            </a:r>
            <a:r>
              <a:rPr lang="ru-RU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скасовується</a:t>
            </a:r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4" descr="gerbddm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15169" y="16976"/>
            <a:ext cx="628831" cy="7198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70820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298791"/>
            <a:ext cx="2707857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вступу</a:t>
            </a:r>
            <a:endParaRPr lang="ru-RU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845" y="876274"/>
            <a:ext cx="7882555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Абітурієнти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вступають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 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спеціальними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зарахування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161" y="1515312"/>
            <a:ext cx="8602635" cy="43396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15"/>
              </a:spcBef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Абітурієнти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які вступають до </a:t>
            </a: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ЗВО 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спеціальними умовами зарахування за результатами індивідуальної усної </a:t>
            </a: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співбесіди, 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подають заяви та копії документів лише </a:t>
            </a: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паперовому </a:t>
            </a: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вигляді (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термін прийому заяв та документів – </a:t>
            </a:r>
            <a:r>
              <a:rPr lang="uk-UA" sz="1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29 липня по 8 серпня 2022 року</a:t>
            </a: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indent="450215" algn="just">
              <a:lnSpc>
                <a:spcPct val="115000"/>
              </a:lnSpc>
              <a:spcBef>
                <a:spcPts val="15"/>
              </a:spcBef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 індивідуальної усної співбесіди з тих самих предметів зараховуються замість національного </a:t>
            </a:r>
            <a:r>
              <a:rPr lang="uk-UA" sz="1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мультипредметного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тесту.</a:t>
            </a:r>
            <a:endParaRPr lang="ru-RU" sz="12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15"/>
              </a:spcBef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Прийом 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 для участі у індивідуальній усній співбесіді </a:t>
            </a: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місця державного замовлення </a:t>
            </a:r>
            <a:r>
              <a:rPr lang="uk-UA" sz="1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24 червня по 15 липня 2022 рок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у. </a:t>
            </a:r>
            <a:endParaRPr lang="uk-UA" sz="1600" dirty="0" smtClean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15"/>
              </a:spcBef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Реєстрація 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відбувається через заповнення форми, яку буде розміщено на сайті ДДМА (</a:t>
            </a:r>
            <a:r>
              <a:rPr lang="uk-UA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http://www.dgma.donetsk.ua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у вкладці «Абітурієнту». </a:t>
            </a:r>
            <a:endParaRPr lang="uk-UA" sz="1600" dirty="0" smtClean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15"/>
              </a:spcBef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заяви вступник додає: копію документа, що посвідчує особу; фотокартку розміром 3 х 4 см (1 </a:t>
            </a:r>
            <a:r>
              <a:rPr lang="uk-UA" sz="16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фотокарток в електронній формі); копію </a:t>
            </a: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диплому та додатку до нього</a:t>
            </a: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копію документа, що підтверджує право вступника на участь у індивідуальній усній співбесіди.</a:t>
            </a:r>
            <a:endParaRPr lang="ru-RU" sz="12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15"/>
              </a:spcBef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uk-UA" sz="16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 індивідуальної 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усної співбесіди для вступників на місця державного замовлення – </a:t>
            </a:r>
            <a:r>
              <a:rPr lang="uk-UA" sz="1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01 по 18 липня 2022 року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кошти фізичних та юридичних осіб - </a:t>
            </a:r>
            <a:r>
              <a:rPr lang="uk-UA" sz="1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09 по 16 серпня 2022 року</a:t>
            </a:r>
            <a:r>
              <a:rPr lang="uk-UA" sz="1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rbddmam"/>
          <p:cNvPicPr>
            <a:picLocks noGrp="1" noChangeAspect="1" noChangeArrowheads="1"/>
          </p:cNvPicPr>
          <p:nvPr>
            <p:ph type="ctrTitle"/>
          </p:nvPr>
        </p:nvPicPr>
        <p:blipFill>
          <a:blip r:embed="rId2"/>
          <a:stretch>
            <a:fillRect/>
          </a:stretch>
        </p:blipFill>
        <p:spPr>
          <a:xfrm>
            <a:off x="8028384" y="188640"/>
            <a:ext cx="851782" cy="974439"/>
          </a:xfrm>
          <a:effectLst>
            <a:softEdge rad="127000"/>
          </a:effec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1191" t="16423" r="27185" b="7873"/>
          <a:stretch/>
        </p:blipFill>
        <p:spPr bwMode="auto">
          <a:xfrm>
            <a:off x="1889408" y="1433216"/>
            <a:ext cx="5221164" cy="5424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31198" t="20239" r="27185" b="61921"/>
          <a:stretch/>
        </p:blipFill>
        <p:spPr bwMode="auto">
          <a:xfrm>
            <a:off x="1889409" y="257721"/>
            <a:ext cx="5221164" cy="1175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253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503" y="476672"/>
            <a:ext cx="777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спеціальностей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заяв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 ДДМА на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денну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заочну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освти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у 2022 р.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84" y="188640"/>
            <a:ext cx="851782" cy="9744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31189" t="30227" r="27051" b="29302"/>
          <a:stretch/>
        </p:blipFill>
        <p:spPr bwMode="auto">
          <a:xfrm>
            <a:off x="819916" y="1700808"/>
            <a:ext cx="7352484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99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14" t="11639" r="25603" b="11446"/>
          <a:stretch>
            <a:fillRect/>
          </a:stretch>
        </p:blipFill>
        <p:spPr>
          <a:xfrm>
            <a:off x="3187471" y="3420388"/>
            <a:ext cx="5484991" cy="3273975"/>
          </a:xfrm>
          <a:effectLst>
            <a:softEdge rad="127000"/>
          </a:effectLst>
        </p:spPr>
      </p:pic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321924" y="5085184"/>
            <a:ext cx="30979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УЦОЯО </a:t>
            </a:r>
            <a:r>
              <a:rPr lang="uk-UA" alt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uk-UA" b="1" dirty="0" smtClean="0">
                <a:solidFill>
                  <a:srgbClr val="FFFF00"/>
                </a:solidFill>
                <a:hlinkClick r:id="rId3"/>
              </a:rPr>
              <a:t>www.testportal.gov.ua</a:t>
            </a:r>
            <a:endParaRPr lang="uk-UA" altLang="uk-UA" b="1" dirty="0" smtClean="0">
              <a:solidFill>
                <a:srgbClr val="FFFF00"/>
              </a:solidFill>
            </a:endParaRPr>
          </a:p>
          <a:p>
            <a:r>
              <a:rPr lang="en-US" altLang="uk-UA" b="1" dirty="0" smtClean="0">
                <a:solidFill>
                  <a:srgbClr val="FFFF00"/>
                </a:solidFill>
              </a:rPr>
              <a:t> </a:t>
            </a:r>
            <a:r>
              <a:rPr lang="uk-UA" altLang="uk-UA" b="1" dirty="0" smtClean="0">
                <a:solidFill>
                  <a:srgbClr val="FFFF00"/>
                </a:solidFill>
              </a:rPr>
              <a:t>    </a:t>
            </a:r>
            <a:endParaRPr lang="uk-UA" altLang="uk-UA" dirty="0">
              <a:solidFill>
                <a:srgbClr val="FFFF00"/>
              </a:solidFill>
            </a:endParaRPr>
          </a:p>
          <a:p>
            <a:r>
              <a:rPr lang="uk-UA" alt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ЄДЕБО </a:t>
            </a:r>
            <a:r>
              <a:rPr lang="uk-UA" alt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en-US" altLang="uk-UA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https://vstup.edbo.gov.ua</a:t>
            </a:r>
            <a:r>
              <a:rPr lang="en-US" altLang="uk-UA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uk-UA" altLang="uk-UA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0" name="Picture 5" descr="Новый рисуно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8249" y="594418"/>
            <a:ext cx="4638951" cy="247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321924" y="4268028"/>
            <a:ext cx="2982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МОН –</a:t>
            </a:r>
            <a:r>
              <a:rPr lang="uk-UA" dirty="0">
                <a:solidFill>
                  <a:srgbClr val="FFFF00"/>
                </a:solidFill>
              </a:rPr>
              <a:t>     </a:t>
            </a:r>
            <a:r>
              <a:rPr lang="en-US" b="1" dirty="0">
                <a:hlinkClick r:id="rId6"/>
              </a:rPr>
              <a:t>www.mon.gov.ua</a:t>
            </a:r>
            <a:endParaRPr lang="ru-RU" b="1" dirty="0"/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273296" y="3501008"/>
            <a:ext cx="2967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Корисні джерела</a:t>
            </a:r>
            <a:r>
              <a:rPr lang="uk-UA" i="1" dirty="0">
                <a:solidFill>
                  <a:schemeClr val="accent2"/>
                </a:solidFill>
              </a:rPr>
              <a:t>:</a:t>
            </a:r>
            <a:endParaRPr lang="ru-RU" i="1" dirty="0">
              <a:solidFill>
                <a:schemeClr val="accent2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712092" cy="8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0097" r="18200" b="5048"/>
          <a:stretch/>
        </p:blipFill>
        <p:spPr bwMode="auto">
          <a:xfrm>
            <a:off x="289876" y="404664"/>
            <a:ext cx="3960440" cy="2975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057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137852"/>
            <a:ext cx="8229600" cy="3459499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5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працівники</a:t>
            </a: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Приймальної</a:t>
            </a: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допоможуть</a:t>
            </a: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вам у </a:t>
            </a:r>
            <a:r>
              <a:rPr lang="ru-RU" sz="5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вирішенні</a:t>
            </a: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sz="5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до ДДМА 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4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Донецька</a:t>
            </a:r>
            <a:r>
              <a:rPr lang="ru-RU" sz="4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область, м. </a:t>
            </a:r>
            <a:r>
              <a:rPr lang="ru-RU" sz="4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Краматорськ</a:t>
            </a:r>
            <a:r>
              <a:rPr lang="ru-RU" sz="4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б-р. </a:t>
            </a:r>
            <a:r>
              <a:rPr lang="ru-RU" sz="4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Машинобудівників</a:t>
            </a:r>
            <a:r>
              <a:rPr lang="ru-RU" sz="4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39,  2-й корпус ДДМА, </a:t>
            </a:r>
            <a:r>
              <a:rPr lang="ru-RU" sz="4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4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2214, 2216 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4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4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Краматорськ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+380503477849, +380660517489, (0626) 41-69-38; 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Луцьк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+380952455537;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Кам’янське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+380993071669;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Тернопіль</a:t>
            </a:r>
            <a:r>
              <a:rPr lang="ru-RU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+380663360808.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45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4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4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pk.ddma.1952@gmail.com</a:t>
            </a:r>
            <a:r>
              <a:rPr lang="ru-RU" sz="4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4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sz="4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4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www.dgma.donetsk.</a:t>
            </a:r>
            <a:r>
              <a:rPr lang="en-US" sz="4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ru-RU" sz="4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5" descr="2016-06-13_vypuskni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0" y="2608263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00CC"/>
                </a:solidFill>
                <a:latin typeface="Times New Roman" pitchFamily="18" charset="0"/>
              </a:rPr>
              <a:t>Ласкаво </a:t>
            </a:r>
            <a:r>
              <a:rPr lang="uk-UA" sz="2800" b="1" dirty="0" smtClean="0">
                <a:solidFill>
                  <a:srgbClr val="0000CC"/>
                </a:solidFill>
                <a:latin typeface="Times New Roman" pitchFamily="18" charset="0"/>
              </a:rPr>
              <a:t>запрошуємо </a:t>
            </a:r>
            <a:r>
              <a:rPr lang="uk-UA" sz="2800" b="1" dirty="0">
                <a:solidFill>
                  <a:srgbClr val="0000CC"/>
                </a:solidFill>
                <a:latin typeface="Times New Roman" pitchFamily="18" charset="0"/>
              </a:rPr>
              <a:t>до </a:t>
            </a:r>
            <a:r>
              <a:rPr lang="uk-UA" sz="2800" b="1" dirty="0" smtClean="0">
                <a:solidFill>
                  <a:srgbClr val="0000CC"/>
                </a:solidFill>
                <a:latin typeface="Times New Roman" pitchFamily="18" charset="0"/>
              </a:rPr>
              <a:t>навчання!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787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540" y="1911234"/>
            <a:ext cx="7848872" cy="122973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НМТ </a:t>
            </a:r>
            <a:r>
              <a:rPr lang="ru-RU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комп’ютерний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онлайн-тест,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складатиметься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блоків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математика та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міститиме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по 20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 кожного </a:t>
            </a: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блоку,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виконати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за 120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мультипредметного</a:t>
            </a:r>
            <a:r>
              <a:rPr lang="ru-RU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тесту  – </a:t>
            </a: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60.</a:t>
            </a:r>
            <a:endParaRPr lang="ru-RU" sz="1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712092" cy="8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2946" y="969812"/>
            <a:ext cx="7776864" cy="9414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вступу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перший курс для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бакалавра </a:t>
            </a:r>
            <a:r>
              <a:rPr lang="ru-RU" sz="1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мультипредметного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тесту (НМТ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121017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пройти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відбуватиметься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тимчасових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екзаменаційних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університетів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пунктах </a:t>
            </a:r>
            <a:r>
              <a:rPr lang="ru-RU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946" y="432134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проходитиме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 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м.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провести НМТ в 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 </a:t>
            </a:r>
            <a:r>
              <a:rPr lang="ru-RU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Донецькій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Луганській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Херсонській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областях,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Севастополь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дістатися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сесії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подати заявки для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додатковій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спеціальній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сесіях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3988" y="408437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 знати про НМТ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79867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сесій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18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додаткової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16–20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12–16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" y="2415216"/>
            <a:ext cx="8363272" cy="15178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Вступники</a:t>
            </a:r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зареєструвалися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сформували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реєстраційну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картку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лютогоー19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10ー20 </a:t>
            </a:r>
            <a:r>
              <a:rPr lang="ru-RU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відбуватиметься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додатковий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реєстраційних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карток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додатковій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сесії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</a:t>
            </a:r>
            <a:r>
              <a:rPr lang="ru-RU" sz="1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5423" y="908720"/>
            <a:ext cx="8229600" cy="150649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З 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лютого до 19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року для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ЗНО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заповнювали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реєстраційні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Для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заповнити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реєстраційну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 </a:t>
            </a:r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сайті</a:t>
            </a:r>
            <a:r>
              <a:rPr lang="ru-RU" sz="1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УЦОЯО та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надіслати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реєстраційних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адресу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регіонального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6056" y="4046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на НМТ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0162" y="3861048"/>
            <a:ext cx="8229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Особи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створили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реєстраційні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НМТ. Для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з 20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7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підтвердити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 на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повідомити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організаторів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у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перебуватимуть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липні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5284" y="5105344"/>
            <a:ext cx="8293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підтвердять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НМТ, не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776" y="5795643"/>
            <a:ext cx="8426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 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7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населеного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пункту, де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учасникові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учасниці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зручно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проходити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НМТ.</a:t>
            </a:r>
            <a:endParaRPr 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6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712092" cy="8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24128" y="298791"/>
            <a:ext cx="2592288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буде </a:t>
            </a:r>
            <a:r>
              <a:rPr lang="ru-RU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оцінено</a:t>
            </a:r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НМТ?</a:t>
            </a:r>
            <a:endParaRPr lang="ru-RU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846" y="698424"/>
            <a:ext cx="8026570" cy="19389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оцінені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 </a:t>
            </a:r>
            <a:r>
              <a:rPr lang="ru-RU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нарахування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подібної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ЗНО. За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тесту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отримає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окремий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результат.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кожного блоку буде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переведено в шкалу 100-200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за шкалою 100-200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набрати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один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тестовий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729272"/>
            <a:ext cx="8080337" cy="397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6043" y="306763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структура блоку НМТ з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53" y="188641"/>
            <a:ext cx="88455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7820" y="741255"/>
            <a:ext cx="83123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блоці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 з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 20 </a:t>
            </a:r>
            <a:r>
              <a:rPr lang="ru-RU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поміж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п’яти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4 «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пари»).</a:t>
            </a:r>
          </a:p>
          <a:p>
            <a:pPr algn="just"/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блоці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 з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письмової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розгорнутої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короткої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відповідей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не буде й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8060" t="27360" r="16301" b="25028"/>
          <a:stretch/>
        </p:blipFill>
        <p:spPr bwMode="auto">
          <a:xfrm>
            <a:off x="439454" y="2772580"/>
            <a:ext cx="8352928" cy="3896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46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33265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структура блоку НМТ з математики?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720795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блоці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 з математики буде 20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поміж</a:t>
            </a:r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- 14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п’яти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3 «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пари»);</a:t>
            </a:r>
          </a:p>
          <a:p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відкритої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короткою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неструктуровані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Зверніть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блоці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 з математики не буде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відкритої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розгорнутою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відповіддю</a:t>
            </a:r>
            <a:r>
              <a:rPr lang="ru-RU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31267" t="25372" r="9407" b="20182"/>
          <a:stretch/>
        </p:blipFill>
        <p:spPr bwMode="auto">
          <a:xfrm>
            <a:off x="683568" y="3029120"/>
            <a:ext cx="7704856" cy="371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65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6061" y="363586"/>
            <a:ext cx="6790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структура блоку НМТ з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8640"/>
            <a:ext cx="712092" cy="8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998116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блоці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НМТ з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20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поміж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правильної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4 «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пари»). 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29182" t="30216" r="9567" b="15336"/>
          <a:stretch/>
        </p:blipFill>
        <p:spPr bwMode="auto">
          <a:xfrm>
            <a:off x="611560" y="2936104"/>
            <a:ext cx="7920880" cy="3733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85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640"/>
            <a:ext cx="856108" cy="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4128" y="302987"/>
            <a:ext cx="250565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Мотиваційний</a:t>
            </a:r>
            <a:r>
              <a:rPr lang="ru-RU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</a:t>
            </a:r>
            <a:endParaRPr lang="ru-RU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052736"/>
            <a:ext cx="846184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uk-UA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Обов’язковою 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умовою вступу в 2022 році до закладів вищої освіти України, в тому числі і до ДДМА на всі спеціальності та освітні програми, є подання кожним вступником </a:t>
            </a:r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мотиваційного листа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Мотиваційний</a:t>
            </a:r>
            <a:r>
              <a:rPr lang="ru-RU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документ,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подається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вступником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закладу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пояснюються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причини, через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найкращим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кандидатом для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вступу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навчальну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листа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детального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вступником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академічного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 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uk-UA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Кількість </a:t>
            </a:r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поданих </a:t>
            </a:r>
            <a:r>
              <a:rPr lang="uk-UA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заяв, </a:t>
            </a:r>
            <a:r>
              <a:rPr lang="uk-UA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 кількості мотиваційних листів. </a:t>
            </a:r>
            <a:endParaRPr lang="uk-UA" sz="2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Правила 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 та вимоги до мотиваційного листа </a:t>
            </a:r>
            <a:r>
              <a:rPr lang="uk-UA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всіх ЗВО розміщено в правилах прийому. В ДДМА - це додаток 4.</a:t>
            </a:r>
          </a:p>
          <a:p>
            <a:pPr lvl="0" algn="just"/>
            <a:r>
              <a:rPr lang="ru-RU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382836" y="1701102"/>
            <a:ext cx="8352927" cy="3600400"/>
          </a:xfrm>
        </p:spPr>
        <p:txBody>
          <a:bodyPr>
            <a:noAutofit/>
          </a:bodyPr>
          <a:lstStyle/>
          <a:p>
            <a:pPr algn="just" eaLnBrk="1" hangingPunct="1">
              <a:buFontTx/>
              <a:buNone/>
            </a:pPr>
            <a:r>
              <a:rPr lang="uk-UA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01 липня 2022 року</a:t>
            </a:r>
            <a:r>
              <a:rPr lang="uk-UA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реєстрація електронних кабінетів вступників, завантаження необхідних документів</a:t>
            </a:r>
          </a:p>
          <a:p>
            <a:pPr algn="just" eaLnBrk="1" hangingPunct="1">
              <a:buFontTx/>
              <a:buNone/>
            </a:pPr>
            <a:r>
              <a:rPr lang="uk-UA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29 липня </a:t>
            </a:r>
            <a:r>
              <a:rPr lang="uk-UA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23 серпня 2022 року</a:t>
            </a:r>
            <a:r>
              <a:rPr lang="uk-UA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Прийом заяв від випускників шкіл, ПТУ, ВПУ в електронному вигляді</a:t>
            </a:r>
            <a:r>
              <a:rPr lang="uk-UA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uk-UA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29 серпня - 02 вересня 2022 року</a:t>
            </a:r>
            <a:r>
              <a:rPr lang="uk-UA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абітурієнт повинен надати оригінали та копії документів до приймальній комісії</a:t>
            </a:r>
            <a:endParaRPr lang="uk-UA" dirty="0" smtClean="0">
              <a:solidFill>
                <a:schemeClr val="hlink"/>
              </a:solidFill>
            </a:endParaRPr>
          </a:p>
          <a:p>
            <a:pPr algn="ctr" eaLnBrk="1" hangingPunct="1">
              <a:buFontTx/>
              <a:buNone/>
            </a:pPr>
            <a:endParaRPr lang="uk-UA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uk-UA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Абітурієнт може подати</a:t>
            </a:r>
            <a:r>
              <a:rPr lang="uk-UA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uk-UA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до 5 заяв на бюджет</a:t>
            </a:r>
          </a:p>
          <a:p>
            <a:pPr lvl="2" algn="ctr">
              <a:buFontTx/>
              <a:buNone/>
            </a:pPr>
            <a:r>
              <a:rPr lang="uk-UA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uk-UA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до 20 заяв на контракт</a:t>
            </a:r>
            <a:endParaRPr lang="ru-RU" b="1" u="sng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48374"/>
            <a:ext cx="8229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uk-UA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Основні дати для вступу</a:t>
            </a:r>
            <a:br>
              <a:rPr lang="uk-UA" altLang="uk-UA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 ЗВО</a:t>
            </a:r>
            <a:r>
              <a:rPr lang="uk-UA" altLang="uk-UA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erbddm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84368" y="188913"/>
            <a:ext cx="998537" cy="1143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86121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83a4d896bf5acc7bc969396514be85c621d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5788</TotalTime>
  <Words>1385</Words>
  <Application>Microsoft Office PowerPoint</Application>
  <PresentationFormat>Экран (4:3)</PresentationFormat>
  <Paragraphs>100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Arial</vt:lpstr>
      <vt:lpstr>Calibri</vt:lpstr>
      <vt:lpstr>Candara</vt:lpstr>
      <vt:lpstr>Symbol</vt:lpstr>
      <vt:lpstr>Times New Roman</vt:lpstr>
      <vt:lpstr>Trebuchet MS</vt:lpstr>
      <vt:lpstr>Волна</vt:lpstr>
      <vt:lpstr>1_Волна</vt:lpstr>
      <vt:lpstr>2_Волна</vt:lpstr>
      <vt:lpstr>3_Волна</vt:lpstr>
      <vt:lpstr>4_Волна</vt:lpstr>
      <vt:lpstr>5_Волна</vt:lpstr>
      <vt:lpstr>8_Волна</vt:lpstr>
      <vt:lpstr>9_Волна</vt:lpstr>
      <vt:lpstr>Презентация PowerPoint</vt:lpstr>
      <vt:lpstr>       НМТ – комп’ютерний онлайн-тест, що складатиметься з трьох блоків:  українська мова, математика та історія України. Тест міститиме по 20 завдань з кожного блоку, виконати які потрібно за 120 хвилин. Загальна кількість завдань мультипредметного тесту  – 60.</vt:lpstr>
      <vt:lpstr>        З 1 лютого до 19 квітня усі вступники 2022 року для участі в ЗНО заповнювали реєстраційні форми. Для реєстрації учасники мали заповнити реєстраційну форму на сайті УЦОЯО та, за можливості, надіслати комплект реєстраційних документів на адресу відповідного регіонального центру оцінювання якості освіти.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дати для вступу до ЗВО </vt:lpstr>
      <vt:lpstr>Презентация PowerPoint</vt:lpstr>
      <vt:lpstr>Для подання заяв використовують          сертифікати ЗНО:</vt:lpstr>
      <vt:lpstr>Презентация PowerPoint</vt:lpstr>
      <vt:lpstr>КОНКУРСНИЙ БАЛ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 обучение</dc:title>
  <dc:creator>obstinate</dc:creator>
  <dc:description>Шаблон презентации с сайта https://presentation-creation.ru/</dc:description>
  <cp:lastModifiedBy>дом</cp:lastModifiedBy>
  <cp:revision>619</cp:revision>
  <dcterms:created xsi:type="dcterms:W3CDTF">2018-02-25T09:09:03Z</dcterms:created>
  <dcterms:modified xsi:type="dcterms:W3CDTF">2022-06-07T12:52:44Z</dcterms:modified>
</cp:coreProperties>
</file>