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1" r:id="rId1"/>
    <p:sldMasterId id="2147483884" r:id="rId2"/>
    <p:sldMasterId id="2147483897" r:id="rId3"/>
    <p:sldMasterId id="2147483910" r:id="rId4"/>
    <p:sldMasterId id="2147483923" r:id="rId5"/>
    <p:sldMasterId id="2147483936" r:id="rId6"/>
    <p:sldMasterId id="2147483975" r:id="rId7"/>
    <p:sldMasterId id="2147483988" r:id="rId8"/>
  </p:sldMasterIdLst>
  <p:notesMasterIdLst>
    <p:notesMasterId r:id="rId22"/>
  </p:notesMasterIdLst>
  <p:sldIdLst>
    <p:sldId id="256" r:id="rId9"/>
    <p:sldId id="376" r:id="rId10"/>
    <p:sldId id="375" r:id="rId11"/>
    <p:sldId id="347" r:id="rId12"/>
    <p:sldId id="377" r:id="rId13"/>
    <p:sldId id="362" r:id="rId14"/>
    <p:sldId id="363" r:id="rId15"/>
    <p:sldId id="378" r:id="rId16"/>
    <p:sldId id="379" r:id="rId17"/>
    <p:sldId id="365" r:id="rId18"/>
    <p:sldId id="371" r:id="rId19"/>
    <p:sldId id="374" r:id="rId20"/>
    <p:sldId id="369" r:id="rId21"/>
  </p:sldIdLst>
  <p:sldSz cx="9144000" cy="6858000" type="screen4x3"/>
  <p:notesSz cx="6858000" cy="9144000"/>
  <p:custDataLst>
    <p:tags r:id="rId23"/>
  </p:custDataLst>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CC"/>
    <a:srgbClr val="FF3300"/>
    <a:srgbClr val="99CCFF"/>
    <a:srgbClr val="04374A"/>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1564" autoAdjust="0"/>
  </p:normalViewPr>
  <p:slideViewPr>
    <p:cSldViewPr>
      <p:cViewPr varScale="1">
        <p:scale>
          <a:sx n="102" d="100"/>
          <a:sy n="102" d="100"/>
        </p:scale>
        <p:origin x="180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ags" Target="tags/tag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F4FDA90-410F-461D-B5EA-7B921B7D573B}" type="datetimeFigureOut">
              <a:rPr lang="ru-RU"/>
              <a:pPr>
                <a:defRPr/>
              </a:pPr>
              <a:t>08.06.2022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4ECF436-8720-421C-9599-3EE0884E2D0A}" type="slidenum">
              <a:rPr lang="ru-RU"/>
              <a:pPr>
                <a:defRPr/>
              </a:pPr>
              <a:t>‹#›</a:t>
            </a:fld>
            <a:endParaRPr lang="ru-RU"/>
          </a:p>
        </p:txBody>
      </p:sp>
    </p:spTree>
    <p:extLst>
      <p:ext uri="{BB962C8B-B14F-4D97-AF65-F5344CB8AC3E}">
        <p14:creationId xmlns:p14="http://schemas.microsoft.com/office/powerpoint/2010/main" val="21232955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1536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77D0A3-0DA1-43CC-B5E2-193DB5E25CE7}" type="slidenum">
              <a:rPr lang="ru-RU"/>
              <a:pPr fontAlgn="base">
                <a:spcBef>
                  <a:spcPct val="0"/>
                </a:spcBef>
                <a:spcAft>
                  <a:spcPct val="0"/>
                </a:spcAft>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3CC339DF-A6FE-4225-AC5D-5ED01CDF7B3E}" type="datetimeFigureOut">
              <a:rPr lang="ru-RU" smtClean="0"/>
              <a:pPr>
                <a:defRPr/>
              </a:pPr>
              <a:t>08.06.2022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D8CE581E-8A2D-4EC8-B3C7-E1DD5DE01903}" type="datetimeFigureOut">
              <a:rPr lang="ru-RU" smtClean="0"/>
              <a:pPr>
                <a:defRPr/>
              </a:pPr>
              <a:t>08.06.2022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pPr>
              <a:defRPr/>
            </a:pPr>
            <a:fld id="{9E6C4D4C-D0C0-4CF7-82C9-803E2716307C}" type="datetimeFigureOut">
              <a:rPr lang="ru-RU" smtClean="0"/>
              <a:pPr>
                <a:defRPr/>
              </a:pPr>
              <a:t>08.06.2022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pPr>
                <a:defRPr/>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BCA0EE75-08BB-42A8-A948-97692CB0FC4A}" type="datetimeFigureOut">
              <a:rPr lang="ru-RU"/>
              <a:pPr>
                <a:defRPr/>
              </a:pPr>
              <a:t>08.06.2022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779151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23341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84890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74606004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08.06.2022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768969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08.06.2022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775903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08.06.2022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2375936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20830D21-6FBE-4004-83ED-F2F0FCEE5D91}" type="datetimeFigureOut">
              <a:rPr lang="ru-RU" smtClean="0"/>
              <a:pPr>
                <a:defRPr/>
              </a:pPr>
              <a:t>08.06.2022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pPr>
                <a:defRPr/>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6690218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260523043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63979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62918803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08.06.2022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3560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2718546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905865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15564626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51367290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08.06.2022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98692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04FAFE66-0EB5-4700-8ADF-540B86580861}" type="datetimeFigureOut">
              <a:rPr lang="ru-RU" smtClean="0"/>
              <a:pPr>
                <a:defRPr/>
              </a:pPr>
              <a:t>08.06.2022</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08.06.2022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3301019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08.06.2022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8435272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89624405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36141170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2168257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7293102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08.06.2022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857159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554977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10758052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52245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8DD5FB5F-D78B-4BD9-BAED-A6A4B1EB0993}" type="datetimeFigureOut">
              <a:rPr lang="ru-RU" smtClean="0"/>
              <a:pPr>
                <a:defRPr/>
              </a:pPr>
              <a:t>08.06.2022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pPr>
                <a:defRPr/>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22804023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08.06.2022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29190168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08.06.2022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11783478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08.06.2022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89405764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79794465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1807767132"/>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6327218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36183644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08.06.2022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792824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6551894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CBC5E9B3-B618-4490-9B0F-ED84222225E3}" type="datetimeFigureOut">
              <a:rPr lang="ru-RU" smtClean="0"/>
              <a:pPr>
                <a:defRPr/>
              </a:pPr>
              <a:t>08.06.2022</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8348481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7550726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300166041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08.06.2022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5007163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08.06.2022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66057151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08.06.2022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91842841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25895885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306015915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5439593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4035571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96A0F339-E909-41E9-BC88-70A6B6937456}" type="datetimeFigureOut">
              <a:rPr lang="ru-RU" smtClean="0"/>
              <a:pPr>
                <a:defRPr/>
              </a:pPr>
              <a:t>08.06.2022</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08.06.2022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271201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9627565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2015727289"/>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08103277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9034573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08.06.2022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1295395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08.06.2022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51328276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08.06.2022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41308680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976327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9876343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pPr>
              <a:defRPr/>
            </a:pPr>
            <a:fld id="{5FAAC715-330B-463E-A834-325B45217719}" type="datetimeFigureOut">
              <a:rPr lang="ru-RU" smtClean="0"/>
              <a:pPr>
                <a:defRPr/>
              </a:pPr>
              <a:t>08.06.2022</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pPr>
                <a:defRPr/>
              </a:pPr>
              <a:t>‹#›</a:t>
            </a:fld>
            <a:endParaRPr lang="ru-RU"/>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5835488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323349648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08.06.2022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5287844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9996272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326793300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181304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475269989"/>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08.06.2022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416035471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08.06.2022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4887679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08.06.2022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870378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29965825-B1E6-4EE0-9AC8-C62864D21CE7}" type="datetimeFigureOut">
              <a:rPr lang="ru-RU" smtClean="0"/>
              <a:pPr>
                <a:defRPr/>
              </a:pPr>
              <a:t>08.06.2022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pPr>
                <a:defRPr/>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55365583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144607713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82442487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2944032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08.06.2022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4571444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A3BB17CA-31BA-471A-9AED-B9E6D24F2764}"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AE0EF181-B567-4A35-84F3-49770113CA8B}"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60511105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96E5A237-9B99-4333-9ADF-BC9808677875}"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B831933-ABD3-42BF-A039-658BACB1E256}" type="slidenum">
              <a:rPr lang="ru-RU" smtClean="0">
                <a:solidFill>
                  <a:srgbClr val="073E87"/>
                </a:solidFill>
              </a:rPr>
              <a:pPr>
                <a:defRPr/>
              </a:pPr>
              <a:t>‹#›</a:t>
            </a:fld>
            <a:endParaRPr lang="ru-RU">
              <a:solidFill>
                <a:srgbClr val="073E87"/>
              </a:solidFill>
            </a:endParaRPr>
          </a:p>
        </p:txBody>
      </p:sp>
      <p:sp>
        <p:nvSpPr>
          <p:cNvPr id="7" name="Title 6"/>
          <p:cNvSpPr>
            <a:spLocks noGrp="1"/>
          </p:cNvSpPr>
          <p:nvPr>
            <p:ph type="title"/>
          </p:nvPr>
        </p:nvSpPr>
        <p:spPr/>
        <p:txBody>
          <a:bodyPr/>
          <a:lstStyle/>
          <a:p>
            <a:r>
              <a:rPr lang="ru-RU" smtClean="0"/>
              <a:t>Образец заголовка</a:t>
            </a:r>
            <a:endParaRPr lang="en-US"/>
          </a:p>
        </p:txBody>
      </p:sp>
    </p:spTree>
    <p:extLst>
      <p:ext uri="{BB962C8B-B14F-4D97-AF65-F5344CB8AC3E}">
        <p14:creationId xmlns:p14="http://schemas.microsoft.com/office/powerpoint/2010/main" val="426053575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73873ADA-CCE9-4334-9CCE-930B0970441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244EA38B-AC6A-466C-AD7B-30FC098961B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23723403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fld id="{C6E99ECE-0E66-4BB7-9E3D-7A4F7B6A2A8D}"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1861A01A-F325-41C1-BF8F-A8E3541F34D3}" type="slidenum">
              <a:rPr lang="ru-RU" smtClean="0">
                <a:solidFill>
                  <a:srgbClr val="073E87"/>
                </a:solidFill>
              </a:rPr>
              <a:pPr>
                <a:defRPr/>
              </a:pPr>
              <a:t>‹#›</a:t>
            </a:fld>
            <a:endParaRPr lang="ru-RU">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120029456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950F7339-108F-4F99-BFC2-02A88C45482B}" type="datetime1">
              <a:rPr lang="ru-RU" smtClean="0">
                <a:solidFill>
                  <a:srgbClr val="073E87"/>
                </a:solidFill>
              </a:rPr>
              <a:pPr>
                <a:defRPr/>
              </a:pPr>
              <a:t>08.06.2022</a:t>
            </a:fld>
            <a:endParaRPr lang="ru-RU">
              <a:solidFill>
                <a:srgbClr val="073E87"/>
              </a:solidFill>
            </a:endParaRPr>
          </a:p>
        </p:txBody>
      </p:sp>
      <p:sp>
        <p:nvSpPr>
          <p:cNvPr id="8" name="Footer Placeholder 7"/>
          <p:cNvSpPr>
            <a:spLocks noGrp="1"/>
          </p:cNvSpPr>
          <p:nvPr>
            <p:ph type="ftr" sz="quarter" idx="11"/>
          </p:nvPr>
        </p:nvSpPr>
        <p:spPr/>
        <p:txBody>
          <a:bodyPr/>
          <a:lstStyle/>
          <a:p>
            <a:pPr>
              <a:defRPr/>
            </a:pPr>
            <a:endParaRPr lang="ru-RU">
              <a:solidFill>
                <a:srgbClr val="073E87"/>
              </a:solidFill>
            </a:endParaRPr>
          </a:p>
        </p:txBody>
      </p:sp>
      <p:sp>
        <p:nvSpPr>
          <p:cNvPr id="9" name="Slide Number Placeholder 8"/>
          <p:cNvSpPr>
            <a:spLocks noGrp="1"/>
          </p:cNvSpPr>
          <p:nvPr>
            <p:ph type="sldNum" sz="quarter" idx="12"/>
          </p:nvPr>
        </p:nvSpPr>
        <p:spPr/>
        <p:txBody>
          <a:bodyPr/>
          <a:lstStyle/>
          <a:p>
            <a:pPr>
              <a:defRPr/>
            </a:pPr>
            <a:fld id="{B05411FE-9A3E-4B7B-943A-24721DE5552F}"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144189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1083EE42-27D2-4B82-B153-F32EE692B409}" type="datetimeFigureOut">
              <a:rPr lang="ru-RU" smtClean="0"/>
              <a:pPr>
                <a:defRPr/>
              </a:pPr>
              <a:t>08.06.2022</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pPr>
                <a:defRPr/>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fld id="{4D12736C-2B97-4728-81CB-123B03809DA0}" type="datetime1">
              <a:rPr lang="ru-RU" smtClean="0">
                <a:solidFill>
                  <a:srgbClr val="073E87"/>
                </a:solidFill>
              </a:rPr>
              <a:pPr>
                <a:defRPr/>
              </a:pPr>
              <a:t>08.06.2022</a:t>
            </a:fld>
            <a:endParaRPr lang="ru-RU">
              <a:solidFill>
                <a:srgbClr val="073E87"/>
              </a:solidFill>
            </a:endParaRPr>
          </a:p>
        </p:txBody>
      </p:sp>
      <p:sp>
        <p:nvSpPr>
          <p:cNvPr id="4" name="Footer Placeholder 3"/>
          <p:cNvSpPr>
            <a:spLocks noGrp="1"/>
          </p:cNvSpPr>
          <p:nvPr>
            <p:ph type="ftr" sz="quarter" idx="11"/>
          </p:nvPr>
        </p:nvSpPr>
        <p:spPr/>
        <p:txBody>
          <a:bodyPr/>
          <a:lstStyle/>
          <a:p>
            <a:pPr>
              <a:defRPr/>
            </a:pPr>
            <a:endParaRPr lang="ru-RU">
              <a:solidFill>
                <a:srgbClr val="073E87"/>
              </a:solidFill>
            </a:endParaRPr>
          </a:p>
        </p:txBody>
      </p:sp>
      <p:sp>
        <p:nvSpPr>
          <p:cNvPr id="5" name="Slide Number Placeholder 4"/>
          <p:cNvSpPr>
            <a:spLocks noGrp="1"/>
          </p:cNvSpPr>
          <p:nvPr>
            <p:ph type="sldNum" sz="quarter" idx="12"/>
          </p:nvPr>
        </p:nvSpPr>
        <p:spPr/>
        <p:txBody>
          <a:bodyPr/>
          <a:lstStyle/>
          <a:p>
            <a:pPr>
              <a:defRPr/>
            </a:pPr>
            <a:fld id="{3A31F3F6-3EAD-4400-BCD7-30DFC9387718}"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04546299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pPr>
              <a:defRPr/>
            </a:pPr>
            <a:fld id="{B727BC3D-A4FA-470B-83E9-EEE422BA28DF}" type="datetime1">
              <a:rPr lang="ru-RU" smtClean="0">
                <a:solidFill>
                  <a:srgbClr val="073E87"/>
                </a:solidFill>
              </a:rPr>
              <a:pPr>
                <a:defRPr/>
              </a:pPr>
              <a:t>08.06.2022</a:t>
            </a:fld>
            <a:endParaRPr lang="ru-RU">
              <a:solidFill>
                <a:srgbClr val="073E87"/>
              </a:solidFill>
            </a:endParaRPr>
          </a:p>
        </p:txBody>
      </p:sp>
      <p:sp>
        <p:nvSpPr>
          <p:cNvPr id="3" name="Footer Placeholder 2"/>
          <p:cNvSpPr>
            <a:spLocks noGrp="1"/>
          </p:cNvSpPr>
          <p:nvPr>
            <p:ph type="ftr" sz="quarter" idx="11"/>
          </p:nvPr>
        </p:nvSpPr>
        <p:spPr/>
        <p:txBody>
          <a:bodyPr/>
          <a:lstStyle/>
          <a:p>
            <a:pPr>
              <a:defRPr/>
            </a:pPr>
            <a:endParaRPr lang="ru-RU">
              <a:solidFill>
                <a:srgbClr val="073E87"/>
              </a:solidFill>
            </a:endParaRPr>
          </a:p>
        </p:txBody>
      </p:sp>
      <p:sp>
        <p:nvSpPr>
          <p:cNvPr id="4" name="Slide Number Placeholder 3"/>
          <p:cNvSpPr>
            <a:spLocks noGrp="1"/>
          </p:cNvSpPr>
          <p:nvPr>
            <p:ph type="sldNum" sz="quarter" idx="12"/>
          </p:nvPr>
        </p:nvSpPr>
        <p:spPr/>
        <p:txBody>
          <a:bodyPr/>
          <a:lstStyle/>
          <a:p>
            <a:pPr>
              <a:defRPr/>
            </a:pPr>
            <a:fld id="{1EE75D9C-5E17-45E8-9902-1485D10B359E}"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33185613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pPr>
              <a:defRPr/>
            </a:pPr>
            <a:fld id="{3A47C3B9-8D0C-408B-95B3-0BB3EB2472B3}"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AA38694F-1491-4670-A1EF-584869D5D1B3}" type="slidenum">
              <a:rPr lang="ru-RU" smtClean="0">
                <a:solidFill>
                  <a:srgbClr val="073E87"/>
                </a:solidFill>
              </a:rPr>
              <a:pPr>
                <a:defRPr/>
              </a:pPr>
              <a:t>‹#›</a:t>
            </a:fld>
            <a:endParaRPr lang="ru-RU">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30599542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08F7E257-8EF6-45DA-BDD5-AE2E744CFB68}" type="datetime1">
              <a:rPr lang="ru-RU" smtClean="0">
                <a:solidFill>
                  <a:srgbClr val="073E87"/>
                </a:solidFill>
              </a:rPr>
              <a:pPr>
                <a:defRPr/>
              </a:pPr>
              <a:t>08.06.2022</a:t>
            </a:fld>
            <a:endParaRPr lang="ru-RU">
              <a:solidFill>
                <a:srgbClr val="073E87"/>
              </a:solidFill>
            </a:endParaRPr>
          </a:p>
        </p:txBody>
      </p:sp>
      <p:sp>
        <p:nvSpPr>
          <p:cNvPr id="6" name="Footer Placeholder 5"/>
          <p:cNvSpPr>
            <a:spLocks noGrp="1"/>
          </p:cNvSpPr>
          <p:nvPr>
            <p:ph type="ftr" sz="quarter" idx="11"/>
          </p:nvPr>
        </p:nvSpPr>
        <p:spPr/>
        <p:txBody>
          <a:bodyPr/>
          <a:lstStyle/>
          <a:p>
            <a:pPr>
              <a:defRPr/>
            </a:pPr>
            <a:endParaRPr lang="ru-RU">
              <a:solidFill>
                <a:srgbClr val="073E87"/>
              </a:solidFill>
            </a:endParaRPr>
          </a:p>
        </p:txBody>
      </p:sp>
      <p:sp>
        <p:nvSpPr>
          <p:cNvPr id="7" name="Slide Number Placeholder 6"/>
          <p:cNvSpPr>
            <a:spLocks noGrp="1"/>
          </p:cNvSpPr>
          <p:nvPr>
            <p:ph type="sldNum" sz="quarter" idx="12"/>
          </p:nvPr>
        </p:nvSpPr>
        <p:spPr/>
        <p:txBody>
          <a:bodyPr/>
          <a:lstStyle/>
          <a:p>
            <a:pPr>
              <a:defRPr/>
            </a:pPr>
            <a:fld id="{C391A633-9420-411E-BCB5-5AB78C99C837}" type="slidenum">
              <a:rPr lang="ru-RU" smtClean="0">
                <a:solidFill>
                  <a:srgbClr val="073E87"/>
                </a:solidFill>
              </a:rPr>
              <a:pPr>
                <a:defRPr/>
              </a:pPr>
              <a:t>‹#›</a:t>
            </a:fld>
            <a:endParaRPr lang="ru-RU">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extLst>
      <p:ext uri="{BB962C8B-B14F-4D97-AF65-F5344CB8AC3E}">
        <p14:creationId xmlns:p14="http://schemas.microsoft.com/office/powerpoint/2010/main" val="1855197446"/>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C734CAF4-8ED7-471C-917F-4193D8A9E7DA}"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D2CEC648-E63B-4145-A6F5-916188E18D96}" type="slidenum">
              <a:rPr lang="ru-RU" smtClean="0">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134306048"/>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pPr>
              <a:defRPr/>
            </a:pPr>
            <a:fld id="{EACBC6E5-2D2B-4BDC-ADE8-09B087EA858C}"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11"/>
          </p:nvPr>
        </p:nvSpPr>
        <p:spPr/>
        <p:txBody>
          <a:bodyPr/>
          <a:lstStyle/>
          <a:p>
            <a:pPr>
              <a:defRPr/>
            </a:pPr>
            <a:endParaRPr lang="ru-RU">
              <a:solidFill>
                <a:srgbClr val="073E87"/>
              </a:solidFill>
            </a:endParaRPr>
          </a:p>
        </p:txBody>
      </p:sp>
      <p:sp>
        <p:nvSpPr>
          <p:cNvPr id="6" name="Slide Number Placeholder 5"/>
          <p:cNvSpPr>
            <a:spLocks noGrp="1"/>
          </p:cNvSpPr>
          <p:nvPr>
            <p:ph type="sldNum" sz="quarter" idx="12"/>
          </p:nvPr>
        </p:nvSpPr>
        <p:spPr/>
        <p:txBody>
          <a:bodyPr/>
          <a:lstStyle/>
          <a:p>
            <a:pPr>
              <a:defRPr/>
            </a:pPr>
            <a:fld id="{3A2004D7-73D2-475D-A3A4-FC3ECD8CE6AD}" type="slidenum">
              <a:rPr lang="ru-RU" smtClean="0">
                <a:solidFill>
                  <a:srgbClr val="073E87"/>
                </a:solidFill>
              </a:rPr>
              <a:pPr>
                <a:defRPr/>
              </a:pPr>
              <a:t>‹#›</a:t>
            </a:fld>
            <a:endParaRPr lang="ru-RU">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1030998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B2C22BB-A64C-405C-A77A-768032C68443}" type="datetime1">
              <a:rPr lang="ru-RU" smtClean="0">
                <a:solidFill>
                  <a:srgbClr val="073E87"/>
                </a:solidFill>
              </a:rPr>
              <a:pPr>
                <a:defRPr/>
              </a:pPr>
              <a:t>08.06.2022</a:t>
            </a:fld>
            <a:endParaRPr lang="ru-RU">
              <a:solidFill>
                <a:srgbClr val="073E87"/>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73E87"/>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A0BDF6-AF57-445E-A2BF-3D6CBFD0D4B9}" type="slidenum">
              <a:rPr lang="ru-RU">
                <a:solidFill>
                  <a:srgbClr val="073E87"/>
                </a:solidFill>
              </a:rPr>
              <a:pPr>
                <a:defRPr/>
              </a:pPr>
              <a:t>‹#›</a:t>
            </a:fld>
            <a:endParaRPr lang="ru-RU">
              <a:solidFill>
                <a:srgbClr val="073E87"/>
              </a:solidFill>
            </a:endParaRPr>
          </a:p>
        </p:txBody>
      </p:sp>
    </p:spTree>
    <p:extLst>
      <p:ext uri="{BB962C8B-B14F-4D97-AF65-F5344CB8AC3E}">
        <p14:creationId xmlns:p14="http://schemas.microsoft.com/office/powerpoint/2010/main" val="296949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s://presentation-creation.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s://presentation-creation.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https://presentation-creation.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hyperlink" Target="https://presentation-creation.ru/"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hyperlink" Target="https://presentation-creation.ru/"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hyperlink" Target="https://presentation-creation.ru/"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image" Target="../media/image2.png"/><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1F84285C-78D7-4046-B340-14492E9E32B4}" type="datetimeFigureOut">
              <a:rPr lang="ru-RU" smtClean="0"/>
              <a:pPr>
                <a:defRPr/>
              </a:pPr>
              <a:t>08.06.2022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pPr>
                <a:defRPr/>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Lst>
  <p:transition spd="med">
    <p:fade/>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91707396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465392819"/>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2901630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853151035"/>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269661725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47622372"/>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a:defRPr/>
            </a:pPr>
            <a:fld id="{66E91F6B-E38E-44BC-A063-35F1CA483D71}" type="datetime1">
              <a:rPr lang="ru-RU" smtClean="0">
                <a:solidFill>
                  <a:srgbClr val="073E87"/>
                </a:solidFill>
              </a:rPr>
              <a:pPr>
                <a:defRPr/>
              </a:pPr>
              <a:t>08.06.2022</a:t>
            </a:fld>
            <a:endParaRPr lang="ru-RU">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a:defRPr/>
            </a:pPr>
            <a:fld id="{41D56FC0-AB68-4143-BAF3-D1D1EFF1CED2}" type="slidenum">
              <a:rPr lang="ru-RU" smtClean="0">
                <a:solidFill>
                  <a:srgbClr val="073E87"/>
                </a:solidFill>
              </a:rPr>
              <a:pPr>
                <a:defRPr/>
              </a:pPr>
              <a:t>‹#›</a:t>
            </a:fld>
            <a:endParaRPr lang="ru-RU">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15" name="Рисунок 14">
            <a:hlinkClick r:id="rId14"/>
          </p:cNvPr>
          <p:cNvPicPr>
            <a:picLocks noChangeAspect="1"/>
          </p:cNvPicPr>
          <p:nvPr userDrawn="1"/>
        </p:nvPicPr>
        <p:blipFill>
          <a:blip r:embed="rId15"/>
          <a:srcRect/>
          <a:stretch>
            <a:fillRect/>
          </a:stretch>
        </p:blipFill>
        <p:spPr bwMode="auto">
          <a:xfrm>
            <a:off x="-1620838" y="46038"/>
            <a:ext cx="757238" cy="757237"/>
          </a:xfrm>
          <a:prstGeom prst="rect">
            <a:avLst/>
          </a:prstGeom>
          <a:noFill/>
          <a:ln w="9525">
            <a:noFill/>
            <a:miter lim="800000"/>
            <a:headEnd/>
            <a:tailEnd/>
          </a:ln>
        </p:spPr>
      </p:pic>
    </p:spTree>
    <p:extLst>
      <p:ext uri="{BB962C8B-B14F-4D97-AF65-F5344CB8AC3E}">
        <p14:creationId xmlns:p14="http://schemas.microsoft.com/office/powerpoint/2010/main" val="103933134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Lst>
  <p:transition spd="med">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testportal.gov.ua/" TargetMode="External"/><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4.xml"/><Relationship Id="rId6" Type="http://schemas.openxmlformats.org/officeDocument/2006/relationships/hyperlink" Target="http://www.mon.gov.ua/" TargetMode="External"/><Relationship Id="rId5" Type="http://schemas.openxmlformats.org/officeDocument/2006/relationships/image" Target="../media/image8.png"/><Relationship Id="rId4" Type="http://schemas.openxmlformats.org/officeDocument/2006/relationships/hyperlink" Target="https://vstup.edbo.gov.u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pk.ddma.1952@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3212976"/>
            <a:ext cx="7920880" cy="1077218"/>
          </a:xfrm>
          <a:prstGeom prst="rect">
            <a:avLst/>
          </a:prstGeom>
          <a:noFill/>
        </p:spPr>
        <p:txBody>
          <a:bodyPr wrap="square" rtlCol="0">
            <a:spAutoFit/>
          </a:bodyPr>
          <a:lstStyle/>
          <a:p>
            <a:pPr algn="ctr" hangingPunct="0"/>
            <a:r>
              <a:rPr lang="uk-UA" sz="3200" b="1" dirty="0">
                <a:solidFill>
                  <a:srgbClr val="0000CC"/>
                </a:solidFill>
                <a:latin typeface="Times New Roman" panose="02020603050405020304" pitchFamily="18" charset="0"/>
                <a:cs typeface="Times New Roman" panose="02020603050405020304" pitchFamily="18" charset="0"/>
              </a:rPr>
              <a:t>«Вступна кампанія 2022 в Україні: зміни, деталі, роз’яснення»</a:t>
            </a:r>
            <a:endParaRPr lang="ru-RU"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1600" y="1628800"/>
            <a:ext cx="7416824" cy="1077218"/>
          </a:xfrm>
          <a:prstGeom prst="rect">
            <a:avLst/>
          </a:prstGeom>
          <a:noFill/>
        </p:spPr>
        <p:txBody>
          <a:bodyPr wrap="square" rtlCol="0">
            <a:spAutoFit/>
          </a:bodyPr>
          <a:lstStyle/>
          <a:p>
            <a:pPr algn="ctr"/>
            <a:r>
              <a:rPr lang="uk-UA" sz="3200" dirty="0" smtClean="0">
                <a:solidFill>
                  <a:srgbClr val="FF0000"/>
                </a:solidFill>
                <a:latin typeface="Times New Roman" panose="02020603050405020304" pitchFamily="18" charset="0"/>
                <a:cs typeface="Times New Roman" panose="02020603050405020304" pitchFamily="18" charset="0"/>
              </a:rPr>
              <a:t>Донбаська державна машинобудівна академія</a:t>
            </a:r>
            <a:endParaRPr lang="ru-RU" sz="3200" dirty="0">
              <a:solidFill>
                <a:srgbClr val="FF0000"/>
              </a:solidFill>
              <a:latin typeface="Times New Roman" panose="02020603050405020304" pitchFamily="18" charset="0"/>
              <a:cs typeface="Times New Roman" panose="02020603050405020304" pitchFamily="18" charset="0"/>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rbddmam"/>
          <p:cNvPicPr>
            <a:picLocks noGrp="1" noChangeAspect="1" noChangeArrowheads="1"/>
          </p:cNvPicPr>
          <p:nvPr>
            <p:ph type="ctrTitle"/>
          </p:nvPr>
        </p:nvPicPr>
        <p:blipFill>
          <a:blip r:embed="rId2"/>
          <a:stretch>
            <a:fillRect/>
          </a:stretch>
        </p:blipFill>
        <p:spPr>
          <a:xfrm>
            <a:off x="8028384" y="188640"/>
            <a:ext cx="851782" cy="974439"/>
          </a:xfrm>
          <a:effectLst>
            <a:softEdge rad="127000"/>
          </a:effectLst>
        </p:spPr>
      </p:pic>
      <p:pic>
        <p:nvPicPr>
          <p:cNvPr id="2" name="Рисунок 1"/>
          <p:cNvPicPr>
            <a:picLocks noChangeAspect="1"/>
          </p:cNvPicPr>
          <p:nvPr/>
        </p:nvPicPr>
        <p:blipFill>
          <a:blip r:embed="rId3"/>
          <a:stretch>
            <a:fillRect/>
          </a:stretch>
        </p:blipFill>
        <p:spPr>
          <a:xfrm>
            <a:off x="1115616" y="404664"/>
            <a:ext cx="6734787" cy="6264695"/>
          </a:xfrm>
          <a:prstGeom prst="rect">
            <a:avLst/>
          </a:prstGeom>
        </p:spPr>
      </p:pic>
    </p:spTree>
    <p:extLst>
      <p:ext uri="{BB962C8B-B14F-4D97-AF65-F5344CB8AC3E}">
        <p14:creationId xmlns:p14="http://schemas.microsoft.com/office/powerpoint/2010/main" val="25925342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1503" y="476672"/>
            <a:ext cx="7776863" cy="646331"/>
          </a:xfrm>
          <a:prstGeom prst="rect">
            <a:avLst/>
          </a:prstGeom>
          <a:noFill/>
        </p:spPr>
        <p:txBody>
          <a:bodyPr wrap="square" rtlCol="0">
            <a:spAutoFit/>
          </a:bodyPr>
          <a:lstStyle/>
          <a:p>
            <a:pPr algn="ctr"/>
            <a:r>
              <a:rPr lang="ru-RU" dirty="0" err="1" smtClean="0">
                <a:solidFill>
                  <a:prstClr val="white"/>
                </a:solidFill>
                <a:latin typeface="Times New Roman" pitchFamily="18" charset="0"/>
                <a:cs typeface="Times New Roman" pitchFamily="18" charset="0"/>
              </a:rPr>
              <a:t>Перелік</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спеціальностей</a:t>
            </a:r>
            <a:r>
              <a:rPr lang="ru-RU" dirty="0" smtClean="0">
                <a:solidFill>
                  <a:prstClr val="white"/>
                </a:solidFill>
                <a:latin typeface="Times New Roman" pitchFamily="18" charset="0"/>
                <a:cs typeface="Times New Roman" pitchFamily="18" charset="0"/>
              </a:rPr>
              <a:t> і </a:t>
            </a:r>
            <a:r>
              <a:rPr lang="ru-RU" dirty="0" err="1" smtClean="0">
                <a:solidFill>
                  <a:prstClr val="white"/>
                </a:solidFill>
                <a:latin typeface="Times New Roman" pitchFamily="18" charset="0"/>
                <a:cs typeface="Times New Roman" pitchFamily="18" charset="0"/>
              </a:rPr>
              <a:t>освітніх</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програм</a:t>
            </a:r>
            <a:r>
              <a:rPr lang="ru-RU" dirty="0" smtClean="0">
                <a:solidFill>
                  <a:prstClr val="white"/>
                </a:solidFill>
                <a:latin typeface="Times New Roman" pitchFamily="18" charset="0"/>
                <a:cs typeface="Times New Roman" pitchFamily="18" charset="0"/>
              </a:rPr>
              <a:t> для </a:t>
            </a:r>
            <a:r>
              <a:rPr lang="ru-RU" dirty="0" err="1" smtClean="0">
                <a:solidFill>
                  <a:prstClr val="white"/>
                </a:solidFill>
                <a:latin typeface="Times New Roman" pitchFamily="18" charset="0"/>
                <a:cs typeface="Times New Roman" pitchFamily="18" charset="0"/>
              </a:rPr>
              <a:t>подання</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заяв</a:t>
            </a:r>
            <a:r>
              <a:rPr lang="ru-RU" dirty="0" smtClean="0">
                <a:solidFill>
                  <a:prstClr val="white"/>
                </a:solidFill>
                <a:latin typeface="Times New Roman" pitchFamily="18" charset="0"/>
                <a:cs typeface="Times New Roman" pitchFamily="18" charset="0"/>
              </a:rPr>
              <a:t> та </a:t>
            </a:r>
            <a:r>
              <a:rPr lang="ru-RU" dirty="0" err="1" smtClean="0">
                <a:solidFill>
                  <a:prstClr val="white"/>
                </a:solidFill>
                <a:latin typeface="Times New Roman" pitchFamily="18" charset="0"/>
                <a:cs typeface="Times New Roman" pitchFamily="18" charset="0"/>
              </a:rPr>
              <a:t>документів</a:t>
            </a:r>
            <a:r>
              <a:rPr lang="ru-RU" dirty="0" smtClean="0">
                <a:solidFill>
                  <a:prstClr val="white"/>
                </a:solidFill>
                <a:latin typeface="Times New Roman" pitchFamily="18" charset="0"/>
                <a:cs typeface="Times New Roman" pitchFamily="18" charset="0"/>
              </a:rPr>
              <a:t>  </a:t>
            </a:r>
            <a:r>
              <a:rPr lang="ru-RU" dirty="0">
                <a:solidFill>
                  <a:prstClr val="white"/>
                </a:solidFill>
                <a:latin typeface="Times New Roman" pitchFamily="18" charset="0"/>
                <a:cs typeface="Times New Roman" pitchFamily="18" charset="0"/>
              </a:rPr>
              <a:t>до ДДМА на </a:t>
            </a:r>
            <a:r>
              <a:rPr lang="ru-RU" dirty="0" err="1">
                <a:solidFill>
                  <a:prstClr val="white"/>
                </a:solidFill>
                <a:latin typeface="Times New Roman" pitchFamily="18" charset="0"/>
                <a:cs typeface="Times New Roman" pitchFamily="18" charset="0"/>
              </a:rPr>
              <a:t>денну</a:t>
            </a:r>
            <a:r>
              <a:rPr lang="ru-RU" dirty="0">
                <a:solidFill>
                  <a:prstClr val="white"/>
                </a:solidFill>
                <a:latin typeface="Times New Roman" pitchFamily="18" charset="0"/>
                <a:cs typeface="Times New Roman" pitchFamily="18" charset="0"/>
              </a:rPr>
              <a:t> та </a:t>
            </a:r>
            <a:r>
              <a:rPr lang="ru-RU" dirty="0" err="1">
                <a:solidFill>
                  <a:prstClr val="white"/>
                </a:solidFill>
                <a:latin typeface="Times New Roman" pitchFamily="18" charset="0"/>
                <a:cs typeface="Times New Roman" pitchFamily="18" charset="0"/>
              </a:rPr>
              <a:t>заочну</a:t>
            </a:r>
            <a:r>
              <a:rPr lang="ru-RU" dirty="0">
                <a:solidFill>
                  <a:prstClr val="white"/>
                </a:solidFill>
                <a:latin typeface="Times New Roman" pitchFamily="18" charset="0"/>
                <a:cs typeface="Times New Roman" pitchFamily="18" charset="0"/>
              </a:rPr>
              <a:t> </a:t>
            </a:r>
            <a:r>
              <a:rPr lang="ru-RU" dirty="0" err="1">
                <a:solidFill>
                  <a:prstClr val="white"/>
                </a:solidFill>
                <a:latin typeface="Times New Roman" pitchFamily="18" charset="0"/>
                <a:cs typeface="Times New Roman" pitchFamily="18" charset="0"/>
              </a:rPr>
              <a:t>форми</a:t>
            </a:r>
            <a:r>
              <a:rPr lang="ru-RU" dirty="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здобуття</a:t>
            </a:r>
            <a:r>
              <a:rPr lang="ru-RU" dirty="0" smtClean="0">
                <a:solidFill>
                  <a:prstClr val="white"/>
                </a:solidFill>
                <a:latin typeface="Times New Roman" pitchFamily="18" charset="0"/>
                <a:cs typeface="Times New Roman" pitchFamily="18" charset="0"/>
              </a:rPr>
              <a:t> </a:t>
            </a:r>
            <a:r>
              <a:rPr lang="ru-RU" dirty="0" err="1" smtClean="0">
                <a:solidFill>
                  <a:prstClr val="white"/>
                </a:solidFill>
                <a:latin typeface="Times New Roman" pitchFamily="18" charset="0"/>
                <a:cs typeface="Times New Roman" pitchFamily="18" charset="0"/>
              </a:rPr>
              <a:t>освти</a:t>
            </a:r>
            <a:r>
              <a:rPr lang="ru-RU" dirty="0" smtClean="0">
                <a:solidFill>
                  <a:prstClr val="white"/>
                </a:solidFill>
                <a:latin typeface="Times New Roman" pitchFamily="18" charset="0"/>
                <a:cs typeface="Times New Roman" pitchFamily="18" charset="0"/>
              </a:rPr>
              <a:t> у 2022 р.</a:t>
            </a:r>
            <a:endParaRPr lang="ru-RU" dirty="0">
              <a:solidFill>
                <a:prstClr val="white"/>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tretch>
            <a:fillRect/>
          </a:stretch>
        </p:blipFill>
        <p:spPr>
          <a:xfrm>
            <a:off x="8028384" y="188640"/>
            <a:ext cx="851782" cy="974439"/>
          </a:xfrm>
          <a:prstGeom prst="rect">
            <a:avLst/>
          </a:prstGeom>
          <a:effectLst>
            <a:softEdge rad="127000"/>
          </a:effectLst>
        </p:spPr>
      </p:pic>
      <p:pic>
        <p:nvPicPr>
          <p:cNvPr id="3" name="Рисунок 2"/>
          <p:cNvPicPr>
            <a:picLocks noChangeAspect="1"/>
          </p:cNvPicPr>
          <p:nvPr/>
        </p:nvPicPr>
        <p:blipFill>
          <a:blip r:embed="rId3"/>
          <a:stretch>
            <a:fillRect/>
          </a:stretch>
        </p:blipFill>
        <p:spPr>
          <a:xfrm>
            <a:off x="899592" y="1268760"/>
            <a:ext cx="7377009" cy="5454884"/>
          </a:xfrm>
          <a:prstGeom prst="rect">
            <a:avLst/>
          </a:prstGeom>
        </p:spPr>
      </p:pic>
    </p:spTree>
    <p:extLst>
      <p:ext uri="{BB962C8B-B14F-4D97-AF65-F5344CB8AC3E}">
        <p14:creationId xmlns:p14="http://schemas.microsoft.com/office/powerpoint/2010/main" val="173990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Grp="1" noChangeAspect="1" noChangeArrowheads="1"/>
          </p:cNvPicPr>
          <p:nvPr>
            <p:ph idx="1"/>
          </p:nvPr>
        </p:nvPicPr>
        <p:blipFill>
          <a:blip r:embed="rId2"/>
          <a:srcRect l="4514" t="11639" r="25603" b="11446"/>
          <a:stretch>
            <a:fillRect/>
          </a:stretch>
        </p:blipFill>
        <p:spPr>
          <a:xfrm>
            <a:off x="3187471" y="3420388"/>
            <a:ext cx="5484991" cy="3273975"/>
          </a:xfrm>
          <a:effectLst>
            <a:softEdge rad="127000"/>
          </a:effectLst>
        </p:spPr>
      </p:pic>
      <p:sp>
        <p:nvSpPr>
          <p:cNvPr id="34818" name="Rectangle 5"/>
          <p:cNvSpPr>
            <a:spLocks noChangeArrowheads="1"/>
          </p:cNvSpPr>
          <p:nvPr/>
        </p:nvSpPr>
        <p:spPr bwMode="auto">
          <a:xfrm>
            <a:off x="321924" y="5085184"/>
            <a:ext cx="3097948" cy="1477328"/>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УЦОЯО </a:t>
            </a:r>
            <a:r>
              <a:rPr lang="uk-UA" altLang="uk-UA" b="1" dirty="0">
                <a:solidFill>
                  <a:srgbClr val="FFFF00"/>
                </a:solidFill>
                <a:latin typeface="Times New Roman" pitchFamily="18" charset="0"/>
                <a:cs typeface="Times New Roman" pitchFamily="18" charset="0"/>
              </a:rPr>
              <a:t>– </a:t>
            </a:r>
            <a:r>
              <a:rPr lang="en-US" altLang="uk-UA" b="1" dirty="0" smtClean="0">
                <a:solidFill>
                  <a:srgbClr val="FFFF00"/>
                </a:solidFill>
                <a:hlinkClick r:id="rId3"/>
              </a:rPr>
              <a:t>www.testportal.gov.ua</a:t>
            </a:r>
            <a:endParaRPr lang="uk-UA" altLang="uk-UA" b="1" dirty="0" smtClean="0">
              <a:solidFill>
                <a:srgbClr val="FFFF00"/>
              </a:solidFill>
            </a:endParaRPr>
          </a:p>
          <a:p>
            <a:r>
              <a:rPr lang="en-US" altLang="uk-UA" b="1" dirty="0" smtClean="0">
                <a:solidFill>
                  <a:srgbClr val="FFFF00"/>
                </a:solidFill>
              </a:rPr>
              <a:t> </a:t>
            </a:r>
            <a:r>
              <a:rPr lang="uk-UA" altLang="uk-UA" b="1" dirty="0" smtClean="0">
                <a:solidFill>
                  <a:srgbClr val="FFFF00"/>
                </a:solidFill>
              </a:rPr>
              <a:t>    </a:t>
            </a:r>
            <a:endParaRPr lang="uk-UA" altLang="uk-UA" dirty="0">
              <a:solidFill>
                <a:srgbClr val="FFFF00"/>
              </a:solidFill>
            </a:endParaRPr>
          </a:p>
          <a:p>
            <a:r>
              <a:rPr lang="uk-UA" altLang="uk-UA" b="1" dirty="0" smtClean="0">
                <a:solidFill>
                  <a:srgbClr val="FFFF00"/>
                </a:solidFill>
                <a:latin typeface="Times New Roman" pitchFamily="18" charset="0"/>
                <a:cs typeface="Times New Roman" pitchFamily="18" charset="0"/>
              </a:rPr>
              <a:t>ЄДЕБО </a:t>
            </a:r>
            <a:r>
              <a:rPr lang="uk-UA" altLang="uk-UA" b="1" dirty="0">
                <a:solidFill>
                  <a:srgbClr val="FFFF00"/>
                </a:solidFill>
                <a:latin typeface="Times New Roman" pitchFamily="18" charset="0"/>
                <a:cs typeface="Times New Roman" pitchFamily="18" charset="0"/>
              </a:rPr>
              <a:t>–  </a:t>
            </a:r>
            <a:r>
              <a:rPr lang="en-US" altLang="uk-UA" b="1" dirty="0">
                <a:solidFill>
                  <a:srgbClr val="FFFF00"/>
                </a:solidFill>
                <a:latin typeface="Arial" panose="020B0604020202020204" pitchFamily="34" charset="0"/>
                <a:cs typeface="Arial" panose="020B0604020202020204" pitchFamily="34" charset="0"/>
                <a:hlinkClick r:id="rId4"/>
              </a:rPr>
              <a:t>https://vstup.edbo.gov.ua</a:t>
            </a:r>
            <a:r>
              <a:rPr lang="en-US" altLang="uk-UA" b="1" dirty="0" smtClean="0">
                <a:solidFill>
                  <a:srgbClr val="FFFF00"/>
                </a:solidFill>
                <a:latin typeface="Arial" panose="020B0604020202020204" pitchFamily="34" charset="0"/>
                <a:cs typeface="Arial" panose="020B0604020202020204" pitchFamily="34" charset="0"/>
                <a:hlinkClick r:id="rId4"/>
              </a:rPr>
              <a:t>/</a:t>
            </a:r>
            <a:r>
              <a:rPr lang="uk-UA" altLang="uk-UA" b="1" dirty="0" smtClean="0">
                <a:solidFill>
                  <a:srgbClr val="FFFF00"/>
                </a:solidFill>
                <a:latin typeface="Arial" panose="020B0604020202020204" pitchFamily="34" charset="0"/>
                <a:cs typeface="Arial" panose="020B0604020202020204" pitchFamily="34" charset="0"/>
              </a:rPr>
              <a:t> </a:t>
            </a:r>
            <a:endParaRPr lang="ru-RU" b="1" u="sng"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34820" name="Picture 5" descr="Новый рисунок"/>
          <p:cNvPicPr>
            <a:picLocks noChangeAspect="1" noChangeArrowheads="1"/>
          </p:cNvPicPr>
          <p:nvPr/>
        </p:nvPicPr>
        <p:blipFill>
          <a:blip r:embed="rId5"/>
          <a:srcRect/>
          <a:stretch>
            <a:fillRect/>
          </a:stretch>
        </p:blipFill>
        <p:spPr bwMode="auto">
          <a:xfrm>
            <a:off x="4250316" y="666427"/>
            <a:ext cx="4638951" cy="2474541"/>
          </a:xfrm>
          <a:prstGeom prst="rect">
            <a:avLst/>
          </a:prstGeom>
          <a:noFill/>
          <a:ln w="9525">
            <a:noFill/>
            <a:miter lim="800000"/>
            <a:headEnd/>
            <a:tailEnd/>
          </a:ln>
          <a:effectLst>
            <a:softEdge rad="127000"/>
          </a:effectLst>
        </p:spPr>
      </p:pic>
      <p:sp>
        <p:nvSpPr>
          <p:cNvPr id="34821" name="Rectangle 6"/>
          <p:cNvSpPr>
            <a:spLocks noChangeArrowheads="1"/>
          </p:cNvSpPr>
          <p:nvPr/>
        </p:nvSpPr>
        <p:spPr bwMode="auto">
          <a:xfrm>
            <a:off x="321924" y="4268028"/>
            <a:ext cx="2982629" cy="646331"/>
          </a:xfrm>
          <a:prstGeom prst="rect">
            <a:avLst/>
          </a:prstGeom>
          <a:noFill/>
          <a:ln w="9525">
            <a:noFill/>
            <a:miter lim="800000"/>
            <a:headEnd/>
            <a:tailEnd/>
          </a:ln>
        </p:spPr>
        <p:txBody>
          <a:bodyPr wrap="square">
            <a:spAutoFit/>
          </a:bodyPr>
          <a:lstStyle/>
          <a:p>
            <a:r>
              <a:rPr lang="uk-UA" b="1" dirty="0">
                <a:solidFill>
                  <a:srgbClr val="FFFF00"/>
                </a:solidFill>
                <a:latin typeface="Times New Roman" pitchFamily="18" charset="0"/>
                <a:cs typeface="Times New Roman" pitchFamily="18" charset="0"/>
              </a:rPr>
              <a:t>МОН –</a:t>
            </a:r>
            <a:r>
              <a:rPr lang="uk-UA" dirty="0">
                <a:solidFill>
                  <a:srgbClr val="FFFF00"/>
                </a:solidFill>
              </a:rPr>
              <a:t>     </a:t>
            </a:r>
            <a:r>
              <a:rPr lang="en-US" b="1" dirty="0">
                <a:hlinkClick r:id="rId6"/>
              </a:rPr>
              <a:t>www.mon.gov.ua</a:t>
            </a:r>
            <a:endParaRPr lang="ru-RU" b="1" dirty="0"/>
          </a:p>
        </p:txBody>
      </p:sp>
      <p:sp>
        <p:nvSpPr>
          <p:cNvPr id="34822" name="Rectangle 7"/>
          <p:cNvSpPr>
            <a:spLocks noChangeArrowheads="1"/>
          </p:cNvSpPr>
          <p:nvPr/>
        </p:nvSpPr>
        <p:spPr bwMode="auto">
          <a:xfrm>
            <a:off x="273296" y="3501008"/>
            <a:ext cx="2967287" cy="523220"/>
          </a:xfrm>
          <a:prstGeom prst="rect">
            <a:avLst/>
          </a:prstGeom>
          <a:noFill/>
          <a:ln w="9525">
            <a:noFill/>
            <a:miter lim="800000"/>
            <a:headEnd/>
            <a:tailEnd/>
          </a:ln>
        </p:spPr>
        <p:txBody>
          <a:bodyPr wrap="none">
            <a:spAutoFit/>
          </a:bodyPr>
          <a:lstStyle/>
          <a:p>
            <a:r>
              <a:rPr lang="uk-UA" sz="2800" b="1" dirty="0">
                <a:solidFill>
                  <a:srgbClr val="0000CC"/>
                </a:solidFill>
                <a:latin typeface="Times New Roman" pitchFamily="18" charset="0"/>
                <a:cs typeface="Times New Roman" pitchFamily="18" charset="0"/>
              </a:rPr>
              <a:t>Корисні джерела</a:t>
            </a:r>
            <a:r>
              <a:rPr lang="uk-UA" i="1" dirty="0">
                <a:solidFill>
                  <a:schemeClr val="accent2"/>
                </a:solidFill>
              </a:rPr>
              <a:t>:</a:t>
            </a:r>
            <a:endParaRPr lang="ru-RU" i="1" dirty="0">
              <a:solidFill>
                <a:schemeClr val="accent2"/>
              </a:solidFill>
            </a:endParaRPr>
          </a:p>
        </p:txBody>
      </p:sp>
      <p:pic>
        <p:nvPicPr>
          <p:cNvPr id="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277" t="10097" r="18200" b="5048"/>
          <a:stretch/>
        </p:blipFill>
        <p:spPr bwMode="auto">
          <a:xfrm>
            <a:off x="289876" y="404664"/>
            <a:ext cx="3960440" cy="29758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05733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noChangeArrowheads="1"/>
          </p:cNvSpPr>
          <p:nvPr>
            <p:ph idx="1"/>
          </p:nvPr>
        </p:nvSpPr>
        <p:spPr>
          <a:xfrm>
            <a:off x="457200" y="3137852"/>
            <a:ext cx="8229600" cy="3459499"/>
          </a:xfrm>
        </p:spPr>
        <p:txBody>
          <a:bodyPr>
            <a:normAutofit fontScale="40000" lnSpcReduction="20000"/>
          </a:bodyPr>
          <a:lstStyle/>
          <a:p>
            <a:pPr algn="ctr">
              <a:lnSpc>
                <a:spcPct val="120000"/>
              </a:lnSpc>
              <a:buFontTx/>
              <a:buNone/>
            </a:pPr>
            <a:r>
              <a:rPr lang="ru-RU" sz="5000" b="1" dirty="0" smtClean="0">
                <a:solidFill>
                  <a:srgbClr val="0000CC"/>
                </a:solidFill>
                <a:latin typeface="Times New Roman" pitchFamily="18" charset="0"/>
                <a:cs typeface="Times New Roman" pitchFamily="18" charset="0"/>
              </a:rPr>
              <a:t>У </a:t>
            </a:r>
            <a:r>
              <a:rPr lang="ru-RU" sz="5000" b="1" dirty="0" err="1" smtClean="0">
                <a:solidFill>
                  <a:srgbClr val="0000CC"/>
                </a:solidFill>
                <a:latin typeface="Times New Roman" pitchFamily="18" charset="0"/>
                <a:cs typeface="Times New Roman" pitchFamily="18" charset="0"/>
              </a:rPr>
              <a:t>разі</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необхідності</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працівники</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Приймальної</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комісії</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допоможуть</a:t>
            </a:r>
            <a:r>
              <a:rPr lang="ru-RU" sz="5000" b="1" dirty="0" smtClean="0">
                <a:solidFill>
                  <a:srgbClr val="0000CC"/>
                </a:solidFill>
                <a:latin typeface="Times New Roman" pitchFamily="18" charset="0"/>
                <a:cs typeface="Times New Roman" pitchFamily="18" charset="0"/>
              </a:rPr>
              <a:t> вам у </a:t>
            </a:r>
            <a:r>
              <a:rPr lang="ru-RU" sz="5000" b="1" dirty="0" err="1" smtClean="0">
                <a:solidFill>
                  <a:srgbClr val="0000CC"/>
                </a:solidFill>
                <a:latin typeface="Times New Roman" pitchFamily="18" charset="0"/>
                <a:cs typeface="Times New Roman" pitchFamily="18" charset="0"/>
              </a:rPr>
              <a:t>вирішенні</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питань</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що</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стосуються</a:t>
            </a:r>
            <a:r>
              <a:rPr lang="ru-RU" sz="5000" b="1" dirty="0" smtClean="0">
                <a:solidFill>
                  <a:srgbClr val="0000CC"/>
                </a:solidFill>
                <a:latin typeface="Times New Roman" pitchFamily="18" charset="0"/>
                <a:cs typeface="Times New Roman" pitchFamily="18" charset="0"/>
              </a:rPr>
              <a:t> </a:t>
            </a:r>
            <a:r>
              <a:rPr lang="ru-RU" sz="5000" b="1" dirty="0" err="1" smtClean="0">
                <a:solidFill>
                  <a:srgbClr val="0000CC"/>
                </a:solidFill>
                <a:latin typeface="Times New Roman" pitchFamily="18" charset="0"/>
                <a:cs typeface="Times New Roman" pitchFamily="18" charset="0"/>
              </a:rPr>
              <a:t>вступу</a:t>
            </a:r>
            <a:r>
              <a:rPr lang="ru-RU" sz="5000" b="1" dirty="0" smtClean="0">
                <a:solidFill>
                  <a:srgbClr val="0000CC"/>
                </a:solidFill>
                <a:latin typeface="Times New Roman" pitchFamily="18" charset="0"/>
                <a:cs typeface="Times New Roman" pitchFamily="18" charset="0"/>
              </a:rPr>
              <a:t> до ДДМА </a:t>
            </a:r>
          </a:p>
          <a:p>
            <a:pPr algn="ctr">
              <a:lnSpc>
                <a:spcPct val="120000"/>
              </a:lnSpc>
              <a:buFontTx/>
              <a:buNone/>
            </a:pPr>
            <a:r>
              <a:rPr lang="ru-RU" sz="4500" b="1" dirty="0" err="1" smtClean="0">
                <a:solidFill>
                  <a:srgbClr val="0000CC"/>
                </a:solidFill>
                <a:latin typeface="Times New Roman" pitchFamily="18" charset="0"/>
                <a:cs typeface="Times New Roman" pitchFamily="18" charset="0"/>
              </a:rPr>
              <a:t>Донецька</a:t>
            </a:r>
            <a:r>
              <a:rPr lang="ru-RU" sz="4500" b="1" dirty="0" smtClean="0">
                <a:solidFill>
                  <a:srgbClr val="0000CC"/>
                </a:solidFill>
                <a:latin typeface="Times New Roman" pitchFamily="18" charset="0"/>
                <a:cs typeface="Times New Roman" pitchFamily="18" charset="0"/>
              </a:rPr>
              <a:t> область, м. </a:t>
            </a:r>
            <a:r>
              <a:rPr lang="ru-RU" sz="4500" b="1" dirty="0" err="1" smtClean="0">
                <a:solidFill>
                  <a:srgbClr val="0000CC"/>
                </a:solidFill>
                <a:latin typeface="Times New Roman" pitchFamily="18" charset="0"/>
                <a:cs typeface="Times New Roman" pitchFamily="18" charset="0"/>
              </a:rPr>
              <a:t>Краматорськ</a:t>
            </a:r>
            <a:r>
              <a:rPr lang="ru-RU" sz="4500" b="1" dirty="0" smtClean="0">
                <a:solidFill>
                  <a:srgbClr val="0000CC"/>
                </a:solidFill>
                <a:latin typeface="Times New Roman" pitchFamily="18" charset="0"/>
                <a:cs typeface="Times New Roman" pitchFamily="18" charset="0"/>
              </a:rPr>
              <a:t>, б-р. </a:t>
            </a:r>
            <a:r>
              <a:rPr lang="ru-RU" sz="4500" b="1" dirty="0" err="1" smtClean="0">
                <a:solidFill>
                  <a:srgbClr val="0000CC"/>
                </a:solidFill>
                <a:latin typeface="Times New Roman" pitchFamily="18" charset="0"/>
                <a:cs typeface="Times New Roman" pitchFamily="18" charset="0"/>
              </a:rPr>
              <a:t>Машинобудівників</a:t>
            </a:r>
            <a:r>
              <a:rPr lang="ru-RU" sz="4500" b="1" dirty="0" smtClean="0">
                <a:solidFill>
                  <a:srgbClr val="0000CC"/>
                </a:solidFill>
                <a:latin typeface="Times New Roman" pitchFamily="18" charset="0"/>
                <a:cs typeface="Times New Roman" pitchFamily="18" charset="0"/>
              </a:rPr>
              <a:t>, 39,  2-й корпус ДДМА, </a:t>
            </a:r>
            <a:r>
              <a:rPr lang="ru-RU" sz="4500" b="1" dirty="0" err="1" smtClean="0">
                <a:solidFill>
                  <a:srgbClr val="0000CC"/>
                </a:solidFill>
                <a:latin typeface="Times New Roman" pitchFamily="18" charset="0"/>
                <a:cs typeface="Times New Roman" pitchFamily="18" charset="0"/>
              </a:rPr>
              <a:t>каб</a:t>
            </a:r>
            <a:r>
              <a:rPr lang="ru-RU" sz="4500" b="1" dirty="0" smtClean="0">
                <a:solidFill>
                  <a:srgbClr val="0000CC"/>
                </a:solidFill>
                <a:latin typeface="Times New Roman" pitchFamily="18" charset="0"/>
                <a:cs typeface="Times New Roman" pitchFamily="18" charset="0"/>
              </a:rPr>
              <a:t>. 2214, 2216 </a:t>
            </a:r>
          </a:p>
          <a:p>
            <a:pPr algn="ctr">
              <a:lnSpc>
                <a:spcPct val="120000"/>
              </a:lnSpc>
              <a:buFontTx/>
              <a:buNone/>
            </a:pPr>
            <a:r>
              <a:rPr lang="ru-RU" sz="4500" b="1" dirty="0" err="1" smtClean="0">
                <a:solidFill>
                  <a:srgbClr val="0000CC"/>
                </a:solidFill>
                <a:latin typeface="Times New Roman" pitchFamily="18" charset="0"/>
                <a:cs typeface="Times New Roman" pitchFamily="18" charset="0"/>
              </a:rPr>
              <a:t>місто</a:t>
            </a:r>
            <a:r>
              <a:rPr lang="ru-RU" sz="4500" b="1" dirty="0" smtClean="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Краматорськ</a:t>
            </a:r>
            <a:r>
              <a:rPr lang="ru-RU" sz="4500" b="1" dirty="0">
                <a:solidFill>
                  <a:srgbClr val="0000CC"/>
                </a:solidFill>
                <a:latin typeface="Times New Roman" pitchFamily="18" charset="0"/>
                <a:cs typeface="Times New Roman" pitchFamily="18" charset="0"/>
              </a:rPr>
              <a:t>: +380503477849, +380660517489, (0626) 41-69-38; </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Луцьк</a:t>
            </a:r>
            <a:r>
              <a:rPr lang="ru-RU" sz="4500" b="1" dirty="0">
                <a:solidFill>
                  <a:srgbClr val="0000CC"/>
                </a:solidFill>
                <a:latin typeface="Times New Roman" pitchFamily="18" charset="0"/>
                <a:cs typeface="Times New Roman" pitchFamily="18" charset="0"/>
              </a:rPr>
              <a:t>: +380952455537;</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Кам’янське</a:t>
            </a:r>
            <a:r>
              <a:rPr lang="ru-RU" sz="4500" b="1" dirty="0">
                <a:solidFill>
                  <a:srgbClr val="0000CC"/>
                </a:solidFill>
                <a:latin typeface="Times New Roman" pitchFamily="18" charset="0"/>
                <a:cs typeface="Times New Roman" pitchFamily="18" charset="0"/>
              </a:rPr>
              <a:t>: +380993071669;</a:t>
            </a:r>
          </a:p>
          <a:p>
            <a:pPr algn="ctr">
              <a:lnSpc>
                <a:spcPct val="120000"/>
              </a:lnSpc>
              <a:buFontTx/>
              <a:buNone/>
            </a:pPr>
            <a:r>
              <a:rPr lang="ru-RU" sz="4500" b="1" dirty="0" err="1">
                <a:solidFill>
                  <a:srgbClr val="0000CC"/>
                </a:solidFill>
                <a:latin typeface="Times New Roman" pitchFamily="18" charset="0"/>
                <a:cs typeface="Times New Roman" pitchFamily="18" charset="0"/>
              </a:rPr>
              <a:t>місто</a:t>
            </a:r>
            <a:r>
              <a:rPr lang="ru-RU" sz="4500" b="1" dirty="0">
                <a:solidFill>
                  <a:srgbClr val="0000CC"/>
                </a:solidFill>
                <a:latin typeface="Times New Roman" pitchFamily="18" charset="0"/>
                <a:cs typeface="Times New Roman" pitchFamily="18" charset="0"/>
              </a:rPr>
              <a:t> </a:t>
            </a:r>
            <a:r>
              <a:rPr lang="ru-RU" sz="4500" b="1" dirty="0" err="1">
                <a:solidFill>
                  <a:srgbClr val="0000CC"/>
                </a:solidFill>
                <a:latin typeface="Times New Roman" pitchFamily="18" charset="0"/>
                <a:cs typeface="Times New Roman" pitchFamily="18" charset="0"/>
              </a:rPr>
              <a:t>Тернопіль</a:t>
            </a:r>
            <a:r>
              <a:rPr lang="ru-RU" sz="4500" b="1" dirty="0">
                <a:solidFill>
                  <a:srgbClr val="0000CC"/>
                </a:solidFill>
                <a:latin typeface="Times New Roman" pitchFamily="18" charset="0"/>
                <a:cs typeface="Times New Roman" pitchFamily="18" charset="0"/>
              </a:rPr>
              <a:t>: +380663360808.</a:t>
            </a:r>
          </a:p>
          <a:p>
            <a:pPr algn="ctr">
              <a:lnSpc>
                <a:spcPct val="80000"/>
              </a:lnSpc>
              <a:buFontTx/>
              <a:buNone/>
            </a:pPr>
            <a:endParaRPr lang="ru-RU" sz="4500" b="1" dirty="0" smtClean="0">
              <a:solidFill>
                <a:srgbClr val="0000CC"/>
              </a:solidFill>
              <a:latin typeface="Times New Roman" pitchFamily="18" charset="0"/>
              <a:cs typeface="Times New Roman" pitchFamily="18" charset="0"/>
            </a:endParaRPr>
          </a:p>
          <a:p>
            <a:pPr algn="ctr">
              <a:lnSpc>
                <a:spcPct val="80000"/>
              </a:lnSpc>
              <a:buFontTx/>
              <a:buNone/>
            </a:pPr>
            <a:r>
              <a:rPr lang="ru-RU" sz="4500" b="1" dirty="0" err="1" smtClean="0">
                <a:solidFill>
                  <a:srgbClr val="0000CC"/>
                </a:solidFill>
                <a:latin typeface="Times New Roman" pitchFamily="18" charset="0"/>
                <a:cs typeface="Times New Roman" pitchFamily="18" charset="0"/>
              </a:rPr>
              <a:t>email</a:t>
            </a:r>
            <a:r>
              <a:rPr lang="ru-RU" sz="4500" b="1" dirty="0" smtClean="0">
                <a:solidFill>
                  <a:srgbClr val="0000CC"/>
                </a:solidFill>
                <a:latin typeface="Times New Roman" pitchFamily="18" charset="0"/>
                <a:cs typeface="Times New Roman" pitchFamily="18" charset="0"/>
              </a:rPr>
              <a:t>: </a:t>
            </a:r>
            <a:r>
              <a:rPr lang="de-DE" sz="4500" b="1" dirty="0">
                <a:solidFill>
                  <a:srgbClr val="0000CC"/>
                </a:solidFill>
                <a:latin typeface="Times New Roman" pitchFamily="18" charset="0"/>
                <a:cs typeface="Times New Roman" pitchFamily="18" charset="0"/>
              </a:rPr>
              <a:t>pk.ddma.1952@gmail.com</a:t>
            </a:r>
            <a:r>
              <a:rPr lang="ru-RU" sz="4500" b="1" dirty="0" smtClean="0">
                <a:solidFill>
                  <a:srgbClr val="0000CC"/>
                </a:solidFill>
                <a:latin typeface="Times New Roman" pitchFamily="18" charset="0"/>
                <a:cs typeface="Times New Roman" pitchFamily="18" charset="0"/>
              </a:rPr>
              <a:t> </a:t>
            </a:r>
          </a:p>
          <a:p>
            <a:pPr algn="ctr">
              <a:lnSpc>
                <a:spcPct val="80000"/>
              </a:lnSpc>
              <a:buFontTx/>
              <a:buNone/>
            </a:pPr>
            <a:r>
              <a:rPr lang="ru-RU" sz="4500" b="1" dirty="0" smtClean="0">
                <a:solidFill>
                  <a:srgbClr val="0000CC"/>
                </a:solidFill>
                <a:latin typeface="Times New Roman" pitchFamily="18" charset="0"/>
                <a:cs typeface="Times New Roman" pitchFamily="18" charset="0"/>
              </a:rPr>
              <a:t>Сайт </a:t>
            </a:r>
            <a:r>
              <a:rPr lang="ru-RU" sz="4500" b="1" dirty="0" err="1" smtClean="0">
                <a:solidFill>
                  <a:srgbClr val="0000CC"/>
                </a:solidFill>
                <a:latin typeface="Times New Roman" pitchFamily="18" charset="0"/>
                <a:cs typeface="Times New Roman" pitchFamily="18" charset="0"/>
              </a:rPr>
              <a:t>академії</a:t>
            </a:r>
            <a:r>
              <a:rPr lang="ru-RU" sz="4500" b="1" dirty="0" smtClean="0">
                <a:solidFill>
                  <a:srgbClr val="0000CC"/>
                </a:solidFill>
                <a:latin typeface="Times New Roman" pitchFamily="18" charset="0"/>
                <a:cs typeface="Times New Roman" pitchFamily="18" charset="0"/>
              </a:rPr>
              <a:t>: www.dgma.donetsk.</a:t>
            </a:r>
            <a:r>
              <a:rPr lang="en-US" sz="4500" b="1" dirty="0" err="1" smtClean="0">
                <a:solidFill>
                  <a:srgbClr val="0000CC"/>
                </a:solidFill>
                <a:latin typeface="Times New Roman" pitchFamily="18" charset="0"/>
                <a:cs typeface="Times New Roman" pitchFamily="18" charset="0"/>
              </a:rPr>
              <a:t>ua</a:t>
            </a:r>
            <a:r>
              <a:rPr lang="ru-RU" sz="4500" b="1" dirty="0" smtClean="0">
                <a:solidFill>
                  <a:srgbClr val="0000CC"/>
                </a:solidFill>
                <a:latin typeface="Times New Roman" pitchFamily="18" charset="0"/>
                <a:cs typeface="Times New Roman" pitchFamily="18" charset="0"/>
              </a:rPr>
              <a:t> </a:t>
            </a:r>
          </a:p>
          <a:p>
            <a:pPr>
              <a:lnSpc>
                <a:spcPct val="80000"/>
              </a:lnSpc>
            </a:pPr>
            <a:endParaRPr lang="ru-RU" sz="2000" dirty="0" smtClean="0">
              <a:solidFill>
                <a:srgbClr val="0000CC"/>
              </a:solidFill>
              <a:latin typeface="Times New Roman" pitchFamily="18" charset="0"/>
              <a:cs typeface="Times New Roman" pitchFamily="18" charset="0"/>
            </a:endParaRPr>
          </a:p>
        </p:txBody>
      </p:sp>
      <p:pic>
        <p:nvPicPr>
          <p:cNvPr id="49154" name="Picture 5" descr="2016-06-13_vypuskniki"/>
          <p:cNvPicPr>
            <a:picLocks noChangeAspect="1" noChangeArrowheads="1"/>
          </p:cNvPicPr>
          <p:nvPr/>
        </p:nvPicPr>
        <p:blipFill>
          <a:blip r:embed="rId2"/>
          <a:srcRect/>
          <a:stretch>
            <a:fillRect/>
          </a:stretch>
        </p:blipFill>
        <p:spPr bwMode="auto">
          <a:xfrm>
            <a:off x="0" y="0"/>
            <a:ext cx="9144000" cy="2608263"/>
          </a:xfrm>
          <a:prstGeom prst="rect">
            <a:avLst/>
          </a:prstGeom>
          <a:noFill/>
          <a:ln w="9525">
            <a:noFill/>
            <a:miter lim="800000"/>
            <a:headEnd/>
            <a:tailEnd/>
          </a:ln>
        </p:spPr>
      </p:pic>
      <p:sp>
        <p:nvSpPr>
          <p:cNvPr id="49155" name="Text Box 6"/>
          <p:cNvSpPr txBox="1">
            <a:spLocks noChangeArrowheads="1"/>
          </p:cNvSpPr>
          <p:nvPr/>
        </p:nvSpPr>
        <p:spPr bwMode="auto">
          <a:xfrm>
            <a:off x="0" y="2608263"/>
            <a:ext cx="8964488" cy="523220"/>
          </a:xfrm>
          <a:prstGeom prst="rect">
            <a:avLst/>
          </a:prstGeom>
          <a:noFill/>
          <a:ln w="9525">
            <a:noFill/>
            <a:miter lim="800000"/>
            <a:headEnd/>
            <a:tailEnd/>
          </a:ln>
        </p:spPr>
        <p:txBody>
          <a:bodyPr wrap="square">
            <a:spAutoFit/>
          </a:bodyPr>
          <a:lstStyle/>
          <a:p>
            <a:pPr algn="ctr"/>
            <a:r>
              <a:rPr lang="uk-UA" sz="2800" b="1" dirty="0">
                <a:solidFill>
                  <a:srgbClr val="0000CC"/>
                </a:solidFill>
                <a:latin typeface="Times New Roman" pitchFamily="18" charset="0"/>
              </a:rPr>
              <a:t>Ласкаво </a:t>
            </a:r>
            <a:r>
              <a:rPr lang="uk-UA" sz="2800" b="1" dirty="0" smtClean="0">
                <a:solidFill>
                  <a:srgbClr val="0000CC"/>
                </a:solidFill>
                <a:latin typeface="Times New Roman" pitchFamily="18" charset="0"/>
              </a:rPr>
              <a:t>запрошуємо </a:t>
            </a:r>
            <a:r>
              <a:rPr lang="uk-UA" sz="2800" b="1" dirty="0">
                <a:solidFill>
                  <a:srgbClr val="0000CC"/>
                </a:solidFill>
                <a:latin typeface="Times New Roman" pitchFamily="18" charset="0"/>
              </a:rPr>
              <a:t>до </a:t>
            </a:r>
            <a:r>
              <a:rPr lang="uk-UA" sz="2800" b="1" dirty="0" smtClean="0">
                <a:solidFill>
                  <a:srgbClr val="0000CC"/>
                </a:solidFill>
                <a:latin typeface="Times New Roman" pitchFamily="18" charset="0"/>
              </a:rPr>
              <a:t>навчання!</a:t>
            </a:r>
            <a:endParaRPr lang="ru-RU" sz="2800" b="1" dirty="0">
              <a:solidFill>
                <a:srgbClr val="0000CC"/>
              </a:solidFill>
              <a:latin typeface="Times New Roman" pitchFamily="18" charset="0"/>
            </a:endParaRPr>
          </a:p>
        </p:txBody>
      </p:sp>
    </p:spTree>
    <p:extLst>
      <p:ext uri="{BB962C8B-B14F-4D97-AF65-F5344CB8AC3E}">
        <p14:creationId xmlns:p14="http://schemas.microsoft.com/office/powerpoint/2010/main" val="118557876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71828" y="1443854"/>
            <a:ext cx="8392319" cy="1477328"/>
          </a:xfrm>
        </p:spPr>
        <p:txBody>
          <a:bodyPr>
            <a:noAutofit/>
          </a:bodyPr>
          <a:lstStyle/>
          <a:p>
            <a:pPr algn="just"/>
            <a:r>
              <a:rPr lang="ru-RU" sz="1800" dirty="0">
                <a:solidFill>
                  <a:srgbClr val="0000CC"/>
                </a:solidFill>
                <a:latin typeface="Times New Roman" pitchFamily="18" charset="0"/>
                <a:cs typeface="Times New Roman" pitchFamily="18" charset="0"/>
              </a:rPr>
              <a:t>       </a:t>
            </a:r>
            <a:r>
              <a:rPr lang="ru-RU" sz="2000" b="1" dirty="0" smtClean="0">
                <a:solidFill>
                  <a:srgbClr val="0000CC"/>
                </a:solidFill>
                <a:latin typeface="Times New Roman" pitchFamily="18" charset="0"/>
                <a:cs typeface="Times New Roman" pitchFamily="18" charset="0"/>
              </a:rPr>
              <a:t>МТНК</a:t>
            </a:r>
            <a:r>
              <a:rPr lang="ru-RU" sz="2000" dirty="0" smtClean="0">
                <a:solidFill>
                  <a:srgbClr val="0000CC"/>
                </a:solidFill>
                <a:latin typeface="Times New Roman" pitchFamily="18" charset="0"/>
                <a:cs typeface="Times New Roman" pitchFamily="18" charset="0"/>
              </a:rPr>
              <a:t> – </a:t>
            </a:r>
            <a:r>
              <a:rPr lang="ru-RU" sz="2000" dirty="0">
                <a:solidFill>
                  <a:srgbClr val="0000CC"/>
                </a:solidFill>
                <a:latin typeface="Times New Roman" pitchFamily="18" charset="0"/>
                <a:cs typeface="Times New Roman" pitchFamily="18" charset="0"/>
              </a:rPr>
              <a:t>форма </a:t>
            </a:r>
            <a:r>
              <a:rPr lang="ru-RU" sz="2000" dirty="0" err="1">
                <a:solidFill>
                  <a:srgbClr val="0000CC"/>
                </a:solidFill>
                <a:latin typeface="Times New Roman" pitchFamily="18" charset="0"/>
                <a:cs typeface="Times New Roman" pitchFamily="18" charset="0"/>
              </a:rPr>
              <a:t>вступного</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випробування</a:t>
            </a:r>
            <a:r>
              <a:rPr lang="ru-RU" sz="2000" dirty="0">
                <a:solidFill>
                  <a:srgbClr val="0000CC"/>
                </a:solidFill>
                <a:latin typeface="Times New Roman" pitchFamily="18" charset="0"/>
                <a:cs typeface="Times New Roman" pitchFamily="18" charset="0"/>
              </a:rPr>
              <a:t> для </a:t>
            </a:r>
            <a:r>
              <a:rPr lang="ru-RU" sz="2000" dirty="0" err="1">
                <a:solidFill>
                  <a:srgbClr val="0000CC"/>
                </a:solidFill>
                <a:latin typeface="Times New Roman" pitchFamily="18" charset="0"/>
                <a:cs typeface="Times New Roman" pitchFamily="18" charset="0"/>
              </a:rPr>
              <a:t>вступу</a:t>
            </a:r>
            <a:r>
              <a:rPr lang="ru-RU" sz="2000" dirty="0">
                <a:solidFill>
                  <a:srgbClr val="0000CC"/>
                </a:solidFill>
                <a:latin typeface="Times New Roman" pitchFamily="18" charset="0"/>
                <a:cs typeface="Times New Roman" pitchFamily="18" charset="0"/>
              </a:rPr>
              <a:t> на </a:t>
            </a:r>
            <a:r>
              <a:rPr lang="ru-RU" sz="2000" dirty="0" err="1">
                <a:solidFill>
                  <a:srgbClr val="0000CC"/>
                </a:solidFill>
                <a:latin typeface="Times New Roman" pitchFamily="18" charset="0"/>
                <a:cs typeface="Times New Roman" pitchFamily="18" charset="0"/>
              </a:rPr>
              <a:t>навчання</a:t>
            </a:r>
            <a:r>
              <a:rPr lang="ru-RU" sz="2000" dirty="0">
                <a:solidFill>
                  <a:srgbClr val="0000CC"/>
                </a:solidFill>
                <a:latin typeface="Times New Roman" pitchFamily="18" charset="0"/>
                <a:cs typeface="Times New Roman" pitchFamily="18" charset="0"/>
              </a:rPr>
              <a:t> для </a:t>
            </a:r>
            <a:r>
              <a:rPr lang="ru-RU" sz="2000" dirty="0" err="1">
                <a:solidFill>
                  <a:srgbClr val="0000CC"/>
                </a:solidFill>
                <a:latin typeface="Times New Roman" pitchFamily="18" charset="0"/>
                <a:cs typeface="Times New Roman" pitchFamily="18" charset="0"/>
              </a:rPr>
              <a:t>здобуття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ступеня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магістра</a:t>
            </a:r>
            <a:r>
              <a:rPr lang="ru-RU" sz="2000" dirty="0">
                <a:solidFill>
                  <a:srgbClr val="0000CC"/>
                </a:solidFill>
                <a:latin typeface="Times New Roman" pitchFamily="18" charset="0"/>
                <a:cs typeface="Times New Roman" pitchFamily="18" charset="0"/>
              </a:rPr>
              <a:t> на </a:t>
            </a:r>
            <a:r>
              <a:rPr lang="ru-RU" sz="2000" dirty="0" err="1">
                <a:solidFill>
                  <a:srgbClr val="0000CC"/>
                </a:solidFill>
                <a:latin typeface="Times New Roman" pitchFamily="18" charset="0"/>
                <a:cs typeface="Times New Roman" pitchFamily="18" charset="0"/>
              </a:rPr>
              <a:t>основі</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здобутого</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ступеня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вищої</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освіти</a:t>
            </a:r>
            <a:r>
              <a:rPr lang="ru-RU" sz="2000" dirty="0">
                <a:solidFill>
                  <a:srgbClr val="0000CC"/>
                </a:solidFill>
                <a:latin typeface="Times New Roman" pitchFamily="18" charset="0"/>
                <a:cs typeface="Times New Roman" pitchFamily="18" charset="0"/>
              </a:rPr>
              <a:t> бакалавра, яка </a:t>
            </a:r>
            <a:r>
              <a:rPr lang="ru-RU" sz="2000" dirty="0" err="1">
                <a:solidFill>
                  <a:srgbClr val="0000CC"/>
                </a:solidFill>
                <a:latin typeface="Times New Roman" pitchFamily="18" charset="0"/>
                <a:cs typeface="Times New Roman" pitchFamily="18" charset="0"/>
              </a:rPr>
              <a:t>передбачає</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оцінювання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готовності</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вступника</a:t>
            </a:r>
            <a:r>
              <a:rPr lang="ru-RU" sz="2000" dirty="0">
                <a:solidFill>
                  <a:srgbClr val="0000CC"/>
                </a:solidFill>
                <a:latin typeface="Times New Roman" pitchFamily="18" charset="0"/>
                <a:cs typeface="Times New Roman" pitchFamily="18" charset="0"/>
              </a:rPr>
              <a:t> до </a:t>
            </a:r>
            <a:r>
              <a:rPr lang="ru-RU" sz="2000" dirty="0" err="1">
                <a:solidFill>
                  <a:srgbClr val="0000CC"/>
                </a:solidFill>
                <a:latin typeface="Times New Roman" pitchFamily="18" charset="0"/>
                <a:cs typeface="Times New Roman" pitchFamily="18" charset="0"/>
              </a:rPr>
              <a:t>опанування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освітньої</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програми</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магістерського</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рівня</a:t>
            </a:r>
            <a:r>
              <a:rPr lang="ru-RU" sz="2000" dirty="0">
                <a:solidFill>
                  <a:srgbClr val="0000CC"/>
                </a:solidFill>
                <a:latin typeface="Times New Roman" pitchFamily="18" charset="0"/>
                <a:cs typeface="Times New Roman" pitchFamily="18" charset="0"/>
              </a:rPr>
              <a:t>, яке </a:t>
            </a:r>
            <a:r>
              <a:rPr lang="ru-RU" sz="2000" dirty="0" err="1">
                <a:solidFill>
                  <a:srgbClr val="0000CC"/>
                </a:solidFill>
                <a:latin typeface="Times New Roman" pitchFamily="18" charset="0"/>
                <a:cs typeface="Times New Roman" pitchFamily="18" charset="0"/>
              </a:rPr>
              <a:t>здійснюється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Українським</a:t>
            </a:r>
            <a:r>
              <a:rPr lang="ru-RU" sz="2000" dirty="0">
                <a:solidFill>
                  <a:srgbClr val="0000CC"/>
                </a:solidFill>
                <a:latin typeface="Times New Roman" pitchFamily="18" charset="0"/>
                <a:cs typeface="Times New Roman" pitchFamily="18" charset="0"/>
              </a:rPr>
              <a:t> центром </a:t>
            </a:r>
            <a:r>
              <a:rPr lang="ru-RU" sz="2000" dirty="0" err="1">
                <a:solidFill>
                  <a:srgbClr val="0000CC"/>
                </a:solidFill>
                <a:latin typeface="Times New Roman" pitchFamily="18" charset="0"/>
                <a:cs typeface="Times New Roman" pitchFamily="18" charset="0"/>
              </a:rPr>
              <a:t>оцінювання</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якості</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освіти</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відповідно</a:t>
            </a:r>
            <a:r>
              <a:rPr lang="ru-RU" sz="2000" dirty="0">
                <a:solidFill>
                  <a:srgbClr val="0000CC"/>
                </a:solidFill>
                <a:latin typeface="Times New Roman" pitchFamily="18" charset="0"/>
                <a:cs typeface="Times New Roman" pitchFamily="18" charset="0"/>
              </a:rPr>
              <a:t> до </a:t>
            </a:r>
            <a:r>
              <a:rPr lang="ru-RU" sz="2000" dirty="0" err="1">
                <a:solidFill>
                  <a:srgbClr val="0000CC"/>
                </a:solidFill>
                <a:latin typeface="Times New Roman" pitchFamily="18" charset="0"/>
                <a:cs typeface="Times New Roman" pitchFamily="18" charset="0"/>
              </a:rPr>
              <a:t>законодавства</a:t>
            </a:r>
            <a:r>
              <a:rPr lang="ru-RU" sz="2000" dirty="0">
                <a:solidFill>
                  <a:srgbClr val="0000CC"/>
                </a:solidFill>
                <a:latin typeface="Times New Roman" pitchFamily="18" charset="0"/>
                <a:cs typeface="Times New Roman" pitchFamily="18" charset="0"/>
              </a:rPr>
              <a:t>; </a:t>
            </a:r>
            <a:endParaRPr lang="ru-RU" sz="2000" dirty="0">
              <a:solidFill>
                <a:srgbClr val="0000CC"/>
              </a:solidFill>
              <a:latin typeface="Times New Roman" pitchFamily="18" charset="0"/>
              <a:cs typeface="Times New Roman" pitchFamily="18"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Объект 1"/>
          <p:cNvSpPr>
            <a:spLocks noGrp="1"/>
          </p:cNvSpPr>
          <p:nvPr>
            <p:ph idx="1"/>
          </p:nvPr>
        </p:nvSpPr>
        <p:spPr>
          <a:xfrm>
            <a:off x="363386" y="3051279"/>
            <a:ext cx="8229220" cy="941422"/>
          </a:xfrm>
        </p:spPr>
        <p:txBody>
          <a:bodyPr>
            <a:normAutofit lnSpcReduction="10000"/>
          </a:bodyPr>
          <a:lstStyle/>
          <a:p>
            <a:pPr marL="0" indent="0" algn="just">
              <a:buNone/>
            </a:pPr>
            <a:r>
              <a:rPr lang="ru-RU" sz="1800" dirty="0" smtClean="0">
                <a:solidFill>
                  <a:srgbClr val="0000CC"/>
                </a:solidFill>
                <a:latin typeface="Times New Roman" panose="02020603050405020304" pitchFamily="18" charset="0"/>
                <a:cs typeface="Times New Roman" panose="02020603050405020304" pitchFamily="18" charset="0"/>
              </a:rPr>
              <a:t>      </a:t>
            </a:r>
            <a:r>
              <a:rPr lang="ru-RU" sz="2000" dirty="0" smtClean="0">
                <a:solidFill>
                  <a:srgbClr val="0000CC"/>
                </a:solidFill>
                <a:latin typeface="Times New Roman" panose="02020603050405020304" pitchFamily="18" charset="0"/>
                <a:cs typeface="Times New Roman" panose="02020603050405020304" pitchFamily="18" charset="0"/>
              </a:rPr>
              <a:t>Для </a:t>
            </a:r>
            <a:r>
              <a:rPr lang="ru-RU" sz="2000" dirty="0" err="1">
                <a:solidFill>
                  <a:srgbClr val="0000CC"/>
                </a:solidFill>
                <a:latin typeface="Times New Roman" panose="02020603050405020304" pitchFamily="18" charset="0"/>
                <a:cs typeface="Times New Roman" panose="02020603050405020304" pitchFamily="18" charset="0"/>
              </a:rPr>
              <a:t>вступу</a:t>
            </a:r>
            <a:r>
              <a:rPr lang="ru-RU" sz="2000" dirty="0">
                <a:solidFill>
                  <a:srgbClr val="0000CC"/>
                </a:solidFill>
                <a:latin typeface="Times New Roman" panose="02020603050405020304" pitchFamily="18" charset="0"/>
                <a:cs typeface="Times New Roman" panose="02020603050405020304" pitchFamily="18" charset="0"/>
              </a:rPr>
              <a:t> на </a:t>
            </a:r>
            <a:r>
              <a:rPr lang="ru-RU" sz="2000" dirty="0" err="1" smtClean="0">
                <a:solidFill>
                  <a:srgbClr val="0000CC"/>
                </a:solidFill>
                <a:latin typeface="Times New Roman" panose="02020603050405020304" pitchFamily="18" charset="0"/>
                <a:cs typeface="Times New Roman" panose="02020603050405020304" pitchFamily="18" charset="0"/>
              </a:rPr>
              <a:t>кон’юктурні</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спеціальності</a:t>
            </a:r>
            <a:r>
              <a:rPr lang="ru-RU" sz="2000" dirty="0" smtClean="0">
                <a:solidFill>
                  <a:srgbClr val="0000CC"/>
                </a:solidFill>
                <a:latin typeface="Times New Roman" panose="02020603050405020304" pitchFamily="18" charset="0"/>
                <a:cs typeface="Times New Roman" panose="02020603050405020304" pitchFamily="18" charset="0"/>
              </a:rPr>
              <a:t> на </a:t>
            </a:r>
            <a:r>
              <a:rPr lang="ru-RU" sz="2000" dirty="0" err="1">
                <a:solidFill>
                  <a:srgbClr val="0000CC"/>
                </a:solidFill>
                <a:latin typeface="Times New Roman" panose="02020603050405020304" pitchFamily="18" charset="0"/>
                <a:cs typeface="Times New Roman" panose="02020603050405020304" pitchFamily="18" charset="0"/>
              </a:rPr>
              <a:t>здобуття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ступеня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магістра</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smtClean="0">
                <a:solidFill>
                  <a:srgbClr val="0000CC"/>
                </a:solidFill>
                <a:latin typeface="Times New Roman" panose="02020603050405020304" pitchFamily="18" charset="0"/>
                <a:cs typeface="Times New Roman" panose="02020603050405020304" pitchFamily="18" charset="0"/>
              </a:rPr>
              <a:t>будуть</a:t>
            </a:r>
            <a:r>
              <a:rPr lang="ru-RU" sz="2000" dirty="0" smtClean="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використовувати</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результати</a:t>
            </a:r>
            <a:r>
              <a:rPr lang="ru-RU" sz="2000" dirty="0">
                <a:solidFill>
                  <a:srgbClr val="0000CC"/>
                </a:solidFill>
                <a:latin typeface="Times New Roman" panose="02020603050405020304" pitchFamily="18" charset="0"/>
                <a:cs typeface="Times New Roman" panose="02020603050405020304" pitchFamily="18" charset="0"/>
              </a:rPr>
              <a:t> </a:t>
            </a:r>
            <a:r>
              <a:rPr lang="ru-RU" sz="2000" b="1" dirty="0" err="1" smtClean="0">
                <a:solidFill>
                  <a:srgbClr val="0000CC"/>
                </a:solidFill>
                <a:latin typeface="Times New Roman" panose="02020603050405020304" pitchFamily="18" charset="0"/>
                <a:cs typeface="Times New Roman" panose="02020603050405020304" pitchFamily="18" charset="0"/>
              </a:rPr>
              <a:t>магістерського</a:t>
            </a:r>
            <a:r>
              <a:rPr lang="ru-RU" sz="2000" b="1" dirty="0" smtClean="0">
                <a:solidFill>
                  <a:srgbClr val="0000CC"/>
                </a:solidFill>
                <a:latin typeface="Times New Roman" panose="02020603050405020304" pitchFamily="18" charset="0"/>
                <a:cs typeface="Times New Roman" panose="02020603050405020304" pitchFamily="18" charset="0"/>
              </a:rPr>
              <a:t> тесту </a:t>
            </a:r>
            <a:r>
              <a:rPr lang="ru-RU" sz="2000" b="1" dirty="0" err="1" smtClean="0">
                <a:solidFill>
                  <a:srgbClr val="0000CC"/>
                </a:solidFill>
                <a:latin typeface="Times New Roman" panose="02020603050405020304" pitchFamily="18" charset="0"/>
                <a:cs typeface="Times New Roman" panose="02020603050405020304" pitchFamily="18" charset="0"/>
              </a:rPr>
              <a:t>навчальної</a:t>
            </a:r>
            <a:r>
              <a:rPr lang="ru-RU" sz="2000" b="1" dirty="0" smtClean="0">
                <a:solidFill>
                  <a:srgbClr val="0000CC"/>
                </a:solidFill>
                <a:latin typeface="Times New Roman" panose="02020603050405020304" pitchFamily="18" charset="0"/>
                <a:cs typeface="Times New Roman" panose="02020603050405020304" pitchFamily="18" charset="0"/>
              </a:rPr>
              <a:t> </a:t>
            </a:r>
            <a:r>
              <a:rPr lang="ru-RU" sz="2000" b="1" dirty="0" err="1" smtClean="0">
                <a:solidFill>
                  <a:srgbClr val="0000CC"/>
                </a:solidFill>
                <a:latin typeface="Times New Roman" panose="02020603050405020304" pitchFamily="18" charset="0"/>
                <a:cs typeface="Times New Roman" panose="02020603050405020304" pitchFamily="18" charset="0"/>
              </a:rPr>
              <a:t>компетентності</a:t>
            </a:r>
            <a:r>
              <a:rPr lang="ru-RU" sz="1800" b="1" dirty="0">
                <a:solidFill>
                  <a:srgbClr val="0000CC"/>
                </a:solidFill>
                <a:latin typeface="Times New Roman" panose="02020603050405020304" pitchFamily="18" charset="0"/>
                <a:cs typeface="Times New Roman" panose="02020603050405020304" pitchFamily="18" charset="0"/>
              </a:rPr>
              <a:t>.</a:t>
            </a:r>
            <a:r>
              <a:rPr lang="ru-RU" sz="1800" dirty="0" smtClean="0">
                <a:solidFill>
                  <a:srgbClr val="0000CC"/>
                </a:solidFill>
                <a:latin typeface="Times New Roman" panose="02020603050405020304" pitchFamily="18" charset="0"/>
                <a:cs typeface="Times New Roman" panose="02020603050405020304" pitchFamily="18" charset="0"/>
              </a:rPr>
              <a:t>	</a:t>
            </a:r>
            <a:endParaRPr lang="ru-RU" sz="18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83530" y="5689592"/>
            <a:ext cx="8388932" cy="923330"/>
          </a:xfrm>
          <a:prstGeom prst="rect">
            <a:avLst/>
          </a:prstGeom>
          <a:noFill/>
        </p:spPr>
        <p:txBody>
          <a:bodyPr wrap="square" rtlCol="0">
            <a:spAutoFit/>
          </a:bodyPr>
          <a:lstStyle/>
          <a:p>
            <a:pPr algn="just"/>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Тестування</a:t>
            </a:r>
            <a:r>
              <a:rPr lang="ru-RU" dirty="0" smtClean="0">
                <a:solidFill>
                  <a:srgbClr val="0000CC"/>
                </a:solidFill>
                <a:latin typeface="Times New Roman" panose="02020603050405020304" pitchFamily="18" charset="0"/>
                <a:cs typeface="Times New Roman" panose="02020603050405020304" pitchFamily="18" charset="0"/>
              </a:rPr>
              <a:t> </a:t>
            </a:r>
            <a:r>
              <a:rPr lang="ru-RU" dirty="0">
                <a:solidFill>
                  <a:srgbClr val="0000CC"/>
                </a:solidFill>
                <a:latin typeface="Times New Roman" panose="02020603050405020304" pitchFamily="18" charset="0"/>
                <a:cs typeface="Times New Roman" panose="02020603050405020304" pitchFamily="18" charset="0"/>
              </a:rPr>
              <a:t>не </a:t>
            </a:r>
            <a:r>
              <a:rPr lang="ru-RU" dirty="0" err="1">
                <a:solidFill>
                  <a:srgbClr val="0000CC"/>
                </a:solidFill>
                <a:latin typeface="Times New Roman" panose="02020603050405020304" pitchFamily="18" charset="0"/>
                <a:cs typeface="Times New Roman" panose="02020603050405020304" pitchFamily="18" charset="0"/>
              </a:rPr>
              <a:t>можна</a:t>
            </a:r>
            <a:r>
              <a:rPr lang="ru-RU" dirty="0">
                <a:solidFill>
                  <a:srgbClr val="0000CC"/>
                </a:solidFill>
                <a:latin typeface="Times New Roman" panose="02020603050405020304" pitchFamily="18" charset="0"/>
                <a:cs typeface="Times New Roman" panose="02020603050405020304" pitchFamily="18" charset="0"/>
              </a:rPr>
              <a:t> буде пройти </a:t>
            </a:r>
            <a:r>
              <a:rPr lang="ru-RU" dirty="0" err="1">
                <a:solidFill>
                  <a:srgbClr val="0000CC"/>
                </a:solidFill>
                <a:latin typeface="Times New Roman" panose="02020603050405020304" pitchFamily="18" charset="0"/>
                <a:cs typeface="Times New Roman" panose="02020603050405020304" pitchFamily="18" charset="0"/>
              </a:rPr>
              <a:t>вдома</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адже</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воно</a:t>
            </a:r>
            <a:r>
              <a:rPr lang="ru-RU"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відбуватиметься</a:t>
            </a:r>
            <a:r>
              <a:rPr lang="ru-RU" b="1" dirty="0">
                <a:solidFill>
                  <a:srgbClr val="0000CC"/>
                </a:solidFill>
                <a:latin typeface="Times New Roman" panose="02020603050405020304" pitchFamily="18" charset="0"/>
                <a:cs typeface="Times New Roman" panose="02020603050405020304" pitchFamily="18" charset="0"/>
              </a:rPr>
              <a:t> в </a:t>
            </a:r>
            <a:r>
              <a:rPr lang="ru-RU" b="1" dirty="0" err="1">
                <a:solidFill>
                  <a:srgbClr val="0000CC"/>
                </a:solidFill>
                <a:latin typeface="Times New Roman" panose="02020603050405020304" pitchFamily="18" charset="0"/>
                <a:cs typeface="Times New Roman" panose="02020603050405020304" pitchFamily="18" charset="0"/>
              </a:rPr>
              <a:t>спеціальних</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тимчасових</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екзаменаційних</a:t>
            </a:r>
            <a:r>
              <a:rPr lang="ru-RU" b="1" dirty="0">
                <a:solidFill>
                  <a:srgbClr val="0000CC"/>
                </a:solidFill>
                <a:latin typeface="Times New Roman" panose="02020603050405020304" pitchFamily="18" charset="0"/>
                <a:cs typeface="Times New Roman" panose="02020603050405020304" pitchFamily="18" charset="0"/>
              </a:rPr>
              <a:t> центрах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приміщеннях</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шкіл</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університетів</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створених</a:t>
            </a:r>
            <a:r>
              <a:rPr lang="ru-RU" dirty="0">
                <a:solidFill>
                  <a:srgbClr val="0000CC"/>
                </a:solidFill>
                <a:latin typeface="Times New Roman" panose="02020603050405020304" pitchFamily="18" charset="0"/>
                <a:cs typeface="Times New Roman" panose="02020603050405020304" pitchFamily="18" charset="0"/>
              </a:rPr>
              <a:t> у </a:t>
            </a:r>
            <a:r>
              <a:rPr lang="ru-RU" dirty="0" err="1">
                <a:solidFill>
                  <a:srgbClr val="0000CC"/>
                </a:solidFill>
                <a:latin typeface="Times New Roman" panose="02020603050405020304" pitchFamily="18" charset="0"/>
                <a:cs typeface="Times New Roman" panose="02020603050405020304" pitchFamily="18" charset="0"/>
              </a:rPr>
              <a:t>населених</a:t>
            </a:r>
            <a:r>
              <a:rPr lang="ru-RU" dirty="0">
                <a:solidFill>
                  <a:srgbClr val="0000CC"/>
                </a:solidFill>
                <a:latin typeface="Times New Roman" panose="02020603050405020304" pitchFamily="18" charset="0"/>
                <a:cs typeface="Times New Roman" panose="02020603050405020304" pitchFamily="18" charset="0"/>
              </a:rPr>
              <a:t> пунктах </a:t>
            </a:r>
            <a:r>
              <a:rPr lang="ru-RU" dirty="0" err="1" smtClean="0">
                <a:solidFill>
                  <a:srgbClr val="0000CC"/>
                </a:solidFill>
                <a:latin typeface="Times New Roman" panose="02020603050405020304" pitchFamily="18" charset="0"/>
                <a:cs typeface="Times New Roman" panose="02020603050405020304" pitchFamily="18" charset="0"/>
              </a:rPr>
              <a:t>України</a:t>
            </a:r>
            <a:r>
              <a:rPr lang="ru-RU" dirty="0" smtClean="0">
                <a:solidFill>
                  <a:srgbClr val="0000CC"/>
                </a:solidFill>
                <a:latin typeface="Times New Roman" panose="02020603050405020304" pitchFamily="18" charset="0"/>
                <a:cs typeface="Times New Roman" panose="02020603050405020304" pitchFamily="18" charset="0"/>
              </a:rPr>
              <a:t>.</a:t>
            </a:r>
            <a:endParaRPr lang="ru-RU" dirty="0">
              <a:solidFill>
                <a:srgbClr val="0000CC"/>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71828" y="4082167"/>
            <a:ext cx="8388932" cy="1477328"/>
          </a:xfrm>
          <a:prstGeom prst="rect">
            <a:avLst/>
          </a:prstGeom>
          <a:noFill/>
        </p:spPr>
        <p:txBody>
          <a:bodyPr wrap="square" rtlCol="0">
            <a:spAutoFit/>
          </a:bodyPr>
          <a:lstStyle/>
          <a:p>
            <a:pPr algn="just"/>
            <a:r>
              <a:rPr lang="ru-RU" dirty="0" smtClean="0">
                <a:solidFill>
                  <a:srgbClr val="0000CC"/>
                </a:solidFill>
                <a:latin typeface="Times New Roman" panose="02020603050405020304" pitchFamily="18" charset="0"/>
                <a:cs typeface="Times New Roman" panose="02020603050405020304" pitchFamily="18" charset="0"/>
              </a:rPr>
              <a:t>       Для </a:t>
            </a:r>
            <a:r>
              <a:rPr lang="ru-RU" dirty="0" err="1">
                <a:solidFill>
                  <a:srgbClr val="0000CC"/>
                </a:solidFill>
                <a:latin typeface="Times New Roman" panose="02020603050405020304" pitchFamily="18" charset="0"/>
                <a:cs typeface="Times New Roman" panose="02020603050405020304" pitchFamily="18" charset="0"/>
              </a:rPr>
              <a:t>вступу</a:t>
            </a:r>
            <a:r>
              <a:rPr lang="ru-RU" dirty="0">
                <a:solidFill>
                  <a:srgbClr val="0000CC"/>
                </a:solidFill>
                <a:latin typeface="Times New Roman" panose="02020603050405020304" pitchFamily="18" charset="0"/>
                <a:cs typeface="Times New Roman" panose="02020603050405020304" pitchFamily="18" charset="0"/>
              </a:rPr>
              <a:t> на </a:t>
            </a:r>
            <a:r>
              <a:rPr lang="ru-RU" dirty="0" err="1">
                <a:solidFill>
                  <a:srgbClr val="0000CC"/>
                </a:solidFill>
                <a:latin typeface="Times New Roman" panose="02020603050405020304" pitchFamily="18" charset="0"/>
                <a:cs typeface="Times New Roman" panose="02020603050405020304" pitchFamily="18" charset="0"/>
              </a:rPr>
              <a:t>спеціальності</a:t>
            </a:r>
            <a:r>
              <a:rPr lang="ru-RU" dirty="0">
                <a:solidFill>
                  <a:srgbClr val="0000CC"/>
                </a:solidFill>
                <a:latin typeface="Times New Roman" panose="02020603050405020304" pitchFamily="18" charset="0"/>
                <a:cs typeface="Times New Roman" panose="02020603050405020304" pitchFamily="18" charset="0"/>
              </a:rPr>
              <a:t>: </a:t>
            </a:r>
            <a:r>
              <a:rPr lang="ru-RU" b="1" dirty="0">
                <a:solidFill>
                  <a:srgbClr val="0000CC"/>
                </a:solidFill>
                <a:latin typeface="Times New Roman" panose="02020603050405020304" pitchFamily="18" charset="0"/>
                <a:cs typeface="Times New Roman" panose="02020603050405020304" pitchFamily="18" charset="0"/>
              </a:rPr>
              <a:t>051 </a:t>
            </a:r>
            <a:r>
              <a:rPr lang="ru-RU" b="1" dirty="0" err="1">
                <a:solidFill>
                  <a:srgbClr val="0000CC"/>
                </a:solidFill>
                <a:latin typeface="Times New Roman" panose="02020603050405020304" pitchFamily="18" charset="0"/>
                <a:cs typeface="Times New Roman" panose="02020603050405020304" pitchFamily="18" charset="0"/>
              </a:rPr>
              <a:t>Економіка</a:t>
            </a:r>
            <a:r>
              <a:rPr lang="ru-RU" b="1" dirty="0">
                <a:solidFill>
                  <a:srgbClr val="0000CC"/>
                </a:solidFill>
                <a:latin typeface="Times New Roman" panose="02020603050405020304" pitchFamily="18" charset="0"/>
                <a:cs typeface="Times New Roman" panose="02020603050405020304" pitchFamily="18" charset="0"/>
              </a:rPr>
              <a:t>, 052 </a:t>
            </a:r>
            <a:r>
              <a:rPr lang="ru-RU" b="1" dirty="0" err="1">
                <a:solidFill>
                  <a:srgbClr val="0000CC"/>
                </a:solidFill>
                <a:latin typeface="Times New Roman" panose="02020603050405020304" pitchFamily="18" charset="0"/>
                <a:cs typeface="Times New Roman" panose="02020603050405020304" pitchFamily="18" charset="0"/>
              </a:rPr>
              <a:t>Політологія</a:t>
            </a:r>
            <a:r>
              <a:rPr lang="ru-RU" b="1" dirty="0">
                <a:solidFill>
                  <a:srgbClr val="0000CC"/>
                </a:solidFill>
                <a:latin typeface="Times New Roman" panose="02020603050405020304" pitchFamily="18" charset="0"/>
                <a:cs typeface="Times New Roman" panose="02020603050405020304" pitchFamily="18" charset="0"/>
              </a:rPr>
              <a:t>, 071 </a:t>
            </a:r>
            <a:r>
              <a:rPr lang="ru-RU" b="1" dirty="0" err="1">
                <a:solidFill>
                  <a:srgbClr val="0000CC"/>
                </a:solidFill>
                <a:latin typeface="Times New Roman" panose="02020603050405020304" pitchFamily="18" charset="0"/>
                <a:cs typeface="Times New Roman" panose="02020603050405020304" pitchFamily="18" charset="0"/>
              </a:rPr>
              <a:t>Облік</a:t>
            </a:r>
            <a:r>
              <a:rPr lang="ru-RU" b="1" dirty="0">
                <a:solidFill>
                  <a:srgbClr val="0000CC"/>
                </a:solidFill>
                <a:latin typeface="Times New Roman" panose="02020603050405020304" pitchFamily="18" charset="0"/>
                <a:cs typeface="Times New Roman" panose="02020603050405020304" pitchFamily="18" charset="0"/>
              </a:rPr>
              <a:t> і </a:t>
            </a:r>
            <a:r>
              <a:rPr lang="ru-RU" b="1" dirty="0" err="1" smtClean="0">
                <a:solidFill>
                  <a:srgbClr val="0000CC"/>
                </a:solidFill>
                <a:latin typeface="Times New Roman" panose="02020603050405020304" pitchFamily="18" charset="0"/>
                <a:cs typeface="Times New Roman" panose="02020603050405020304" pitchFamily="18" charset="0"/>
              </a:rPr>
              <a:t>оподаткування</a:t>
            </a:r>
            <a:r>
              <a:rPr lang="ru-RU" b="1" dirty="0">
                <a:solidFill>
                  <a:srgbClr val="0000CC"/>
                </a:solidFill>
                <a:latin typeface="Times New Roman" panose="02020603050405020304" pitchFamily="18" charset="0"/>
                <a:cs typeface="Times New Roman" panose="02020603050405020304" pitchFamily="18" charset="0"/>
              </a:rPr>
              <a:t>, 072 </a:t>
            </a:r>
            <a:r>
              <a:rPr lang="ru-RU" b="1" dirty="0" err="1">
                <a:solidFill>
                  <a:srgbClr val="0000CC"/>
                </a:solidFill>
                <a:latin typeface="Times New Roman" panose="02020603050405020304" pitchFamily="18" charset="0"/>
                <a:cs typeface="Times New Roman" panose="02020603050405020304" pitchFamily="18" charset="0"/>
              </a:rPr>
              <a:t>Фінанси</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банківська</a:t>
            </a:r>
            <a:r>
              <a:rPr lang="ru-RU" b="1" dirty="0">
                <a:solidFill>
                  <a:srgbClr val="0000CC"/>
                </a:solidFill>
                <a:latin typeface="Times New Roman" panose="02020603050405020304" pitchFamily="18" charset="0"/>
                <a:cs typeface="Times New Roman" panose="02020603050405020304" pitchFamily="18" charset="0"/>
              </a:rPr>
              <a:t> справа та </a:t>
            </a:r>
            <a:r>
              <a:rPr lang="ru-RU" b="1" dirty="0" err="1">
                <a:solidFill>
                  <a:srgbClr val="0000CC"/>
                </a:solidFill>
                <a:latin typeface="Times New Roman" panose="02020603050405020304" pitchFamily="18" charset="0"/>
                <a:cs typeface="Times New Roman" panose="02020603050405020304" pitchFamily="18" charset="0"/>
              </a:rPr>
              <a:t>страхування</a:t>
            </a:r>
            <a:r>
              <a:rPr lang="ru-RU" b="1" dirty="0">
                <a:solidFill>
                  <a:srgbClr val="0000CC"/>
                </a:solidFill>
                <a:latin typeface="Times New Roman" panose="02020603050405020304" pitchFamily="18" charset="0"/>
                <a:cs typeface="Times New Roman" panose="02020603050405020304" pitchFamily="18" charset="0"/>
              </a:rPr>
              <a:t>, 073 Менеджмент, 075 Маркетинг, 076 </a:t>
            </a:r>
            <a:r>
              <a:rPr lang="ru-RU" b="1" dirty="0" err="1">
                <a:solidFill>
                  <a:srgbClr val="0000CC"/>
                </a:solidFill>
                <a:latin typeface="Times New Roman" panose="02020603050405020304" pitchFamily="18" charset="0"/>
                <a:cs typeface="Times New Roman" panose="02020603050405020304" pitchFamily="18" charset="0"/>
              </a:rPr>
              <a:t>Підприємництво</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торгівля</a:t>
            </a:r>
            <a:r>
              <a:rPr lang="ru-RU" b="1" dirty="0">
                <a:solidFill>
                  <a:srgbClr val="0000CC"/>
                </a:solidFill>
                <a:latin typeface="Times New Roman" panose="02020603050405020304" pitchFamily="18" charset="0"/>
                <a:cs typeface="Times New Roman" panose="02020603050405020304" pitchFamily="18" charset="0"/>
              </a:rPr>
              <a:t> та </a:t>
            </a:r>
            <a:r>
              <a:rPr lang="ru-RU" b="1" dirty="0" err="1">
                <a:solidFill>
                  <a:srgbClr val="0000CC"/>
                </a:solidFill>
                <a:latin typeface="Times New Roman" panose="02020603050405020304" pitchFamily="18" charset="0"/>
                <a:cs typeface="Times New Roman" panose="02020603050405020304" pitchFamily="18" charset="0"/>
              </a:rPr>
              <a:t>біржова</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діяльність</a:t>
            </a:r>
            <a:r>
              <a:rPr lang="ru-RU" b="1" dirty="0">
                <a:solidFill>
                  <a:srgbClr val="0000CC"/>
                </a:solidFill>
                <a:latin typeface="Times New Roman" panose="02020603050405020304" pitchFamily="18" charset="0"/>
                <a:cs typeface="Times New Roman" panose="02020603050405020304" pitchFamily="18" charset="0"/>
              </a:rPr>
              <a:t>, 281 </a:t>
            </a:r>
            <a:r>
              <a:rPr lang="ru-RU" b="1" dirty="0" err="1">
                <a:solidFill>
                  <a:srgbClr val="0000CC"/>
                </a:solidFill>
                <a:latin typeface="Times New Roman" panose="02020603050405020304" pitchFamily="18" charset="0"/>
                <a:cs typeface="Times New Roman" panose="02020603050405020304" pitchFamily="18" charset="0"/>
              </a:rPr>
              <a:t>Публічне</a:t>
            </a:r>
            <a:r>
              <a:rPr lang="ru-RU" b="1" dirty="0">
                <a:solidFill>
                  <a:srgbClr val="0000CC"/>
                </a:solidFill>
                <a:latin typeface="Times New Roman" panose="02020603050405020304" pitchFamily="18" charset="0"/>
                <a:cs typeface="Times New Roman" panose="02020603050405020304" pitchFamily="18" charset="0"/>
              </a:rPr>
              <a:t> </a:t>
            </a:r>
            <a:r>
              <a:rPr lang="ru-RU" b="1" dirty="0" err="1" smtClean="0">
                <a:solidFill>
                  <a:srgbClr val="0000CC"/>
                </a:solidFill>
                <a:latin typeface="Times New Roman" panose="02020603050405020304" pitchFamily="18" charset="0"/>
                <a:cs typeface="Times New Roman" panose="02020603050405020304" pitchFamily="18" charset="0"/>
              </a:rPr>
              <a:t>управління</a:t>
            </a: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a:solidFill>
                  <a:srgbClr val="0000CC"/>
                </a:solidFill>
                <a:latin typeface="Times New Roman" panose="02020603050405020304" pitchFamily="18" charset="0"/>
                <a:cs typeface="Times New Roman" panose="02020603050405020304" pitchFamily="18" charset="0"/>
              </a:rPr>
              <a:t>та </a:t>
            </a:r>
            <a:r>
              <a:rPr lang="ru-RU" b="1" dirty="0" err="1">
                <a:solidFill>
                  <a:srgbClr val="0000CC"/>
                </a:solidFill>
                <a:latin typeface="Times New Roman" panose="02020603050405020304" pitchFamily="18" charset="0"/>
                <a:cs typeface="Times New Roman" panose="02020603050405020304" pitchFamily="18" charset="0"/>
              </a:rPr>
              <a:t>адміністрування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зараховуються</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результати</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магістерського</a:t>
            </a:r>
            <a:r>
              <a:rPr lang="ru-RU" dirty="0">
                <a:solidFill>
                  <a:srgbClr val="0000CC"/>
                </a:solidFill>
                <a:latin typeface="Times New Roman" panose="02020603050405020304" pitchFamily="18" charset="0"/>
                <a:cs typeface="Times New Roman" panose="02020603050405020304" pitchFamily="18" charset="0"/>
              </a:rPr>
              <a:t> тесту </a:t>
            </a:r>
            <a:r>
              <a:rPr lang="ru-RU" dirty="0" err="1" smtClean="0">
                <a:solidFill>
                  <a:srgbClr val="0000CC"/>
                </a:solidFill>
                <a:latin typeface="Times New Roman" panose="02020603050405020304" pitchFamily="18" charset="0"/>
                <a:cs typeface="Times New Roman" panose="02020603050405020304" pitchFamily="18" charset="0"/>
              </a:rPr>
              <a:t>навчальної</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компетентності</a:t>
            </a:r>
            <a:r>
              <a:rPr lang="ru-RU" dirty="0">
                <a:solidFill>
                  <a:srgbClr val="0000CC"/>
                </a:solidFill>
                <a:latin typeface="Times New Roman" panose="02020603050405020304" pitchFamily="18" charset="0"/>
                <a:cs typeface="Times New Roman" panose="02020603050405020304" pitchFamily="18" charset="0"/>
              </a:rPr>
              <a:t> та </a:t>
            </a:r>
            <a:r>
              <a:rPr lang="ru-RU" dirty="0" err="1">
                <a:solidFill>
                  <a:srgbClr val="0000CC"/>
                </a:solidFill>
                <a:latin typeface="Times New Roman" panose="02020603050405020304" pitchFamily="18" charset="0"/>
                <a:cs typeface="Times New Roman" panose="02020603050405020304" pitchFamily="18" charset="0"/>
              </a:rPr>
              <a:t>фахового</a:t>
            </a:r>
            <a:r>
              <a:rPr lang="ru-RU" dirty="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іспиту</a:t>
            </a:r>
            <a:r>
              <a:rPr lang="ru-RU" dirty="0">
                <a:solidFill>
                  <a:srgbClr val="0000CC"/>
                </a:solidFill>
                <a:latin typeface="Times New Roman" panose="02020603050405020304" pitchFamily="18" charset="0"/>
                <a:cs typeface="Times New Roman" panose="02020603050405020304" pitchFamily="18" charset="0"/>
              </a:rPr>
              <a:t>. </a:t>
            </a:r>
            <a:endParaRPr lang="ru-RU" dirty="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27584" y="408437"/>
            <a:ext cx="7380820"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Магістерський тест навчальної компетентності</a:t>
            </a:r>
            <a:endParaRPr lang="ru-RU" sz="2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709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58587" y="1617182"/>
            <a:ext cx="8363272" cy="4404106"/>
          </a:xfrm>
        </p:spPr>
        <p:txBody>
          <a:bodyPr>
            <a:noAutofit/>
          </a:bodyPr>
          <a:lstStyle/>
          <a:p>
            <a:pPr marL="0" indent="0" algn="ctr">
              <a:spcBef>
                <a:spcPts val="0"/>
              </a:spcBef>
              <a:buNone/>
            </a:pPr>
            <a:r>
              <a:rPr lang="ru-RU" sz="2000" b="1" dirty="0" smtClean="0">
                <a:solidFill>
                  <a:srgbClr val="0000CC"/>
                </a:solidFill>
                <a:latin typeface="Times New Roman" panose="02020603050405020304" pitchFamily="18" charset="0"/>
                <a:cs typeface="Times New Roman" panose="02020603050405020304" pitchFamily="18" charset="0"/>
              </a:rPr>
              <a:t>Порядок </a:t>
            </a:r>
            <a:r>
              <a:rPr lang="ru-RU" sz="2000" b="1" dirty="0" err="1" smtClean="0">
                <a:solidFill>
                  <a:srgbClr val="0000CC"/>
                </a:solidFill>
                <a:latin typeface="Times New Roman" panose="02020603050405020304" pitchFamily="18" charset="0"/>
                <a:cs typeface="Times New Roman" panose="02020603050405020304" pitchFamily="18" charset="0"/>
              </a:rPr>
              <a:t>реєстрації</a:t>
            </a:r>
            <a:endParaRPr lang="ru-RU" sz="2000" b="1" dirty="0">
              <a:solidFill>
                <a:srgbClr val="0000CC"/>
              </a:solidFill>
              <a:latin typeface="Times New Roman" panose="02020603050405020304" pitchFamily="18" charset="0"/>
              <a:cs typeface="Times New Roman" panose="02020603050405020304" pitchFamily="18" charset="0"/>
            </a:endParaRPr>
          </a:p>
          <a:p>
            <a:pPr marL="358775" indent="-358775" algn="just">
              <a:spcBef>
                <a:spcPts val="0"/>
              </a:spcBef>
              <a:buNone/>
            </a:pPr>
            <a:r>
              <a:rPr lang="uk-UA" sz="1800" dirty="0">
                <a:solidFill>
                  <a:srgbClr val="0000CC"/>
                </a:solidFill>
                <a:latin typeface="Times New Roman" panose="02020603050405020304" pitchFamily="18" charset="0"/>
                <a:cs typeface="Times New Roman" panose="02020603050405020304" pitchFamily="18" charset="0"/>
              </a:rPr>
              <a:t>      </a:t>
            </a:r>
            <a:r>
              <a:rPr lang="uk-UA" sz="1800" b="1" dirty="0" smtClean="0">
                <a:solidFill>
                  <a:srgbClr val="0000CC"/>
                </a:solidFill>
                <a:latin typeface="Times New Roman" panose="02020603050405020304" pitchFamily="18" charset="0"/>
                <a:cs typeface="Times New Roman" panose="02020603050405020304" pitchFamily="18" charset="0"/>
              </a:rPr>
              <a:t>1. Сформуйте </a:t>
            </a:r>
            <a:r>
              <a:rPr lang="uk-UA" sz="1800" b="1" dirty="0">
                <a:solidFill>
                  <a:srgbClr val="0000CC"/>
                </a:solidFill>
                <a:latin typeface="Times New Roman" panose="02020603050405020304" pitchFamily="18" charset="0"/>
                <a:cs typeface="Times New Roman" panose="02020603050405020304" pitchFamily="18" charset="0"/>
              </a:rPr>
              <a:t>комплект </a:t>
            </a:r>
            <a:r>
              <a:rPr lang="uk-UA" sz="1800" b="1" dirty="0" smtClean="0">
                <a:solidFill>
                  <a:srgbClr val="0000CC"/>
                </a:solidFill>
                <a:latin typeface="Times New Roman" panose="02020603050405020304" pitchFamily="18" charset="0"/>
                <a:cs typeface="Times New Roman" panose="02020603050405020304" pitchFamily="18" charset="0"/>
              </a:rPr>
              <a:t>реєстраційних </a:t>
            </a:r>
            <a:r>
              <a:rPr lang="uk-UA" sz="1800" b="1" dirty="0">
                <a:solidFill>
                  <a:srgbClr val="0000CC"/>
                </a:solidFill>
                <a:latin typeface="Times New Roman" panose="02020603050405020304" pitchFamily="18" charset="0"/>
                <a:cs typeface="Times New Roman" panose="02020603050405020304" pitchFamily="18" charset="0"/>
              </a:rPr>
              <a:t>документів</a:t>
            </a:r>
            <a:r>
              <a:rPr lang="uk-UA" sz="1800" dirty="0">
                <a:solidFill>
                  <a:srgbClr val="0000CC"/>
                </a:solidFill>
                <a:latin typeface="Times New Roman" panose="02020603050405020304" pitchFamily="18" charset="0"/>
                <a:cs typeface="Times New Roman" panose="02020603050405020304" pitchFamily="18" charset="0"/>
              </a:rPr>
              <a:t>: </a:t>
            </a:r>
          </a:p>
          <a:p>
            <a:pPr marL="358775" indent="-358775" algn="just">
              <a:spcBef>
                <a:spcPts val="0"/>
              </a:spcBef>
              <a:buNone/>
            </a:pPr>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err="1" smtClean="0">
                <a:solidFill>
                  <a:srgbClr val="0000CC"/>
                </a:solidFill>
                <a:latin typeface="Times New Roman" panose="02020603050405020304" pitchFamily="18" charset="0"/>
                <a:cs typeface="Times New Roman" panose="02020603050405020304" pitchFamily="18" charset="0"/>
              </a:rPr>
              <a:t>заповнити</a:t>
            </a:r>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err="1" smtClean="0">
                <a:solidFill>
                  <a:srgbClr val="0000CC"/>
                </a:solidFill>
                <a:latin typeface="Times New Roman" panose="02020603050405020304" pitchFamily="18" charset="0"/>
                <a:cs typeface="Times New Roman" panose="02020603050405020304" pitchFamily="18" charset="0"/>
              </a:rPr>
              <a:t>заяву</a:t>
            </a:r>
            <a:r>
              <a:rPr lang="ru-RU" sz="1800" dirty="0" smtClean="0">
                <a:solidFill>
                  <a:srgbClr val="0000CC"/>
                </a:solidFill>
                <a:latin typeface="Times New Roman" panose="02020603050405020304" pitchFamily="18" charset="0"/>
                <a:cs typeface="Times New Roman" panose="02020603050405020304" pitchFamily="18" charset="0"/>
              </a:rPr>
              <a:t>-анкету </a:t>
            </a:r>
            <a:r>
              <a:rPr lang="ru-RU" sz="1800" dirty="0">
                <a:solidFill>
                  <a:srgbClr val="0000CC"/>
                </a:solidFill>
                <a:latin typeface="Times New Roman" panose="02020603050405020304" pitchFamily="18" charset="0"/>
                <a:cs typeface="Times New Roman" panose="02020603050405020304" pitchFamily="18" charset="0"/>
              </a:rPr>
              <a:t>з </a:t>
            </a:r>
            <a:r>
              <a:rPr lang="ru-RU" sz="1800" dirty="0" err="1">
                <a:solidFill>
                  <a:srgbClr val="0000CC"/>
                </a:solidFill>
                <a:latin typeface="Times New Roman" panose="02020603050405020304" pitchFamily="18" charset="0"/>
                <a:cs typeface="Times New Roman" panose="02020603050405020304" pitchFamily="18" charset="0"/>
              </a:rPr>
              <a:t>інформацією</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необхідною</a:t>
            </a:r>
            <a:r>
              <a:rPr lang="ru-RU" sz="1800" dirty="0">
                <a:solidFill>
                  <a:srgbClr val="0000CC"/>
                </a:solidFill>
                <a:latin typeface="Times New Roman" panose="02020603050405020304" pitchFamily="18" charset="0"/>
                <a:cs typeface="Times New Roman" panose="02020603050405020304" pitchFamily="18" charset="0"/>
              </a:rPr>
              <a:t> для </a:t>
            </a:r>
            <a:r>
              <a:rPr lang="ru-RU" sz="1800" dirty="0" err="1">
                <a:solidFill>
                  <a:srgbClr val="0000CC"/>
                </a:solidFill>
                <a:latin typeface="Times New Roman" panose="02020603050405020304" pitchFamily="18" charset="0"/>
                <a:cs typeface="Times New Roman" panose="02020603050405020304" pitchFamily="18" charset="0"/>
              </a:rPr>
              <a:t>оформлення</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екзаменаційного</a:t>
            </a:r>
            <a:r>
              <a:rPr lang="ru-RU" sz="1800" dirty="0">
                <a:solidFill>
                  <a:srgbClr val="0000CC"/>
                </a:solidFill>
                <a:latin typeface="Times New Roman" panose="02020603050405020304" pitchFamily="18" charset="0"/>
                <a:cs typeface="Times New Roman" panose="02020603050405020304" pitchFamily="18" charset="0"/>
              </a:rPr>
              <a:t> листка;</a:t>
            </a:r>
          </a:p>
          <a:p>
            <a:pPr marL="358775" indent="-358775" algn="just">
              <a:spcBef>
                <a:spcPts val="0"/>
              </a:spcBef>
              <a:buNone/>
            </a:pPr>
            <a:r>
              <a:rPr lang="ru-RU" sz="1800" dirty="0">
                <a:solidFill>
                  <a:srgbClr val="0000CC"/>
                </a:solidFill>
                <a:latin typeface="Times New Roman" panose="02020603050405020304" pitchFamily="18" charset="0"/>
                <a:cs typeface="Times New Roman" panose="02020603050405020304" pitchFamily="18" charset="0"/>
              </a:rPr>
              <a:t>- документ, </a:t>
            </a:r>
            <a:r>
              <a:rPr lang="ru-RU" sz="1800" dirty="0" err="1">
                <a:solidFill>
                  <a:srgbClr val="0000CC"/>
                </a:solidFill>
                <a:latin typeface="Times New Roman" panose="02020603050405020304" pitchFamily="18" charset="0"/>
                <a:cs typeface="Times New Roman" panose="02020603050405020304" pitchFamily="18" charset="0"/>
              </a:rPr>
              <a:t>що</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посвідчує</a:t>
            </a:r>
            <a:r>
              <a:rPr lang="ru-RU" sz="1800" dirty="0">
                <a:solidFill>
                  <a:srgbClr val="0000CC"/>
                </a:solidFill>
                <a:latin typeface="Times New Roman" panose="02020603050405020304" pitchFamily="18" charset="0"/>
                <a:cs typeface="Times New Roman" panose="02020603050405020304" pitchFamily="18" charset="0"/>
              </a:rPr>
              <a:t> особу;</a:t>
            </a:r>
          </a:p>
          <a:p>
            <a:pPr marL="358775" indent="-358775" algn="just">
              <a:spcBef>
                <a:spcPts val="0"/>
              </a:spcBef>
              <a:buNone/>
            </a:pPr>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err="1" smtClean="0">
                <a:solidFill>
                  <a:srgbClr val="0000CC"/>
                </a:solidFill>
                <a:latin typeface="Times New Roman" panose="02020603050405020304" pitchFamily="18" charset="0"/>
                <a:cs typeface="Times New Roman" panose="02020603050405020304" pitchFamily="18" charset="0"/>
              </a:rPr>
              <a:t>облікова</a:t>
            </a:r>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картка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платника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smtClean="0">
                <a:solidFill>
                  <a:srgbClr val="0000CC"/>
                </a:solidFill>
                <a:latin typeface="Times New Roman" panose="02020603050405020304" pitchFamily="18" charset="0"/>
                <a:cs typeface="Times New Roman" panose="02020603050405020304" pitchFamily="18" charset="0"/>
              </a:rPr>
              <a:t>податків</a:t>
            </a:r>
            <a:r>
              <a:rPr lang="ru-RU" sz="1800" dirty="0" smtClean="0">
                <a:solidFill>
                  <a:srgbClr val="0000CC"/>
                </a:solidFill>
                <a:latin typeface="Times New Roman" panose="02020603050405020304" pitchFamily="18" charset="0"/>
                <a:cs typeface="Times New Roman" panose="02020603050405020304" pitchFamily="18" charset="0"/>
              </a:rPr>
              <a:t>;</a:t>
            </a:r>
          </a:p>
          <a:p>
            <a:pPr marL="358775" indent="-358775" algn="just">
              <a:spcBef>
                <a:spcPts val="0"/>
              </a:spcBef>
              <a:buNone/>
            </a:pPr>
            <a:r>
              <a:rPr lang="uk-UA" sz="1800" dirty="0" smtClean="0">
                <a:solidFill>
                  <a:srgbClr val="0000CC"/>
                </a:solidFill>
                <a:latin typeface="Times New Roman" panose="02020603050405020304" pitchFamily="18" charset="0"/>
                <a:cs typeface="Times New Roman" panose="02020603050405020304" pitchFamily="18" charset="0"/>
              </a:rPr>
              <a:t>- копію диплому або довідку з деканату якщо закінчуєте ЗВО у рік вступу;</a:t>
            </a:r>
            <a:endParaRPr lang="ru-RU" sz="1800" dirty="0">
              <a:solidFill>
                <a:srgbClr val="0000CC"/>
              </a:solidFill>
              <a:latin typeface="Times New Roman" panose="02020603050405020304" pitchFamily="18" charset="0"/>
              <a:cs typeface="Times New Roman" panose="02020603050405020304" pitchFamily="18" charset="0"/>
            </a:endParaRPr>
          </a:p>
          <a:p>
            <a:pPr marL="358775" indent="-358775" algn="just">
              <a:spcBef>
                <a:spcPts val="0"/>
              </a:spcBef>
              <a:buNone/>
            </a:pP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фотокартка</a:t>
            </a:r>
            <a:r>
              <a:rPr lang="ru-RU" sz="1800" dirty="0">
                <a:solidFill>
                  <a:srgbClr val="0000CC"/>
                </a:solidFill>
                <a:latin typeface="Times New Roman" panose="02020603050405020304" pitchFamily="18" charset="0"/>
                <a:cs typeface="Times New Roman" panose="02020603050405020304" pitchFamily="18" charset="0"/>
              </a:rPr>
              <a:t> для </a:t>
            </a:r>
            <a:r>
              <a:rPr lang="ru-RU" sz="1800" dirty="0" err="1">
                <a:solidFill>
                  <a:srgbClr val="0000CC"/>
                </a:solidFill>
                <a:latin typeface="Times New Roman" panose="02020603050405020304" pitchFamily="18" charset="0"/>
                <a:cs typeface="Times New Roman" panose="02020603050405020304" pitchFamily="18" charset="0"/>
              </a:rPr>
              <a:t>документів</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кольорова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або</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чорно-біла</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із</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зображенням</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що</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відповідає</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досягнутому</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віку</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вступника</a:t>
            </a:r>
            <a:r>
              <a:rPr lang="ru-RU" sz="1800" dirty="0">
                <a:solidFill>
                  <a:srgbClr val="0000CC"/>
                </a:solidFill>
                <a:latin typeface="Times New Roman" panose="02020603050405020304" pitchFamily="18" charset="0"/>
                <a:cs typeface="Times New Roman" panose="02020603050405020304" pitchFamily="18" charset="0"/>
              </a:rPr>
              <a:t>;</a:t>
            </a:r>
          </a:p>
          <a:p>
            <a:pPr marL="358775" indent="-358775" algn="just">
              <a:spcBef>
                <a:spcPts val="0"/>
              </a:spcBef>
              <a:buNone/>
            </a:pPr>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err="1" smtClean="0">
                <a:solidFill>
                  <a:srgbClr val="0000CC"/>
                </a:solidFill>
                <a:latin typeface="Times New Roman" panose="02020603050405020304" pitchFamily="18" charset="0"/>
                <a:cs typeface="Times New Roman" panose="02020603050405020304" pitchFamily="18" charset="0"/>
              </a:rPr>
              <a:t>медичний</a:t>
            </a:r>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висновок</a:t>
            </a:r>
            <a:r>
              <a:rPr lang="ru-RU" sz="1800" dirty="0">
                <a:solidFill>
                  <a:srgbClr val="0000CC"/>
                </a:solidFill>
                <a:latin typeface="Times New Roman" panose="02020603050405020304" pitchFamily="18" charset="0"/>
                <a:cs typeface="Times New Roman" panose="02020603050405020304" pitchFamily="18" charset="0"/>
              </a:rPr>
              <a:t> за формою </a:t>
            </a:r>
            <a:r>
              <a:rPr lang="ru-RU" sz="1800" dirty="0" err="1">
                <a:solidFill>
                  <a:srgbClr val="0000CC"/>
                </a:solidFill>
                <a:latin typeface="Times New Roman" panose="02020603050405020304" pitchFamily="18" charset="0"/>
                <a:cs typeface="Times New Roman" panose="02020603050405020304" pitchFamily="18" charset="0"/>
              </a:rPr>
              <a:t>первинної</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облікової</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документації</a:t>
            </a:r>
            <a:r>
              <a:rPr lang="ru-RU" sz="1800" dirty="0">
                <a:solidFill>
                  <a:srgbClr val="0000CC"/>
                </a:solidFill>
                <a:latin typeface="Times New Roman" panose="02020603050405020304" pitchFamily="18" charset="0"/>
                <a:cs typeface="Times New Roman" panose="02020603050405020304" pitchFamily="18" charset="0"/>
              </a:rPr>
              <a:t> 086-3/о (у </a:t>
            </a:r>
            <a:r>
              <a:rPr lang="ru-RU" sz="1800" dirty="0" err="1">
                <a:solidFill>
                  <a:srgbClr val="0000CC"/>
                </a:solidFill>
                <a:latin typeface="Times New Roman" panose="02020603050405020304" pitchFamily="18" charset="0"/>
                <a:cs typeface="Times New Roman" panose="02020603050405020304" pitchFamily="18" charset="0"/>
              </a:rPr>
              <a:t>разі</a:t>
            </a:r>
            <a:r>
              <a:rPr lang="ru-RU" sz="1800" dirty="0">
                <a:solidFill>
                  <a:srgbClr val="0000CC"/>
                </a:solidFill>
                <a:latin typeface="Times New Roman" panose="02020603050405020304" pitchFamily="18" charset="0"/>
                <a:cs typeface="Times New Roman" panose="02020603050405020304" pitchFamily="18" charset="0"/>
              </a:rPr>
              <a:t> потреби </a:t>
            </a:r>
            <a:r>
              <a:rPr lang="ru-RU" sz="1800" dirty="0" err="1">
                <a:solidFill>
                  <a:srgbClr val="0000CC"/>
                </a:solidFill>
                <a:latin typeface="Times New Roman" panose="02020603050405020304" pitchFamily="18" charset="0"/>
                <a:cs typeface="Times New Roman" panose="02020603050405020304" pitchFamily="18" charset="0"/>
              </a:rPr>
              <a:t>створення</a:t>
            </a:r>
            <a:r>
              <a:rPr lang="ru-RU" sz="1800" dirty="0">
                <a:solidFill>
                  <a:srgbClr val="0000CC"/>
                </a:solidFill>
                <a:latin typeface="Times New Roman" panose="02020603050405020304" pitchFamily="18" charset="0"/>
                <a:cs typeface="Times New Roman" panose="02020603050405020304" pitchFamily="18" charset="0"/>
              </a:rPr>
              <a:t> </a:t>
            </a:r>
            <a:r>
              <a:rPr lang="ru-RU" sz="1800" dirty="0" err="1">
                <a:solidFill>
                  <a:srgbClr val="0000CC"/>
                </a:solidFill>
                <a:latin typeface="Times New Roman" panose="02020603050405020304" pitchFamily="18" charset="0"/>
                <a:cs typeface="Times New Roman" panose="02020603050405020304" pitchFamily="18" charset="0"/>
              </a:rPr>
              <a:t>особливих</a:t>
            </a:r>
            <a:r>
              <a:rPr lang="ru-RU" sz="1800" dirty="0">
                <a:solidFill>
                  <a:srgbClr val="0000CC"/>
                </a:solidFill>
                <a:latin typeface="Times New Roman" panose="02020603050405020304" pitchFamily="18" charset="0"/>
                <a:cs typeface="Times New Roman" panose="02020603050405020304" pitchFamily="18" charset="0"/>
              </a:rPr>
              <a:t> умов для </a:t>
            </a:r>
            <a:r>
              <a:rPr lang="ru-RU" sz="1800" dirty="0" err="1">
                <a:solidFill>
                  <a:srgbClr val="0000CC"/>
                </a:solidFill>
                <a:latin typeface="Times New Roman" panose="02020603050405020304" pitchFamily="18" charset="0"/>
                <a:cs typeface="Times New Roman" panose="02020603050405020304" pitchFamily="18" charset="0"/>
              </a:rPr>
              <a:t>складання</a:t>
            </a:r>
            <a:r>
              <a:rPr lang="ru-RU" sz="1800" dirty="0">
                <a:solidFill>
                  <a:srgbClr val="0000CC"/>
                </a:solidFill>
                <a:latin typeface="Times New Roman" panose="02020603050405020304" pitchFamily="18" charset="0"/>
                <a:cs typeface="Times New Roman" panose="02020603050405020304" pitchFamily="18" charset="0"/>
              </a:rPr>
              <a:t> МНТК</a:t>
            </a:r>
            <a:r>
              <a:rPr lang="ru-RU" sz="1800" dirty="0" smtClean="0">
                <a:solidFill>
                  <a:srgbClr val="0000CC"/>
                </a:solidFill>
                <a:latin typeface="Times New Roman" panose="02020603050405020304" pitchFamily="18" charset="0"/>
                <a:cs typeface="Times New Roman" panose="02020603050405020304" pitchFamily="18" charset="0"/>
              </a:rPr>
              <a:t>).</a:t>
            </a:r>
          </a:p>
          <a:p>
            <a:pPr marL="358775" indent="0" algn="just">
              <a:spcBef>
                <a:spcPts val="0"/>
              </a:spcBef>
              <a:buNone/>
              <a:tabLst>
                <a:tab pos="631825" algn="l"/>
              </a:tabLst>
            </a:pPr>
            <a:r>
              <a:rPr lang="uk-UA" sz="1800" b="1" dirty="0" smtClean="0">
                <a:solidFill>
                  <a:srgbClr val="0000CC"/>
                </a:solidFill>
                <a:latin typeface="Times New Roman" panose="02020603050405020304" pitchFamily="18" charset="0"/>
                <a:cs typeface="Times New Roman" panose="02020603050405020304" pitchFamily="18" charset="0"/>
              </a:rPr>
              <a:t>2.</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smtClean="0">
                <a:solidFill>
                  <a:srgbClr val="0000CC"/>
                </a:solidFill>
                <a:latin typeface="Times New Roman" panose="02020603050405020304" pitchFamily="18" charset="0"/>
                <a:cs typeface="Times New Roman" panose="02020603050405020304" pitchFamily="18" charset="0"/>
              </a:rPr>
              <a:t>Надішліть</a:t>
            </a:r>
            <a:r>
              <a:rPr lang="ru-RU" sz="1800" b="1" dirty="0" smtClean="0">
                <a:solidFill>
                  <a:srgbClr val="0000CC"/>
                </a:solidFill>
                <a:latin typeface="Times New Roman" panose="02020603050405020304" pitchFamily="18" charset="0"/>
                <a:cs typeface="Times New Roman" panose="02020603050405020304" pitchFamily="18" charset="0"/>
              </a:rPr>
              <a:t> </a:t>
            </a:r>
            <a:r>
              <a:rPr lang="ru-RU" sz="1800" b="1" dirty="0">
                <a:solidFill>
                  <a:srgbClr val="0000CC"/>
                </a:solidFill>
                <a:latin typeface="Times New Roman" panose="02020603050405020304" pitchFamily="18" charset="0"/>
                <a:cs typeface="Times New Roman" panose="02020603050405020304" pitchFamily="18" charset="0"/>
              </a:rPr>
              <a:t>на </a:t>
            </a:r>
            <a:r>
              <a:rPr lang="ru-RU" sz="1800" b="1" dirty="0" err="1">
                <a:solidFill>
                  <a:srgbClr val="0000CC"/>
                </a:solidFill>
                <a:latin typeface="Times New Roman" panose="02020603050405020304" pitchFamily="18" charset="0"/>
                <a:cs typeface="Times New Roman" panose="02020603050405020304" pitchFamily="18" charset="0"/>
              </a:rPr>
              <a:t>електронну</a:t>
            </a:r>
            <a:r>
              <a:rPr lang="ru-RU" sz="1800" b="1" dirty="0">
                <a:solidFill>
                  <a:srgbClr val="0000CC"/>
                </a:solidFill>
                <a:latin typeface="Times New Roman" panose="02020603050405020304" pitchFamily="18" charset="0"/>
                <a:cs typeface="Times New Roman" panose="02020603050405020304" pitchFamily="18" charset="0"/>
              </a:rPr>
              <a:t> адресу </a:t>
            </a:r>
            <a:r>
              <a:rPr lang="ru-RU" sz="1800" b="1" dirty="0" err="1">
                <a:solidFill>
                  <a:srgbClr val="0000CC"/>
                </a:solidFill>
                <a:latin typeface="Times New Roman" panose="02020603050405020304" pitchFamily="18" charset="0"/>
                <a:cs typeface="Times New Roman" panose="02020603050405020304" pitchFamily="18" charset="0"/>
              </a:rPr>
              <a:t>приймальної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комісії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u="sng" dirty="0" smtClean="0">
                <a:solidFill>
                  <a:srgbClr val="0000CC"/>
                </a:solidFill>
                <a:latin typeface="Times New Roman" panose="02020603050405020304" pitchFamily="18" charset="0"/>
                <a:cs typeface="Times New Roman" panose="02020603050405020304" pitchFamily="18" charset="0"/>
                <a:hlinkClick r:id="rId2"/>
              </a:rPr>
              <a:t>pk.ddma.1952@gmail.com</a:t>
            </a:r>
            <a:r>
              <a:rPr lang="ru-RU" sz="1800" b="1" dirty="0" smtClean="0">
                <a:solidFill>
                  <a:srgbClr val="0000CC"/>
                </a:solidFill>
                <a:latin typeface="Times New Roman" panose="02020603050405020304" pitchFamily="18" charset="0"/>
                <a:cs typeface="Times New Roman" panose="02020603050405020304" pitchFamily="18" charset="0"/>
              </a:rPr>
              <a:t> </a:t>
            </a:r>
            <a:r>
              <a:rPr lang="ru-RU" sz="1800" b="1" dirty="0" err="1" smtClean="0">
                <a:solidFill>
                  <a:srgbClr val="0000CC"/>
                </a:solidFill>
                <a:latin typeface="Times New Roman" panose="02020603050405020304" pitchFamily="18" charset="0"/>
                <a:cs typeface="Times New Roman" panose="02020603050405020304" pitchFamily="18" charset="0"/>
              </a:rPr>
              <a:t>скановані</a:t>
            </a:r>
            <a:r>
              <a:rPr lang="ru-RU" sz="1800" b="1" dirty="0" smtClean="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копії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або</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фотокопії</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реєстраційних</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документів</a:t>
            </a:r>
            <a:r>
              <a:rPr lang="ru-RU" sz="1800" b="1" dirty="0">
                <a:solidFill>
                  <a:srgbClr val="0000CC"/>
                </a:solidFill>
                <a:latin typeface="Times New Roman" panose="02020603050405020304" pitchFamily="18" charset="0"/>
                <a:cs typeface="Times New Roman" panose="02020603050405020304" pitchFamily="18" charset="0"/>
              </a:rPr>
              <a:t>.</a:t>
            </a:r>
          </a:p>
          <a:p>
            <a:pPr marL="0" indent="358775" algn="just">
              <a:spcBef>
                <a:spcPts val="0"/>
              </a:spcBef>
              <a:buNone/>
            </a:pPr>
            <a:r>
              <a:rPr lang="ru-RU" sz="1800" b="1" dirty="0" smtClean="0">
                <a:solidFill>
                  <a:srgbClr val="0000CC"/>
                </a:solidFill>
                <a:latin typeface="Times New Roman" panose="02020603050405020304" pitchFamily="18" charset="0"/>
                <a:cs typeface="Times New Roman" panose="02020603050405020304" pitchFamily="18" charset="0"/>
              </a:rPr>
              <a:t>3</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Отримайте</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err="1">
                <a:solidFill>
                  <a:srgbClr val="0000CC"/>
                </a:solidFill>
                <a:latin typeface="Times New Roman" panose="02020603050405020304" pitchFamily="18" charset="0"/>
                <a:cs typeface="Times New Roman" panose="02020603050405020304" pitchFamily="18" charset="0"/>
              </a:rPr>
              <a:t>екзаменаційний</a:t>
            </a:r>
            <a:r>
              <a:rPr lang="ru-RU" sz="1800" b="1" dirty="0">
                <a:solidFill>
                  <a:srgbClr val="0000CC"/>
                </a:solidFill>
                <a:latin typeface="Times New Roman" panose="02020603050405020304" pitchFamily="18" charset="0"/>
                <a:cs typeface="Times New Roman" panose="02020603050405020304" pitchFamily="18" charset="0"/>
              </a:rPr>
              <a:t> </a:t>
            </a:r>
            <a:r>
              <a:rPr lang="ru-RU" sz="1800" b="1" dirty="0" smtClean="0">
                <a:solidFill>
                  <a:srgbClr val="0000CC"/>
                </a:solidFill>
                <a:latin typeface="Times New Roman" panose="02020603050405020304" pitchFamily="18" charset="0"/>
                <a:cs typeface="Times New Roman" panose="02020603050405020304" pitchFamily="18" charset="0"/>
              </a:rPr>
              <a:t>лист.  </a:t>
            </a:r>
          </a:p>
        </p:txBody>
      </p:sp>
      <p:sp>
        <p:nvSpPr>
          <p:cNvPr id="3" name="Заголовок 2"/>
          <p:cNvSpPr>
            <a:spLocks noGrp="1"/>
          </p:cNvSpPr>
          <p:nvPr>
            <p:ph type="title"/>
          </p:nvPr>
        </p:nvSpPr>
        <p:spPr>
          <a:xfrm>
            <a:off x="425423" y="908720"/>
            <a:ext cx="8229600" cy="648072"/>
          </a:xfrm>
        </p:spPr>
        <p:txBody>
          <a:bodyPr>
            <a:noAutofit/>
          </a:bodyPr>
          <a:lstStyle/>
          <a:p>
            <a:pPr algn="just"/>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err="1" smtClean="0">
                <a:solidFill>
                  <a:srgbClr val="0000CC"/>
                </a:solidFill>
                <a:latin typeface="Times New Roman" panose="02020603050405020304" pitchFamily="18" charset="0"/>
                <a:cs typeface="Times New Roman" panose="02020603050405020304" pitchFamily="18" charset="0"/>
              </a:rPr>
              <a:t>Реєстрація</a:t>
            </a:r>
            <a:r>
              <a:rPr lang="ru-RU" sz="1800" dirty="0" smtClean="0">
                <a:solidFill>
                  <a:srgbClr val="0000CC"/>
                </a:solidFill>
                <a:latin typeface="Times New Roman" panose="02020603050405020304" pitchFamily="18" charset="0"/>
                <a:cs typeface="Times New Roman" panose="02020603050405020304" pitchFamily="18" charset="0"/>
              </a:rPr>
              <a:t> </a:t>
            </a:r>
            <a:r>
              <a:rPr lang="ru-RU" sz="1800" dirty="0">
                <a:solidFill>
                  <a:srgbClr val="0000CC"/>
                </a:solidFill>
                <a:latin typeface="Times New Roman" panose="02020603050405020304" pitchFamily="18" charset="0"/>
                <a:cs typeface="Times New Roman" panose="02020603050405020304" pitchFamily="18" charset="0"/>
              </a:rPr>
              <a:t>для </a:t>
            </a:r>
            <a:r>
              <a:rPr lang="ru-RU" sz="1800" dirty="0" err="1">
                <a:solidFill>
                  <a:srgbClr val="0000CC"/>
                </a:solidFill>
                <a:latin typeface="Times New Roman" panose="02020603050405020304" pitchFamily="18" charset="0"/>
                <a:cs typeface="Times New Roman" panose="02020603050405020304" pitchFamily="18" charset="0"/>
              </a:rPr>
              <a:t>складання</a:t>
            </a:r>
            <a:r>
              <a:rPr lang="ru-RU" sz="1800" dirty="0">
                <a:solidFill>
                  <a:srgbClr val="0000CC"/>
                </a:solidFill>
                <a:latin typeface="Times New Roman" panose="02020603050405020304" pitchFamily="18" charset="0"/>
                <a:cs typeface="Times New Roman" panose="02020603050405020304" pitchFamily="18" charset="0"/>
              </a:rPr>
              <a:t> </a:t>
            </a:r>
            <a:r>
              <a:rPr lang="ru-RU" sz="1800" b="1" dirty="0">
                <a:solidFill>
                  <a:srgbClr val="0000CC"/>
                </a:solidFill>
                <a:latin typeface="Times New Roman" pitchFamily="18" charset="0"/>
                <a:cs typeface="Times New Roman" pitchFamily="18" charset="0"/>
              </a:rPr>
              <a:t>МТНК </a:t>
            </a:r>
            <a:r>
              <a:rPr lang="ru-RU" sz="1800" dirty="0" err="1">
                <a:solidFill>
                  <a:srgbClr val="0000CC"/>
                </a:solidFill>
                <a:latin typeface="Times New Roman" panose="02020603050405020304" pitchFamily="18" charset="0"/>
                <a:cs typeface="Times New Roman" panose="02020603050405020304" pitchFamily="18" charset="0"/>
              </a:rPr>
              <a:t>розпочинається</a:t>
            </a:r>
            <a:r>
              <a:rPr lang="ru-RU" sz="1800" dirty="0">
                <a:solidFill>
                  <a:srgbClr val="0000CC"/>
                </a:solidFill>
                <a:latin typeface="Times New Roman" panose="02020603050405020304" pitchFamily="18" charset="0"/>
                <a:cs typeface="Times New Roman" panose="02020603050405020304" pitchFamily="18" charset="0"/>
              </a:rPr>
              <a:t> з </a:t>
            </a:r>
            <a:r>
              <a:rPr lang="ru-RU" sz="1800" b="1" dirty="0">
                <a:solidFill>
                  <a:srgbClr val="0000CC"/>
                </a:solidFill>
                <a:latin typeface="Times New Roman" panose="02020603050405020304" pitchFamily="18" charset="0"/>
                <a:cs typeface="Times New Roman" panose="02020603050405020304" pitchFamily="18" charset="0"/>
              </a:rPr>
              <a:t>27 </a:t>
            </a:r>
            <a:r>
              <a:rPr lang="ru-RU" sz="1800" b="1" dirty="0" err="1">
                <a:solidFill>
                  <a:srgbClr val="0000CC"/>
                </a:solidFill>
                <a:latin typeface="Times New Roman" panose="02020603050405020304" pitchFamily="18" charset="0"/>
                <a:cs typeface="Times New Roman" panose="02020603050405020304" pitchFamily="18" charset="0"/>
              </a:rPr>
              <a:t>червня</a:t>
            </a:r>
            <a:r>
              <a:rPr lang="ru-RU" sz="1800" b="1" dirty="0">
                <a:solidFill>
                  <a:srgbClr val="0000CC"/>
                </a:solidFill>
                <a:latin typeface="Times New Roman" panose="02020603050405020304" pitchFamily="18" charset="0"/>
                <a:cs typeface="Times New Roman" panose="02020603050405020304" pitchFamily="18" charset="0"/>
              </a:rPr>
              <a:t> – 18 </a:t>
            </a:r>
            <a:r>
              <a:rPr lang="ru-RU" sz="1800" b="1" dirty="0" err="1">
                <a:solidFill>
                  <a:srgbClr val="0000CC"/>
                </a:solidFill>
                <a:latin typeface="Times New Roman" panose="02020603050405020304" pitchFamily="18" charset="0"/>
                <a:cs typeface="Times New Roman" panose="02020603050405020304" pitchFamily="18" charset="0"/>
              </a:rPr>
              <a:t>липня</a:t>
            </a:r>
            <a:r>
              <a:rPr lang="ru-RU" sz="1800" b="1" dirty="0">
                <a:solidFill>
                  <a:srgbClr val="0000CC"/>
                </a:solidFill>
                <a:latin typeface="Times New Roman" panose="02020603050405020304" pitchFamily="18" charset="0"/>
                <a:cs typeface="Times New Roman" panose="02020603050405020304" pitchFamily="18" charset="0"/>
              </a:rPr>
              <a:t> до 18 </a:t>
            </a:r>
            <a:r>
              <a:rPr lang="ru-RU" sz="1800" b="1" dirty="0" err="1">
                <a:solidFill>
                  <a:srgbClr val="0000CC"/>
                </a:solidFill>
                <a:latin typeface="Times New Roman" panose="02020603050405020304" pitchFamily="18" charset="0"/>
                <a:cs typeface="Times New Roman" panose="02020603050405020304" pitchFamily="18" charset="0"/>
              </a:rPr>
              <a:t>години</a:t>
            </a:r>
            <a:r>
              <a:rPr lang="ru-RU" sz="1800" b="1" dirty="0">
                <a:solidFill>
                  <a:srgbClr val="0000CC"/>
                </a:solidFill>
                <a:latin typeface="Times New Roman" panose="02020603050405020304" pitchFamily="18" charset="0"/>
                <a:cs typeface="Times New Roman" panose="02020603050405020304" pitchFamily="18" charset="0"/>
              </a:rPr>
              <a:t> 2022 року</a:t>
            </a:r>
            <a:r>
              <a:rPr lang="ru-RU" sz="1800" dirty="0">
                <a:solidFill>
                  <a:srgbClr val="0000CC"/>
                </a:solidFill>
                <a:latin typeface="Times New Roman" panose="02020603050405020304" pitchFamily="18" charset="0"/>
                <a:cs typeface="Times New Roman" panose="02020603050405020304" pitchFamily="18" charset="0"/>
              </a:rPr>
              <a:t>. </a:t>
            </a:r>
            <a:r>
              <a:rPr lang="ru-RU" sz="2000" dirty="0">
                <a:solidFill>
                  <a:srgbClr val="0000CC"/>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4572000" y="404664"/>
            <a:ext cx="3456384" cy="461665"/>
          </a:xfrm>
          <a:prstGeom prst="rect">
            <a:avLst/>
          </a:prstGeom>
          <a:noFill/>
        </p:spPr>
        <p:txBody>
          <a:bodyPr wrap="square" rtlCol="0">
            <a:spAutoFit/>
          </a:bodyPr>
          <a:lstStyle/>
          <a:p>
            <a:pPr algn="r"/>
            <a:r>
              <a:rPr lang="uk-UA" sz="2400" b="1" dirty="0" smtClean="0">
                <a:solidFill>
                  <a:srgbClr val="0000CC"/>
                </a:solidFill>
                <a:latin typeface="Times New Roman" panose="02020603050405020304" pitchFamily="18" charset="0"/>
                <a:cs typeface="Times New Roman" panose="02020603050405020304" pitchFamily="18" charset="0"/>
              </a:rPr>
              <a:t>Реєстрація на </a:t>
            </a:r>
            <a:r>
              <a:rPr lang="uk-UA" sz="2400" b="1" dirty="0" smtClean="0">
                <a:solidFill>
                  <a:srgbClr val="0000CC"/>
                </a:solidFill>
                <a:latin typeface="Times New Roman" panose="02020603050405020304" pitchFamily="18" charset="0"/>
                <a:cs typeface="Times New Roman" panose="02020603050405020304" pitchFamily="18" charset="0"/>
              </a:rPr>
              <a:t>МТНК</a:t>
            </a:r>
            <a:endParaRPr lang="ru-RU" sz="2400" b="1" dirty="0">
              <a:solidFill>
                <a:srgbClr val="0000CC"/>
              </a:solidFill>
              <a:latin typeface="Times New Roman" panose="02020603050405020304" pitchFamily="18" charset="0"/>
              <a:cs typeface="Times New Roman" panose="02020603050405020304" pitchFamily="18"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82159" y="5928334"/>
            <a:ext cx="7992888" cy="646331"/>
          </a:xfrm>
          <a:prstGeom prst="rect">
            <a:avLst/>
          </a:prstGeom>
          <a:noFill/>
        </p:spPr>
        <p:txBody>
          <a:bodyPr wrap="square" rtlCol="0">
            <a:spAutoFit/>
          </a:bodyPr>
          <a:lstStyle/>
          <a:p>
            <a:pPr algn="just"/>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Передбачено</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a:solidFill>
                  <a:srgbClr val="0000CC"/>
                </a:solidFill>
                <a:latin typeface="Times New Roman" panose="02020603050405020304" pitchFamily="18" charset="0"/>
                <a:cs typeface="Times New Roman" panose="02020603050405020304" pitchFamily="18" charset="0"/>
              </a:rPr>
              <a:t>проведення</a:t>
            </a:r>
            <a:r>
              <a:rPr lang="ru-RU" dirty="0">
                <a:solidFill>
                  <a:srgbClr val="0000CC"/>
                </a:solidFill>
                <a:latin typeface="Times New Roman" panose="02020603050405020304" pitchFamily="18" charset="0"/>
                <a:cs typeface="Times New Roman" panose="02020603050405020304" pitchFamily="18" charset="0"/>
              </a:rPr>
              <a:t> </a:t>
            </a:r>
            <a:r>
              <a:rPr lang="ru-RU" b="1" dirty="0" err="1" smtClean="0">
                <a:solidFill>
                  <a:srgbClr val="0000CC"/>
                </a:solidFill>
                <a:latin typeface="Times New Roman" panose="02020603050405020304" pitchFamily="18" charset="0"/>
                <a:cs typeface="Times New Roman" panose="02020603050405020304" pitchFamily="18" charset="0"/>
              </a:rPr>
              <a:t>двох</a:t>
            </a: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сесій</a:t>
            </a:r>
            <a:r>
              <a:rPr lang="ru-RU" b="1" dirty="0">
                <a:solidFill>
                  <a:srgbClr val="0000CC"/>
                </a:solidFill>
                <a:latin typeface="Times New Roman" panose="02020603050405020304" pitchFamily="18" charset="0"/>
                <a:cs typeface="Times New Roman" panose="02020603050405020304" pitchFamily="18" charset="0"/>
              </a:rPr>
              <a:t> </a:t>
            </a:r>
            <a:r>
              <a:rPr lang="ru-RU" b="1" dirty="0" smtClean="0">
                <a:solidFill>
                  <a:srgbClr val="0000CC"/>
                </a:solidFill>
                <a:latin typeface="Times New Roman" panose="02020603050405020304" pitchFamily="18" charset="0"/>
                <a:cs typeface="Times New Roman" panose="02020603050405020304" pitchFamily="18" charset="0"/>
              </a:rPr>
              <a:t>МТНК</a:t>
            </a:r>
            <a:r>
              <a:rPr lang="ru-RU" dirty="0" smtClean="0">
                <a:solidFill>
                  <a:srgbClr val="0000CC"/>
                </a:solidFill>
                <a:latin typeface="Times New Roman" panose="02020603050405020304" pitchFamily="18" charset="0"/>
                <a:cs typeface="Times New Roman" panose="02020603050405020304" pitchFamily="18" charset="0"/>
              </a:rPr>
              <a:t>:</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основної</a:t>
            </a:r>
            <a:r>
              <a:rPr lang="ru-RU" b="1" dirty="0">
                <a:solidFill>
                  <a:srgbClr val="0000CC"/>
                </a:solidFill>
                <a:latin typeface="Times New Roman" panose="02020603050405020304" pitchFamily="18" charset="0"/>
                <a:cs typeface="Times New Roman" panose="02020603050405020304" pitchFamily="18" charset="0"/>
              </a:rPr>
              <a:t> </a:t>
            </a:r>
            <a:r>
              <a:rPr lang="ru-RU" b="1" dirty="0" smtClean="0">
                <a:solidFill>
                  <a:srgbClr val="0000CC"/>
                </a:solidFill>
                <a:latin typeface="Times New Roman" panose="02020603050405020304" pitchFamily="18" charset="0"/>
                <a:cs typeface="Times New Roman" panose="02020603050405020304" pitchFamily="18" charset="0"/>
              </a:rPr>
              <a:t>10 – 17 </a:t>
            </a:r>
            <a:r>
              <a:rPr lang="ru-RU" b="1" dirty="0" err="1">
                <a:solidFill>
                  <a:srgbClr val="0000CC"/>
                </a:solidFill>
                <a:latin typeface="Times New Roman" panose="02020603050405020304" pitchFamily="18" charset="0"/>
                <a:cs typeface="Times New Roman" panose="02020603050405020304" pitchFamily="18" charset="0"/>
              </a:rPr>
              <a:t>серпня</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додаткової</a:t>
            </a:r>
            <a:r>
              <a:rPr lang="ru-RU" b="1" dirty="0">
                <a:solidFill>
                  <a:srgbClr val="0000CC"/>
                </a:solidFill>
                <a:latin typeface="Times New Roman" panose="02020603050405020304" pitchFamily="18" charset="0"/>
                <a:cs typeface="Times New Roman" panose="02020603050405020304" pitchFamily="18" charset="0"/>
              </a:rPr>
              <a:t> – </a:t>
            </a:r>
            <a:r>
              <a:rPr lang="ru-RU" b="1" dirty="0" smtClean="0">
                <a:solidFill>
                  <a:srgbClr val="0000CC"/>
                </a:solidFill>
                <a:latin typeface="Times New Roman" panose="02020603050405020304" pitchFamily="18" charset="0"/>
                <a:cs typeface="Times New Roman" panose="02020603050405020304" pitchFamily="18" charset="0"/>
              </a:rPr>
              <a:t>7–10 </a:t>
            </a:r>
            <a:r>
              <a:rPr lang="ru-RU" b="1" dirty="0" err="1" smtClean="0">
                <a:solidFill>
                  <a:srgbClr val="0000CC"/>
                </a:solidFill>
                <a:latin typeface="Times New Roman" panose="02020603050405020304" pitchFamily="18" charset="0"/>
                <a:cs typeface="Times New Roman" panose="02020603050405020304" pitchFamily="18" charset="0"/>
              </a:rPr>
              <a:t>вересня</a:t>
            </a:r>
            <a:r>
              <a:rPr lang="ru-RU" b="1" dirty="0" smtClean="0">
                <a:solidFill>
                  <a:srgbClr val="0000CC"/>
                </a:solidFill>
                <a:latin typeface="Times New Roman" panose="02020603050405020304" pitchFamily="18" charset="0"/>
                <a:cs typeface="Times New Roman" panose="02020603050405020304" pitchFamily="18" charset="0"/>
              </a:rPr>
              <a:t>.</a:t>
            </a:r>
            <a:r>
              <a:rPr lang="ru-RU" dirty="0">
                <a:solidFill>
                  <a:srgbClr val="0D0D0D"/>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609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416" y="188640"/>
            <a:ext cx="712092" cy="8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23728" y="298791"/>
            <a:ext cx="6192688"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ru-RU" dirty="0" err="1" smtClean="0">
                <a:solidFill>
                  <a:srgbClr val="0000CC"/>
                </a:solidFill>
                <a:latin typeface="Times New Roman" panose="02020603050405020304" pitchFamily="18" charset="0"/>
                <a:cs typeface="Times New Roman" panose="02020603050405020304" pitchFamily="18" charset="0"/>
              </a:rPr>
              <a:t>Вступ</a:t>
            </a:r>
            <a:r>
              <a:rPr lang="ru-RU" dirty="0" smtClean="0">
                <a:solidFill>
                  <a:srgbClr val="0000CC"/>
                </a:solidFill>
                <a:latin typeface="Times New Roman" panose="02020603050405020304" pitchFamily="18" charset="0"/>
                <a:cs typeface="Times New Roman" panose="02020603050405020304" pitchFamily="18" charset="0"/>
              </a:rPr>
              <a:t> на </a:t>
            </a:r>
            <a:r>
              <a:rPr lang="ru-RU" dirty="0" err="1" smtClean="0">
                <a:solidFill>
                  <a:srgbClr val="0000CC"/>
                </a:solidFill>
                <a:latin typeface="Times New Roman" panose="02020603050405020304" pitchFamily="18" charset="0"/>
                <a:cs typeface="Times New Roman" panose="02020603050405020304" pitchFamily="18" charset="0"/>
              </a:rPr>
              <a:t>спеціальності</a:t>
            </a:r>
            <a:r>
              <a:rPr lang="ru-RU" dirty="0" smtClean="0">
                <a:solidFill>
                  <a:srgbClr val="0000CC"/>
                </a:solidFill>
                <a:latin typeface="Times New Roman" panose="02020603050405020304" pitchFamily="18" charset="0"/>
                <a:cs typeface="Times New Roman" panose="02020603050405020304" pitchFamily="18" charset="0"/>
              </a:rPr>
              <a:t> на </a:t>
            </a:r>
            <a:r>
              <a:rPr lang="ru-RU" dirty="0" err="1" smtClean="0">
                <a:solidFill>
                  <a:srgbClr val="0000CC"/>
                </a:solidFill>
                <a:latin typeface="Times New Roman" panose="02020603050405020304" pitchFamily="18" charset="0"/>
                <a:cs typeface="Times New Roman" panose="02020603050405020304" pitchFamily="18" charset="0"/>
              </a:rPr>
              <a:t>які</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непотрібно</a:t>
            </a:r>
            <a:r>
              <a:rPr lang="ru-RU" dirty="0" smtClean="0">
                <a:solidFill>
                  <a:srgbClr val="0000CC"/>
                </a:solidFill>
                <a:latin typeface="Times New Roman" panose="02020603050405020304" pitchFamily="18" charset="0"/>
                <a:cs typeface="Times New Roman" panose="02020603050405020304" pitchFamily="18" charset="0"/>
              </a:rPr>
              <a:t> </a:t>
            </a:r>
            <a:r>
              <a:rPr lang="ru-RU" dirty="0" err="1" smtClean="0">
                <a:solidFill>
                  <a:srgbClr val="0000CC"/>
                </a:solidFill>
                <a:latin typeface="Times New Roman" panose="02020603050405020304" pitchFamily="18" charset="0"/>
                <a:cs typeface="Times New Roman" panose="02020603050405020304" pitchFamily="18" charset="0"/>
              </a:rPr>
              <a:t>складати</a:t>
            </a:r>
            <a:r>
              <a:rPr lang="ru-RU" dirty="0" smtClean="0">
                <a:solidFill>
                  <a:srgbClr val="0000CC"/>
                </a:solidFill>
                <a:latin typeface="Times New Roman" panose="02020603050405020304" pitchFamily="18" charset="0"/>
                <a:cs typeface="Times New Roman" panose="02020603050405020304" pitchFamily="18" charset="0"/>
              </a:rPr>
              <a:t> МТНК</a:t>
            </a:r>
            <a:endParaRPr lang="ru-RU" dirty="0">
              <a:solidFill>
                <a:srgbClr val="0000CC"/>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95536" y="1028343"/>
            <a:ext cx="8496944" cy="5262979"/>
          </a:xfrm>
          <a:prstGeom prst="rect">
            <a:avLst/>
          </a:prstGeom>
        </p:spPr>
        <p:txBody>
          <a:bodyPr wrap="square">
            <a:spAutoFit/>
          </a:bodyPr>
          <a:lstStyle/>
          <a:p>
            <a:r>
              <a:rPr lang="ru-RU" dirty="0" smtClean="0"/>
              <a:t>     </a:t>
            </a:r>
            <a:r>
              <a:rPr lang="ru-RU" sz="2400" dirty="0" smtClean="0">
                <a:solidFill>
                  <a:srgbClr val="0000CC"/>
                </a:solidFill>
                <a:latin typeface="Times New Roman" panose="02020603050405020304" pitchFamily="18" charset="0"/>
                <a:cs typeface="Times New Roman" panose="02020603050405020304" pitchFamily="18" charset="0"/>
              </a:rPr>
              <a:t>Для </a:t>
            </a:r>
            <a:r>
              <a:rPr lang="ru-RU" sz="2400" dirty="0" err="1">
                <a:solidFill>
                  <a:srgbClr val="0000CC"/>
                </a:solidFill>
                <a:latin typeface="Times New Roman" panose="02020603050405020304" pitchFamily="18" charset="0"/>
                <a:cs typeface="Times New Roman" panose="02020603050405020304" pitchFamily="18" charset="0"/>
              </a:rPr>
              <a:t>вступу</a:t>
            </a:r>
            <a:r>
              <a:rPr lang="ru-RU" sz="2400" dirty="0">
                <a:solidFill>
                  <a:srgbClr val="0000CC"/>
                </a:solidFill>
                <a:latin typeface="Times New Roman" panose="02020603050405020304" pitchFamily="18" charset="0"/>
                <a:cs typeface="Times New Roman" panose="02020603050405020304" pitchFamily="18" charset="0"/>
              </a:rPr>
              <a:t> на </a:t>
            </a:r>
            <a:r>
              <a:rPr lang="ru-RU" sz="2400" dirty="0" err="1">
                <a:solidFill>
                  <a:srgbClr val="0000CC"/>
                </a:solidFill>
                <a:latin typeface="Times New Roman" panose="02020603050405020304" pitchFamily="18" charset="0"/>
                <a:cs typeface="Times New Roman" panose="02020603050405020304" pitchFamily="18" charset="0"/>
              </a:rPr>
              <a:t>спеціальності</a:t>
            </a:r>
            <a:r>
              <a:rPr lang="ru-RU" sz="2400" dirty="0">
                <a:solidFill>
                  <a:srgbClr val="0000CC"/>
                </a:solidFill>
                <a:latin typeface="Times New Roman" panose="02020603050405020304" pitchFamily="18" charset="0"/>
                <a:cs typeface="Times New Roman" panose="02020603050405020304" pitchFamily="18" charset="0"/>
              </a:rPr>
              <a:t>: </a:t>
            </a:r>
            <a:endParaRPr lang="ru-RU" sz="2400" dirty="0" smtClean="0">
              <a:solidFill>
                <a:srgbClr val="0000CC"/>
              </a:solidFill>
              <a:latin typeface="Times New Roman" panose="02020603050405020304" pitchFamily="18" charset="0"/>
              <a:cs typeface="Times New Roman" panose="02020603050405020304" pitchFamily="18" charset="0"/>
            </a:endParaRPr>
          </a:p>
          <a:p>
            <a:r>
              <a:rPr lang="ru-RU" sz="2400" b="1" dirty="0" smtClean="0">
                <a:solidFill>
                  <a:srgbClr val="0000CC"/>
                </a:solidFill>
                <a:latin typeface="Times New Roman" panose="02020603050405020304" pitchFamily="18" charset="0"/>
                <a:cs typeface="Times New Roman" panose="02020603050405020304" pitchFamily="18" charset="0"/>
              </a:rPr>
              <a:t>131 </a:t>
            </a:r>
            <a:r>
              <a:rPr lang="ru-RU" sz="2400" b="1" dirty="0" err="1">
                <a:solidFill>
                  <a:srgbClr val="0000CC"/>
                </a:solidFill>
                <a:latin typeface="Times New Roman" panose="02020603050405020304" pitchFamily="18" charset="0"/>
                <a:cs typeface="Times New Roman" panose="02020603050405020304" pitchFamily="18" charset="0"/>
              </a:rPr>
              <a:t>Прикладна</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механіка</a:t>
            </a:r>
            <a:r>
              <a:rPr lang="ru-RU" sz="2400" b="1" dirty="0">
                <a:solidFill>
                  <a:srgbClr val="0000CC"/>
                </a:solidFill>
                <a:latin typeface="Times New Roman" panose="02020603050405020304" pitchFamily="18" charset="0"/>
                <a:cs typeface="Times New Roman" panose="02020603050405020304" pitchFamily="18" charset="0"/>
              </a:rPr>
              <a:t>, 133 </a:t>
            </a:r>
            <a:r>
              <a:rPr lang="ru-RU" sz="2400" b="1" dirty="0" err="1">
                <a:solidFill>
                  <a:srgbClr val="0000CC"/>
                </a:solidFill>
                <a:latin typeface="Times New Roman" panose="02020603050405020304" pitchFamily="18" charset="0"/>
                <a:cs typeface="Times New Roman" panose="02020603050405020304" pitchFamily="18" charset="0"/>
              </a:rPr>
              <a:t>Галузеве</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машино-будування</a:t>
            </a:r>
            <a:r>
              <a:rPr lang="ru-RU" sz="2400" b="1" dirty="0">
                <a:solidFill>
                  <a:srgbClr val="0000CC"/>
                </a:solidFill>
                <a:latin typeface="Times New Roman" panose="02020603050405020304" pitchFamily="18" charset="0"/>
                <a:cs typeface="Times New Roman" panose="02020603050405020304" pitchFamily="18" charset="0"/>
              </a:rPr>
              <a:t>, 136 </a:t>
            </a:r>
            <a:r>
              <a:rPr lang="ru-RU" sz="2400" b="1" dirty="0" err="1">
                <a:solidFill>
                  <a:srgbClr val="0000CC"/>
                </a:solidFill>
                <a:latin typeface="Times New Roman" panose="02020603050405020304" pitchFamily="18" charset="0"/>
                <a:cs typeface="Times New Roman" panose="02020603050405020304" pitchFamily="18" charset="0"/>
              </a:rPr>
              <a:t>Металургія</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smtClean="0">
                <a:solidFill>
                  <a:srgbClr val="0000CC"/>
                </a:solidFill>
                <a:latin typeface="Times New Roman" panose="02020603050405020304" pitchFamily="18" charset="0"/>
                <a:cs typeface="Times New Roman" panose="02020603050405020304" pitchFamily="18" charset="0"/>
              </a:rPr>
              <a:t>141 </a:t>
            </a:r>
            <a:r>
              <a:rPr lang="ru-RU" sz="2400" b="1" dirty="0" err="1" smtClean="0">
                <a:solidFill>
                  <a:srgbClr val="0000CC"/>
                </a:solidFill>
                <a:latin typeface="Times New Roman" panose="02020603050405020304" pitchFamily="18" charset="0"/>
                <a:cs typeface="Times New Roman" panose="02020603050405020304" pitchFamily="18" charset="0"/>
              </a:rPr>
              <a:t>Електроенергетика</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електротехніка</a:t>
            </a:r>
            <a:r>
              <a:rPr lang="ru-RU" sz="2400" b="1" dirty="0">
                <a:solidFill>
                  <a:srgbClr val="0000CC"/>
                </a:solidFill>
                <a:latin typeface="Times New Roman" panose="02020603050405020304" pitchFamily="18" charset="0"/>
                <a:cs typeface="Times New Roman" panose="02020603050405020304" pitchFamily="18" charset="0"/>
              </a:rPr>
              <a:t> та </a:t>
            </a:r>
            <a:r>
              <a:rPr lang="ru-RU" sz="2400" b="1" dirty="0" err="1">
                <a:solidFill>
                  <a:srgbClr val="0000CC"/>
                </a:solidFill>
                <a:latin typeface="Times New Roman" panose="02020603050405020304" pitchFamily="18" charset="0"/>
                <a:cs typeface="Times New Roman" panose="02020603050405020304" pitchFamily="18" charset="0"/>
              </a:rPr>
              <a:t>електромеханіка</a:t>
            </a:r>
            <a:r>
              <a:rPr lang="ru-RU" sz="2400" b="1" dirty="0">
                <a:solidFill>
                  <a:srgbClr val="0000CC"/>
                </a:solidFill>
                <a:latin typeface="Times New Roman" panose="02020603050405020304" pitchFamily="18" charset="0"/>
                <a:cs typeface="Times New Roman" panose="02020603050405020304" pitchFamily="18" charset="0"/>
              </a:rPr>
              <a:t>, 151 </a:t>
            </a:r>
            <a:r>
              <a:rPr lang="ru-RU" sz="2400" b="1" dirty="0" err="1">
                <a:solidFill>
                  <a:srgbClr val="0000CC"/>
                </a:solidFill>
                <a:latin typeface="Times New Roman" panose="02020603050405020304" pitchFamily="18" charset="0"/>
                <a:cs typeface="Times New Roman" panose="02020603050405020304" pitchFamily="18" charset="0"/>
              </a:rPr>
              <a:t>Автоматизація</a:t>
            </a:r>
            <a:r>
              <a:rPr lang="ru-RU" sz="2400" b="1" dirty="0">
                <a:solidFill>
                  <a:srgbClr val="0000CC"/>
                </a:solidFill>
                <a:latin typeface="Times New Roman" panose="02020603050405020304" pitchFamily="18" charset="0"/>
                <a:cs typeface="Times New Roman" panose="02020603050405020304" pitchFamily="18" charset="0"/>
              </a:rPr>
              <a:t> та </a:t>
            </a:r>
            <a:r>
              <a:rPr lang="ru-RU" sz="2400" b="1" dirty="0" err="1">
                <a:solidFill>
                  <a:srgbClr val="0000CC"/>
                </a:solidFill>
                <a:latin typeface="Times New Roman" panose="02020603050405020304" pitchFamily="18" charset="0"/>
                <a:cs typeface="Times New Roman" panose="02020603050405020304" pitchFamily="18" charset="0"/>
              </a:rPr>
              <a:t>комп’ютерно-інтегровані</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технології</a:t>
            </a:r>
            <a:r>
              <a:rPr lang="ru-RU" sz="2400" b="1" dirty="0">
                <a:solidFill>
                  <a:srgbClr val="0000CC"/>
                </a:solidFill>
                <a:latin typeface="Times New Roman" panose="02020603050405020304" pitchFamily="18" charset="0"/>
                <a:cs typeface="Times New Roman" panose="02020603050405020304" pitchFamily="18" charset="0"/>
              </a:rPr>
              <a:t>, 122 </a:t>
            </a:r>
            <a:r>
              <a:rPr lang="ru-RU" sz="2400" b="1" dirty="0" err="1">
                <a:solidFill>
                  <a:srgbClr val="0000CC"/>
                </a:solidFill>
                <a:latin typeface="Times New Roman" panose="02020603050405020304" pitchFamily="18" charset="0"/>
                <a:cs typeface="Times New Roman" panose="02020603050405020304" pitchFamily="18" charset="0"/>
              </a:rPr>
              <a:t>Комп’ютерні</a:t>
            </a:r>
            <a:r>
              <a:rPr lang="ru-RU" sz="2400" b="1" dirty="0">
                <a:solidFill>
                  <a:srgbClr val="0000CC"/>
                </a:solidFill>
                <a:latin typeface="Times New Roman" panose="02020603050405020304" pitchFamily="18" charset="0"/>
                <a:cs typeface="Times New Roman" panose="02020603050405020304" pitchFamily="18" charset="0"/>
              </a:rPr>
              <a:t> науки, 123 </a:t>
            </a:r>
            <a:r>
              <a:rPr lang="ru-RU" sz="2400" b="1" dirty="0" err="1">
                <a:solidFill>
                  <a:srgbClr val="0000CC"/>
                </a:solidFill>
                <a:latin typeface="Times New Roman" panose="02020603050405020304" pitchFamily="18" charset="0"/>
                <a:cs typeface="Times New Roman" panose="02020603050405020304" pitchFamily="18" charset="0"/>
              </a:rPr>
              <a:t>Комп’ютерна</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інженерія</a:t>
            </a:r>
            <a:r>
              <a:rPr lang="ru-RU" sz="2400" b="1" dirty="0">
                <a:solidFill>
                  <a:srgbClr val="0000CC"/>
                </a:solidFill>
                <a:latin typeface="Times New Roman" panose="02020603050405020304" pitchFamily="18" charset="0"/>
                <a:cs typeface="Times New Roman" panose="02020603050405020304" pitchFamily="18" charset="0"/>
              </a:rPr>
              <a:t>, 124 </a:t>
            </a:r>
            <a:r>
              <a:rPr lang="ru-RU" sz="2400" b="1" dirty="0" err="1">
                <a:solidFill>
                  <a:srgbClr val="0000CC"/>
                </a:solidFill>
                <a:latin typeface="Times New Roman" panose="02020603050405020304" pitchFamily="18" charset="0"/>
                <a:cs typeface="Times New Roman" panose="02020603050405020304" pitchFamily="18" charset="0"/>
              </a:rPr>
              <a:t>Системний</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аналіз</a:t>
            </a:r>
            <a:r>
              <a:rPr lang="ru-RU" sz="2400" b="1" dirty="0">
                <a:solidFill>
                  <a:srgbClr val="0000CC"/>
                </a:solidFill>
                <a:latin typeface="Times New Roman" panose="02020603050405020304" pitchFamily="18" charset="0"/>
                <a:cs typeface="Times New Roman" panose="02020603050405020304" pitchFamily="18" charset="0"/>
              </a:rPr>
              <a:t>, 126 </a:t>
            </a:r>
            <a:r>
              <a:rPr lang="ru-RU" sz="2400" b="1" dirty="0" err="1" smtClean="0">
                <a:solidFill>
                  <a:srgbClr val="0000CC"/>
                </a:solidFill>
                <a:latin typeface="Times New Roman" panose="02020603050405020304" pitchFamily="18" charset="0"/>
                <a:cs typeface="Times New Roman" panose="02020603050405020304" pitchFamily="18" charset="0"/>
              </a:rPr>
              <a:t>Інформаційні</a:t>
            </a:r>
            <a:r>
              <a:rPr lang="ru-RU" sz="2400" b="1" dirty="0" smtClean="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системи</a:t>
            </a:r>
            <a:r>
              <a:rPr lang="ru-RU" sz="2400" b="1" dirty="0">
                <a:solidFill>
                  <a:srgbClr val="0000CC"/>
                </a:solidFill>
                <a:latin typeface="Times New Roman" panose="02020603050405020304" pitchFamily="18" charset="0"/>
                <a:cs typeface="Times New Roman" panose="02020603050405020304" pitchFamily="18" charset="0"/>
              </a:rPr>
              <a:t> та </a:t>
            </a:r>
            <a:r>
              <a:rPr lang="ru-RU" sz="2400" b="1" dirty="0" err="1">
                <a:solidFill>
                  <a:srgbClr val="0000CC"/>
                </a:solidFill>
                <a:latin typeface="Times New Roman" panose="02020603050405020304" pitchFamily="18" charset="0"/>
                <a:cs typeface="Times New Roman" panose="02020603050405020304" pitchFamily="18" charset="0"/>
              </a:rPr>
              <a:t>технології</a:t>
            </a:r>
            <a:r>
              <a:rPr lang="ru-RU" sz="2400" b="1" dirty="0">
                <a:solidFill>
                  <a:srgbClr val="0000CC"/>
                </a:solidFill>
                <a:latin typeface="Times New Roman" panose="02020603050405020304" pitchFamily="18" charset="0"/>
                <a:cs typeface="Times New Roman" panose="02020603050405020304" pitchFamily="18" charset="0"/>
              </a:rPr>
              <a:t>, 232 </a:t>
            </a:r>
            <a:r>
              <a:rPr lang="ru-RU" sz="2400" b="1" dirty="0" err="1">
                <a:solidFill>
                  <a:srgbClr val="0000CC"/>
                </a:solidFill>
                <a:latin typeface="Times New Roman" panose="02020603050405020304" pitchFamily="18" charset="0"/>
                <a:cs typeface="Times New Roman" panose="02020603050405020304" pitchFamily="18" charset="0"/>
              </a:rPr>
              <a:t>Соціальне</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забезпечення</a:t>
            </a:r>
            <a:r>
              <a:rPr lang="ru-RU" sz="2400" b="1" dirty="0">
                <a:solidFill>
                  <a:srgbClr val="0000CC"/>
                </a:solidFill>
                <a:latin typeface="Times New Roman" panose="02020603050405020304" pitchFamily="18" charset="0"/>
                <a:cs typeface="Times New Roman" panose="02020603050405020304" pitchFamily="18" charset="0"/>
              </a:rPr>
              <a:t>, 102 </a:t>
            </a:r>
            <a:r>
              <a:rPr lang="ru-RU" sz="2400" b="1" dirty="0" err="1">
                <a:solidFill>
                  <a:srgbClr val="0000CC"/>
                </a:solidFill>
                <a:latin typeface="Times New Roman" panose="02020603050405020304" pitchFamily="18" charset="0"/>
                <a:cs typeface="Times New Roman" panose="02020603050405020304" pitchFamily="18" charset="0"/>
              </a:rPr>
              <a:t>Хімія</a:t>
            </a:r>
            <a:r>
              <a:rPr lang="ru-RU" sz="2400" b="1" dirty="0">
                <a:solidFill>
                  <a:srgbClr val="0000CC"/>
                </a:solidFill>
                <a:latin typeface="Times New Roman" panose="02020603050405020304" pitchFamily="18" charset="0"/>
                <a:cs typeface="Times New Roman" panose="02020603050405020304" pitchFamily="18" charset="0"/>
              </a:rPr>
              <a:t>, 014 </a:t>
            </a:r>
            <a:r>
              <a:rPr lang="ru-RU" sz="2400" b="1" dirty="0" err="1">
                <a:solidFill>
                  <a:srgbClr val="0000CC"/>
                </a:solidFill>
                <a:latin typeface="Times New Roman" panose="02020603050405020304" pitchFamily="18" charset="0"/>
                <a:cs typeface="Times New Roman" panose="02020603050405020304" pitchFamily="18" charset="0"/>
              </a:rPr>
              <a:t>Середня</a:t>
            </a:r>
            <a:r>
              <a:rPr lang="ru-RU" sz="2400" b="1" dirty="0">
                <a:solidFill>
                  <a:srgbClr val="0000CC"/>
                </a:solidFill>
                <a:latin typeface="Times New Roman" panose="02020603050405020304" pitchFamily="18" charset="0"/>
                <a:cs typeface="Times New Roman" panose="02020603050405020304" pitchFamily="18" charset="0"/>
              </a:rPr>
              <a:t> </a:t>
            </a:r>
            <a:r>
              <a:rPr lang="ru-RU" sz="2400" b="1" dirty="0" err="1">
                <a:solidFill>
                  <a:srgbClr val="0000CC"/>
                </a:solidFill>
                <a:latin typeface="Times New Roman" panose="02020603050405020304" pitchFamily="18" charset="0"/>
                <a:cs typeface="Times New Roman" panose="02020603050405020304" pitchFamily="18" charset="0"/>
              </a:rPr>
              <a:t>освіта</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зараховуються</a:t>
            </a:r>
            <a:r>
              <a:rPr lang="ru-RU" sz="2400" dirty="0" smtClean="0">
                <a:solidFill>
                  <a:srgbClr val="0000CC"/>
                </a:solidFill>
                <a:latin typeface="Times New Roman" panose="02020603050405020304" pitchFamily="18" charset="0"/>
                <a:cs typeface="Times New Roman" panose="02020603050405020304" pitchFamily="18" charset="0"/>
              </a:rPr>
              <a:t>:</a:t>
            </a:r>
          </a:p>
          <a:p>
            <a:endParaRPr lang="ru-RU" sz="2400" dirty="0" smtClean="0">
              <a:solidFill>
                <a:srgbClr val="0000CC"/>
              </a:solidFill>
              <a:latin typeface="Times New Roman" panose="02020603050405020304" pitchFamily="18" charset="0"/>
              <a:cs typeface="Times New Roman" panose="02020603050405020304" pitchFamily="18" charset="0"/>
            </a:endParaRPr>
          </a:p>
          <a:p>
            <a:r>
              <a:rPr lang="ru-RU" sz="2400" dirty="0" smtClean="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результати</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фахового</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іспиту</a:t>
            </a:r>
            <a:r>
              <a:rPr lang="ru-RU" sz="2400" dirty="0">
                <a:solidFill>
                  <a:srgbClr val="0000CC"/>
                </a:solidFill>
                <a:latin typeface="Times New Roman" panose="02020603050405020304" pitchFamily="18" charset="0"/>
                <a:cs typeface="Times New Roman" panose="02020603050405020304" pitchFamily="18" charset="0"/>
              </a:rPr>
              <a:t> при </a:t>
            </a:r>
            <a:r>
              <a:rPr lang="ru-RU" sz="2400" dirty="0" err="1">
                <a:solidFill>
                  <a:srgbClr val="0000CC"/>
                </a:solidFill>
                <a:latin typeface="Times New Roman" panose="02020603050405020304" pitchFamily="18" charset="0"/>
                <a:cs typeface="Times New Roman" panose="02020603050405020304" pitchFamily="18" charset="0"/>
              </a:rPr>
              <a:t>вступі</a:t>
            </a:r>
            <a:r>
              <a:rPr lang="ru-RU" sz="2400" dirty="0">
                <a:solidFill>
                  <a:srgbClr val="0000CC"/>
                </a:solidFill>
                <a:latin typeface="Times New Roman" panose="02020603050405020304" pitchFamily="18" charset="0"/>
                <a:cs typeface="Times New Roman" panose="02020603050405020304" pitchFamily="18" charset="0"/>
              </a:rPr>
              <a:t> на </a:t>
            </a:r>
            <a:r>
              <a:rPr lang="ru-RU" sz="2400" dirty="0" err="1">
                <a:solidFill>
                  <a:srgbClr val="0000CC"/>
                </a:solidFill>
                <a:latin typeface="Times New Roman" panose="02020603050405020304" pitchFamily="18" charset="0"/>
                <a:cs typeface="Times New Roman" panose="02020603050405020304" pitchFamily="18" charset="0"/>
              </a:rPr>
              <a:t>місця</a:t>
            </a:r>
            <a:r>
              <a:rPr lang="ru-RU" sz="2400" dirty="0">
                <a:solidFill>
                  <a:srgbClr val="0000CC"/>
                </a:solidFill>
                <a:latin typeface="Times New Roman" panose="02020603050405020304" pitchFamily="18" charset="0"/>
                <a:cs typeface="Times New Roman" panose="02020603050405020304" pitchFamily="18" charset="0"/>
              </a:rPr>
              <a:t> державного </a:t>
            </a:r>
            <a:r>
              <a:rPr lang="ru-RU" sz="2400" dirty="0" err="1">
                <a:solidFill>
                  <a:srgbClr val="0000CC"/>
                </a:solidFill>
                <a:latin typeface="Times New Roman" panose="02020603050405020304" pitchFamily="18" charset="0"/>
                <a:cs typeface="Times New Roman" panose="02020603050405020304" pitchFamily="18" charset="0"/>
              </a:rPr>
              <a:t>замовлення</a:t>
            </a:r>
            <a:r>
              <a:rPr lang="ru-RU" sz="2400" dirty="0">
                <a:solidFill>
                  <a:srgbClr val="0000CC"/>
                </a:solidFill>
                <a:latin typeface="Times New Roman" panose="02020603050405020304" pitchFamily="18" charset="0"/>
                <a:cs typeface="Times New Roman" panose="02020603050405020304" pitchFamily="18" charset="0"/>
              </a:rPr>
              <a:t>;</a:t>
            </a:r>
          </a:p>
          <a:p>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результати</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фахового</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іспиту</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або</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тільки</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результати</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розгляду</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мотиваційних</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листів</a:t>
            </a:r>
            <a:r>
              <a:rPr lang="ru-RU" sz="2400" dirty="0">
                <a:solidFill>
                  <a:srgbClr val="0000CC"/>
                </a:solidFill>
                <a:latin typeface="Times New Roman" panose="02020603050405020304" pitchFamily="18" charset="0"/>
                <a:cs typeface="Times New Roman" panose="02020603050405020304" pitchFamily="18" charset="0"/>
              </a:rPr>
              <a:t>  при </a:t>
            </a:r>
            <a:r>
              <a:rPr lang="ru-RU" sz="2400" dirty="0" err="1">
                <a:solidFill>
                  <a:srgbClr val="0000CC"/>
                </a:solidFill>
                <a:latin typeface="Times New Roman" panose="02020603050405020304" pitchFamily="18" charset="0"/>
                <a:cs typeface="Times New Roman" panose="02020603050405020304" pitchFamily="18" charset="0"/>
              </a:rPr>
              <a:t>вступі</a:t>
            </a:r>
            <a:r>
              <a:rPr lang="ru-RU" sz="2400" dirty="0">
                <a:solidFill>
                  <a:srgbClr val="0000CC"/>
                </a:solidFill>
                <a:latin typeface="Times New Roman" panose="02020603050405020304" pitchFamily="18" charset="0"/>
                <a:cs typeface="Times New Roman" panose="02020603050405020304" pitchFamily="18" charset="0"/>
              </a:rPr>
              <a:t> на </a:t>
            </a:r>
            <a:r>
              <a:rPr lang="ru-RU" sz="2400" dirty="0" err="1">
                <a:solidFill>
                  <a:srgbClr val="0000CC"/>
                </a:solidFill>
                <a:latin typeface="Times New Roman" panose="02020603050405020304" pitchFamily="18" charset="0"/>
                <a:cs typeface="Times New Roman" panose="02020603050405020304" pitchFamily="18" charset="0"/>
              </a:rPr>
              <a:t>місця</a:t>
            </a:r>
            <a:r>
              <a:rPr lang="ru-RU" sz="2400" dirty="0">
                <a:solidFill>
                  <a:srgbClr val="0000CC"/>
                </a:solidFill>
                <a:latin typeface="Times New Roman" panose="02020603050405020304" pitchFamily="18" charset="0"/>
                <a:cs typeface="Times New Roman" panose="02020603050405020304" pitchFamily="18" charset="0"/>
              </a:rPr>
              <a:t> за </a:t>
            </a:r>
            <a:r>
              <a:rPr lang="ru-RU" sz="2400" dirty="0" err="1">
                <a:solidFill>
                  <a:srgbClr val="0000CC"/>
                </a:solidFill>
                <a:latin typeface="Times New Roman" panose="02020603050405020304" pitchFamily="18" charset="0"/>
                <a:cs typeface="Times New Roman" panose="02020603050405020304" pitchFamily="18" charset="0"/>
              </a:rPr>
              <a:t>кошти</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фізичних</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або</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юридичних</a:t>
            </a:r>
            <a:r>
              <a:rPr lang="ru-RU" sz="2400" dirty="0">
                <a:solidFill>
                  <a:srgbClr val="0000CC"/>
                </a:solidFill>
                <a:latin typeface="Times New Roman" panose="02020603050405020304" pitchFamily="18" charset="0"/>
                <a:cs typeface="Times New Roman" panose="02020603050405020304" pitchFamily="18" charset="0"/>
              </a:rPr>
              <a:t> </a:t>
            </a:r>
            <a:r>
              <a:rPr lang="ru-RU" sz="2400" dirty="0" err="1">
                <a:solidFill>
                  <a:srgbClr val="0000CC"/>
                </a:solidFill>
                <a:latin typeface="Times New Roman" panose="02020603050405020304" pitchFamily="18" charset="0"/>
                <a:cs typeface="Times New Roman" panose="02020603050405020304" pitchFamily="18" charset="0"/>
              </a:rPr>
              <a:t>осіб</a:t>
            </a:r>
            <a:r>
              <a:rPr lang="ru-RU" sz="2000"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1487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00" y="188640"/>
            <a:ext cx="856108" cy="97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24128" y="302987"/>
            <a:ext cx="2505650"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sz="1400" dirty="0" err="1" smtClean="0">
                <a:solidFill>
                  <a:srgbClr val="0000CC"/>
                </a:solidFill>
                <a:latin typeface="Times New Roman" panose="02020603050405020304" pitchFamily="18" charset="0"/>
                <a:cs typeface="Times New Roman" panose="02020603050405020304" pitchFamily="18" charset="0"/>
              </a:rPr>
              <a:t>Мотиваційний</a:t>
            </a:r>
            <a:r>
              <a:rPr lang="ru-RU" sz="1400" dirty="0" smtClean="0">
                <a:solidFill>
                  <a:srgbClr val="0000CC"/>
                </a:solidFill>
                <a:latin typeface="Times New Roman" panose="02020603050405020304" pitchFamily="18" charset="0"/>
                <a:cs typeface="Times New Roman" panose="02020603050405020304" pitchFamily="18" charset="0"/>
              </a:rPr>
              <a:t> лист</a:t>
            </a:r>
            <a:endParaRPr lang="ru-RU" sz="14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28" y="1052736"/>
            <a:ext cx="8461841" cy="4370427"/>
          </a:xfrm>
          <a:prstGeom prst="rect">
            <a:avLst/>
          </a:prstGeom>
          <a:noFill/>
        </p:spPr>
        <p:txBody>
          <a:bodyPr wrap="square" rtlCol="0">
            <a:spAutoFit/>
          </a:bodyPr>
          <a:lstStyle/>
          <a:p>
            <a:pPr lvl="0" algn="just"/>
            <a:r>
              <a:rPr lang="uk-UA" dirty="0" smtClean="0">
                <a:solidFill>
                  <a:srgbClr val="0000CC"/>
                </a:solidFill>
                <a:latin typeface="Times New Roman" panose="02020603050405020304" pitchFamily="18" charset="0"/>
                <a:cs typeface="Times New Roman" panose="02020603050405020304"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Обов’язковою </a:t>
            </a:r>
            <a:r>
              <a:rPr lang="uk-UA" sz="2000" dirty="0">
                <a:solidFill>
                  <a:srgbClr val="0000CC"/>
                </a:solidFill>
                <a:latin typeface="Times New Roman" panose="02020603050405020304" pitchFamily="18" charset="0"/>
                <a:cs typeface="Times New Roman" panose="02020603050405020304" pitchFamily="18" charset="0"/>
              </a:rPr>
              <a:t>умовою вступу в 2022 році до закладів вищої освіти України, в тому числі і до ДДМА на всі спеціальності та освітні програми, є подання кожним вступником </a:t>
            </a:r>
            <a:r>
              <a:rPr lang="uk-UA" sz="2000" b="1" dirty="0">
                <a:solidFill>
                  <a:srgbClr val="0000CC"/>
                </a:solidFill>
                <a:latin typeface="Times New Roman" panose="02020603050405020304" pitchFamily="18" charset="0"/>
                <a:cs typeface="Times New Roman" panose="02020603050405020304" pitchFamily="18" charset="0"/>
              </a:rPr>
              <a:t>мотиваційного листа</a:t>
            </a:r>
            <a:r>
              <a:rPr lang="uk-UA" sz="2000" dirty="0">
                <a:solidFill>
                  <a:srgbClr val="0000CC"/>
                </a:solidFill>
                <a:latin typeface="Times New Roman" panose="02020603050405020304" pitchFamily="18" charset="0"/>
                <a:cs typeface="Times New Roman" panose="02020603050405020304" pitchFamily="18" charset="0"/>
              </a:rPr>
              <a:t>. </a:t>
            </a:r>
            <a:endParaRPr lang="uk-UA" sz="2000" dirty="0" smtClean="0">
              <a:solidFill>
                <a:srgbClr val="0000CC"/>
              </a:solidFill>
              <a:latin typeface="Times New Roman" panose="02020603050405020304" pitchFamily="18" charset="0"/>
              <a:cs typeface="Times New Roman" panose="02020603050405020304" pitchFamily="18" charset="0"/>
            </a:endParaRPr>
          </a:p>
          <a:p>
            <a:pPr lvl="0" algn="just"/>
            <a:r>
              <a:rPr lang="ru-RU" sz="2000" b="1" dirty="0" smtClean="0">
                <a:solidFill>
                  <a:srgbClr val="0000CC"/>
                </a:solidFill>
                <a:latin typeface="Times New Roman" panose="02020603050405020304" pitchFamily="18" charset="0"/>
                <a:cs typeface="Times New Roman" panose="02020603050405020304" pitchFamily="18" charset="0"/>
              </a:rPr>
              <a:t>        </a:t>
            </a:r>
            <a:r>
              <a:rPr lang="ru-RU" sz="2000" b="1" dirty="0" err="1" smtClean="0">
                <a:solidFill>
                  <a:srgbClr val="0000CC"/>
                </a:solidFill>
                <a:latin typeface="Times New Roman" panose="02020603050405020304" pitchFamily="18" charset="0"/>
                <a:cs typeface="Times New Roman" panose="02020603050405020304" pitchFamily="18" charset="0"/>
              </a:rPr>
              <a:t>Мотиваційний</a:t>
            </a:r>
            <a:r>
              <a:rPr lang="ru-RU" sz="2000" b="1" dirty="0" smtClean="0">
                <a:solidFill>
                  <a:srgbClr val="0000CC"/>
                </a:solidFill>
                <a:latin typeface="Times New Roman" panose="02020603050405020304" pitchFamily="18" charset="0"/>
                <a:cs typeface="Times New Roman" panose="02020603050405020304" pitchFamily="18" charset="0"/>
              </a:rPr>
              <a:t> </a:t>
            </a:r>
            <a:r>
              <a:rPr lang="ru-RU" sz="2000" b="1" dirty="0">
                <a:solidFill>
                  <a:srgbClr val="0000CC"/>
                </a:solidFill>
                <a:latin typeface="Times New Roman" panose="02020603050405020304" pitchFamily="18" charset="0"/>
                <a:cs typeface="Times New Roman" panose="02020603050405020304" pitchFamily="18" charset="0"/>
              </a:rPr>
              <a:t>лист </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це</a:t>
            </a:r>
            <a:r>
              <a:rPr lang="ru-RU" sz="2000" dirty="0">
                <a:solidFill>
                  <a:srgbClr val="0000CC"/>
                </a:solidFill>
                <a:latin typeface="Times New Roman" panose="02020603050405020304" pitchFamily="18" charset="0"/>
                <a:cs typeface="Times New Roman" panose="02020603050405020304" pitchFamily="18" charset="0"/>
              </a:rPr>
              <a:t> документ, </a:t>
            </a:r>
            <a:r>
              <a:rPr lang="ru-RU" sz="2000" dirty="0" err="1">
                <a:solidFill>
                  <a:srgbClr val="0000CC"/>
                </a:solidFill>
                <a:latin typeface="Times New Roman" panose="02020603050405020304" pitchFamily="18" charset="0"/>
                <a:cs typeface="Times New Roman" panose="02020603050405020304" pitchFamily="18" charset="0"/>
              </a:rPr>
              <a:t>що</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складається</a:t>
            </a:r>
            <a:r>
              <a:rPr lang="ru-RU" sz="2000" dirty="0">
                <a:solidFill>
                  <a:srgbClr val="0000CC"/>
                </a:solidFill>
                <a:latin typeface="Times New Roman" panose="02020603050405020304" pitchFamily="18" charset="0"/>
                <a:cs typeface="Times New Roman" panose="02020603050405020304" pitchFamily="18" charset="0"/>
              </a:rPr>
              <a:t> і </a:t>
            </a:r>
            <a:r>
              <a:rPr lang="ru-RU" sz="2000" dirty="0" err="1">
                <a:solidFill>
                  <a:srgbClr val="0000CC"/>
                </a:solidFill>
                <a:latin typeface="Times New Roman" panose="02020603050405020304" pitchFamily="18" charset="0"/>
                <a:cs typeface="Times New Roman" panose="02020603050405020304" pitchFamily="18" charset="0"/>
              </a:rPr>
              <a:t>подається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вступником</a:t>
            </a:r>
            <a:r>
              <a:rPr lang="ru-RU" sz="2000" dirty="0">
                <a:solidFill>
                  <a:srgbClr val="0000CC"/>
                </a:solidFill>
                <a:latin typeface="Times New Roman" panose="02020603050405020304" pitchFamily="18" charset="0"/>
                <a:cs typeface="Times New Roman" panose="02020603050405020304" pitchFamily="18" charset="0"/>
              </a:rPr>
              <a:t> до закладу </a:t>
            </a:r>
            <a:r>
              <a:rPr lang="ru-RU" sz="2000" dirty="0" err="1">
                <a:solidFill>
                  <a:srgbClr val="0000CC"/>
                </a:solidFill>
                <a:latin typeface="Times New Roman" panose="02020603050405020304" pitchFamily="18" charset="0"/>
                <a:cs typeface="Times New Roman" panose="02020603050405020304" pitchFamily="18" charset="0"/>
              </a:rPr>
              <a:t>вищої</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освіти</a:t>
            </a:r>
            <a:r>
              <a:rPr lang="ru-RU" sz="2000" dirty="0">
                <a:solidFill>
                  <a:srgbClr val="0000CC"/>
                </a:solidFill>
                <a:latin typeface="Times New Roman" panose="02020603050405020304" pitchFamily="18" charset="0"/>
                <a:cs typeface="Times New Roman" panose="02020603050405020304" pitchFamily="18" charset="0"/>
              </a:rPr>
              <a:t>, у </a:t>
            </a:r>
            <a:r>
              <a:rPr lang="ru-RU" sz="2000" dirty="0" err="1">
                <a:solidFill>
                  <a:srgbClr val="0000CC"/>
                </a:solidFill>
                <a:latin typeface="Times New Roman" panose="02020603050405020304" pitchFamily="18" charset="0"/>
                <a:cs typeface="Times New Roman" panose="02020603050405020304" pitchFamily="18" charset="0"/>
              </a:rPr>
              <a:t>якому</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пояснюються</a:t>
            </a:r>
            <a:r>
              <a:rPr lang="ru-RU" sz="2000" dirty="0">
                <a:solidFill>
                  <a:srgbClr val="0000CC"/>
                </a:solidFill>
                <a:latin typeface="Times New Roman" panose="02020603050405020304" pitchFamily="18" charset="0"/>
                <a:cs typeface="Times New Roman" panose="02020603050405020304" pitchFamily="18" charset="0"/>
              </a:rPr>
              <a:t> причини, через </a:t>
            </a:r>
            <a:r>
              <a:rPr lang="ru-RU" sz="2000" dirty="0" err="1">
                <a:solidFill>
                  <a:srgbClr val="0000CC"/>
                </a:solidFill>
                <a:latin typeface="Times New Roman" panose="02020603050405020304" pitchFamily="18" charset="0"/>
                <a:cs typeface="Times New Roman" panose="02020603050405020304" pitchFamily="18" charset="0"/>
              </a:rPr>
              <a:t>які</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вступник</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вважає</a:t>
            </a:r>
            <a:r>
              <a:rPr lang="ru-RU" sz="2000" dirty="0">
                <a:solidFill>
                  <a:srgbClr val="0000CC"/>
                </a:solidFill>
                <a:latin typeface="Times New Roman" panose="02020603050405020304" pitchFamily="18" charset="0"/>
                <a:cs typeface="Times New Roman" panose="02020603050405020304" pitchFamily="18" charset="0"/>
              </a:rPr>
              <a:t> себе </a:t>
            </a:r>
            <a:r>
              <a:rPr lang="ru-RU" sz="2000" dirty="0" err="1">
                <a:solidFill>
                  <a:srgbClr val="0000CC"/>
                </a:solidFill>
                <a:latin typeface="Times New Roman" panose="02020603050405020304" pitchFamily="18" charset="0"/>
                <a:cs typeface="Times New Roman" panose="02020603050405020304" pitchFamily="18" charset="0"/>
              </a:rPr>
              <a:t>найкращим</a:t>
            </a:r>
            <a:r>
              <a:rPr lang="ru-RU" sz="2000" dirty="0">
                <a:solidFill>
                  <a:srgbClr val="0000CC"/>
                </a:solidFill>
                <a:latin typeface="Times New Roman" panose="02020603050405020304" pitchFamily="18" charset="0"/>
                <a:cs typeface="Times New Roman" panose="02020603050405020304" pitchFamily="18" charset="0"/>
              </a:rPr>
              <a:t> кандидатом для </a:t>
            </a:r>
            <a:r>
              <a:rPr lang="ru-RU" sz="2000" dirty="0" err="1">
                <a:solidFill>
                  <a:srgbClr val="0000CC"/>
                </a:solidFill>
                <a:latin typeface="Times New Roman" panose="02020603050405020304" pitchFamily="18" charset="0"/>
                <a:cs typeface="Times New Roman" panose="02020603050405020304" pitchFamily="18" charset="0"/>
              </a:rPr>
              <a:t>вступу</a:t>
            </a:r>
            <a:r>
              <a:rPr lang="ru-RU" sz="2000" dirty="0">
                <a:solidFill>
                  <a:srgbClr val="0000CC"/>
                </a:solidFill>
                <a:latin typeface="Times New Roman" panose="02020603050405020304" pitchFamily="18" charset="0"/>
                <a:cs typeface="Times New Roman" panose="02020603050405020304" pitchFamily="18" charset="0"/>
              </a:rPr>
              <a:t> на </a:t>
            </a:r>
            <a:r>
              <a:rPr lang="ru-RU" sz="2000" dirty="0" err="1">
                <a:solidFill>
                  <a:srgbClr val="0000CC"/>
                </a:solidFill>
                <a:latin typeface="Times New Roman" panose="02020603050405020304" pitchFamily="18" charset="0"/>
                <a:cs typeface="Times New Roman" panose="02020603050405020304" pitchFamily="18" charset="0"/>
              </a:rPr>
              <a:t>відповідну</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навчальну</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програму</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Підготовка</a:t>
            </a:r>
            <a:r>
              <a:rPr lang="ru-RU" sz="2000" dirty="0">
                <a:solidFill>
                  <a:srgbClr val="0000CC"/>
                </a:solidFill>
                <a:latin typeface="Times New Roman" panose="02020603050405020304" pitchFamily="18" charset="0"/>
                <a:cs typeface="Times New Roman" panose="02020603050405020304" pitchFamily="18" charset="0"/>
              </a:rPr>
              <a:t> такого листа </a:t>
            </a:r>
            <a:r>
              <a:rPr lang="ru-RU" sz="2000" dirty="0" err="1">
                <a:solidFill>
                  <a:srgbClr val="0000CC"/>
                </a:solidFill>
                <a:latin typeface="Times New Roman" panose="02020603050405020304" pitchFamily="18" charset="0"/>
                <a:cs typeface="Times New Roman" panose="02020603050405020304" pitchFamily="18" charset="0"/>
              </a:rPr>
              <a:t>вимагає</a:t>
            </a:r>
            <a:r>
              <a:rPr lang="ru-RU" sz="2000" dirty="0">
                <a:solidFill>
                  <a:srgbClr val="0000CC"/>
                </a:solidFill>
                <a:latin typeface="Times New Roman" panose="02020603050405020304" pitchFamily="18" charset="0"/>
                <a:cs typeface="Times New Roman" panose="02020603050405020304" pitchFamily="18" charset="0"/>
              </a:rPr>
              <a:t> детального </a:t>
            </a:r>
            <a:r>
              <a:rPr lang="ru-RU" sz="2000" dirty="0" err="1">
                <a:solidFill>
                  <a:srgbClr val="0000CC"/>
                </a:solidFill>
                <a:latin typeface="Times New Roman" panose="02020603050405020304" pitchFamily="18" charset="0"/>
                <a:cs typeface="Times New Roman" panose="02020603050405020304" pitchFamily="18" charset="0"/>
              </a:rPr>
              <a:t>дослідження</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вступником</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загального</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академічного</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середовища</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smtClean="0">
                <a:solidFill>
                  <a:srgbClr val="0000CC"/>
                </a:solidFill>
                <a:latin typeface="Times New Roman" panose="02020603050405020304" pitchFamily="18" charset="0"/>
                <a:cs typeface="Times New Roman" panose="02020603050405020304" pitchFamily="18" charset="0"/>
              </a:rPr>
              <a:t>ЗВО </a:t>
            </a:r>
            <a:r>
              <a:rPr lang="ru-RU" sz="2000" dirty="0">
                <a:solidFill>
                  <a:srgbClr val="0000CC"/>
                </a:solidFill>
                <a:latin typeface="Times New Roman" panose="02020603050405020304" pitchFamily="18" charset="0"/>
                <a:cs typeface="Times New Roman" panose="02020603050405020304" pitchFamily="18" charset="0"/>
              </a:rPr>
              <a:t>та </a:t>
            </a:r>
            <a:r>
              <a:rPr lang="ru-RU" sz="2000" dirty="0" err="1">
                <a:solidFill>
                  <a:srgbClr val="0000CC"/>
                </a:solidFill>
                <a:latin typeface="Times New Roman" panose="02020603050405020304" pitchFamily="18" charset="0"/>
                <a:cs typeface="Times New Roman" panose="02020603050405020304" pitchFamily="18" charset="0"/>
              </a:rPr>
              <a:t>різних</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освітніх</a:t>
            </a:r>
            <a:r>
              <a:rPr lang="ru-RU" sz="2000" dirty="0">
                <a:solidFill>
                  <a:srgbClr val="0000CC"/>
                </a:solidFill>
                <a:latin typeface="Times New Roman" panose="02020603050405020304" pitchFamily="18" charset="0"/>
                <a:cs typeface="Times New Roman" panose="02020603050405020304" pitchFamily="18" charset="0"/>
              </a:rPr>
              <a:t> </a:t>
            </a:r>
            <a:r>
              <a:rPr lang="ru-RU" sz="2000" dirty="0" err="1">
                <a:solidFill>
                  <a:srgbClr val="0000CC"/>
                </a:solidFill>
                <a:latin typeface="Times New Roman" panose="02020603050405020304" pitchFamily="18" charset="0"/>
                <a:cs typeface="Times New Roman" panose="02020603050405020304" pitchFamily="18" charset="0"/>
              </a:rPr>
              <a:t>програм</a:t>
            </a:r>
            <a:r>
              <a:rPr lang="ru-RU" sz="2000" dirty="0" smtClean="0">
                <a:solidFill>
                  <a:srgbClr val="0000CC"/>
                </a:solidFill>
                <a:latin typeface="Times New Roman" panose="02020603050405020304" pitchFamily="18" charset="0"/>
                <a:cs typeface="Times New Roman" panose="02020603050405020304" pitchFamily="18" charset="0"/>
              </a:rPr>
              <a:t>.</a:t>
            </a:r>
          </a:p>
          <a:p>
            <a:pPr lvl="0" algn="just"/>
            <a:r>
              <a:rPr lang="uk-UA" sz="2000" b="1" dirty="0" smtClean="0">
                <a:solidFill>
                  <a:srgbClr val="0000CC"/>
                </a:solidFill>
                <a:latin typeface="Times New Roman" panose="02020603050405020304" pitchFamily="18" charset="0"/>
                <a:cs typeface="Times New Roman" panose="02020603050405020304" pitchFamily="18" charset="0"/>
              </a:rPr>
              <a:t>        Кількість </a:t>
            </a:r>
            <a:r>
              <a:rPr lang="uk-UA" sz="2000" b="1" dirty="0">
                <a:solidFill>
                  <a:srgbClr val="0000CC"/>
                </a:solidFill>
                <a:latin typeface="Times New Roman" panose="02020603050405020304" pitchFamily="18" charset="0"/>
                <a:cs typeface="Times New Roman" panose="02020603050405020304" pitchFamily="18" charset="0"/>
              </a:rPr>
              <a:t>поданих </a:t>
            </a:r>
            <a:r>
              <a:rPr lang="uk-UA" sz="2000" b="1" dirty="0" smtClean="0">
                <a:solidFill>
                  <a:srgbClr val="0000CC"/>
                </a:solidFill>
                <a:latin typeface="Times New Roman" panose="02020603050405020304" pitchFamily="18" charset="0"/>
                <a:cs typeface="Times New Roman" panose="02020603050405020304" pitchFamily="18" charset="0"/>
              </a:rPr>
              <a:t>заяв, </a:t>
            </a:r>
            <a:r>
              <a:rPr lang="uk-UA" sz="2000" b="1" dirty="0">
                <a:solidFill>
                  <a:srgbClr val="0000CC"/>
                </a:solidFill>
                <a:latin typeface="Times New Roman" panose="02020603050405020304" pitchFamily="18" charset="0"/>
                <a:cs typeface="Times New Roman" panose="02020603050405020304" pitchFamily="18" charset="0"/>
              </a:rPr>
              <a:t>відповідають кількості мотиваційних листів. </a:t>
            </a:r>
            <a:endParaRPr lang="uk-UA" sz="2000" b="1" dirty="0" smtClean="0">
              <a:solidFill>
                <a:srgbClr val="0000CC"/>
              </a:solidFill>
              <a:latin typeface="Times New Roman" panose="02020603050405020304" pitchFamily="18" charset="0"/>
              <a:cs typeface="Times New Roman" panose="02020603050405020304" pitchFamily="18" charset="0"/>
            </a:endParaRPr>
          </a:p>
          <a:p>
            <a:pPr lvl="0" algn="just"/>
            <a:r>
              <a:rPr lang="uk-UA" sz="2000" dirty="0" smtClean="0">
                <a:solidFill>
                  <a:srgbClr val="0000CC"/>
                </a:solidFill>
                <a:latin typeface="Times New Roman" panose="02020603050405020304" pitchFamily="18" charset="0"/>
                <a:cs typeface="Times New Roman" panose="02020603050405020304" pitchFamily="18" charset="0"/>
              </a:rPr>
              <a:t>        Правила </a:t>
            </a:r>
            <a:r>
              <a:rPr lang="uk-UA" sz="2000" dirty="0">
                <a:solidFill>
                  <a:srgbClr val="0000CC"/>
                </a:solidFill>
                <a:latin typeface="Times New Roman" panose="02020603050405020304" pitchFamily="18" charset="0"/>
                <a:cs typeface="Times New Roman" panose="02020603050405020304" pitchFamily="18" charset="0"/>
              </a:rPr>
              <a:t>написання та вимоги до мотиваційного листа </a:t>
            </a:r>
            <a:r>
              <a:rPr lang="uk-UA" sz="2000" dirty="0" smtClean="0">
                <a:solidFill>
                  <a:srgbClr val="0000CC"/>
                </a:solidFill>
                <a:latin typeface="Times New Roman" panose="02020603050405020304" pitchFamily="18" charset="0"/>
                <a:cs typeface="Times New Roman" panose="02020603050405020304" pitchFamily="18" charset="0"/>
              </a:rPr>
              <a:t>у всіх ЗВО розміщено в правилах прийому. В ДДМА - це додаток 4.</a:t>
            </a:r>
          </a:p>
          <a:p>
            <a:pPr lvl="0" algn="just"/>
            <a:r>
              <a:rPr lang="ru-RU" dirty="0" smtClean="0">
                <a:solidFill>
                  <a:srgbClr val="0000CC"/>
                </a:solidFill>
                <a:latin typeface="Times New Roman" panose="02020603050405020304" pitchFamily="18" charset="0"/>
                <a:cs typeface="Times New Roman" panose="02020603050405020304" pitchFamily="18" charset="0"/>
              </a:rPr>
              <a:t>        </a:t>
            </a:r>
            <a:endParaRPr lang="ru-RU"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434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382836" y="1124744"/>
            <a:ext cx="8352927" cy="4824536"/>
          </a:xfrm>
        </p:spPr>
        <p:txBody>
          <a:bodyPr>
            <a:noAutofit/>
          </a:bodyPr>
          <a:lstStyle/>
          <a:p>
            <a:pPr marL="0" indent="0" algn="just" eaLnBrk="1" hangingPunct="1">
              <a:buFontTx/>
              <a:buNone/>
            </a:pPr>
            <a:r>
              <a:rPr lang="uk-UA" sz="2000" b="1" u="sng" dirty="0" smtClean="0">
                <a:solidFill>
                  <a:srgbClr val="FF3300"/>
                </a:solidFill>
                <a:latin typeface="Times New Roman" pitchFamily="18" charset="0"/>
                <a:cs typeface="Times New Roman" pitchFamily="18" charset="0"/>
              </a:rPr>
              <a:t>01 </a:t>
            </a:r>
            <a:r>
              <a:rPr lang="uk-UA" sz="2000" b="1" u="sng" dirty="0" smtClean="0">
                <a:solidFill>
                  <a:srgbClr val="FF3300"/>
                </a:solidFill>
                <a:latin typeface="Times New Roman" pitchFamily="18" charset="0"/>
                <a:cs typeface="Times New Roman" pitchFamily="18" charset="0"/>
              </a:rPr>
              <a:t>серпня </a:t>
            </a:r>
            <a:r>
              <a:rPr lang="uk-UA" sz="2000" b="1" u="sng" dirty="0" smtClean="0">
                <a:solidFill>
                  <a:srgbClr val="FF3300"/>
                </a:solidFill>
                <a:latin typeface="Times New Roman" pitchFamily="18" charset="0"/>
                <a:cs typeface="Times New Roman" pitchFamily="18" charset="0"/>
              </a:rPr>
              <a:t>2022 року</a:t>
            </a:r>
            <a:r>
              <a:rPr lang="uk-UA" sz="2000" b="1" dirty="0" smtClean="0">
                <a:solidFill>
                  <a:srgbClr val="FF3300"/>
                </a:solidFill>
                <a:latin typeface="Times New Roman" pitchFamily="18" charset="0"/>
                <a:cs typeface="Times New Roman" pitchFamily="18" charset="0"/>
              </a:rPr>
              <a:t> </a:t>
            </a:r>
            <a:r>
              <a:rPr lang="uk-UA" sz="2000" b="1" dirty="0" smtClean="0">
                <a:solidFill>
                  <a:srgbClr val="0000CC"/>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реєстрація електронних кабінетів вступників, </a:t>
            </a:r>
            <a:r>
              <a:rPr lang="uk-UA" sz="2000" dirty="0" smtClean="0">
                <a:solidFill>
                  <a:srgbClr val="0000CC"/>
                </a:solidFill>
                <a:latin typeface="Times New Roman" pitchFamily="18" charset="0"/>
                <a:cs typeface="Times New Roman" pitchFamily="18" charset="0"/>
              </a:rPr>
              <a:t>завантаження необхідних документів.</a:t>
            </a:r>
            <a:endParaRPr lang="uk-UA" sz="2000" dirty="0" smtClean="0">
              <a:solidFill>
                <a:srgbClr val="0000CC"/>
              </a:solidFill>
              <a:latin typeface="Times New Roman" pitchFamily="18" charset="0"/>
              <a:cs typeface="Times New Roman" pitchFamily="18" charset="0"/>
            </a:endParaRPr>
          </a:p>
          <a:p>
            <a:pPr marL="0" indent="0" algn="just">
              <a:buNone/>
            </a:pPr>
            <a:r>
              <a:rPr lang="uk-UA" sz="2000" b="1" u="sng" dirty="0" smtClean="0">
                <a:solidFill>
                  <a:srgbClr val="FF3300"/>
                </a:solidFill>
                <a:latin typeface="Times New Roman" panose="02020603050405020304" pitchFamily="18" charset="0"/>
                <a:ea typeface="Times New Roman" panose="02020603050405020304" pitchFamily="18" charset="0"/>
              </a:rPr>
              <a:t>16 </a:t>
            </a:r>
            <a:r>
              <a:rPr lang="uk-UA" sz="2000" b="1" u="sng" dirty="0">
                <a:solidFill>
                  <a:srgbClr val="FF3300"/>
                </a:solidFill>
                <a:latin typeface="Times New Roman" panose="02020603050405020304" pitchFamily="18" charset="0"/>
                <a:ea typeface="Times New Roman" panose="02020603050405020304" pitchFamily="18" charset="0"/>
              </a:rPr>
              <a:t>серпня </a:t>
            </a:r>
            <a:r>
              <a:rPr lang="uk-UA" sz="2000" b="1" u="sng" dirty="0" smtClean="0">
                <a:solidFill>
                  <a:srgbClr val="FF3300"/>
                </a:solidFill>
                <a:latin typeface="Times New Roman" panose="02020603050405020304" pitchFamily="18" charset="0"/>
                <a:ea typeface="Times New Roman" panose="02020603050405020304" pitchFamily="18" charset="0"/>
              </a:rPr>
              <a:t>- 15 вересня</a:t>
            </a:r>
            <a:r>
              <a:rPr lang="uk-UA" sz="2000" b="1" dirty="0" smtClean="0">
                <a:solidFill>
                  <a:srgbClr val="FF3300"/>
                </a:solidFill>
                <a:latin typeface="Times New Roman" panose="02020603050405020304" pitchFamily="18" charset="0"/>
                <a:ea typeface="Times New Roman" panose="02020603050405020304" pitchFamily="18" charset="0"/>
              </a:rPr>
              <a:t> </a:t>
            </a:r>
            <a:r>
              <a:rPr lang="uk-UA" sz="2000" b="1" dirty="0">
                <a:solidFill>
                  <a:srgbClr val="0000CC"/>
                </a:solidFill>
                <a:latin typeface="Times New Roman" pitchFamily="18" charset="0"/>
                <a:cs typeface="Times New Roman" pitchFamily="18" charset="0"/>
              </a:rPr>
              <a:t>–</a:t>
            </a:r>
            <a:r>
              <a:rPr lang="uk-UA" sz="2000" b="1" dirty="0" smtClean="0">
                <a:solidFill>
                  <a:srgbClr val="FF3300"/>
                </a:solidFill>
                <a:latin typeface="Times New Roman" panose="02020603050405020304" pitchFamily="18" charset="0"/>
                <a:ea typeface="Times New Roman" panose="02020603050405020304" pitchFamily="18" charset="0"/>
              </a:rPr>
              <a:t> </a:t>
            </a:r>
            <a:r>
              <a:rPr lang="uk-UA" sz="2000" dirty="0" smtClean="0">
                <a:solidFill>
                  <a:srgbClr val="0000CC"/>
                </a:solidFill>
                <a:latin typeface="Times New Roman" panose="02020603050405020304" pitchFamily="18" charset="0"/>
                <a:ea typeface="Times New Roman" panose="02020603050405020304" pitchFamily="18" charset="0"/>
              </a:rPr>
              <a:t>Прийом </a:t>
            </a:r>
            <a:r>
              <a:rPr lang="uk-UA" sz="2000" dirty="0">
                <a:solidFill>
                  <a:srgbClr val="0000CC"/>
                </a:solidFill>
                <a:latin typeface="Times New Roman" panose="02020603050405020304" pitchFamily="18" charset="0"/>
                <a:ea typeface="Times New Roman" panose="02020603050405020304" pitchFamily="18" charset="0"/>
              </a:rPr>
              <a:t>заяв та </a:t>
            </a:r>
            <a:r>
              <a:rPr lang="uk-UA" sz="2000" dirty="0" smtClean="0">
                <a:solidFill>
                  <a:srgbClr val="0000CC"/>
                </a:solidFill>
                <a:latin typeface="Times New Roman" panose="02020603050405020304" pitchFamily="18" charset="0"/>
                <a:ea typeface="Times New Roman" panose="02020603050405020304" pitchFamily="18" charset="0"/>
              </a:rPr>
              <a:t>документів </a:t>
            </a:r>
            <a:r>
              <a:rPr lang="uk-UA" sz="2000" dirty="0">
                <a:solidFill>
                  <a:srgbClr val="0000CC"/>
                </a:solidFill>
                <a:latin typeface="Times New Roman" pitchFamily="18" charset="0"/>
                <a:cs typeface="Times New Roman" pitchFamily="18" charset="0"/>
              </a:rPr>
              <a:t>в електронному </a:t>
            </a:r>
            <a:r>
              <a:rPr lang="uk-UA" sz="2000" dirty="0" smtClean="0">
                <a:solidFill>
                  <a:srgbClr val="0000CC"/>
                </a:solidFill>
                <a:latin typeface="Times New Roman" pitchFamily="18" charset="0"/>
                <a:cs typeface="Times New Roman" pitchFamily="18" charset="0"/>
              </a:rPr>
              <a:t>вигляді </a:t>
            </a:r>
            <a:r>
              <a:rPr lang="uk-UA" sz="2000" dirty="0" smtClean="0">
                <a:solidFill>
                  <a:srgbClr val="0000CC"/>
                </a:solidFill>
                <a:latin typeface="Times New Roman" panose="02020603050405020304" pitchFamily="18" charset="0"/>
                <a:ea typeface="Times New Roman" panose="02020603050405020304" pitchFamily="18" charset="0"/>
              </a:rPr>
              <a:t>від абітурієнтів, що </a:t>
            </a:r>
            <a:r>
              <a:rPr lang="uk-UA" sz="2000" dirty="0">
                <a:solidFill>
                  <a:srgbClr val="0000CC"/>
                </a:solidFill>
                <a:latin typeface="Times New Roman" panose="02020603050405020304" pitchFamily="18" charset="0"/>
                <a:ea typeface="Times New Roman" panose="02020603050405020304" pitchFamily="18" charset="0"/>
              </a:rPr>
              <a:t>вступають </a:t>
            </a:r>
            <a:r>
              <a:rPr lang="uk-UA" sz="2000" dirty="0" smtClean="0">
                <a:solidFill>
                  <a:srgbClr val="0000CC"/>
                </a:solidFill>
                <a:latin typeface="Times New Roman" panose="02020603050405020304" pitchFamily="18" charset="0"/>
                <a:ea typeface="Times New Roman" panose="02020603050405020304" pitchFamily="18" charset="0"/>
              </a:rPr>
              <a:t>за результатами </a:t>
            </a:r>
            <a:r>
              <a:rPr lang="uk-UA" sz="2000" dirty="0">
                <a:solidFill>
                  <a:srgbClr val="0000CC"/>
                </a:solidFill>
                <a:latin typeface="Times New Roman" panose="02020603050405020304" pitchFamily="18" charset="0"/>
                <a:ea typeface="Times New Roman" panose="02020603050405020304" pitchFamily="18" charset="0"/>
              </a:rPr>
              <a:t>магістерського тесту навчальної компетентності або тільки фахового </a:t>
            </a:r>
            <a:r>
              <a:rPr lang="uk-UA" sz="2000" dirty="0" smtClean="0">
                <a:solidFill>
                  <a:srgbClr val="0000CC"/>
                </a:solidFill>
                <a:latin typeface="Times New Roman" panose="02020603050405020304" pitchFamily="18" charset="0"/>
                <a:ea typeface="Times New Roman" panose="02020603050405020304" pitchFamily="18" charset="0"/>
              </a:rPr>
              <a:t>іспиту.</a:t>
            </a:r>
          </a:p>
          <a:p>
            <a:pPr marL="0" indent="0" algn="just">
              <a:buNone/>
            </a:pPr>
            <a:r>
              <a:rPr lang="uk-UA" sz="2000" b="1" u="sng" dirty="0" smtClean="0">
                <a:solidFill>
                  <a:srgbClr val="FF3300"/>
                </a:solidFill>
                <a:latin typeface="Times New Roman" pitchFamily="18" charset="0"/>
                <a:cs typeface="Times New Roman" pitchFamily="18" charset="0"/>
              </a:rPr>
              <a:t>16 - 23 серпня 2022 року </a:t>
            </a:r>
            <a:r>
              <a:rPr lang="uk-UA" sz="2000" b="1" dirty="0" smtClean="0">
                <a:solidFill>
                  <a:srgbClr val="FF3300"/>
                </a:solidFill>
                <a:latin typeface="Times New Roman" pitchFamily="18" charset="0"/>
                <a:cs typeface="Times New Roman" pitchFamily="18" charset="0"/>
              </a:rPr>
              <a:t> </a:t>
            </a:r>
            <a:r>
              <a:rPr lang="uk-UA" sz="2000" b="1" dirty="0" smtClean="0">
                <a:solidFill>
                  <a:srgbClr val="0000CC"/>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Прийом </a:t>
            </a:r>
            <a:r>
              <a:rPr lang="uk-UA" sz="2000" dirty="0">
                <a:solidFill>
                  <a:srgbClr val="0000CC"/>
                </a:solidFill>
                <a:latin typeface="Times New Roman" pitchFamily="18" charset="0"/>
                <a:cs typeface="Times New Roman" pitchFamily="18" charset="0"/>
              </a:rPr>
              <a:t>заяв та документів від вступників, які вступають на основі </a:t>
            </a:r>
            <a:r>
              <a:rPr lang="uk-UA" sz="2000" dirty="0" smtClean="0">
                <a:solidFill>
                  <a:srgbClr val="0000CC"/>
                </a:solidFill>
                <a:latin typeface="Times New Roman" pitchFamily="18" charset="0"/>
                <a:cs typeface="Times New Roman" pitchFamily="18" charset="0"/>
              </a:rPr>
              <a:t>індивідуальної </a:t>
            </a:r>
            <a:r>
              <a:rPr lang="uk-UA" sz="2000" dirty="0">
                <a:solidFill>
                  <a:srgbClr val="0000CC"/>
                </a:solidFill>
                <a:latin typeface="Times New Roman" pitchFamily="18" charset="0"/>
                <a:cs typeface="Times New Roman" pitchFamily="18" charset="0"/>
              </a:rPr>
              <a:t>усної співбесіди з іноземної мови замість магістерського тесту навчальної </a:t>
            </a:r>
            <a:r>
              <a:rPr lang="uk-UA" sz="2000" dirty="0" smtClean="0">
                <a:solidFill>
                  <a:srgbClr val="0000CC"/>
                </a:solidFill>
                <a:latin typeface="Times New Roman" pitchFamily="18" charset="0"/>
                <a:cs typeface="Times New Roman" pitchFamily="18" charset="0"/>
              </a:rPr>
              <a:t>компетентності.</a:t>
            </a:r>
          </a:p>
          <a:p>
            <a:pPr marL="0" indent="0" algn="just">
              <a:buNone/>
            </a:pPr>
            <a:r>
              <a:rPr lang="uk-UA" sz="2000" b="1" u="sng" dirty="0" smtClean="0">
                <a:solidFill>
                  <a:srgbClr val="FF3300"/>
                </a:solidFill>
                <a:latin typeface="Times New Roman" pitchFamily="18" charset="0"/>
                <a:cs typeface="Times New Roman" pitchFamily="18" charset="0"/>
              </a:rPr>
              <a:t>25 - 31 </a:t>
            </a:r>
            <a:r>
              <a:rPr lang="uk-UA" sz="2000" b="1" u="sng" dirty="0">
                <a:solidFill>
                  <a:srgbClr val="FF3300"/>
                </a:solidFill>
                <a:latin typeface="Times New Roman" panose="02020603050405020304" pitchFamily="18" charset="0"/>
                <a:cs typeface="Times New Roman" panose="02020603050405020304" pitchFamily="18" charset="0"/>
              </a:rPr>
              <a:t>серпня 2022 </a:t>
            </a:r>
            <a:r>
              <a:rPr lang="uk-UA" sz="2000" b="1" u="sng" dirty="0" smtClean="0">
                <a:solidFill>
                  <a:srgbClr val="FF3300"/>
                </a:solidFill>
                <a:latin typeface="Times New Roman" panose="02020603050405020304" pitchFamily="18" charset="0"/>
                <a:cs typeface="Times New Roman" panose="02020603050405020304" pitchFamily="18" charset="0"/>
              </a:rPr>
              <a:t>року</a:t>
            </a:r>
            <a:r>
              <a:rPr lang="uk-UA" sz="2000" b="1" dirty="0" smtClean="0">
                <a:solidFill>
                  <a:srgbClr val="FF3300"/>
                </a:solidFill>
                <a:latin typeface="Times New Roman" panose="02020603050405020304" pitchFamily="18" charset="0"/>
                <a:cs typeface="Times New Roman" panose="02020603050405020304" pitchFamily="18" charset="0"/>
              </a:rPr>
              <a:t> </a:t>
            </a:r>
            <a:r>
              <a:rPr lang="uk-UA" sz="2000" dirty="0">
                <a:solidFill>
                  <a:srgbClr val="0000CC"/>
                </a:solidFill>
                <a:latin typeface="Times New Roman" pitchFamily="18" charset="0"/>
                <a:cs typeface="Times New Roman"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Індивідуальні </a:t>
            </a:r>
            <a:r>
              <a:rPr lang="uk-UA" sz="2000" dirty="0">
                <a:solidFill>
                  <a:srgbClr val="0000CC"/>
                </a:solidFill>
                <a:latin typeface="Times New Roman" panose="02020603050405020304" pitchFamily="18" charset="0"/>
                <a:cs typeface="Times New Roman" panose="02020603050405020304" pitchFamily="18" charset="0"/>
              </a:rPr>
              <a:t>усні </a:t>
            </a:r>
            <a:r>
              <a:rPr lang="uk-UA" sz="2000" dirty="0" smtClean="0">
                <a:solidFill>
                  <a:srgbClr val="0000CC"/>
                </a:solidFill>
                <a:latin typeface="Times New Roman" panose="02020603050405020304" pitchFamily="18" charset="0"/>
                <a:cs typeface="Times New Roman" panose="02020603050405020304" pitchFamily="18" charset="0"/>
              </a:rPr>
              <a:t>співбесіди з іноземної мови.</a:t>
            </a:r>
          </a:p>
          <a:p>
            <a:pPr marL="0" indent="0" algn="just">
              <a:buNone/>
            </a:pPr>
            <a:r>
              <a:rPr lang="uk-UA" sz="2000" b="1" u="sng" dirty="0" smtClean="0">
                <a:solidFill>
                  <a:srgbClr val="FF3300"/>
                </a:solidFill>
                <a:latin typeface="Times New Roman" panose="02020603050405020304" pitchFamily="18" charset="0"/>
                <a:cs typeface="Times New Roman" panose="02020603050405020304" pitchFamily="18" charset="0"/>
              </a:rPr>
              <a:t>10 - 19 </a:t>
            </a:r>
            <a:r>
              <a:rPr lang="uk-UA" sz="2000" b="1" u="sng" dirty="0">
                <a:solidFill>
                  <a:srgbClr val="FF3300"/>
                </a:solidFill>
                <a:latin typeface="Times New Roman" panose="02020603050405020304" pitchFamily="18" charset="0"/>
                <a:cs typeface="Times New Roman" panose="02020603050405020304" pitchFamily="18" charset="0"/>
              </a:rPr>
              <a:t>вересня 2022 </a:t>
            </a:r>
            <a:r>
              <a:rPr lang="uk-UA" sz="2000" b="1" u="sng" dirty="0" smtClean="0">
                <a:solidFill>
                  <a:srgbClr val="FF3300"/>
                </a:solidFill>
                <a:latin typeface="Times New Roman" panose="02020603050405020304" pitchFamily="18" charset="0"/>
                <a:cs typeface="Times New Roman" panose="02020603050405020304" pitchFamily="18" charset="0"/>
              </a:rPr>
              <a:t>року </a:t>
            </a:r>
            <a:r>
              <a:rPr lang="uk-UA" dirty="0">
                <a:solidFill>
                  <a:srgbClr val="0000CC"/>
                </a:solidFill>
                <a:latin typeface="Times New Roman" pitchFamily="18" charset="0"/>
                <a:cs typeface="Times New Roman" pitchFamily="18" charset="0"/>
              </a:rPr>
              <a:t>– </a:t>
            </a:r>
            <a:r>
              <a:rPr lang="uk-UA" sz="2000" dirty="0" smtClean="0">
                <a:solidFill>
                  <a:srgbClr val="0000CC"/>
                </a:solidFill>
                <a:latin typeface="Times New Roman" panose="02020603050405020304" pitchFamily="18" charset="0"/>
                <a:cs typeface="Times New Roman" panose="02020603050405020304" pitchFamily="18" charset="0"/>
              </a:rPr>
              <a:t>Фахові іспити.</a:t>
            </a:r>
            <a:endParaRPr lang="uk-UA" sz="2000" dirty="0" smtClean="0">
              <a:solidFill>
                <a:srgbClr val="0000CC"/>
              </a:solidFill>
              <a:latin typeface="Times New Roman" pitchFamily="18" charset="0"/>
              <a:cs typeface="Times New Roman" pitchFamily="18" charset="0"/>
            </a:endParaRPr>
          </a:p>
          <a:p>
            <a:pPr marL="0" indent="0" algn="just" eaLnBrk="1" hangingPunct="1">
              <a:buFontTx/>
              <a:buNone/>
            </a:pPr>
            <a:r>
              <a:rPr lang="uk-UA" sz="2000" b="1" u="sng" dirty="0" smtClean="0">
                <a:solidFill>
                  <a:srgbClr val="FF3300"/>
                </a:solidFill>
                <a:latin typeface="Times New Roman" pitchFamily="18" charset="0"/>
                <a:cs typeface="Times New Roman" pitchFamily="18" charset="0"/>
              </a:rPr>
              <a:t>До 24 вересня </a:t>
            </a:r>
            <a:r>
              <a:rPr lang="uk-UA" sz="2000" b="1" u="sng" dirty="0" smtClean="0">
                <a:solidFill>
                  <a:srgbClr val="FF3300"/>
                </a:solidFill>
                <a:latin typeface="Times New Roman" pitchFamily="18" charset="0"/>
                <a:cs typeface="Times New Roman" pitchFamily="18" charset="0"/>
              </a:rPr>
              <a:t>2022 року</a:t>
            </a:r>
            <a:r>
              <a:rPr lang="uk-UA" sz="2000" dirty="0" smtClean="0">
                <a:solidFill>
                  <a:schemeClr val="hlink"/>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 </a:t>
            </a:r>
            <a:r>
              <a:rPr lang="uk-UA" sz="2000" dirty="0" smtClean="0">
                <a:solidFill>
                  <a:srgbClr val="0000CC"/>
                </a:solidFill>
                <a:latin typeface="Times New Roman" pitchFamily="18" charset="0"/>
                <a:cs typeface="Times New Roman" pitchFamily="18" charset="0"/>
              </a:rPr>
              <a:t>А</a:t>
            </a:r>
            <a:r>
              <a:rPr lang="uk-UA" sz="2000" dirty="0" smtClean="0">
                <a:solidFill>
                  <a:srgbClr val="0000CC"/>
                </a:solidFill>
                <a:latin typeface="Times New Roman" pitchFamily="18" charset="0"/>
                <a:cs typeface="Times New Roman" pitchFamily="18" charset="0"/>
              </a:rPr>
              <a:t>бітурієнт </a:t>
            </a:r>
            <a:r>
              <a:rPr lang="uk-UA" sz="2000" dirty="0" smtClean="0">
                <a:solidFill>
                  <a:srgbClr val="0000CC"/>
                </a:solidFill>
                <a:latin typeface="Times New Roman" pitchFamily="18" charset="0"/>
                <a:cs typeface="Times New Roman" pitchFamily="18" charset="0"/>
              </a:rPr>
              <a:t>повинен надати оригінали та копії документів до приймальній </a:t>
            </a:r>
            <a:r>
              <a:rPr lang="uk-UA" sz="2000" dirty="0" smtClean="0">
                <a:solidFill>
                  <a:srgbClr val="0000CC"/>
                </a:solidFill>
                <a:latin typeface="Times New Roman" pitchFamily="18" charset="0"/>
                <a:cs typeface="Times New Roman" pitchFamily="18" charset="0"/>
              </a:rPr>
              <a:t>комісії.</a:t>
            </a:r>
            <a:endParaRPr lang="uk-UA" sz="2000" dirty="0">
              <a:solidFill>
                <a:schemeClr val="hlink"/>
              </a:solidFill>
              <a:latin typeface="Times New Roman" panose="02020603050405020304" pitchFamily="18" charset="0"/>
              <a:cs typeface="Times New Roman" panose="02020603050405020304" pitchFamily="18" charset="0"/>
            </a:endParaRPr>
          </a:p>
          <a:p>
            <a:pPr marL="0" indent="0" algn="just" eaLnBrk="1" hangingPunct="1">
              <a:buFontTx/>
              <a:buNone/>
            </a:pPr>
            <a:r>
              <a:rPr lang="ru-RU" sz="2000" b="1" u="sng" dirty="0" smtClean="0">
                <a:solidFill>
                  <a:srgbClr val="FF3300"/>
                </a:solidFill>
                <a:latin typeface="Times New Roman" pitchFamily="18" charset="0"/>
                <a:cs typeface="Times New Roman" pitchFamily="18" charset="0"/>
              </a:rPr>
              <a:t>25 </a:t>
            </a:r>
            <a:r>
              <a:rPr lang="ru-RU" sz="2000" b="1" u="sng" dirty="0" err="1">
                <a:solidFill>
                  <a:srgbClr val="FF3300"/>
                </a:solidFill>
                <a:latin typeface="Times New Roman" pitchFamily="18" charset="0"/>
                <a:cs typeface="Times New Roman" pitchFamily="18" charset="0"/>
              </a:rPr>
              <a:t>вересня</a:t>
            </a:r>
            <a:r>
              <a:rPr lang="ru-RU" sz="2000" b="1" u="sng" dirty="0">
                <a:solidFill>
                  <a:srgbClr val="FF3300"/>
                </a:solidFill>
                <a:latin typeface="Times New Roman" pitchFamily="18" charset="0"/>
                <a:cs typeface="Times New Roman" pitchFamily="18" charset="0"/>
              </a:rPr>
              <a:t> 2022 </a:t>
            </a:r>
            <a:r>
              <a:rPr lang="ru-RU" sz="2000" b="1" u="sng" dirty="0" smtClean="0">
                <a:solidFill>
                  <a:srgbClr val="FF3300"/>
                </a:solidFill>
                <a:latin typeface="Times New Roman" pitchFamily="18" charset="0"/>
                <a:cs typeface="Times New Roman" pitchFamily="18" charset="0"/>
              </a:rPr>
              <a:t>року </a:t>
            </a:r>
            <a:r>
              <a:rPr lang="uk-UA" sz="2000" dirty="0" smtClean="0">
                <a:solidFill>
                  <a:srgbClr val="0000CC"/>
                </a:solidFill>
                <a:latin typeface="Times New Roman" pitchFamily="18" charset="0"/>
                <a:cs typeface="Times New Roman" pitchFamily="18" charset="0"/>
              </a:rPr>
              <a:t>– </a:t>
            </a:r>
            <a:r>
              <a:rPr lang="ru-RU" sz="2000" dirty="0" err="1" smtClean="0">
                <a:solidFill>
                  <a:srgbClr val="0000CC"/>
                </a:solidFill>
                <a:latin typeface="Times New Roman" pitchFamily="18" charset="0"/>
                <a:cs typeface="Times New Roman" pitchFamily="18" charset="0"/>
              </a:rPr>
              <a:t>Зарахування</a:t>
            </a:r>
            <a:r>
              <a:rPr lang="ru-RU" sz="2000" dirty="0" smtClean="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вступників</a:t>
            </a:r>
            <a:r>
              <a:rPr lang="ru-RU" sz="2000" dirty="0">
                <a:solidFill>
                  <a:srgbClr val="0000CC"/>
                </a:solidFill>
                <a:latin typeface="Times New Roman" pitchFamily="18" charset="0"/>
                <a:cs typeface="Times New Roman" pitchFamily="18" charset="0"/>
              </a:rPr>
              <a:t> </a:t>
            </a:r>
            <a:r>
              <a:rPr lang="ru-RU" sz="2000" dirty="0" err="1">
                <a:solidFill>
                  <a:srgbClr val="0000CC"/>
                </a:solidFill>
                <a:latin typeface="Times New Roman" pitchFamily="18" charset="0"/>
                <a:cs typeface="Times New Roman" pitchFamily="18" charset="0"/>
              </a:rPr>
              <a:t>всіх</a:t>
            </a:r>
            <a:r>
              <a:rPr lang="ru-RU" sz="2000" dirty="0">
                <a:solidFill>
                  <a:srgbClr val="0000CC"/>
                </a:solidFill>
                <a:latin typeface="Times New Roman" pitchFamily="18" charset="0"/>
                <a:cs typeface="Times New Roman" pitchFamily="18" charset="0"/>
              </a:rPr>
              <a:t> форм </a:t>
            </a:r>
            <a:r>
              <a:rPr lang="ru-RU" sz="2000" dirty="0" err="1">
                <a:solidFill>
                  <a:srgbClr val="0000CC"/>
                </a:solidFill>
                <a:latin typeface="Times New Roman" pitchFamily="18" charset="0"/>
                <a:cs typeface="Times New Roman" pitchFamily="18" charset="0"/>
              </a:rPr>
              <a:t>здобуття</a:t>
            </a:r>
            <a:r>
              <a:rPr lang="ru-RU" sz="2000" dirty="0">
                <a:solidFill>
                  <a:srgbClr val="0000CC"/>
                </a:solidFill>
                <a:latin typeface="Times New Roman" pitchFamily="18" charset="0"/>
                <a:cs typeface="Times New Roman" pitchFamily="18" charset="0"/>
              </a:rPr>
              <a:t> </a:t>
            </a:r>
            <a:r>
              <a:rPr lang="ru-RU" sz="2000" dirty="0" err="1" smtClean="0">
                <a:solidFill>
                  <a:srgbClr val="0000CC"/>
                </a:solidFill>
                <a:latin typeface="Times New Roman" pitchFamily="18" charset="0"/>
                <a:cs typeface="Times New Roman" pitchFamily="18" charset="0"/>
              </a:rPr>
              <a:t>освіти</a:t>
            </a:r>
            <a:r>
              <a:rPr lang="ru-RU" sz="2000" dirty="0" smtClean="0">
                <a:solidFill>
                  <a:srgbClr val="0000CC"/>
                </a:solidFill>
                <a:latin typeface="Times New Roman" pitchFamily="18" charset="0"/>
                <a:cs typeface="Times New Roman" pitchFamily="18" charset="0"/>
              </a:rPr>
              <a:t>.</a:t>
            </a:r>
            <a:endParaRPr lang="uk-UA" sz="2000" dirty="0" smtClean="0">
              <a:solidFill>
                <a:srgbClr val="0000CC"/>
              </a:solidFill>
              <a:latin typeface="Times New Roman" pitchFamily="18" charset="0"/>
              <a:cs typeface="Times New Roman" pitchFamily="18" charset="0"/>
            </a:endParaRPr>
          </a:p>
          <a:p>
            <a:pPr algn="ctr" eaLnBrk="1" hangingPunct="1">
              <a:buFontTx/>
              <a:buNone/>
            </a:pPr>
            <a:r>
              <a:rPr lang="uk-UA" sz="2000" dirty="0" smtClean="0">
                <a:solidFill>
                  <a:srgbClr val="0000CC"/>
                </a:solidFill>
                <a:latin typeface="Times New Roman" pitchFamily="18" charset="0"/>
                <a:cs typeface="Times New Roman" pitchFamily="18" charset="0"/>
              </a:rPr>
              <a:t>Абітурієнт </a:t>
            </a:r>
            <a:r>
              <a:rPr lang="uk-UA" sz="2000" dirty="0" smtClean="0">
                <a:solidFill>
                  <a:srgbClr val="0000CC"/>
                </a:solidFill>
                <a:latin typeface="Times New Roman" pitchFamily="18" charset="0"/>
                <a:cs typeface="Times New Roman" pitchFamily="18" charset="0"/>
              </a:rPr>
              <a:t>може подати</a:t>
            </a:r>
            <a:r>
              <a:rPr lang="uk-UA" sz="2000" dirty="0" smtClean="0">
                <a:solidFill>
                  <a:schemeClr val="hlink"/>
                </a:solidFill>
                <a:latin typeface="Times New Roman" pitchFamily="18" charset="0"/>
                <a:cs typeface="Times New Roman" pitchFamily="18" charset="0"/>
              </a:rPr>
              <a:t> </a:t>
            </a:r>
            <a:r>
              <a:rPr lang="uk-UA" sz="2000" b="1" u="sng" dirty="0" smtClean="0">
                <a:solidFill>
                  <a:srgbClr val="FF3300"/>
                </a:solidFill>
                <a:latin typeface="Times New Roman" pitchFamily="18" charset="0"/>
                <a:cs typeface="Times New Roman" pitchFamily="18" charset="0"/>
              </a:rPr>
              <a:t>до </a:t>
            </a:r>
            <a:r>
              <a:rPr lang="uk-UA" sz="2000" b="1" u="sng" dirty="0" smtClean="0">
                <a:solidFill>
                  <a:srgbClr val="FF3300"/>
                </a:solidFill>
                <a:latin typeface="Times New Roman" pitchFamily="18" charset="0"/>
                <a:cs typeface="Times New Roman" pitchFamily="18" charset="0"/>
              </a:rPr>
              <a:t>5 заяв на бюджет</a:t>
            </a:r>
          </a:p>
          <a:p>
            <a:pPr lvl="2" algn="ctr">
              <a:buFontTx/>
              <a:buNone/>
            </a:pPr>
            <a:r>
              <a:rPr lang="uk-UA" b="1" dirty="0" smtClean="0">
                <a:solidFill>
                  <a:srgbClr val="FF3300"/>
                </a:solidFill>
                <a:latin typeface="Times New Roman" pitchFamily="18" charset="0"/>
                <a:cs typeface="Times New Roman" pitchFamily="18" charset="0"/>
              </a:rPr>
              <a:t>				</a:t>
            </a:r>
            <a:r>
              <a:rPr lang="uk-UA" b="1" u="sng" dirty="0" smtClean="0">
                <a:solidFill>
                  <a:srgbClr val="FF3300"/>
                </a:solidFill>
                <a:latin typeface="Times New Roman" pitchFamily="18" charset="0"/>
                <a:cs typeface="Times New Roman" pitchFamily="18" charset="0"/>
              </a:rPr>
              <a:t>до </a:t>
            </a:r>
            <a:r>
              <a:rPr lang="uk-UA" b="1" u="sng" dirty="0" smtClean="0">
                <a:solidFill>
                  <a:srgbClr val="FF3300"/>
                </a:solidFill>
                <a:latin typeface="Times New Roman" pitchFamily="18" charset="0"/>
                <a:cs typeface="Times New Roman" pitchFamily="18" charset="0"/>
              </a:rPr>
              <a:t>20 заяв на контракт</a:t>
            </a:r>
            <a:endParaRPr lang="ru-RU" b="1" u="sng" dirty="0" smtClean="0">
              <a:solidFill>
                <a:srgbClr val="FF3300"/>
              </a:solidFill>
              <a:latin typeface="Times New Roman" pitchFamily="18" charset="0"/>
              <a:cs typeface="Times New Roman" pitchFamily="18" charset="0"/>
            </a:endParaRPr>
          </a:p>
        </p:txBody>
      </p:sp>
      <p:sp>
        <p:nvSpPr>
          <p:cNvPr id="38913" name="Rectangle 2"/>
          <p:cNvSpPr>
            <a:spLocks noGrp="1" noChangeArrowheads="1"/>
          </p:cNvSpPr>
          <p:nvPr>
            <p:ph type="title"/>
          </p:nvPr>
        </p:nvSpPr>
        <p:spPr>
          <a:xfrm>
            <a:off x="3926285" y="365367"/>
            <a:ext cx="3958083" cy="388337"/>
          </a:xfrm>
        </p:spPr>
        <p:txBody>
          <a:bodyPr>
            <a:normAutofit fontScale="90000"/>
          </a:bodyPr>
          <a:lstStyle/>
          <a:p>
            <a:pPr algn="r" eaLnBrk="1" hangingPunct="1"/>
            <a:r>
              <a:rPr lang="uk-UA" altLang="uk-UA" sz="2000" b="1" dirty="0" smtClean="0">
                <a:solidFill>
                  <a:srgbClr val="0000CC"/>
                </a:solidFill>
                <a:latin typeface="Times New Roman" pitchFamily="18" charset="0"/>
                <a:cs typeface="Times New Roman" pitchFamily="18" charset="0"/>
              </a:rPr>
              <a:t>Основні дати для </a:t>
            </a:r>
            <a:r>
              <a:rPr lang="uk-UA" altLang="uk-UA" sz="2000" b="1" dirty="0" smtClean="0">
                <a:solidFill>
                  <a:srgbClr val="0000CC"/>
                </a:solidFill>
                <a:latin typeface="Times New Roman" pitchFamily="18" charset="0"/>
                <a:cs typeface="Times New Roman" pitchFamily="18" charset="0"/>
              </a:rPr>
              <a:t>вступу до ДДМА </a:t>
            </a:r>
            <a:endParaRPr lang="ru-RU" sz="2000" b="1" dirty="0" smtClean="0">
              <a:solidFill>
                <a:srgbClr val="0000CC"/>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7884368" y="188913"/>
            <a:ext cx="998537" cy="1143000"/>
          </a:xfrm>
          <a:prstGeom prst="rect">
            <a:avLst/>
          </a:prstGeom>
          <a:effectLst>
            <a:softEdge rad="127000"/>
          </a:effectLst>
        </p:spPr>
      </p:pic>
    </p:spTree>
    <p:extLst>
      <p:ext uri="{BB962C8B-B14F-4D97-AF65-F5344CB8AC3E}">
        <p14:creationId xmlns:p14="http://schemas.microsoft.com/office/powerpoint/2010/main" val="1886121893"/>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idx="4294967295"/>
          </p:nvPr>
        </p:nvSpPr>
        <p:spPr>
          <a:xfrm>
            <a:off x="611560" y="1988840"/>
            <a:ext cx="8013576" cy="3344863"/>
          </a:xfrm>
        </p:spPr>
        <p:txBody>
          <a:bodyPr>
            <a:normAutofit fontScale="92500" lnSpcReduction="10000"/>
          </a:bodyPr>
          <a:lstStyle/>
          <a:p>
            <a:pPr marL="0" indent="450000" algn="just" eaLnBrk="1" hangingPunct="1">
              <a:spcBef>
                <a:spcPts val="0"/>
              </a:spcBef>
              <a:buFontTx/>
              <a:buNone/>
            </a:pPr>
            <a:r>
              <a:rPr lang="uk-UA" sz="3000" dirty="0" smtClean="0">
                <a:solidFill>
                  <a:srgbClr val="0000CC"/>
                </a:solidFill>
                <a:latin typeface="Times New Roman" pitchFamily="18" charset="0"/>
                <a:cs typeface="Times New Roman" pitchFamily="18" charset="0"/>
              </a:rPr>
              <a:t>У процесі  подання  заяв  для  участі  в конкурсі абітурієнту  необхідно  вказати в кожній  заяві  пріоритетність  від  </a:t>
            </a:r>
            <a:r>
              <a:rPr lang="uk-UA" sz="3000" b="1" dirty="0" smtClean="0">
                <a:solidFill>
                  <a:srgbClr val="0000CC"/>
                </a:solidFill>
                <a:latin typeface="Times New Roman" pitchFamily="18" charset="0"/>
                <a:cs typeface="Times New Roman" pitchFamily="18" charset="0"/>
              </a:rPr>
              <a:t>1  до  5</a:t>
            </a:r>
            <a:r>
              <a:rPr lang="uk-UA" sz="3000" dirty="0" smtClean="0">
                <a:solidFill>
                  <a:srgbClr val="0000CC"/>
                </a:solidFill>
                <a:latin typeface="Times New Roman" pitchFamily="18" charset="0"/>
                <a:cs typeface="Times New Roman" pitchFamily="18" charset="0"/>
              </a:rPr>
              <a:t>, при  цьому  </a:t>
            </a:r>
            <a:r>
              <a:rPr lang="uk-UA" sz="3000" b="1" dirty="0" smtClean="0">
                <a:solidFill>
                  <a:srgbClr val="0000CC"/>
                </a:solidFill>
                <a:latin typeface="Times New Roman" pitchFamily="18" charset="0"/>
                <a:cs typeface="Times New Roman" pitchFamily="18" charset="0"/>
              </a:rPr>
              <a:t>«1»</a:t>
            </a:r>
            <a:r>
              <a:rPr lang="uk-UA" sz="3000" dirty="0" smtClean="0">
                <a:solidFill>
                  <a:srgbClr val="0000CC"/>
                </a:solidFill>
                <a:latin typeface="Times New Roman" pitchFamily="18" charset="0"/>
                <a:cs typeface="Times New Roman" pitchFamily="18" charset="0"/>
              </a:rPr>
              <a:t>  визначає  найвищу пріоритетність. </a:t>
            </a:r>
          </a:p>
          <a:p>
            <a:pPr eaLnBrk="1" hangingPunct="1">
              <a:buFontTx/>
              <a:buNone/>
            </a:pPr>
            <a:endParaRPr lang="ru-RU" sz="3600" dirty="0" smtClean="0">
              <a:solidFill>
                <a:srgbClr val="0000CC"/>
              </a:solidFill>
              <a:latin typeface="Times New Roman" pitchFamily="18" charset="0"/>
              <a:cs typeface="Times New Roman" pitchFamily="18" charset="0"/>
            </a:endParaRPr>
          </a:p>
          <a:p>
            <a:pPr algn="ctr" eaLnBrk="1" hangingPunct="1">
              <a:buFontTx/>
              <a:buNone/>
            </a:pPr>
            <a:r>
              <a:rPr lang="uk-UA" sz="3600" dirty="0" smtClean="0">
                <a:solidFill>
                  <a:srgbClr val="FF3300"/>
                </a:solidFill>
                <a:latin typeface="Times New Roman" pitchFamily="18" charset="0"/>
                <a:cs typeface="Times New Roman" pitchFamily="18" charset="0"/>
              </a:rPr>
              <a:t>Пріоритетність не може бути змінена впродовж всієї вступної кампанії.</a:t>
            </a:r>
            <a:r>
              <a:rPr lang="uk-UA" sz="3600" dirty="0" smtClean="0">
                <a:latin typeface="Times New Roman" pitchFamily="18" charset="0"/>
                <a:cs typeface="Times New Roman" pitchFamily="18" charset="0"/>
              </a:rPr>
              <a:t> </a:t>
            </a:r>
          </a:p>
          <a:p>
            <a:pPr eaLnBrk="1" hangingPunct="1"/>
            <a:endParaRPr lang="ru-RU" sz="3600" dirty="0" smtClean="0"/>
          </a:p>
        </p:txBody>
      </p:sp>
      <p:pic>
        <p:nvPicPr>
          <p:cNvPr id="6" name="Picture 4" descr="gerbddmam"/>
          <p:cNvPicPr>
            <a:picLocks noGrp="1" noChangeAspect="1" noChangeArrowheads="1"/>
          </p:cNvPicPr>
          <p:nvPr>
            <p:ph type="title" idx="4294967295"/>
          </p:nvPr>
        </p:nvPicPr>
        <p:blipFill>
          <a:blip r:embed="rId2"/>
          <a:srcRect/>
          <a:stretch>
            <a:fillRect/>
          </a:stretch>
        </p:blipFill>
        <p:spPr>
          <a:xfrm>
            <a:off x="7981851" y="184572"/>
            <a:ext cx="998537" cy="1143000"/>
          </a:xfrm>
          <a:effectLst>
            <a:softEdge rad="127000"/>
          </a:effectLst>
        </p:spPr>
      </p:pic>
      <p:sp>
        <p:nvSpPr>
          <p:cNvPr id="39939" name="Rectangle 5"/>
          <p:cNvSpPr>
            <a:spLocks noChangeArrowheads="1"/>
          </p:cNvSpPr>
          <p:nvPr/>
        </p:nvSpPr>
        <p:spPr bwMode="auto">
          <a:xfrm>
            <a:off x="251520" y="476672"/>
            <a:ext cx="8229600" cy="850900"/>
          </a:xfrm>
          <a:prstGeom prst="rect">
            <a:avLst/>
          </a:prstGeom>
          <a:noFill/>
          <a:ln w="9525">
            <a:noFill/>
            <a:miter lim="800000"/>
            <a:headEnd/>
            <a:tailEnd/>
          </a:ln>
        </p:spPr>
        <p:txBody>
          <a:bodyPr anchor="ctr"/>
          <a:lstStyle/>
          <a:p>
            <a:pPr algn="ctr"/>
            <a:r>
              <a:rPr lang="uk-UA" altLang="uk-UA" sz="3600" b="1" dirty="0">
                <a:solidFill>
                  <a:srgbClr val="0000CC"/>
                </a:solidFill>
                <a:latin typeface="Times New Roman" pitchFamily="18" charset="0"/>
                <a:cs typeface="Times New Roman" pitchFamily="18" charset="0"/>
              </a:rPr>
              <a:t>Правила вступу до ДДМА</a:t>
            </a:r>
            <a:r>
              <a:rPr lang="uk-UA" altLang="uk-UA" sz="4000" b="1" dirty="0">
                <a:solidFill>
                  <a:srgbClr val="0000CC"/>
                </a:solidFill>
                <a:latin typeface="Times New Roman" pitchFamily="18" charset="0"/>
                <a:cs typeface="Times New Roman" pitchFamily="18" charset="0"/>
              </a:rPr>
              <a:t> </a:t>
            </a:r>
            <a:endParaRPr lang="ru-RU"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5410564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ctrTitle"/>
          </p:nvPr>
        </p:nvSpPr>
        <p:spPr>
          <a:xfrm>
            <a:off x="309365" y="188913"/>
            <a:ext cx="7772400" cy="699988"/>
          </a:xfrm>
        </p:spPr>
        <p:txBody>
          <a:bodyPr>
            <a:normAutofit/>
          </a:bodyPr>
          <a:lstStyle/>
          <a:p>
            <a:pPr eaLnBrk="1" hangingPunct="1"/>
            <a:r>
              <a:rPr lang="uk-UA" sz="2400" b="1" dirty="0" smtClean="0">
                <a:solidFill>
                  <a:srgbClr val="0000CC"/>
                </a:solidFill>
                <a:latin typeface="Times New Roman" panose="02020603050405020304" pitchFamily="18" charset="0"/>
                <a:cs typeface="Times New Roman" panose="02020603050405020304" pitchFamily="18" charset="0"/>
              </a:rPr>
              <a:t>КОНКУРСНИЙ БАЛ</a:t>
            </a:r>
            <a:endParaRPr lang="ru-RU" sz="2400" b="1" dirty="0" smtClean="0">
              <a:solidFill>
                <a:srgbClr val="0000CC"/>
              </a:solidFill>
              <a:latin typeface="Times New Roman" panose="02020603050405020304" pitchFamily="18" charset="0"/>
              <a:cs typeface="Times New Roman" panose="02020603050405020304" pitchFamily="18" charset="0"/>
            </a:endParaRPr>
          </a:p>
        </p:txBody>
      </p:sp>
      <p:sp>
        <p:nvSpPr>
          <p:cNvPr id="46082" name="Rectangle 3"/>
          <p:cNvSpPr>
            <a:spLocks noGrp="1" noChangeArrowheads="1"/>
          </p:cNvSpPr>
          <p:nvPr>
            <p:ph type="subTitle" idx="1"/>
          </p:nvPr>
        </p:nvSpPr>
        <p:spPr>
          <a:xfrm>
            <a:off x="251521" y="997354"/>
            <a:ext cx="8631384" cy="2162097"/>
          </a:xfrm>
          <a:solidFill>
            <a:schemeClr val="bg2">
              <a:lumMod val="50000"/>
            </a:schemeClr>
          </a:solidFill>
        </p:spPr>
        <p:txBody>
          <a:bodyPr>
            <a:normAutofit fontScale="25000" lnSpcReduction="20000"/>
          </a:bodyPr>
          <a:lstStyle/>
          <a:p>
            <a:pPr algn="ctr" eaLnBrk="1" hangingPunct="1">
              <a:lnSpc>
                <a:spcPct val="80000"/>
              </a:lnSpc>
              <a:buFontTx/>
              <a:buNone/>
            </a:pPr>
            <a:r>
              <a:rPr lang="ru-RU" sz="2400" b="1" dirty="0" smtClean="0"/>
              <a:t> </a:t>
            </a:r>
          </a:p>
          <a:p>
            <a:pPr>
              <a:lnSpc>
                <a:spcPct val="120000"/>
              </a:lnSpc>
            </a:pPr>
            <a:r>
              <a:rPr lang="ru-RU" sz="7200" b="1" dirty="0" smtClean="0">
                <a:latin typeface="Times New Roman" pitchFamily="18" charset="0"/>
                <a:cs typeface="Times New Roman" pitchFamily="18" charset="0"/>
              </a:rPr>
              <a:t>Для </a:t>
            </a:r>
            <a:r>
              <a:rPr lang="ru-RU" sz="7200" b="1" dirty="0" err="1">
                <a:latin typeface="Times New Roman" pitchFamily="18" charset="0"/>
                <a:cs typeface="Times New Roman" pitchFamily="18" charset="0"/>
              </a:rPr>
              <a:t>вступу</a:t>
            </a:r>
            <a:r>
              <a:rPr lang="ru-RU" sz="7200" b="1" dirty="0">
                <a:latin typeface="Times New Roman" pitchFamily="18" charset="0"/>
                <a:cs typeface="Times New Roman" pitchFamily="18" charset="0"/>
              </a:rPr>
              <a:t> на перший курс для </a:t>
            </a:r>
            <a:r>
              <a:rPr lang="ru-RU" sz="7200" b="1" dirty="0" err="1">
                <a:latin typeface="Times New Roman" pitchFamily="18" charset="0"/>
                <a:cs typeface="Times New Roman" pitchFamily="18" charset="0"/>
              </a:rPr>
              <a:t>здобуття</a:t>
            </a:r>
            <a:r>
              <a:rPr lang="ru-RU" sz="7200" b="1" dirty="0">
                <a:latin typeface="Times New Roman" pitchFamily="18" charset="0"/>
                <a:cs typeface="Times New Roman" pitchFamily="18" charset="0"/>
              </a:rPr>
              <a:t> </a:t>
            </a:r>
            <a:r>
              <a:rPr lang="ru-RU" sz="7200" b="1" dirty="0" err="1">
                <a:latin typeface="Times New Roman" pitchFamily="18" charset="0"/>
                <a:cs typeface="Times New Roman" pitchFamily="18" charset="0"/>
              </a:rPr>
              <a:t>ступеня</a:t>
            </a:r>
            <a:r>
              <a:rPr lang="ru-RU" sz="7200" b="1" dirty="0">
                <a:latin typeface="Times New Roman" pitchFamily="18" charset="0"/>
                <a:cs typeface="Times New Roman" pitchFamily="18" charset="0"/>
              </a:rPr>
              <a:t> </a:t>
            </a:r>
            <a:r>
              <a:rPr lang="ru-RU" sz="7200" b="1" dirty="0" err="1" smtClean="0">
                <a:latin typeface="Times New Roman" pitchFamily="18" charset="0"/>
                <a:cs typeface="Times New Roman" pitchFamily="18" charset="0"/>
              </a:rPr>
              <a:t>магістра</a:t>
            </a:r>
            <a:r>
              <a:rPr lang="ru-RU" sz="7200" b="1" dirty="0" smtClean="0">
                <a:latin typeface="Times New Roman" pitchFamily="18" charset="0"/>
                <a:cs typeface="Times New Roman" pitchFamily="18" charset="0"/>
              </a:rPr>
              <a:t> для </a:t>
            </a:r>
            <a:r>
              <a:rPr lang="ru-RU" sz="7200" b="1" dirty="0" err="1" smtClean="0">
                <a:latin typeface="Times New Roman" pitchFamily="18" charset="0"/>
                <a:cs typeface="Times New Roman" pitchFamily="18" charset="0"/>
              </a:rPr>
              <a:t>абітурієнтів</a:t>
            </a:r>
            <a:r>
              <a:rPr lang="ru-RU" sz="7200" b="1" dirty="0" smtClean="0">
                <a:latin typeface="Times New Roman" pitchFamily="18" charset="0"/>
                <a:cs typeface="Times New Roman" pitchFamily="18" charset="0"/>
              </a:rPr>
              <a:t>, </a:t>
            </a:r>
            <a:r>
              <a:rPr lang="ru-RU" sz="7200" b="1" dirty="0" err="1" smtClean="0">
                <a:latin typeface="Times New Roman" pitchFamily="18" charset="0"/>
                <a:cs typeface="Times New Roman" pitchFamily="18" charset="0"/>
              </a:rPr>
              <a:t>що</a:t>
            </a:r>
            <a:r>
              <a:rPr lang="ru-RU" sz="7200" b="1" dirty="0" smtClean="0">
                <a:latin typeface="Times New Roman" pitchFamily="18" charset="0"/>
                <a:cs typeface="Times New Roman" pitchFamily="18" charset="0"/>
              </a:rPr>
              <a:t> </a:t>
            </a:r>
            <a:r>
              <a:rPr lang="ru-RU" sz="7200" b="1" dirty="0" err="1" smtClean="0">
                <a:latin typeface="Times New Roman" pitchFamily="18" charset="0"/>
                <a:cs typeface="Times New Roman" pitchFamily="18" charset="0"/>
              </a:rPr>
              <a:t>вступають</a:t>
            </a:r>
            <a:r>
              <a:rPr lang="ru-RU" sz="7200" b="1" dirty="0" smtClean="0">
                <a:latin typeface="Times New Roman" pitchFamily="18" charset="0"/>
                <a:cs typeface="Times New Roman" pitchFamily="18" charset="0"/>
              </a:rPr>
              <a:t> за результатами МТНК</a:t>
            </a:r>
            <a:r>
              <a:rPr lang="ru-RU" sz="7200" b="1" dirty="0" smtClean="0">
                <a:latin typeface="Times New Roman" pitchFamily="18" charset="0"/>
                <a:cs typeface="Times New Roman" pitchFamily="18" charset="0"/>
              </a:rPr>
              <a:t> </a:t>
            </a:r>
            <a:r>
              <a:rPr lang="ru-RU" sz="7200" b="1" dirty="0" err="1" smtClean="0">
                <a:latin typeface="Times New Roman" pitchFamily="18" charset="0"/>
                <a:cs typeface="Times New Roman" pitchFamily="18" charset="0"/>
              </a:rPr>
              <a:t>розраховується</a:t>
            </a:r>
            <a:r>
              <a:rPr lang="ru-RU" sz="7200" b="1" dirty="0" smtClean="0">
                <a:latin typeface="Times New Roman" pitchFamily="18" charset="0"/>
                <a:cs typeface="Times New Roman" pitchFamily="18" charset="0"/>
              </a:rPr>
              <a:t> за </a:t>
            </a:r>
            <a:r>
              <a:rPr lang="ru-RU" sz="7200" b="1" dirty="0">
                <a:latin typeface="Times New Roman" pitchFamily="18" charset="0"/>
                <a:cs typeface="Times New Roman" pitchFamily="18" charset="0"/>
              </a:rPr>
              <a:t>такою формулою: </a:t>
            </a:r>
          </a:p>
          <a:p>
            <a:pPr>
              <a:lnSpc>
                <a:spcPct val="120000"/>
              </a:lnSpc>
            </a:pPr>
            <a:r>
              <a:rPr lang="ru-RU" sz="9600" b="1" dirty="0" smtClean="0">
                <a:solidFill>
                  <a:srgbClr val="0000CC"/>
                </a:solidFill>
                <a:latin typeface="Times New Roman" pitchFamily="18" charset="0"/>
                <a:cs typeface="Times New Roman" pitchFamily="18" charset="0"/>
              </a:rPr>
              <a:t>(</a:t>
            </a:r>
            <a:r>
              <a:rPr lang="ru-RU" sz="9600" b="1" dirty="0">
                <a:solidFill>
                  <a:srgbClr val="0000CC"/>
                </a:solidFill>
                <a:latin typeface="Times New Roman" pitchFamily="18" charset="0"/>
                <a:cs typeface="Times New Roman" pitchFamily="18" charset="0"/>
              </a:rPr>
              <a:t>КБ) = 0,5 × П1 +0,5 × П2 = </a:t>
            </a:r>
            <a:r>
              <a:rPr lang="ru-RU" sz="9600" b="1" dirty="0" smtClean="0">
                <a:solidFill>
                  <a:srgbClr val="0000CC"/>
                </a:solidFill>
                <a:latin typeface="Times New Roman" pitchFamily="18" charset="0"/>
                <a:cs typeface="Times New Roman" pitchFamily="18" charset="0"/>
              </a:rPr>
              <a:t>КБ</a:t>
            </a:r>
            <a:endParaRPr lang="ru-RU" sz="9600" b="1" dirty="0">
              <a:solidFill>
                <a:srgbClr val="0000CC"/>
              </a:solidFill>
              <a:latin typeface="Times New Roman" pitchFamily="18" charset="0"/>
              <a:cs typeface="Times New Roman" pitchFamily="18" charset="0"/>
            </a:endParaRPr>
          </a:p>
          <a:p>
            <a:pPr algn="just">
              <a:lnSpc>
                <a:spcPct val="120000"/>
              </a:lnSpc>
            </a:pPr>
            <a:r>
              <a:rPr lang="ru-RU" sz="7200" b="1" dirty="0">
                <a:solidFill>
                  <a:schemeClr val="bg1"/>
                </a:solidFill>
                <a:latin typeface="Times New Roman" pitchFamily="18" charset="0"/>
                <a:cs typeface="Times New Roman" pitchFamily="18" charset="0"/>
              </a:rPr>
              <a:t>де П1 -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магістерського</a:t>
            </a:r>
            <a:r>
              <a:rPr lang="ru-RU" sz="7200" b="1" dirty="0">
                <a:solidFill>
                  <a:schemeClr val="bg1"/>
                </a:solidFill>
                <a:latin typeface="Times New Roman" pitchFamily="18" charset="0"/>
                <a:cs typeface="Times New Roman" pitchFamily="18" charset="0"/>
              </a:rPr>
              <a:t> тесту </a:t>
            </a:r>
            <a:r>
              <a:rPr lang="ru-RU" sz="7200" b="1" dirty="0" err="1">
                <a:solidFill>
                  <a:schemeClr val="bg1"/>
                </a:solidFill>
                <a:latin typeface="Times New Roman" pitchFamily="18" charset="0"/>
                <a:cs typeface="Times New Roman" pitchFamily="18" charset="0"/>
              </a:rPr>
              <a:t>навчальної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компетентності</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або</a:t>
            </a:r>
            <a:r>
              <a:rPr lang="ru-RU" sz="7200" b="1" dirty="0">
                <a:solidFill>
                  <a:schemeClr val="bg1"/>
                </a:solidFill>
                <a:latin typeface="Times New Roman" pitchFamily="18" charset="0"/>
                <a:cs typeface="Times New Roman" pitchFamily="18" charset="0"/>
              </a:rPr>
              <a:t> </a:t>
            </a:r>
            <a:r>
              <a:rPr lang="ru-RU" sz="7200" b="1" dirty="0" err="1" smtClean="0">
                <a:solidFill>
                  <a:schemeClr val="bg1"/>
                </a:solidFill>
                <a:latin typeface="Times New Roman" pitchFamily="18" charset="0"/>
                <a:cs typeface="Times New Roman" pitchFamily="18" charset="0"/>
              </a:rPr>
              <a:t>індивідуальної</a:t>
            </a:r>
            <a:r>
              <a:rPr lang="ru-RU" sz="7200" b="1" dirty="0" smtClean="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усної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співбесіди</a:t>
            </a:r>
            <a:r>
              <a:rPr lang="ru-RU" sz="7200" b="1" dirty="0">
                <a:solidFill>
                  <a:schemeClr val="bg1"/>
                </a:solidFill>
                <a:latin typeface="Times New Roman" pitchFamily="18" charset="0"/>
                <a:cs typeface="Times New Roman" pitchFamily="18" charset="0"/>
              </a:rPr>
              <a:t> з </a:t>
            </a:r>
            <a:r>
              <a:rPr lang="ru-RU" sz="7200" b="1" dirty="0" err="1">
                <a:solidFill>
                  <a:schemeClr val="bg1"/>
                </a:solidFill>
                <a:latin typeface="Times New Roman" pitchFamily="18" charset="0"/>
                <a:cs typeface="Times New Roman" pitchFamily="18" charset="0"/>
              </a:rPr>
              <a:t>іноземної</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мови</a:t>
            </a:r>
            <a:r>
              <a:rPr lang="ru-RU" sz="7200" b="1" dirty="0">
                <a:solidFill>
                  <a:schemeClr val="bg1"/>
                </a:solidFill>
                <a:latin typeface="Times New Roman" pitchFamily="18" charset="0"/>
                <a:cs typeface="Times New Roman" pitchFamily="18" charset="0"/>
              </a:rPr>
              <a:t>) (за шкалою </a:t>
            </a:r>
            <a:r>
              <a:rPr lang="ru-RU" sz="7200" b="1" dirty="0" err="1">
                <a:solidFill>
                  <a:schemeClr val="bg1"/>
                </a:solidFill>
                <a:latin typeface="Times New Roman" pitchFamily="18" charset="0"/>
                <a:cs typeface="Times New Roman" pitchFamily="18" charset="0"/>
              </a:rPr>
              <a:t>від</a:t>
            </a:r>
            <a:r>
              <a:rPr lang="ru-RU" sz="7200" b="1" dirty="0">
                <a:solidFill>
                  <a:schemeClr val="bg1"/>
                </a:solidFill>
                <a:latin typeface="Times New Roman" pitchFamily="18" charset="0"/>
                <a:cs typeface="Times New Roman" pitchFamily="18" charset="0"/>
              </a:rPr>
              <a:t> 100 до 200 </a:t>
            </a:r>
            <a:r>
              <a:rPr lang="ru-RU" sz="7200" b="1" dirty="0" err="1">
                <a:solidFill>
                  <a:schemeClr val="bg1"/>
                </a:solidFill>
                <a:latin typeface="Times New Roman" pitchFamily="18" charset="0"/>
                <a:cs typeface="Times New Roman" pitchFamily="18" charset="0"/>
              </a:rPr>
              <a:t>балів</a:t>
            </a:r>
            <a:r>
              <a:rPr lang="ru-RU" sz="7200" b="1" dirty="0">
                <a:solidFill>
                  <a:schemeClr val="bg1"/>
                </a:solidFill>
                <a:latin typeface="Times New Roman" pitchFamily="18" charset="0"/>
                <a:cs typeface="Times New Roman" pitchFamily="18" charset="0"/>
              </a:rPr>
              <a:t>), П2 - </a:t>
            </a:r>
            <a:r>
              <a:rPr lang="ru-RU" sz="7200" b="1" dirty="0" err="1">
                <a:solidFill>
                  <a:schemeClr val="bg1"/>
                </a:solidFill>
                <a:latin typeface="Times New Roman" pitchFamily="18" charset="0"/>
                <a:cs typeface="Times New Roman" pitchFamily="18" charset="0"/>
              </a:rPr>
              <a:t>оцінка</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фахового</a:t>
            </a:r>
            <a:r>
              <a:rPr lang="ru-RU" sz="7200" b="1" dirty="0">
                <a:solidFill>
                  <a:schemeClr val="bg1"/>
                </a:solidFill>
                <a:latin typeface="Times New Roman" pitchFamily="18" charset="0"/>
                <a:cs typeface="Times New Roman" pitchFamily="18" charset="0"/>
              </a:rPr>
              <a:t> </a:t>
            </a:r>
            <a:r>
              <a:rPr lang="ru-RU" sz="7200" b="1" dirty="0" err="1">
                <a:solidFill>
                  <a:schemeClr val="bg1"/>
                </a:solidFill>
                <a:latin typeface="Times New Roman" pitchFamily="18" charset="0"/>
                <a:cs typeface="Times New Roman" pitchFamily="18" charset="0"/>
              </a:rPr>
              <a:t>іспиту</a:t>
            </a:r>
            <a:r>
              <a:rPr lang="ru-RU" sz="7200" b="1" dirty="0">
                <a:solidFill>
                  <a:schemeClr val="bg1"/>
                </a:solidFill>
                <a:latin typeface="Times New Roman" pitchFamily="18" charset="0"/>
                <a:cs typeface="Times New Roman" pitchFamily="18" charset="0"/>
              </a:rPr>
              <a:t> (за шкалою </a:t>
            </a:r>
            <a:r>
              <a:rPr lang="ru-RU" sz="7200" b="1" dirty="0" err="1">
                <a:solidFill>
                  <a:schemeClr val="bg1"/>
                </a:solidFill>
                <a:latin typeface="Times New Roman" pitchFamily="18" charset="0"/>
                <a:cs typeface="Times New Roman" pitchFamily="18" charset="0"/>
              </a:rPr>
              <a:t>від</a:t>
            </a:r>
            <a:r>
              <a:rPr lang="ru-RU" sz="7200" b="1" dirty="0">
                <a:solidFill>
                  <a:schemeClr val="bg1"/>
                </a:solidFill>
                <a:latin typeface="Times New Roman" pitchFamily="18" charset="0"/>
                <a:cs typeface="Times New Roman" pitchFamily="18" charset="0"/>
              </a:rPr>
              <a:t> 100 до 200 </a:t>
            </a:r>
            <a:r>
              <a:rPr lang="ru-RU" sz="7200" b="1" dirty="0" err="1">
                <a:solidFill>
                  <a:schemeClr val="bg1"/>
                </a:solidFill>
                <a:latin typeface="Times New Roman" pitchFamily="18" charset="0"/>
                <a:cs typeface="Times New Roman" pitchFamily="18" charset="0"/>
              </a:rPr>
              <a:t>балів</a:t>
            </a:r>
            <a:r>
              <a:rPr lang="ru-RU" sz="7200" b="1" dirty="0">
                <a:solidFill>
                  <a:schemeClr val="bg1"/>
                </a:solidFill>
                <a:latin typeface="Times New Roman" pitchFamily="18" charset="0"/>
                <a:cs typeface="Times New Roman" pitchFamily="18" charset="0"/>
              </a:rPr>
              <a:t>); </a:t>
            </a:r>
          </a:p>
          <a:p>
            <a:pPr algn="just">
              <a:lnSpc>
                <a:spcPct val="120000"/>
              </a:lnSpc>
            </a:pPr>
            <a:endParaRPr lang="ru-RU" sz="6200" b="1" dirty="0" smtClean="0">
              <a:solidFill>
                <a:schemeClr val="bg1"/>
              </a:solidFill>
              <a:latin typeface="Times New Roman" pitchFamily="18" charset="0"/>
              <a:cs typeface="Times New Roman" pitchFamily="18" charset="0"/>
            </a:endParaRPr>
          </a:p>
        </p:txBody>
      </p:sp>
      <p:pic>
        <p:nvPicPr>
          <p:cNvPr id="5" name="Picture 4" descr="gerbddmam"/>
          <p:cNvPicPr>
            <a:picLocks noChangeAspect="1" noChangeArrowheads="1"/>
          </p:cNvPicPr>
          <p:nvPr/>
        </p:nvPicPr>
        <p:blipFill>
          <a:blip r:embed="rId2"/>
          <a:srcRect/>
          <a:stretch>
            <a:fillRect/>
          </a:stretch>
        </p:blipFill>
        <p:spPr>
          <a:xfrm>
            <a:off x="8065353" y="188913"/>
            <a:ext cx="817552" cy="935831"/>
          </a:xfrm>
          <a:prstGeom prst="rect">
            <a:avLst/>
          </a:prstGeom>
          <a:effectLst>
            <a:softEdge rad="127000"/>
          </a:effectLst>
        </p:spPr>
      </p:pic>
      <p:sp>
        <p:nvSpPr>
          <p:cNvPr id="3" name="TextBox 2"/>
          <p:cNvSpPr txBox="1"/>
          <p:nvPr/>
        </p:nvSpPr>
        <p:spPr>
          <a:xfrm>
            <a:off x="319904" y="5229200"/>
            <a:ext cx="8631384" cy="1015663"/>
          </a:xfrm>
          <a:prstGeom prst="rect">
            <a:avLst/>
          </a:prstGeom>
          <a:noFill/>
        </p:spPr>
        <p:txBody>
          <a:bodyPr wrap="square" rtlCol="0">
            <a:spAutoFit/>
          </a:bodyPr>
          <a:lstStyle/>
          <a:p>
            <a:pPr algn="ctr"/>
            <a:r>
              <a:rPr lang="uk-UA" sz="2000" b="1" spc="-30" dirty="0" smtClean="0">
                <a:solidFill>
                  <a:srgbClr val="0000CC"/>
                </a:solidFill>
                <a:latin typeface="Times New Roman"/>
                <a:ea typeface="Calibri"/>
              </a:rPr>
              <a:t>Конкурсний </a:t>
            </a:r>
            <a:r>
              <a:rPr lang="uk-UA" sz="2000" b="1" spc="-30" dirty="0">
                <a:solidFill>
                  <a:srgbClr val="0000CC"/>
                </a:solidFill>
                <a:latin typeface="Times New Roman"/>
                <a:ea typeface="Calibri"/>
              </a:rPr>
              <a:t>бал для вступу на місця державного </a:t>
            </a:r>
            <a:r>
              <a:rPr lang="uk-UA" sz="2000" b="1" spc="-30" dirty="0" smtClean="0">
                <a:solidFill>
                  <a:srgbClr val="0000CC"/>
                </a:solidFill>
                <a:latin typeface="Times New Roman"/>
                <a:ea typeface="Calibri"/>
              </a:rPr>
              <a:t>замовлення: </a:t>
            </a:r>
          </a:p>
          <a:p>
            <a:pPr algn="just"/>
            <a:r>
              <a:rPr lang="uk-UA" sz="2000" b="1" spc="-30" dirty="0" smtClean="0">
                <a:solidFill>
                  <a:srgbClr val="FF0000"/>
                </a:solidFill>
                <a:latin typeface="Times New Roman"/>
                <a:ea typeface="Calibri"/>
              </a:rPr>
              <a:t>281 </a:t>
            </a:r>
            <a:r>
              <a:rPr lang="uk-UA" sz="2000" b="1" spc="-30" dirty="0">
                <a:solidFill>
                  <a:srgbClr val="FF0000"/>
                </a:solidFill>
                <a:latin typeface="Times New Roman"/>
                <a:ea typeface="Calibri"/>
              </a:rPr>
              <a:t>«Публічне управління та адміністрування» </a:t>
            </a:r>
            <a:r>
              <a:rPr lang="uk-UA" sz="2000" b="1" spc="-30" dirty="0">
                <a:solidFill>
                  <a:srgbClr val="0000CC"/>
                </a:solidFill>
                <a:latin typeface="Times New Roman"/>
                <a:ea typeface="Calibri"/>
              </a:rPr>
              <a:t>не </a:t>
            </a:r>
            <a:r>
              <a:rPr lang="uk-UA" sz="2000" b="1" spc="-30" dirty="0" smtClean="0">
                <a:solidFill>
                  <a:srgbClr val="0000CC"/>
                </a:solidFill>
                <a:latin typeface="Times New Roman"/>
                <a:ea typeface="Calibri"/>
              </a:rPr>
              <a:t>менше </a:t>
            </a:r>
            <a:r>
              <a:rPr lang="uk-UA" sz="2000" b="1" spc="-30" dirty="0" smtClean="0">
                <a:solidFill>
                  <a:srgbClr val="FF0000"/>
                </a:solidFill>
                <a:latin typeface="Times New Roman"/>
                <a:ea typeface="Calibri"/>
              </a:rPr>
              <a:t>140 балів</a:t>
            </a:r>
          </a:p>
          <a:p>
            <a:pPr algn="just"/>
            <a:r>
              <a:rPr lang="uk-UA" sz="2000" b="1" spc="-30" dirty="0" smtClean="0">
                <a:solidFill>
                  <a:srgbClr val="FF0000"/>
                </a:solidFill>
                <a:latin typeface="Times New Roman"/>
                <a:ea typeface="Calibri"/>
              </a:rPr>
              <a:t>для </a:t>
            </a:r>
            <a:r>
              <a:rPr lang="uk-UA" sz="2000" b="1" spc="-30" dirty="0">
                <a:solidFill>
                  <a:srgbClr val="FF0000"/>
                </a:solidFill>
                <a:latin typeface="Times New Roman"/>
                <a:ea typeface="Calibri"/>
              </a:rPr>
              <a:t>інших спеціальностей </a:t>
            </a:r>
            <a:r>
              <a:rPr lang="uk-UA" sz="2000" b="1" spc="-30" dirty="0">
                <a:solidFill>
                  <a:srgbClr val="0000CC"/>
                </a:solidFill>
                <a:latin typeface="Times New Roman"/>
                <a:ea typeface="Calibri"/>
              </a:rPr>
              <a:t>–</a:t>
            </a:r>
            <a:r>
              <a:rPr lang="uk-UA" sz="2000" b="1" spc="-30" dirty="0">
                <a:solidFill>
                  <a:prstClr val="black"/>
                </a:solidFill>
                <a:latin typeface="Times New Roman"/>
                <a:ea typeface="Calibri"/>
              </a:rPr>
              <a:t> </a:t>
            </a:r>
            <a:r>
              <a:rPr lang="uk-UA" sz="2000" b="1" spc="-30" dirty="0">
                <a:solidFill>
                  <a:srgbClr val="0000CC"/>
                </a:solidFill>
                <a:latin typeface="Times New Roman"/>
                <a:ea typeface="Calibri"/>
              </a:rPr>
              <a:t>не менше ніж </a:t>
            </a:r>
            <a:r>
              <a:rPr lang="uk-UA" sz="2000" b="1" spc="-30" dirty="0" smtClean="0">
                <a:solidFill>
                  <a:srgbClr val="FF0000"/>
                </a:solidFill>
                <a:latin typeface="Times New Roman"/>
                <a:ea typeface="Calibri"/>
              </a:rPr>
              <a:t>125 балів</a:t>
            </a:r>
            <a:endParaRPr lang="ru-RU" sz="2000" dirty="0">
              <a:solidFill>
                <a:prstClr val="black"/>
              </a:solidFill>
            </a:endParaRPr>
          </a:p>
        </p:txBody>
      </p:sp>
      <p:sp>
        <p:nvSpPr>
          <p:cNvPr id="2" name="Прямоугольник 1"/>
          <p:cNvSpPr/>
          <p:nvPr/>
        </p:nvSpPr>
        <p:spPr>
          <a:xfrm>
            <a:off x="280443" y="3352339"/>
            <a:ext cx="8573540" cy="1292662"/>
          </a:xfrm>
          <a:prstGeom prst="rect">
            <a:avLst/>
          </a:prstGeom>
        </p:spPr>
        <p:txBody>
          <a:bodyPr wrap="square">
            <a:spAutoFit/>
          </a:bodyPr>
          <a:lstStyle/>
          <a:p>
            <a:r>
              <a:rPr lang="ru-RU" dirty="0" smtClean="0">
                <a:solidFill>
                  <a:schemeClr val="bg1"/>
                </a:solidFill>
                <a:latin typeface="Times New Roman" panose="02020603050405020304" pitchFamily="18" charset="0"/>
                <a:cs typeface="Times New Roman" panose="02020603050405020304" pitchFamily="18" charset="0"/>
              </a:rPr>
              <a:t>     </a:t>
            </a:r>
            <a:r>
              <a:rPr lang="ru-RU" b="1" dirty="0" smtClean="0">
                <a:solidFill>
                  <a:srgbClr val="0000CC"/>
                </a:solidFill>
                <a:latin typeface="Times New Roman" panose="02020603050405020304" pitchFamily="18" charset="0"/>
                <a:cs typeface="Times New Roman" panose="02020603050405020304" pitchFamily="18" charset="0"/>
              </a:rPr>
              <a:t>Для </a:t>
            </a:r>
            <a:r>
              <a:rPr lang="ru-RU" b="1" dirty="0" err="1">
                <a:solidFill>
                  <a:srgbClr val="0000CC"/>
                </a:solidFill>
                <a:latin typeface="Times New Roman" panose="02020603050405020304" pitchFamily="18" charset="0"/>
                <a:cs typeface="Times New Roman" panose="02020603050405020304" pitchFamily="18" charset="0"/>
              </a:rPr>
              <a:t>вступу</a:t>
            </a:r>
            <a:r>
              <a:rPr lang="ru-RU" b="1" dirty="0">
                <a:solidFill>
                  <a:srgbClr val="0000CC"/>
                </a:solidFill>
                <a:latin typeface="Times New Roman" panose="02020603050405020304" pitchFamily="18" charset="0"/>
                <a:cs typeface="Times New Roman" panose="02020603050405020304" pitchFamily="18" charset="0"/>
              </a:rPr>
              <a:t> на перший курс для </a:t>
            </a:r>
            <a:r>
              <a:rPr lang="ru-RU" b="1" dirty="0" err="1">
                <a:solidFill>
                  <a:srgbClr val="0000CC"/>
                </a:solidFill>
                <a:latin typeface="Times New Roman" panose="02020603050405020304" pitchFamily="18" charset="0"/>
                <a:cs typeface="Times New Roman" panose="02020603050405020304" pitchFamily="18" charset="0"/>
              </a:rPr>
              <a:t>здобуття</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ступеня</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магістра</a:t>
            </a:r>
            <a:r>
              <a:rPr lang="ru-RU" b="1" dirty="0">
                <a:solidFill>
                  <a:srgbClr val="0000CC"/>
                </a:solidFill>
                <a:latin typeface="Times New Roman" panose="02020603050405020304" pitchFamily="18" charset="0"/>
                <a:cs typeface="Times New Roman" panose="02020603050405020304" pitchFamily="18" charset="0"/>
              </a:rPr>
              <a:t> для </a:t>
            </a:r>
            <a:r>
              <a:rPr lang="ru-RU" b="1" dirty="0" err="1">
                <a:solidFill>
                  <a:srgbClr val="0000CC"/>
                </a:solidFill>
                <a:latin typeface="Times New Roman" panose="02020603050405020304" pitchFamily="18" charset="0"/>
                <a:cs typeface="Times New Roman" panose="02020603050405020304" pitchFamily="18" charset="0"/>
              </a:rPr>
              <a:t>вступників</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що</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вступають</a:t>
            </a:r>
            <a:r>
              <a:rPr lang="ru-RU" b="1" dirty="0">
                <a:solidFill>
                  <a:srgbClr val="0000CC"/>
                </a:solidFill>
                <a:latin typeface="Times New Roman" panose="02020603050405020304" pitchFamily="18" charset="0"/>
                <a:cs typeface="Times New Roman" panose="02020603050405020304" pitchFamily="18" charset="0"/>
              </a:rPr>
              <a:t> за результатами </a:t>
            </a:r>
            <a:r>
              <a:rPr lang="ru-RU" b="1" dirty="0" err="1" smtClean="0">
                <a:solidFill>
                  <a:srgbClr val="0000CC"/>
                </a:solidFill>
                <a:latin typeface="Times New Roman" panose="02020603050405020304" pitchFamily="18" charset="0"/>
                <a:cs typeface="Times New Roman" panose="02020603050405020304" pitchFamily="18" charset="0"/>
              </a:rPr>
              <a:t>тільки</a:t>
            </a: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err="1" smtClean="0">
                <a:solidFill>
                  <a:srgbClr val="0000CC"/>
                </a:solidFill>
                <a:latin typeface="Times New Roman" panose="02020603050405020304" pitchFamily="18" charset="0"/>
                <a:cs typeface="Times New Roman" panose="02020603050405020304" pitchFamily="18" charset="0"/>
              </a:rPr>
              <a:t>фахового</a:t>
            </a: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err="1" smtClean="0">
                <a:solidFill>
                  <a:srgbClr val="0000CC"/>
                </a:solidFill>
                <a:latin typeface="Times New Roman" panose="02020603050405020304" pitchFamily="18" charset="0"/>
                <a:cs typeface="Times New Roman" panose="02020603050405020304" pitchFamily="18" charset="0"/>
              </a:rPr>
              <a:t>іспиту</a:t>
            </a:r>
            <a:r>
              <a:rPr lang="ru-RU" b="1" dirty="0" smtClean="0">
                <a:solidFill>
                  <a:srgbClr val="0000CC"/>
                </a:solidFill>
                <a:latin typeface="Times New Roman" panose="02020603050405020304" pitchFamily="18" charset="0"/>
                <a:cs typeface="Times New Roman" panose="02020603050405020304" pitchFamily="18" charset="0"/>
              </a:rPr>
              <a:t> за </a:t>
            </a:r>
            <a:r>
              <a:rPr lang="ru-RU" b="1" dirty="0">
                <a:solidFill>
                  <a:srgbClr val="0000CC"/>
                </a:solidFill>
                <a:latin typeface="Times New Roman" panose="02020603050405020304" pitchFamily="18" charset="0"/>
                <a:cs typeface="Times New Roman" panose="02020603050405020304" pitchFamily="18" charset="0"/>
              </a:rPr>
              <a:t>такою формулою:</a:t>
            </a:r>
            <a:endParaRPr lang="ru-RU" b="1" dirty="0" smtClean="0">
              <a:solidFill>
                <a:srgbClr val="0000CC"/>
              </a:solidFill>
              <a:latin typeface="Times New Roman" panose="02020603050405020304" pitchFamily="18" charset="0"/>
              <a:cs typeface="Times New Roman" panose="02020603050405020304" pitchFamily="18" charset="0"/>
            </a:endParaRPr>
          </a:p>
          <a:p>
            <a:pPr algn="ctr"/>
            <a:r>
              <a:rPr lang="ru-RU" sz="2400" b="1" dirty="0" smtClean="0">
                <a:solidFill>
                  <a:srgbClr val="FF0000"/>
                </a:solidFill>
                <a:latin typeface="Times New Roman" panose="02020603050405020304" pitchFamily="18" charset="0"/>
                <a:cs typeface="Times New Roman" panose="02020603050405020304" pitchFamily="18" charset="0"/>
              </a:rPr>
              <a:t>(КБ) = П1,</a:t>
            </a:r>
          </a:p>
          <a:p>
            <a:r>
              <a:rPr lang="ru-RU" b="1" dirty="0" smtClean="0">
                <a:solidFill>
                  <a:srgbClr val="0000CC"/>
                </a:solidFill>
                <a:latin typeface="Times New Roman" panose="02020603050405020304" pitchFamily="18" charset="0"/>
                <a:cs typeface="Times New Roman" panose="02020603050405020304" pitchFamily="18" charset="0"/>
              </a:rPr>
              <a:t>де </a:t>
            </a:r>
            <a:r>
              <a:rPr lang="ru-RU" b="1" dirty="0">
                <a:solidFill>
                  <a:srgbClr val="0000CC"/>
                </a:solidFill>
                <a:latin typeface="Times New Roman" panose="02020603050405020304" pitchFamily="18" charset="0"/>
                <a:cs typeface="Times New Roman" panose="02020603050405020304" pitchFamily="18" charset="0"/>
              </a:rPr>
              <a:t>П1 – </a:t>
            </a:r>
            <a:r>
              <a:rPr lang="ru-RU" b="1" dirty="0" err="1">
                <a:solidFill>
                  <a:srgbClr val="0000CC"/>
                </a:solidFill>
                <a:latin typeface="Times New Roman" panose="02020603050405020304" pitchFamily="18" charset="0"/>
                <a:cs typeface="Times New Roman" panose="02020603050405020304" pitchFamily="18" charset="0"/>
              </a:rPr>
              <a:t>оцінка</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фахового</a:t>
            </a:r>
            <a:r>
              <a:rPr lang="ru-RU" b="1" dirty="0">
                <a:solidFill>
                  <a:srgbClr val="0000CC"/>
                </a:solidFill>
                <a:latin typeface="Times New Roman" panose="02020603050405020304" pitchFamily="18" charset="0"/>
                <a:cs typeface="Times New Roman" panose="02020603050405020304" pitchFamily="18" charset="0"/>
              </a:rPr>
              <a:t> </a:t>
            </a:r>
            <a:r>
              <a:rPr lang="ru-RU" b="1" dirty="0" err="1">
                <a:solidFill>
                  <a:srgbClr val="0000CC"/>
                </a:solidFill>
                <a:latin typeface="Times New Roman" panose="02020603050405020304" pitchFamily="18" charset="0"/>
                <a:cs typeface="Times New Roman" panose="02020603050405020304" pitchFamily="18" charset="0"/>
              </a:rPr>
              <a:t>іспиту</a:t>
            </a:r>
            <a:r>
              <a:rPr lang="ru-RU" b="1" dirty="0">
                <a:solidFill>
                  <a:srgbClr val="0000CC"/>
                </a:solidFill>
                <a:latin typeface="Times New Roman" panose="02020603050405020304" pitchFamily="18" charset="0"/>
                <a:cs typeface="Times New Roman" panose="02020603050405020304" pitchFamily="18" charset="0"/>
              </a:rPr>
              <a:t> (за шкалою </a:t>
            </a:r>
            <a:r>
              <a:rPr lang="ru-RU" b="1" dirty="0" err="1">
                <a:solidFill>
                  <a:srgbClr val="0000CC"/>
                </a:solidFill>
                <a:latin typeface="Times New Roman" panose="02020603050405020304" pitchFamily="18" charset="0"/>
                <a:cs typeface="Times New Roman" panose="02020603050405020304" pitchFamily="18" charset="0"/>
              </a:rPr>
              <a:t>від</a:t>
            </a:r>
            <a:r>
              <a:rPr lang="ru-RU" b="1" dirty="0">
                <a:solidFill>
                  <a:srgbClr val="0000CC"/>
                </a:solidFill>
                <a:latin typeface="Times New Roman" panose="02020603050405020304" pitchFamily="18" charset="0"/>
                <a:cs typeface="Times New Roman" panose="02020603050405020304" pitchFamily="18" charset="0"/>
              </a:rPr>
              <a:t> 100 до 200 </a:t>
            </a:r>
            <a:r>
              <a:rPr lang="ru-RU" b="1" dirty="0" err="1">
                <a:solidFill>
                  <a:srgbClr val="0000CC"/>
                </a:solidFill>
                <a:latin typeface="Times New Roman" panose="02020603050405020304" pitchFamily="18" charset="0"/>
                <a:cs typeface="Times New Roman" panose="02020603050405020304" pitchFamily="18" charset="0"/>
              </a:rPr>
              <a:t>балів</a:t>
            </a:r>
            <a:r>
              <a:rPr lang="ru-RU"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7788648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179512" y="197400"/>
            <a:ext cx="8784976" cy="5967904"/>
          </a:xfrm>
          <a:solidFill>
            <a:schemeClr val="accent1">
              <a:lumMod val="40000"/>
              <a:lumOff val="60000"/>
            </a:schemeClr>
          </a:solidFill>
        </p:spPr>
        <p:txBody>
          <a:bodyPr>
            <a:normAutofit fontScale="25000" lnSpcReduction="20000"/>
          </a:bodyPr>
          <a:lstStyle/>
          <a:p>
            <a:pPr algn="ctr" eaLnBrk="1" hangingPunct="1">
              <a:lnSpc>
                <a:spcPct val="80000"/>
              </a:lnSpc>
              <a:buFontTx/>
              <a:buNone/>
            </a:pPr>
            <a:endParaRPr lang="ru-RU" sz="2400" b="1" dirty="0" smtClean="0">
              <a:solidFill>
                <a:srgbClr val="C00000"/>
              </a:solidFill>
            </a:endParaRPr>
          </a:p>
          <a:p>
            <a:pPr marL="0" indent="0" algn="ctr">
              <a:buNone/>
            </a:pPr>
            <a:r>
              <a:rPr lang="en-US" sz="7200" dirty="0">
                <a:solidFill>
                  <a:schemeClr val="tx2">
                    <a:lumMod val="75000"/>
                  </a:schemeClr>
                </a:solidFill>
                <a:latin typeface="Times New Roman" pitchFamily="18" charset="0"/>
                <a:cs typeface="Times New Roman" pitchFamily="18" charset="0"/>
              </a:rPr>
              <a:t> </a:t>
            </a:r>
            <a:r>
              <a:rPr lang="en-US" sz="7200" dirty="0" smtClean="0">
                <a:solidFill>
                  <a:schemeClr val="tx2">
                    <a:lumMod val="75000"/>
                  </a:schemeClr>
                </a:solidFill>
                <a:latin typeface="Times New Roman" pitchFamily="18" charset="0"/>
                <a:cs typeface="Times New Roman" pitchFamily="18" charset="0"/>
              </a:rPr>
              <a:t>  </a:t>
            </a:r>
            <a:r>
              <a:rPr lang="ru-RU" sz="9600" b="1" dirty="0" err="1">
                <a:solidFill>
                  <a:srgbClr val="0000CC"/>
                </a:solidFill>
                <a:latin typeface="Times New Roman" pitchFamily="18" charset="0"/>
              </a:rPr>
              <a:t>Перелік</a:t>
            </a:r>
            <a:r>
              <a:rPr lang="ru-RU" sz="9600" b="1" dirty="0">
                <a:solidFill>
                  <a:srgbClr val="0000CC"/>
                </a:solidFill>
                <a:latin typeface="Times New Roman" pitchFamily="18" charset="0"/>
              </a:rPr>
              <a:t> </a:t>
            </a:r>
            <a:r>
              <a:rPr lang="ru-RU" sz="9600" b="1" dirty="0" err="1">
                <a:solidFill>
                  <a:srgbClr val="0000CC"/>
                </a:solidFill>
                <a:latin typeface="Times New Roman" pitchFamily="18" charset="0"/>
              </a:rPr>
              <a:t>документів</a:t>
            </a:r>
            <a:r>
              <a:rPr lang="ru-RU" sz="9600" b="1" dirty="0">
                <a:solidFill>
                  <a:srgbClr val="0000CC"/>
                </a:solidFill>
                <a:latin typeface="Times New Roman" pitchFamily="18" charset="0"/>
              </a:rPr>
              <a:t>, </a:t>
            </a:r>
            <a:r>
              <a:rPr lang="ru-RU" sz="9600" b="1" dirty="0" err="1">
                <a:solidFill>
                  <a:srgbClr val="0000CC"/>
                </a:solidFill>
                <a:latin typeface="Times New Roman" pitchFamily="18" charset="0"/>
              </a:rPr>
              <a:t>що</a:t>
            </a:r>
            <a:r>
              <a:rPr lang="ru-RU" sz="9600" b="1" dirty="0">
                <a:solidFill>
                  <a:srgbClr val="0000CC"/>
                </a:solidFill>
                <a:latin typeface="Times New Roman" pitchFamily="18" charset="0"/>
              </a:rPr>
              <a:t> </a:t>
            </a:r>
            <a:r>
              <a:rPr lang="ru-RU" sz="9600" b="1" dirty="0" err="1">
                <a:solidFill>
                  <a:srgbClr val="0000CC"/>
                </a:solidFill>
                <a:latin typeface="Times New Roman" pitchFamily="18" charset="0"/>
              </a:rPr>
              <a:t>необхідно</a:t>
            </a:r>
            <a:r>
              <a:rPr lang="ru-RU" sz="9600" b="1" dirty="0">
                <a:solidFill>
                  <a:srgbClr val="0000CC"/>
                </a:solidFill>
                <a:latin typeface="Times New Roman" pitchFamily="18" charset="0"/>
              </a:rPr>
              <a:t> </a:t>
            </a:r>
            <a:r>
              <a:rPr lang="ru-RU" sz="9600" b="1" dirty="0" err="1">
                <a:solidFill>
                  <a:srgbClr val="0000CC"/>
                </a:solidFill>
                <a:latin typeface="Times New Roman" pitchFamily="18" charset="0"/>
              </a:rPr>
              <a:t>надати</a:t>
            </a:r>
            <a:r>
              <a:rPr lang="ru-RU" sz="9600" b="1" dirty="0">
                <a:solidFill>
                  <a:srgbClr val="0000CC"/>
                </a:solidFill>
                <a:latin typeface="Times New Roman" pitchFamily="18" charset="0"/>
              </a:rPr>
              <a:t> для </a:t>
            </a:r>
            <a:r>
              <a:rPr lang="ru-RU" sz="9600" b="1" dirty="0" err="1">
                <a:solidFill>
                  <a:srgbClr val="0000CC"/>
                </a:solidFill>
                <a:latin typeface="Times New Roman" pitchFamily="18" charset="0"/>
              </a:rPr>
              <a:t>вступу</a:t>
            </a:r>
            <a:r>
              <a:rPr lang="ru-RU" sz="9600" b="1" dirty="0">
                <a:solidFill>
                  <a:srgbClr val="0000CC"/>
                </a:solidFill>
                <a:latin typeface="Times New Roman" pitchFamily="18" charset="0"/>
              </a:rPr>
              <a:t> до ДДМА</a:t>
            </a:r>
            <a:r>
              <a:rPr lang="en-US" sz="9600" dirty="0" smtClean="0">
                <a:solidFill>
                  <a:schemeClr val="tx2">
                    <a:lumMod val="75000"/>
                  </a:schemeClr>
                </a:solidFill>
                <a:latin typeface="Times New Roman" pitchFamily="18" charset="0"/>
                <a:cs typeface="Times New Roman" pitchFamily="18" charset="0"/>
              </a:rPr>
              <a:t> </a:t>
            </a:r>
            <a:endParaRPr lang="uk-UA" sz="9600" dirty="0" smtClean="0">
              <a:solidFill>
                <a:schemeClr val="tx2">
                  <a:lumMod val="75000"/>
                </a:schemeClr>
              </a:solidFill>
              <a:latin typeface="Times New Roman" pitchFamily="18" charset="0"/>
              <a:cs typeface="Times New Roman" pitchFamily="18" charset="0"/>
            </a:endParaRPr>
          </a:p>
          <a:p>
            <a:pPr marL="0" indent="0" algn="just">
              <a:buNone/>
            </a:pPr>
            <a:r>
              <a:rPr lang="en-US" sz="7200" dirty="0" smtClean="0">
                <a:solidFill>
                  <a:schemeClr val="tx2">
                    <a:lumMod val="75000"/>
                  </a:schemeClr>
                </a:solidFill>
                <a:latin typeface="Times New Roman" pitchFamily="18" charset="0"/>
                <a:cs typeface="Times New Roman" pitchFamily="18" charset="0"/>
              </a:rPr>
              <a:t> </a:t>
            </a:r>
            <a:r>
              <a:rPr lang="ru-RU" sz="7200" dirty="0" smtClean="0">
                <a:solidFill>
                  <a:schemeClr val="tx2">
                    <a:lumMod val="75000"/>
                  </a:schemeClr>
                </a:solidFill>
                <a:latin typeface="Times New Roman" pitchFamily="18" charset="0"/>
                <a:cs typeface="Times New Roman" pitchFamily="18" charset="0"/>
              </a:rPr>
              <a:t>     </a:t>
            </a:r>
            <a:r>
              <a:rPr lang="ru-RU" sz="7200" dirty="0" err="1" smtClean="0">
                <a:solidFill>
                  <a:srgbClr val="0000CC"/>
                </a:solidFill>
                <a:latin typeface="Times New Roman" pitchFamily="18" charset="0"/>
                <a:cs typeface="Times New Roman" pitchFamily="18" charset="0"/>
              </a:rPr>
              <a:t>Абітурієнти</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які</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були</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рекомендовані</a:t>
            </a:r>
            <a:r>
              <a:rPr lang="ru-RU" sz="7200" dirty="0">
                <a:solidFill>
                  <a:srgbClr val="0000CC"/>
                </a:solidFill>
                <a:latin typeface="Times New Roman" pitchFamily="18" charset="0"/>
                <a:cs typeface="Times New Roman" pitchFamily="18" charset="0"/>
              </a:rPr>
              <a:t> для </a:t>
            </a:r>
            <a:r>
              <a:rPr lang="ru-RU" sz="7200" dirty="0" err="1">
                <a:solidFill>
                  <a:srgbClr val="0000CC"/>
                </a:solidFill>
                <a:latin typeface="Times New Roman" pitchFamily="18" charset="0"/>
                <a:cs typeface="Times New Roman" pitchFamily="18" charset="0"/>
              </a:rPr>
              <a:t>зарахування</a:t>
            </a:r>
            <a:r>
              <a:rPr lang="ru-RU" sz="7200" dirty="0">
                <a:solidFill>
                  <a:srgbClr val="0000CC"/>
                </a:solidFill>
                <a:latin typeface="Times New Roman" pitchFamily="18" charset="0"/>
                <a:cs typeface="Times New Roman" pitchFamily="18" charset="0"/>
              </a:rPr>
              <a:t> на </a:t>
            </a:r>
            <a:r>
              <a:rPr lang="ru-RU" sz="7200" dirty="0" err="1">
                <a:solidFill>
                  <a:srgbClr val="0000CC"/>
                </a:solidFill>
                <a:latin typeface="Times New Roman" pitchFamily="18" charset="0"/>
                <a:cs typeface="Times New Roman" pitchFamily="18" charset="0"/>
              </a:rPr>
              <a:t>навчання</a:t>
            </a:r>
            <a:r>
              <a:rPr lang="ru-RU" sz="7200" dirty="0">
                <a:solidFill>
                  <a:srgbClr val="0000CC"/>
                </a:solidFill>
                <a:latin typeface="Times New Roman" pitchFamily="18" charset="0"/>
                <a:cs typeface="Times New Roman" pitchFamily="18" charset="0"/>
              </a:rPr>
              <a:t> за </a:t>
            </a:r>
            <a:r>
              <a:rPr lang="ru-RU" sz="7200" dirty="0" err="1">
                <a:solidFill>
                  <a:srgbClr val="0000CC"/>
                </a:solidFill>
                <a:latin typeface="Times New Roman" pitchFamily="18" charset="0"/>
                <a:cs typeface="Times New Roman" pitchFamily="18" charset="0"/>
              </a:rPr>
              <a:t>державним</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замовленням</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або</a:t>
            </a:r>
            <a:r>
              <a:rPr lang="ru-RU" sz="7200" dirty="0">
                <a:solidFill>
                  <a:srgbClr val="0000CC"/>
                </a:solidFill>
                <a:latin typeface="Times New Roman" pitchFamily="18" charset="0"/>
                <a:cs typeface="Times New Roman" pitchFamily="18" charset="0"/>
              </a:rPr>
              <a:t> за </a:t>
            </a:r>
            <a:r>
              <a:rPr lang="ru-RU" sz="7200" dirty="0" err="1">
                <a:solidFill>
                  <a:srgbClr val="0000CC"/>
                </a:solidFill>
                <a:latin typeface="Times New Roman" pitchFamily="18" charset="0"/>
                <a:cs typeface="Times New Roman" pitchFamily="18" charset="0"/>
              </a:rPr>
              <a:t>кошти</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фізичних</a:t>
            </a:r>
            <a:r>
              <a:rPr lang="ru-RU" sz="7200" dirty="0">
                <a:solidFill>
                  <a:srgbClr val="0000CC"/>
                </a:solidFill>
                <a:latin typeface="Times New Roman" pitchFamily="18" charset="0"/>
                <a:cs typeface="Times New Roman" pitchFamily="18" charset="0"/>
              </a:rPr>
              <a:t> та </a:t>
            </a:r>
            <a:r>
              <a:rPr lang="ru-RU" sz="7200" dirty="0" err="1">
                <a:solidFill>
                  <a:srgbClr val="0000CC"/>
                </a:solidFill>
                <a:latin typeface="Times New Roman" pitchFamily="18" charset="0"/>
                <a:cs typeface="Times New Roman" pitchFamily="18" charset="0"/>
              </a:rPr>
              <a:t>юридичних</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осіб</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мають</a:t>
            </a:r>
            <a:r>
              <a:rPr lang="ru-RU" sz="7200"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особисто</a:t>
            </a:r>
            <a:r>
              <a:rPr lang="ru-RU" sz="7200" b="1" dirty="0">
                <a:solidFill>
                  <a:srgbClr val="0000CC"/>
                </a:solidFill>
                <a:latin typeface="Times New Roman" pitchFamily="18" charset="0"/>
                <a:cs typeface="Times New Roman" pitchFamily="18" charset="0"/>
              </a:rPr>
              <a:t> </a:t>
            </a:r>
            <a:r>
              <a:rPr lang="ru-RU" sz="7200" dirty="0">
                <a:solidFill>
                  <a:srgbClr val="0000CC"/>
                </a:solidFill>
                <a:latin typeface="Times New Roman" pitchFamily="18" charset="0"/>
                <a:cs typeface="Times New Roman" pitchFamily="18" charset="0"/>
              </a:rPr>
              <a:t>подати до </a:t>
            </a:r>
            <a:r>
              <a:rPr lang="ru-RU" sz="7200" dirty="0" err="1">
                <a:solidFill>
                  <a:srgbClr val="0000CC"/>
                </a:solidFill>
                <a:latin typeface="Times New Roman" pitchFamily="18" charset="0"/>
                <a:cs typeface="Times New Roman" pitchFamily="18" charset="0"/>
              </a:rPr>
              <a:t>Приймальної</a:t>
            </a:r>
            <a:r>
              <a:rPr lang="ru-RU" sz="7200" dirty="0">
                <a:solidFill>
                  <a:srgbClr val="0000CC"/>
                </a:solidFill>
                <a:latin typeface="Times New Roman" pitchFamily="18" charset="0"/>
                <a:cs typeface="Times New Roman" pitchFamily="18" charset="0"/>
              </a:rPr>
              <a:t> </a:t>
            </a:r>
            <a:r>
              <a:rPr lang="ru-RU" sz="7200" dirty="0" err="1">
                <a:solidFill>
                  <a:srgbClr val="0000CC"/>
                </a:solidFill>
                <a:latin typeface="Times New Roman" pitchFamily="18" charset="0"/>
                <a:cs typeface="Times New Roman" pitchFamily="18" charset="0"/>
              </a:rPr>
              <a:t>комісії</a:t>
            </a:r>
            <a:r>
              <a:rPr lang="ru-RU" sz="7200" dirty="0">
                <a:solidFill>
                  <a:srgbClr val="0000CC"/>
                </a:solidFill>
                <a:latin typeface="Times New Roman" pitchFamily="18" charset="0"/>
                <a:cs typeface="Times New Roman" pitchFamily="18" charset="0"/>
              </a:rPr>
              <a:t> ДДМА </a:t>
            </a:r>
            <a:endParaRPr lang="ru-RU" sz="7200" dirty="0" smtClean="0">
              <a:solidFill>
                <a:srgbClr val="0000CC"/>
              </a:solidFill>
              <a:latin typeface="Times New Roman" pitchFamily="18" charset="0"/>
              <a:cs typeface="Times New Roman" pitchFamily="18" charset="0"/>
            </a:endParaRPr>
          </a:p>
          <a:p>
            <a:pPr marL="0" indent="0" algn="ctr">
              <a:buNone/>
            </a:pPr>
            <a:r>
              <a:rPr lang="ru-RU" sz="7200" b="1" dirty="0" smtClean="0">
                <a:solidFill>
                  <a:srgbClr val="C00000"/>
                </a:solidFill>
                <a:latin typeface="Times New Roman" pitchFamily="18" charset="0"/>
                <a:cs typeface="Times New Roman" pitchFamily="18" charset="0"/>
              </a:rPr>
              <a:t>До 24</a:t>
            </a:r>
            <a:r>
              <a:rPr lang="ru-RU" sz="7200" b="1" dirty="0" smtClean="0">
                <a:solidFill>
                  <a:srgbClr val="C00000"/>
                </a:solidFill>
                <a:latin typeface="Times New Roman" pitchFamily="18" charset="0"/>
                <a:cs typeface="Times New Roman" pitchFamily="18" charset="0"/>
              </a:rPr>
              <a:t> </a:t>
            </a:r>
            <a:r>
              <a:rPr lang="ru-RU" sz="7200" b="1" dirty="0" err="1" smtClean="0">
                <a:solidFill>
                  <a:srgbClr val="C00000"/>
                </a:solidFill>
                <a:latin typeface="Times New Roman" pitchFamily="18" charset="0"/>
                <a:cs typeface="Times New Roman" pitchFamily="18" charset="0"/>
              </a:rPr>
              <a:t>вересня</a:t>
            </a:r>
            <a:r>
              <a:rPr lang="ru-RU" sz="7200" b="1" dirty="0" smtClean="0">
                <a:solidFill>
                  <a:srgbClr val="C00000"/>
                </a:solidFill>
                <a:latin typeface="Times New Roman" pitchFamily="18" charset="0"/>
                <a:cs typeface="Times New Roman" pitchFamily="18" charset="0"/>
              </a:rPr>
              <a:t> </a:t>
            </a:r>
            <a:r>
              <a:rPr lang="ru-RU" sz="7200" b="1" dirty="0" smtClean="0">
                <a:solidFill>
                  <a:srgbClr val="C00000"/>
                </a:solidFill>
                <a:latin typeface="Times New Roman" pitchFamily="18" charset="0"/>
                <a:cs typeface="Times New Roman" pitchFamily="18" charset="0"/>
              </a:rPr>
              <a:t>2022 </a:t>
            </a:r>
            <a:r>
              <a:rPr lang="ru-RU" sz="7200" b="1" dirty="0">
                <a:solidFill>
                  <a:srgbClr val="C00000"/>
                </a:solidFill>
                <a:latin typeface="Times New Roman" pitchFamily="18" charset="0"/>
                <a:cs typeface="Times New Roman" pitchFamily="18" charset="0"/>
              </a:rPr>
              <a:t>року </a:t>
            </a:r>
            <a:r>
              <a:rPr lang="ru-RU" sz="7200" b="1" dirty="0" err="1">
                <a:solidFill>
                  <a:srgbClr val="C00000"/>
                </a:solidFill>
                <a:latin typeface="Times New Roman" pitchFamily="18" charset="0"/>
                <a:cs typeface="Times New Roman" pitchFamily="18" charset="0"/>
              </a:rPr>
              <a:t>наступні</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документи</a:t>
            </a:r>
            <a:r>
              <a:rPr lang="ru-RU" sz="7200" dirty="0">
                <a:solidFill>
                  <a:srgbClr val="C00000"/>
                </a:solidFill>
                <a:latin typeface="Times New Roman" pitchFamily="18" charset="0"/>
                <a:cs typeface="Times New Roman" pitchFamily="18" charset="0"/>
              </a:rPr>
              <a:t>: </a:t>
            </a:r>
            <a:endParaRPr lang="en-US" sz="7200" dirty="0" smtClean="0">
              <a:solidFill>
                <a:srgbClr val="C00000"/>
              </a:solidFill>
              <a:latin typeface="Times New Roman" pitchFamily="18" charset="0"/>
              <a:cs typeface="Times New Roman" pitchFamily="18" charset="0"/>
            </a:endParaRPr>
          </a:p>
          <a:p>
            <a:r>
              <a:rPr lang="ru-RU" sz="7200" b="1" dirty="0" err="1" smtClean="0">
                <a:solidFill>
                  <a:srgbClr val="0000CC"/>
                </a:solidFill>
                <a:latin typeface="Times New Roman" pitchFamily="18" charset="0"/>
                <a:cs typeface="Times New Roman" pitchFamily="18" charset="0"/>
              </a:rPr>
              <a:t>оригінал</a:t>
            </a:r>
            <a:r>
              <a:rPr lang="ru-RU" sz="7200" b="1" dirty="0" smtClean="0">
                <a:solidFill>
                  <a:srgbClr val="0000CC"/>
                </a:solidFill>
                <a:latin typeface="Times New Roman" pitchFamily="18" charset="0"/>
                <a:cs typeface="Times New Roman" pitchFamily="18" charset="0"/>
              </a:rPr>
              <a:t> </a:t>
            </a:r>
            <a:r>
              <a:rPr lang="ru-RU" sz="7200" b="1" dirty="0">
                <a:solidFill>
                  <a:srgbClr val="0000CC"/>
                </a:solidFill>
                <a:latin typeface="Times New Roman" pitchFamily="18" charset="0"/>
                <a:cs typeface="Times New Roman" pitchFamily="18" charset="0"/>
              </a:rPr>
              <a:t>та </a:t>
            </a:r>
            <a:r>
              <a:rPr lang="ru-RU" sz="7200" b="1" dirty="0" err="1">
                <a:solidFill>
                  <a:srgbClr val="0000CC"/>
                </a:solidFill>
                <a:latin typeface="Times New Roman" pitchFamily="18" charset="0"/>
                <a:cs typeface="Times New Roman" pitchFamily="18" charset="0"/>
              </a:rPr>
              <a:t>копія</a:t>
            </a:r>
            <a:r>
              <a:rPr lang="ru-RU" sz="7200" b="1" dirty="0">
                <a:solidFill>
                  <a:srgbClr val="0000CC"/>
                </a:solidFill>
                <a:latin typeface="Times New Roman" pitchFamily="18" charset="0"/>
                <a:cs typeface="Times New Roman" pitchFamily="18" charset="0"/>
              </a:rPr>
              <a:t> </a:t>
            </a:r>
            <a:r>
              <a:rPr lang="ru-RU" sz="7200" b="1" dirty="0" smtClean="0">
                <a:solidFill>
                  <a:srgbClr val="0000CC"/>
                </a:solidFill>
                <a:latin typeface="Times New Roman" pitchFamily="18" charset="0"/>
                <a:cs typeface="Times New Roman" pitchFamily="18" charset="0"/>
              </a:rPr>
              <a:t>диплому і </a:t>
            </a:r>
            <a:r>
              <a:rPr lang="ru-RU" sz="7200" b="1" dirty="0" err="1">
                <a:solidFill>
                  <a:srgbClr val="0000CC"/>
                </a:solidFill>
                <a:latin typeface="Times New Roman" pitchFamily="18" charset="0"/>
                <a:cs typeface="Times New Roman" pitchFamily="18" charset="0"/>
              </a:rPr>
              <a:t>додатка</a:t>
            </a:r>
            <a:r>
              <a:rPr lang="ru-RU" sz="7200" b="1" dirty="0">
                <a:solidFill>
                  <a:srgbClr val="0000CC"/>
                </a:solidFill>
                <a:latin typeface="Times New Roman" pitchFamily="18" charset="0"/>
                <a:cs typeface="Times New Roman" pitchFamily="18" charset="0"/>
              </a:rPr>
              <a:t> до </a:t>
            </a:r>
            <a:r>
              <a:rPr lang="ru-RU" sz="7200" b="1" dirty="0" err="1">
                <a:solidFill>
                  <a:srgbClr val="0000CC"/>
                </a:solidFill>
                <a:latin typeface="Times New Roman" pitchFamily="18" charset="0"/>
                <a:cs typeface="Times New Roman" pitchFamily="18" charset="0"/>
              </a:rPr>
              <a:t>нього</a:t>
            </a:r>
            <a:r>
              <a:rPr lang="ru-RU" sz="7200" b="1" dirty="0">
                <a:solidFill>
                  <a:srgbClr val="0000CC"/>
                </a:solidFill>
                <a:latin typeface="Times New Roman" pitchFamily="18" charset="0"/>
                <a:cs typeface="Times New Roman" pitchFamily="18" charset="0"/>
              </a:rPr>
              <a:t>; </a:t>
            </a:r>
          </a:p>
          <a:p>
            <a:r>
              <a:rPr lang="ru-RU" sz="7200" b="1" dirty="0" err="1" smtClean="0">
                <a:solidFill>
                  <a:srgbClr val="0000CC"/>
                </a:solidFill>
                <a:latin typeface="Times New Roman" pitchFamily="18" charset="0"/>
                <a:cs typeface="Times New Roman" pitchFamily="18" charset="0"/>
              </a:rPr>
              <a:t>оригінал</a:t>
            </a:r>
            <a:r>
              <a:rPr lang="ru-RU" sz="7200" b="1" dirty="0" smtClean="0">
                <a:solidFill>
                  <a:srgbClr val="0000CC"/>
                </a:solidFill>
                <a:latin typeface="Times New Roman" pitchFamily="18" charset="0"/>
                <a:cs typeface="Times New Roman" pitchFamily="18" charset="0"/>
              </a:rPr>
              <a:t> </a:t>
            </a:r>
            <a:r>
              <a:rPr lang="ru-RU" sz="7200" b="1" dirty="0">
                <a:solidFill>
                  <a:srgbClr val="0000CC"/>
                </a:solidFill>
                <a:latin typeface="Times New Roman" pitchFamily="18" charset="0"/>
                <a:cs typeface="Times New Roman" pitchFamily="18" charset="0"/>
              </a:rPr>
              <a:t>та </a:t>
            </a:r>
            <a:r>
              <a:rPr lang="ru-RU" sz="7200" b="1" dirty="0" err="1">
                <a:solidFill>
                  <a:srgbClr val="0000CC"/>
                </a:solidFill>
                <a:latin typeface="Times New Roman" pitchFamily="18" charset="0"/>
                <a:cs typeface="Times New Roman" pitchFamily="18" charset="0"/>
              </a:rPr>
              <a:t>копія</a:t>
            </a:r>
            <a:r>
              <a:rPr lang="ru-RU" sz="7200" b="1" dirty="0">
                <a:solidFill>
                  <a:srgbClr val="0000CC"/>
                </a:solidFill>
                <a:latin typeface="Times New Roman" pitchFamily="18" charset="0"/>
                <a:cs typeface="Times New Roman" pitchFamily="18" charset="0"/>
              </a:rPr>
              <a:t> документа, </a:t>
            </a:r>
            <a:r>
              <a:rPr lang="ru-RU" sz="7200" b="1" dirty="0" err="1">
                <a:solidFill>
                  <a:srgbClr val="0000CC"/>
                </a:solidFill>
                <a:latin typeface="Times New Roman" pitchFamily="18" charset="0"/>
                <a:cs typeface="Times New Roman" pitchFamily="18" charset="0"/>
              </a:rPr>
              <a:t>що</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посвідчує</a:t>
            </a:r>
            <a:r>
              <a:rPr lang="ru-RU" sz="7200" b="1" dirty="0">
                <a:solidFill>
                  <a:srgbClr val="0000CC"/>
                </a:solidFill>
                <a:latin typeface="Times New Roman" pitchFamily="18" charset="0"/>
                <a:cs typeface="Times New Roman" pitchFamily="18" charset="0"/>
              </a:rPr>
              <a:t> особу та </a:t>
            </a:r>
            <a:r>
              <a:rPr lang="ru-RU" sz="7200" b="1" dirty="0" err="1">
                <a:solidFill>
                  <a:srgbClr val="0000CC"/>
                </a:solidFill>
                <a:latin typeface="Times New Roman" pitchFamily="18" charset="0"/>
                <a:cs typeface="Times New Roman" pitchFamily="18" charset="0"/>
              </a:rPr>
              <a:t>громадянство</a:t>
            </a:r>
            <a:r>
              <a:rPr lang="ru-RU" sz="7200" b="1" dirty="0">
                <a:solidFill>
                  <a:srgbClr val="0000CC"/>
                </a:solidFill>
                <a:latin typeface="Times New Roman" pitchFamily="18" charset="0"/>
                <a:cs typeface="Times New Roman" pitchFamily="18" charset="0"/>
              </a:rPr>
              <a:t>. В </a:t>
            </a:r>
            <a:r>
              <a:rPr lang="ru-RU" sz="7200" b="1" dirty="0" err="1">
                <a:solidFill>
                  <a:srgbClr val="0000CC"/>
                </a:solidFill>
                <a:latin typeface="Times New Roman" pitchFamily="18" charset="0"/>
                <a:cs typeface="Times New Roman" pitchFamily="18" charset="0"/>
              </a:rPr>
              <a:t>разі</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наявності</a:t>
            </a:r>
            <a:r>
              <a:rPr lang="ru-RU" sz="7200" b="1" dirty="0">
                <a:solidFill>
                  <a:srgbClr val="0000CC"/>
                </a:solidFill>
                <a:latin typeface="Times New Roman" pitchFamily="18" charset="0"/>
                <a:cs typeface="Times New Roman" pitchFamily="18" charset="0"/>
              </a:rPr>
              <a:t> ID-</a:t>
            </a:r>
            <a:r>
              <a:rPr lang="ru-RU" sz="7200" b="1" dirty="0" err="1">
                <a:solidFill>
                  <a:srgbClr val="0000CC"/>
                </a:solidFill>
                <a:latin typeface="Times New Roman" pitchFamily="18" charset="0"/>
                <a:cs typeface="Times New Roman" pitchFamily="18" charset="0"/>
              </a:rPr>
              <a:t>картки</a:t>
            </a:r>
            <a:r>
              <a:rPr lang="ru-RU" sz="7200" b="1" dirty="0">
                <a:solidFill>
                  <a:srgbClr val="0000CC"/>
                </a:solidFill>
                <a:latin typeface="Times New Roman" pitchFamily="18" charset="0"/>
                <a:cs typeface="Times New Roman" pitchFamily="18" charset="0"/>
              </a:rPr>
              <a:t>, при </a:t>
            </a:r>
            <a:r>
              <a:rPr lang="ru-RU" sz="7200" b="1" dirty="0" err="1">
                <a:solidFill>
                  <a:srgbClr val="0000CC"/>
                </a:solidFill>
                <a:latin typeface="Times New Roman" pitchFamily="18" charset="0"/>
                <a:cs typeface="Times New Roman" pitchFamily="18" charset="0"/>
              </a:rPr>
              <a:t>собі</a:t>
            </a:r>
            <a:r>
              <a:rPr lang="ru-RU" sz="7200" b="1" dirty="0">
                <a:solidFill>
                  <a:srgbClr val="0000CC"/>
                </a:solidFill>
                <a:latin typeface="Times New Roman" pitchFamily="18" charset="0"/>
                <a:cs typeface="Times New Roman" pitchFamily="18" charset="0"/>
              </a:rPr>
              <a:t> треба </a:t>
            </a:r>
            <a:r>
              <a:rPr lang="ru-RU" sz="7200" b="1" dirty="0" err="1">
                <a:solidFill>
                  <a:srgbClr val="0000CC"/>
                </a:solidFill>
                <a:latin typeface="Times New Roman" pitchFamily="18" charset="0"/>
                <a:cs typeface="Times New Roman" pitchFamily="18" charset="0"/>
              </a:rPr>
              <a:t>мати</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витяг</a:t>
            </a:r>
            <a:r>
              <a:rPr lang="ru-RU" sz="7200" b="1" dirty="0">
                <a:solidFill>
                  <a:srgbClr val="0000CC"/>
                </a:solidFill>
                <a:latin typeface="Times New Roman" pitchFamily="18" charset="0"/>
                <a:cs typeface="Times New Roman" pitchFamily="18" charset="0"/>
              </a:rPr>
              <a:t> про </a:t>
            </a:r>
            <a:r>
              <a:rPr lang="ru-RU" sz="7200" b="1" dirty="0" err="1">
                <a:solidFill>
                  <a:srgbClr val="0000CC"/>
                </a:solidFill>
                <a:latin typeface="Times New Roman" pitchFamily="18" charset="0"/>
                <a:cs typeface="Times New Roman" pitchFamily="18" charset="0"/>
              </a:rPr>
              <a:t>місце</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проживання</a:t>
            </a:r>
            <a:r>
              <a:rPr lang="ru-RU" sz="7200" b="1" dirty="0">
                <a:solidFill>
                  <a:srgbClr val="0000CC"/>
                </a:solidFill>
                <a:latin typeface="Times New Roman" pitchFamily="18" charset="0"/>
                <a:cs typeface="Times New Roman" pitchFamily="18" charset="0"/>
              </a:rPr>
              <a:t> (2 </a:t>
            </a:r>
            <a:r>
              <a:rPr lang="ru-RU" sz="7200" b="1" dirty="0" err="1">
                <a:solidFill>
                  <a:srgbClr val="0000CC"/>
                </a:solidFill>
                <a:latin typeface="Times New Roman" pitchFamily="18" charset="0"/>
                <a:cs typeface="Times New Roman" pitchFamily="18" charset="0"/>
              </a:rPr>
              <a:t>екз</a:t>
            </a:r>
            <a:r>
              <a:rPr lang="ru-RU" sz="7200" b="1" dirty="0">
                <a:solidFill>
                  <a:srgbClr val="0000CC"/>
                </a:solidFill>
                <a:latin typeface="Times New Roman" pitchFamily="18" charset="0"/>
                <a:cs typeface="Times New Roman" pitchFamily="18" charset="0"/>
              </a:rPr>
              <a:t>.); </a:t>
            </a:r>
          </a:p>
          <a:p>
            <a:r>
              <a:rPr lang="ru-RU" sz="7200" b="1" dirty="0" smtClean="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оригінал</a:t>
            </a:r>
            <a:r>
              <a:rPr lang="ru-RU" sz="7200" b="1" dirty="0">
                <a:solidFill>
                  <a:srgbClr val="0000CC"/>
                </a:solidFill>
                <a:latin typeface="Times New Roman" pitchFamily="18" charset="0"/>
                <a:cs typeface="Times New Roman" pitchFamily="18" charset="0"/>
              </a:rPr>
              <a:t> та </a:t>
            </a:r>
            <a:r>
              <a:rPr lang="ru-RU" sz="7200" b="1" dirty="0" err="1">
                <a:solidFill>
                  <a:srgbClr val="0000CC"/>
                </a:solidFill>
                <a:latin typeface="Times New Roman" pitchFamily="18" charset="0"/>
                <a:cs typeface="Times New Roman" pitchFamily="18" charset="0"/>
              </a:rPr>
              <a:t>копія</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довідки</a:t>
            </a:r>
            <a:r>
              <a:rPr lang="ru-RU" sz="7200" b="1" dirty="0">
                <a:solidFill>
                  <a:srgbClr val="0000CC"/>
                </a:solidFill>
                <a:latin typeface="Times New Roman" pitchFamily="18" charset="0"/>
                <a:cs typeface="Times New Roman" pitchFamily="18" charset="0"/>
              </a:rPr>
              <a:t> про </a:t>
            </a:r>
            <a:r>
              <a:rPr lang="ru-RU" sz="7200" b="1" dirty="0" err="1">
                <a:solidFill>
                  <a:srgbClr val="0000CC"/>
                </a:solidFill>
                <a:latin typeface="Times New Roman" pitchFamily="18" charset="0"/>
                <a:cs typeface="Times New Roman" pitchFamily="18" charset="0"/>
              </a:rPr>
              <a:t>присвоєння</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індивідуального</a:t>
            </a:r>
            <a:r>
              <a:rPr lang="ru-RU" sz="7200" b="1" dirty="0">
                <a:solidFill>
                  <a:srgbClr val="0000CC"/>
                </a:solidFill>
                <a:latin typeface="Times New Roman" pitchFamily="18" charset="0"/>
                <a:cs typeface="Times New Roman" pitchFamily="18" charset="0"/>
              </a:rPr>
              <a:t> </a:t>
            </a:r>
            <a:r>
              <a:rPr lang="ru-RU" sz="7200" b="1" dirty="0" err="1">
                <a:solidFill>
                  <a:srgbClr val="0000CC"/>
                </a:solidFill>
                <a:latin typeface="Times New Roman" pitchFamily="18" charset="0"/>
                <a:cs typeface="Times New Roman" pitchFamily="18" charset="0"/>
              </a:rPr>
              <a:t>податкового</a:t>
            </a:r>
            <a:r>
              <a:rPr lang="ru-RU" sz="7200" b="1" dirty="0">
                <a:solidFill>
                  <a:srgbClr val="0000CC"/>
                </a:solidFill>
                <a:latin typeface="Times New Roman" pitchFamily="18" charset="0"/>
                <a:cs typeface="Times New Roman" pitchFamily="18" charset="0"/>
              </a:rPr>
              <a:t> номера (2 </a:t>
            </a:r>
            <a:r>
              <a:rPr lang="ru-RU" sz="7200" b="1" dirty="0" err="1">
                <a:solidFill>
                  <a:srgbClr val="0000CC"/>
                </a:solidFill>
                <a:latin typeface="Times New Roman" pitchFamily="18" charset="0"/>
                <a:cs typeface="Times New Roman" pitchFamily="18" charset="0"/>
              </a:rPr>
              <a:t>екз</a:t>
            </a:r>
            <a:r>
              <a:rPr lang="ru-RU" sz="7200" b="1" dirty="0">
                <a:solidFill>
                  <a:srgbClr val="0000CC"/>
                </a:solidFill>
                <a:latin typeface="Times New Roman" pitchFamily="18" charset="0"/>
                <a:cs typeface="Times New Roman" pitchFamily="18" charset="0"/>
              </a:rPr>
              <a:t>.); </a:t>
            </a:r>
          </a:p>
          <a:p>
            <a:pPr lvl="0"/>
            <a:r>
              <a:rPr lang="uk-UA" sz="7200" b="1" dirty="0">
                <a:solidFill>
                  <a:srgbClr val="0000CC"/>
                </a:solidFill>
                <a:latin typeface="Times New Roman" panose="02020603050405020304" pitchFamily="18" charset="0"/>
                <a:cs typeface="Times New Roman" panose="02020603050405020304" pitchFamily="18" charset="0"/>
              </a:rPr>
              <a:t>оригінал та копія військового квитка або посвідчення про приписку  – для військовозобов’язаних (тільки для денної форми здобуття освіти);</a:t>
            </a:r>
            <a:endParaRPr lang="ru-RU" sz="7200" b="1" dirty="0">
              <a:solidFill>
                <a:srgbClr val="0000CC"/>
              </a:solidFill>
              <a:latin typeface="Times New Roman" panose="02020603050405020304" pitchFamily="18" charset="0"/>
              <a:cs typeface="Times New Roman" panose="02020603050405020304" pitchFamily="18" charset="0"/>
            </a:endParaRPr>
          </a:p>
          <a:p>
            <a:pPr lvl="0"/>
            <a:r>
              <a:rPr lang="uk-UA" sz="7200" b="1" dirty="0">
                <a:solidFill>
                  <a:srgbClr val="0000CC"/>
                </a:solidFill>
                <a:latin typeface="Times New Roman" panose="02020603050405020304" pitchFamily="18" charset="0"/>
                <a:cs typeface="Times New Roman" panose="02020603050405020304" pitchFamily="18" charset="0"/>
              </a:rPr>
              <a:t>оригінал та копія диплома бакалавра, спеціаліста, магістра і додатка до нього;</a:t>
            </a:r>
            <a:endParaRPr lang="ru-RU" sz="7200" b="1" dirty="0">
              <a:solidFill>
                <a:srgbClr val="0000CC"/>
              </a:solidFill>
              <a:latin typeface="Times New Roman" panose="02020603050405020304" pitchFamily="18" charset="0"/>
              <a:cs typeface="Times New Roman" panose="02020603050405020304" pitchFamily="18" charset="0"/>
            </a:endParaRPr>
          </a:p>
          <a:p>
            <a:pPr lvl="0"/>
            <a:r>
              <a:rPr lang="uk-UA" sz="7200" b="1" dirty="0">
                <a:solidFill>
                  <a:srgbClr val="0000CC"/>
                </a:solidFill>
                <a:latin typeface="Times New Roman" panose="02020603050405020304" pitchFamily="18" charset="0"/>
                <a:cs typeface="Times New Roman" panose="02020603050405020304" pitchFamily="18" charset="0"/>
              </a:rPr>
              <a:t>оригінал та копія екзаменаційного листка, інформаційна картка (роздруківка з отриманими балами про результати МТНК);</a:t>
            </a:r>
            <a:endParaRPr lang="ru-RU" sz="7200" b="1" dirty="0">
              <a:solidFill>
                <a:srgbClr val="0000CC"/>
              </a:solidFill>
              <a:latin typeface="Times New Roman" panose="02020603050405020304" pitchFamily="18" charset="0"/>
              <a:cs typeface="Times New Roman" panose="02020603050405020304" pitchFamily="18" charset="0"/>
            </a:endParaRPr>
          </a:p>
          <a:p>
            <a:pPr lvl="0"/>
            <a:r>
              <a:rPr lang="uk-UA" sz="7200" b="1" dirty="0">
                <a:solidFill>
                  <a:srgbClr val="0000CC"/>
                </a:solidFill>
                <a:latin typeface="Times New Roman" panose="02020603050405020304" pitchFamily="18" charset="0"/>
                <a:cs typeface="Times New Roman" panose="02020603050405020304" pitchFamily="18" charset="0"/>
              </a:rPr>
              <a:t>чотири кольорові фотокартки розміром 3 × 4 см.</a:t>
            </a:r>
            <a:endParaRPr lang="ru-RU" sz="7200" b="1" dirty="0">
              <a:solidFill>
                <a:srgbClr val="0000CC"/>
              </a:solidFill>
              <a:latin typeface="Times New Roman" panose="02020603050405020304" pitchFamily="18" charset="0"/>
              <a:cs typeface="Times New Roman" panose="02020603050405020304" pitchFamily="18" charset="0"/>
            </a:endParaRPr>
          </a:p>
          <a:p>
            <a:pPr marL="0" indent="0">
              <a:buNone/>
            </a:pPr>
            <a:r>
              <a:rPr lang="ru-RU" sz="7200" dirty="0" smtClean="0">
                <a:solidFill>
                  <a:srgbClr val="C00000"/>
                </a:solidFill>
                <a:latin typeface="Times New Roman" pitchFamily="18" charset="0"/>
                <a:cs typeface="Times New Roman" pitchFamily="18" charset="0"/>
              </a:rPr>
              <a:t>     </a:t>
            </a:r>
            <a:r>
              <a:rPr lang="ru-RU" sz="7200" dirty="0" err="1" smtClean="0">
                <a:solidFill>
                  <a:srgbClr val="C00000"/>
                </a:solidFill>
                <a:latin typeface="Times New Roman" pitchFamily="18" charset="0"/>
                <a:cs typeface="Times New Roman" pitchFamily="18" charset="0"/>
              </a:rPr>
              <a:t>Крім</a:t>
            </a:r>
            <a:r>
              <a:rPr lang="ru-RU" sz="7200" dirty="0" smtClean="0">
                <a:solidFill>
                  <a:srgbClr val="C00000"/>
                </a:solidFill>
                <a:latin typeface="Times New Roman" pitchFamily="18" charset="0"/>
                <a:cs typeface="Times New Roman" pitchFamily="18" charset="0"/>
              </a:rPr>
              <a:t> </a:t>
            </a:r>
            <a:r>
              <a:rPr lang="ru-RU" sz="7200" dirty="0">
                <a:solidFill>
                  <a:srgbClr val="C00000"/>
                </a:solidFill>
                <a:latin typeface="Times New Roman" pitchFamily="18" charset="0"/>
                <a:cs typeface="Times New Roman" pitchFamily="18" charset="0"/>
              </a:rPr>
              <a:t>того, </a:t>
            </a:r>
            <a:r>
              <a:rPr lang="ru-RU" sz="7200" dirty="0" err="1">
                <a:solidFill>
                  <a:srgbClr val="C00000"/>
                </a:solidFill>
                <a:latin typeface="Times New Roman" pitchFamily="18" charset="0"/>
                <a:cs typeface="Times New Roman" pitchFamily="18" charset="0"/>
              </a:rPr>
              <a:t>абітурієнти</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зобов’язані</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підписати</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власну</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заяву</a:t>
            </a:r>
            <a:r>
              <a:rPr lang="ru-RU" sz="7200" dirty="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роздруковану</a:t>
            </a:r>
            <a:r>
              <a:rPr lang="ru-RU" sz="7200" dirty="0">
                <a:solidFill>
                  <a:srgbClr val="C00000"/>
                </a:solidFill>
                <a:latin typeface="Times New Roman" pitchFamily="18" charset="0"/>
                <a:cs typeface="Times New Roman" pitchFamily="18" charset="0"/>
              </a:rPr>
              <a:t> </a:t>
            </a:r>
            <a:r>
              <a:rPr lang="ru-RU" sz="7200" dirty="0" err="1" smtClean="0">
                <a:solidFill>
                  <a:srgbClr val="C00000"/>
                </a:solidFill>
                <a:latin typeface="Times New Roman" pitchFamily="18" charset="0"/>
                <a:cs typeface="Times New Roman" pitchFamily="18" charset="0"/>
              </a:rPr>
              <a:t>Приймальною</a:t>
            </a:r>
            <a:r>
              <a:rPr lang="ru-RU" sz="7200" dirty="0" smtClean="0">
                <a:solidFill>
                  <a:srgbClr val="C00000"/>
                </a:solidFill>
                <a:latin typeface="Times New Roman" pitchFamily="18" charset="0"/>
                <a:cs typeface="Times New Roman" pitchFamily="18" charset="0"/>
              </a:rPr>
              <a:t> </a:t>
            </a:r>
            <a:r>
              <a:rPr lang="ru-RU" sz="7200" dirty="0" err="1">
                <a:solidFill>
                  <a:srgbClr val="C00000"/>
                </a:solidFill>
                <a:latin typeface="Times New Roman" pitchFamily="18" charset="0"/>
                <a:cs typeface="Times New Roman" pitchFamily="18" charset="0"/>
              </a:rPr>
              <a:t>комісією</a:t>
            </a:r>
            <a:r>
              <a:rPr lang="ru-RU" sz="7200" dirty="0">
                <a:solidFill>
                  <a:srgbClr val="C00000"/>
                </a:solidFill>
                <a:latin typeface="Times New Roman" pitchFamily="18" charset="0"/>
                <a:cs typeface="Times New Roman" pitchFamily="18" charset="0"/>
              </a:rPr>
              <a:t> ДДМА. </a:t>
            </a:r>
            <a:endParaRPr lang="ru-RU" sz="7200" dirty="0" smtClean="0">
              <a:solidFill>
                <a:srgbClr val="C00000"/>
              </a:solidFill>
              <a:latin typeface="Times New Roman" pitchFamily="18" charset="0"/>
              <a:cs typeface="Times New Roman" pitchFamily="18" charset="0"/>
            </a:endParaRPr>
          </a:p>
          <a:p>
            <a:pPr marL="0" indent="0" algn="just">
              <a:buNone/>
            </a:pPr>
            <a:r>
              <a:rPr lang="ru-RU" sz="7200" b="1" dirty="0" smtClean="0">
                <a:solidFill>
                  <a:srgbClr val="C00000"/>
                </a:solidFill>
                <a:latin typeface="Times New Roman" pitchFamily="18" charset="0"/>
                <a:cs typeface="Times New Roman" pitchFamily="18" charset="0"/>
              </a:rPr>
              <a:t>     У </a:t>
            </a:r>
            <a:r>
              <a:rPr lang="ru-RU" sz="7200" b="1" dirty="0">
                <a:solidFill>
                  <a:srgbClr val="C00000"/>
                </a:solidFill>
                <a:latin typeface="Times New Roman" pitchFamily="18" charset="0"/>
                <a:cs typeface="Times New Roman" pitchFamily="18" charset="0"/>
              </a:rPr>
              <a:t>2022 </a:t>
            </a:r>
            <a:r>
              <a:rPr lang="ru-RU" sz="7200" b="1" dirty="0" err="1">
                <a:solidFill>
                  <a:srgbClr val="C00000"/>
                </a:solidFill>
                <a:latin typeface="Times New Roman" pitchFamily="18" charset="0"/>
                <a:cs typeface="Times New Roman" pitchFamily="18" charset="0"/>
              </a:rPr>
              <a:t>році</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вступники</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можуть</a:t>
            </a:r>
            <a:r>
              <a:rPr lang="ru-RU" sz="7200" b="1" dirty="0">
                <a:solidFill>
                  <a:srgbClr val="C00000"/>
                </a:solidFill>
                <a:latin typeface="Times New Roman" pitchFamily="18" charset="0"/>
                <a:cs typeface="Times New Roman" pitchFamily="18" charset="0"/>
              </a:rPr>
              <a:t> подати </a:t>
            </a:r>
            <a:r>
              <a:rPr lang="ru-RU" sz="7200" b="1" dirty="0" err="1">
                <a:solidFill>
                  <a:srgbClr val="C00000"/>
                </a:solidFill>
                <a:latin typeface="Times New Roman" pitchFamily="18" charset="0"/>
                <a:cs typeface="Times New Roman" pitchFamily="18" charset="0"/>
              </a:rPr>
              <a:t>документи</a:t>
            </a:r>
            <a:r>
              <a:rPr lang="ru-RU" sz="7200" b="1" dirty="0">
                <a:solidFill>
                  <a:srgbClr val="C00000"/>
                </a:solidFill>
                <a:latin typeface="Times New Roman" pitchFamily="18" charset="0"/>
                <a:cs typeface="Times New Roman" pitchFamily="18" charset="0"/>
              </a:rPr>
              <a:t> до ДДМА через </a:t>
            </a:r>
            <a:r>
              <a:rPr lang="ru-RU" sz="7200" b="1" dirty="0" err="1">
                <a:solidFill>
                  <a:srgbClr val="C00000"/>
                </a:solidFill>
                <a:latin typeface="Times New Roman" pitchFamily="18" charset="0"/>
                <a:cs typeface="Times New Roman" pitchFamily="18" charset="0"/>
              </a:rPr>
              <a:t>електронну</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пошту</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Надсилати</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скановані</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копії</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необхідно</a:t>
            </a:r>
            <a:r>
              <a:rPr lang="ru-RU" sz="7200" b="1" dirty="0">
                <a:solidFill>
                  <a:srgbClr val="C00000"/>
                </a:solidFill>
                <a:latin typeface="Times New Roman" pitchFamily="18" charset="0"/>
                <a:cs typeface="Times New Roman" pitchFamily="18" charset="0"/>
              </a:rPr>
              <a:t>, з </a:t>
            </a:r>
            <a:r>
              <a:rPr lang="ru-RU" sz="7200" b="1" dirty="0" err="1">
                <a:solidFill>
                  <a:srgbClr val="C00000"/>
                </a:solidFill>
                <a:latin typeface="Times New Roman" pitchFamily="18" charset="0"/>
                <a:cs typeface="Times New Roman" pitchFamily="18" charset="0"/>
              </a:rPr>
              <a:t>накладанням</a:t>
            </a:r>
            <a:r>
              <a:rPr lang="ru-RU" sz="7200" b="1" dirty="0">
                <a:solidFill>
                  <a:srgbClr val="C00000"/>
                </a:solidFill>
                <a:latin typeface="Times New Roman" pitchFamily="18" charset="0"/>
                <a:cs typeface="Times New Roman" pitchFamily="18" charset="0"/>
              </a:rPr>
              <a:t> на </a:t>
            </a:r>
            <a:r>
              <a:rPr lang="ru-RU" sz="7200" b="1" dirty="0" err="1">
                <a:solidFill>
                  <a:srgbClr val="C00000"/>
                </a:solidFill>
                <a:latin typeface="Times New Roman" pitchFamily="18" charset="0"/>
                <a:cs typeface="Times New Roman" pitchFamily="18" charset="0"/>
              </a:rPr>
              <a:t>відповідні</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файли</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кваліфікованого</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електронного</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підпису</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вступника</a:t>
            </a:r>
            <a:r>
              <a:rPr lang="ru-RU" sz="7200" b="1" dirty="0">
                <a:solidFill>
                  <a:srgbClr val="C00000"/>
                </a:solidFill>
                <a:latin typeface="Times New Roman" pitchFamily="18" charset="0"/>
                <a:cs typeface="Times New Roman" pitchFamily="18" charset="0"/>
              </a:rPr>
              <a:t>, на </a:t>
            </a:r>
            <a:r>
              <a:rPr lang="ru-RU" sz="7200" b="1" dirty="0" err="1">
                <a:solidFill>
                  <a:srgbClr val="C00000"/>
                </a:solidFill>
                <a:latin typeface="Times New Roman" pitchFamily="18" charset="0"/>
                <a:cs typeface="Times New Roman" pitchFamily="18" charset="0"/>
              </a:rPr>
              <a:t>електронну</a:t>
            </a:r>
            <a:r>
              <a:rPr lang="ru-RU" sz="7200" b="1" dirty="0">
                <a:solidFill>
                  <a:srgbClr val="C00000"/>
                </a:solidFill>
                <a:latin typeface="Times New Roman" pitchFamily="18" charset="0"/>
                <a:cs typeface="Times New Roman" pitchFamily="18" charset="0"/>
              </a:rPr>
              <a:t> адресу </a:t>
            </a:r>
            <a:r>
              <a:rPr lang="ru-RU" sz="7200" b="1" dirty="0" err="1">
                <a:solidFill>
                  <a:srgbClr val="C00000"/>
                </a:solidFill>
                <a:latin typeface="Times New Roman" pitchFamily="18" charset="0"/>
                <a:cs typeface="Times New Roman" pitchFamily="18" charset="0"/>
              </a:rPr>
              <a:t>Приймальної</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комісії</a:t>
            </a:r>
            <a:r>
              <a:rPr lang="ru-RU" sz="7200" b="1" dirty="0">
                <a:solidFill>
                  <a:srgbClr val="C00000"/>
                </a:solidFill>
                <a:latin typeface="Times New Roman" pitchFamily="18" charset="0"/>
                <a:cs typeface="Times New Roman" pitchFamily="18" charset="0"/>
              </a:rPr>
              <a:t> ДДМА (</a:t>
            </a:r>
            <a:r>
              <a:rPr lang="ru-RU" sz="7200" b="1" dirty="0">
                <a:solidFill>
                  <a:srgbClr val="0066FF"/>
                </a:solidFill>
                <a:latin typeface="Times New Roman" pitchFamily="18" charset="0"/>
                <a:cs typeface="Times New Roman" pitchFamily="18" charset="0"/>
              </a:rPr>
              <a:t>pk.ddma.1952@gmail.com</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Якщо</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впродовж</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двадцяти</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календарних</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днів</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після</a:t>
            </a:r>
            <a:r>
              <a:rPr lang="ru-RU" sz="7200" b="1" dirty="0">
                <a:solidFill>
                  <a:srgbClr val="C00000"/>
                </a:solidFill>
                <a:latin typeface="Times New Roman" pitchFamily="18" charset="0"/>
                <a:cs typeface="Times New Roman" pitchFamily="18" charset="0"/>
              </a:rPr>
              <a:t> початку </a:t>
            </a:r>
            <a:r>
              <a:rPr lang="ru-RU" sz="7200" b="1" dirty="0" err="1">
                <a:solidFill>
                  <a:srgbClr val="C00000"/>
                </a:solidFill>
                <a:latin typeface="Times New Roman" pitchFamily="18" charset="0"/>
                <a:cs typeface="Times New Roman" pitchFamily="18" charset="0"/>
              </a:rPr>
              <a:t>навчання</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вступником</a:t>
            </a:r>
            <a:r>
              <a:rPr lang="ru-RU" sz="7200" b="1" dirty="0">
                <a:solidFill>
                  <a:srgbClr val="C00000"/>
                </a:solidFill>
                <a:latin typeface="Times New Roman" pitchFamily="18" charset="0"/>
                <a:cs typeface="Times New Roman" pitchFamily="18" charset="0"/>
              </a:rPr>
              <a:t> не буде </a:t>
            </a:r>
            <a:r>
              <a:rPr lang="ru-RU" sz="7200" b="1" dirty="0" err="1">
                <a:solidFill>
                  <a:srgbClr val="C00000"/>
                </a:solidFill>
                <a:latin typeface="Times New Roman" pitchFamily="18" charset="0"/>
                <a:cs typeface="Times New Roman" pitchFamily="18" charset="0"/>
              </a:rPr>
              <a:t>надано</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оригінали</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документів</a:t>
            </a:r>
            <a:r>
              <a:rPr lang="ru-RU" sz="7200" b="1" dirty="0">
                <a:solidFill>
                  <a:srgbClr val="C00000"/>
                </a:solidFill>
                <a:latin typeface="Times New Roman" pitchFamily="18" charset="0"/>
                <a:cs typeface="Times New Roman" pitchFamily="18" charset="0"/>
              </a:rPr>
              <a:t>, то наказ про </a:t>
            </a:r>
            <a:r>
              <a:rPr lang="ru-RU" sz="7200" b="1" dirty="0" err="1">
                <a:solidFill>
                  <a:srgbClr val="C00000"/>
                </a:solidFill>
                <a:latin typeface="Times New Roman" pitchFamily="18" charset="0"/>
                <a:cs typeface="Times New Roman" pitchFamily="18" charset="0"/>
              </a:rPr>
              <a:t>зарахування</a:t>
            </a:r>
            <a:r>
              <a:rPr lang="ru-RU" sz="7200" b="1" dirty="0">
                <a:solidFill>
                  <a:srgbClr val="C00000"/>
                </a:solidFill>
                <a:latin typeface="Times New Roman" pitchFamily="18" charset="0"/>
                <a:cs typeface="Times New Roman" pitchFamily="18" charset="0"/>
              </a:rPr>
              <a:t> </a:t>
            </a:r>
            <a:r>
              <a:rPr lang="ru-RU" sz="7200" b="1" dirty="0" err="1">
                <a:solidFill>
                  <a:srgbClr val="C00000"/>
                </a:solidFill>
                <a:latin typeface="Times New Roman" pitchFamily="18" charset="0"/>
                <a:cs typeface="Times New Roman" pitchFamily="18" charset="0"/>
              </a:rPr>
              <a:t>такої</a:t>
            </a:r>
            <a:r>
              <a:rPr lang="ru-RU" sz="7200" b="1" dirty="0">
                <a:solidFill>
                  <a:srgbClr val="C00000"/>
                </a:solidFill>
                <a:latin typeface="Times New Roman" pitchFamily="18" charset="0"/>
                <a:cs typeface="Times New Roman" pitchFamily="18" charset="0"/>
              </a:rPr>
              <a:t> особи </a:t>
            </a:r>
            <a:r>
              <a:rPr lang="ru-RU" sz="7200" b="1" dirty="0" err="1">
                <a:solidFill>
                  <a:srgbClr val="C00000"/>
                </a:solidFill>
                <a:latin typeface="Times New Roman" pitchFamily="18" charset="0"/>
                <a:cs typeface="Times New Roman" pitchFamily="18" charset="0"/>
              </a:rPr>
              <a:t>скасовується</a:t>
            </a:r>
            <a:r>
              <a:rPr lang="ru-RU" sz="7200" b="1" dirty="0">
                <a:solidFill>
                  <a:srgbClr val="C00000"/>
                </a:solidFill>
                <a:latin typeface="Times New Roman" pitchFamily="18" charset="0"/>
                <a:cs typeface="Times New Roman" pitchFamily="18" charset="0"/>
              </a:rPr>
              <a:t>.</a:t>
            </a:r>
          </a:p>
        </p:txBody>
      </p:sp>
      <p:pic>
        <p:nvPicPr>
          <p:cNvPr id="9" name="Picture 4" descr="gerbddmam"/>
          <p:cNvPicPr>
            <a:picLocks noChangeAspect="1" noChangeArrowheads="1"/>
          </p:cNvPicPr>
          <p:nvPr/>
        </p:nvPicPr>
        <p:blipFill>
          <a:blip r:embed="rId2"/>
          <a:srcRect/>
          <a:stretch>
            <a:fillRect/>
          </a:stretch>
        </p:blipFill>
        <p:spPr>
          <a:xfrm>
            <a:off x="8515169" y="16976"/>
            <a:ext cx="628831" cy="719807"/>
          </a:xfrm>
          <a:prstGeom prst="rect">
            <a:avLst/>
          </a:prstGeom>
          <a:effectLst>
            <a:softEdge rad="127000"/>
          </a:effectLst>
        </p:spPr>
      </p:pic>
    </p:spTree>
    <p:extLst>
      <p:ext uri="{BB962C8B-B14F-4D97-AF65-F5344CB8AC3E}">
        <p14:creationId xmlns:p14="http://schemas.microsoft.com/office/powerpoint/2010/main" val="3070820619"/>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83a4d896bf5acc7bc969396514be85c621d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3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4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5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8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9_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6097</TotalTime>
  <Words>1192</Words>
  <Application>Microsoft Office PowerPoint</Application>
  <PresentationFormat>Экран (4:3)</PresentationFormat>
  <Paragraphs>87</Paragraphs>
  <Slides>13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8</vt:i4>
      </vt:variant>
      <vt:variant>
        <vt:lpstr>Заголовки слайдов</vt:lpstr>
      </vt:variant>
      <vt:variant>
        <vt:i4>13</vt:i4>
      </vt:variant>
    </vt:vector>
  </HeadingPairs>
  <TitlesOfParts>
    <vt:vector size="27" baseType="lpstr">
      <vt:lpstr>Arial</vt:lpstr>
      <vt:lpstr>Calibri</vt:lpstr>
      <vt:lpstr>Candara</vt:lpstr>
      <vt:lpstr>Symbol</vt:lpstr>
      <vt:lpstr>Times New Roman</vt:lpstr>
      <vt:lpstr>Trebuchet MS</vt:lpstr>
      <vt:lpstr>Волна</vt:lpstr>
      <vt:lpstr>1_Волна</vt:lpstr>
      <vt:lpstr>2_Волна</vt:lpstr>
      <vt:lpstr>3_Волна</vt:lpstr>
      <vt:lpstr>4_Волна</vt:lpstr>
      <vt:lpstr>5_Волна</vt:lpstr>
      <vt:lpstr>8_Волна</vt:lpstr>
      <vt:lpstr>9_Волна</vt:lpstr>
      <vt:lpstr>Презентация PowerPoint</vt:lpstr>
      <vt:lpstr>       МТНК – форма вступного випробування для вступу на навчання для здобуття ступеня магістра на основі здобутого ступеня вищої освіти бакалавра, яка передбачає оцінювання готовності вступника до опанування освітньої програми магістерського рівня, яке здійснюється Українським центром оцінювання якості освіти відповідно до законодавства; </vt:lpstr>
      <vt:lpstr>      Реєстрація для складання МТНК розпочинається з 27 червня – 18 липня до 18 години 2022 року.  </vt:lpstr>
      <vt:lpstr>Презентация PowerPoint</vt:lpstr>
      <vt:lpstr>Презентация PowerPoint</vt:lpstr>
      <vt:lpstr>Основні дати для вступу до ДДМА </vt:lpstr>
      <vt:lpstr>Презентация PowerPoint</vt:lpstr>
      <vt:lpstr>КОНКУРСНИЙ БАЛ</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Онлайн обучение</dc:title>
  <dc:creator>obstinate</dc:creator>
  <dc:description>Шаблон презентации с сайта https://presentation-creation.ru/</dc:description>
  <cp:lastModifiedBy>дом</cp:lastModifiedBy>
  <cp:revision>643</cp:revision>
  <dcterms:created xsi:type="dcterms:W3CDTF">2018-02-25T09:09:03Z</dcterms:created>
  <dcterms:modified xsi:type="dcterms:W3CDTF">2022-06-08T16:12:54Z</dcterms:modified>
</cp:coreProperties>
</file>