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897" r:id="rId3"/>
    <p:sldMasterId id="2147483923" r:id="rId4"/>
    <p:sldMasterId id="2147483936" r:id="rId5"/>
    <p:sldMasterId id="2147483988" r:id="rId6"/>
  </p:sldMasterIdLst>
  <p:notesMasterIdLst>
    <p:notesMasterId r:id="rId22"/>
  </p:notesMasterIdLst>
  <p:sldIdLst>
    <p:sldId id="256" r:id="rId7"/>
    <p:sldId id="380" r:id="rId8"/>
    <p:sldId id="385" r:id="rId9"/>
    <p:sldId id="386" r:id="rId10"/>
    <p:sldId id="388" r:id="rId11"/>
    <p:sldId id="347" r:id="rId12"/>
    <p:sldId id="383" r:id="rId13"/>
    <p:sldId id="384" r:id="rId14"/>
    <p:sldId id="387" r:id="rId15"/>
    <p:sldId id="362" r:id="rId16"/>
    <p:sldId id="378" r:id="rId17"/>
    <p:sldId id="379" r:id="rId18"/>
    <p:sldId id="365" r:id="rId19"/>
    <p:sldId id="371" r:id="rId20"/>
    <p:sldId id="369" r:id="rId21"/>
  </p:sldIdLst>
  <p:sldSz cx="9144000" cy="6858000" type="screen4x3"/>
  <p:notesSz cx="6858000" cy="9144000"/>
  <p:custDataLst>
    <p:tags r:id="rId23"/>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CC"/>
    <a:srgbClr val="FF3300"/>
    <a:srgbClr val="99CC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1564" autoAdjust="0"/>
  </p:normalViewPr>
  <p:slideViewPr>
    <p:cSldViewPr>
      <p:cViewPr varScale="1">
        <p:scale>
          <a:sx n="102" d="100"/>
          <a:sy n="102" d="100"/>
        </p:scale>
        <p:origin x="18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15.08.2022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15.08.2022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15.08.2022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15.08.2022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15.08.2022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23341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7460600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15.08.2022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15.08.2022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15.08.2022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15.08.2022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669021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6291880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15.08.2022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271854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905865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556462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5136729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15.08.2022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9869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15.08.2022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15.08.2022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330101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15.08.2022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843527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9624405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6141170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216825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293102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15.08.2022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7159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834848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15.08.2022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00166041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15.08.2022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15.08.2022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15.08.2022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5895885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40355714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15.08.2022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962756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15.08.2022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01572728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810327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9034573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15.08.2022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1295395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15.08.2022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1328276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15.08.2022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1308680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976327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9876343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5835488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33496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15.08.2022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15.08.2022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28784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26053575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20029456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15.08.2022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15.08.2022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15.08.2022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0599542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15.08.2022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15.08.2022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030998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15.08.2022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15.08.2022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15.08.2022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15.08.2022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46539281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69661725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15.08.2022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orms.gle/kgd8MB1zrkrS3gcM8"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hyperlink" Target="https://vstup.edbo.gov.ua/files/Instrukciya_EK_MKT_MTNK_2022.pdf" TargetMode="External"/><Relationship Id="rId4" Type="http://schemas.openxmlformats.org/officeDocument/2006/relationships/hyperlink" Target="https://youtu.be/U5Dcg4P_Hw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dgma.donetsk.ua/index.php?option=com_content&amp;Itemid=2009&amp;id=4465&amp;lang=uk&amp;layout=edit&amp;view=article" TargetMode="Externa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hyperlink" Target="http://www.dgma.donetsk.ua/index.php?option=com_content&amp;Itemid=2005&amp;id=4461&amp;lang=uk&amp;layout=edit&amp;view=article" TargetMode="External"/><Relationship Id="rId5" Type="http://schemas.openxmlformats.org/officeDocument/2006/relationships/hyperlink" Target="https://vstup.edbo.gov.ua/files/Instrukciya_EK_MKT_MTNK_2022.pdf" TargetMode="External"/><Relationship Id="rId4" Type="http://schemas.openxmlformats.org/officeDocument/2006/relationships/hyperlink" Target="https://youtu.be/U5Dcg4P_Hw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1077218"/>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a:t>
            </a:r>
            <a:r>
              <a:rPr lang="uk-UA" sz="3200" b="1" dirty="0" smtClean="0">
                <a:solidFill>
                  <a:srgbClr val="0000CC"/>
                </a:solidFill>
                <a:latin typeface="Times New Roman" panose="02020603050405020304" pitchFamily="18" charset="0"/>
                <a:cs typeface="Times New Roman" panose="02020603050405020304" pitchFamily="18" charset="0"/>
              </a:rPr>
              <a:t>2022: вступ до магістратури»</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smtClean="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124744"/>
            <a:ext cx="8352927" cy="4824536"/>
          </a:xfrm>
        </p:spPr>
        <p:txBody>
          <a:bodyPr>
            <a:noAutofit/>
          </a:bodyPr>
          <a:lstStyle/>
          <a:p>
            <a:pPr marL="0" indent="0" algn="just" eaLnBrk="1" hangingPunct="1">
              <a:buFontTx/>
              <a:buNone/>
            </a:pPr>
            <a:r>
              <a:rPr lang="uk-UA" sz="2000" b="1" u="sng" dirty="0" smtClean="0">
                <a:solidFill>
                  <a:srgbClr val="FF3300"/>
                </a:solidFill>
                <a:latin typeface="Times New Roman" pitchFamily="18" charset="0"/>
                <a:cs typeface="Times New Roman" pitchFamily="18" charset="0"/>
              </a:rPr>
              <a:t>01 серпня 2022 року</a:t>
            </a:r>
            <a:r>
              <a:rPr lang="uk-UA" sz="2000" b="1" dirty="0" smtClean="0">
                <a:solidFill>
                  <a:srgbClr val="FF3300"/>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uk-UA" sz="2000" b="1" u="sng" dirty="0" smtClean="0">
                <a:solidFill>
                  <a:srgbClr val="FF3300"/>
                </a:solidFill>
                <a:latin typeface="Times New Roman" panose="02020603050405020304" pitchFamily="18" charset="0"/>
                <a:ea typeface="Times New Roman" panose="02020603050405020304" pitchFamily="18" charset="0"/>
              </a:rPr>
              <a:t>16 </a:t>
            </a:r>
            <a:r>
              <a:rPr lang="uk-UA" sz="2000" b="1" u="sng" dirty="0">
                <a:solidFill>
                  <a:srgbClr val="FF3300"/>
                </a:solidFill>
                <a:latin typeface="Times New Roman" panose="02020603050405020304" pitchFamily="18" charset="0"/>
                <a:ea typeface="Times New Roman" panose="02020603050405020304" pitchFamily="18" charset="0"/>
              </a:rPr>
              <a:t>серпня </a:t>
            </a:r>
            <a:r>
              <a:rPr lang="uk-UA" sz="2000" b="1" u="sng" dirty="0" smtClean="0">
                <a:solidFill>
                  <a:srgbClr val="FF3300"/>
                </a:solidFill>
                <a:latin typeface="Times New Roman" panose="02020603050405020304" pitchFamily="18" charset="0"/>
                <a:ea typeface="Times New Roman" panose="02020603050405020304" pitchFamily="18" charset="0"/>
              </a:rPr>
              <a:t>- 15 вересня</a:t>
            </a:r>
            <a:r>
              <a:rPr lang="uk-UA" sz="2000" b="1" dirty="0" smtClean="0">
                <a:solidFill>
                  <a:srgbClr val="FF3300"/>
                </a:solidFill>
                <a:latin typeface="Times New Roman" panose="02020603050405020304" pitchFamily="18" charset="0"/>
                <a:ea typeface="Times New Roman" panose="02020603050405020304" pitchFamily="18" charset="0"/>
              </a:rPr>
              <a:t> </a:t>
            </a:r>
            <a:r>
              <a:rPr lang="uk-UA" sz="2000" b="1" dirty="0">
                <a:solidFill>
                  <a:srgbClr val="0000CC"/>
                </a:solidFill>
                <a:latin typeface="Times New Roman" pitchFamily="18" charset="0"/>
                <a:cs typeface="Times New Roman" pitchFamily="18" charset="0"/>
              </a:rPr>
              <a:t>–</a:t>
            </a:r>
            <a:r>
              <a:rPr lang="uk-UA" sz="2000" b="1" dirty="0" smtClean="0">
                <a:solidFill>
                  <a:srgbClr val="FF3300"/>
                </a:solidFill>
                <a:latin typeface="Times New Roman" panose="02020603050405020304" pitchFamily="18" charset="0"/>
                <a:ea typeface="Times New Roman" panose="02020603050405020304" pitchFamily="18" charset="0"/>
              </a:rPr>
              <a:t> </a:t>
            </a:r>
            <a:r>
              <a:rPr lang="uk-UA" sz="2000" dirty="0" smtClean="0">
                <a:solidFill>
                  <a:srgbClr val="0000CC"/>
                </a:solidFill>
                <a:latin typeface="Times New Roman" panose="02020603050405020304" pitchFamily="18" charset="0"/>
                <a:ea typeface="Times New Roman" panose="02020603050405020304" pitchFamily="18" charset="0"/>
              </a:rPr>
              <a:t>Прийом </a:t>
            </a:r>
            <a:r>
              <a:rPr lang="uk-UA" sz="2000" dirty="0">
                <a:solidFill>
                  <a:srgbClr val="0000CC"/>
                </a:solidFill>
                <a:latin typeface="Times New Roman" panose="02020603050405020304" pitchFamily="18" charset="0"/>
                <a:ea typeface="Times New Roman" panose="02020603050405020304" pitchFamily="18" charset="0"/>
              </a:rPr>
              <a:t>заяв та </a:t>
            </a:r>
            <a:r>
              <a:rPr lang="uk-UA" sz="2000" dirty="0" smtClean="0">
                <a:solidFill>
                  <a:srgbClr val="0000CC"/>
                </a:solidFill>
                <a:latin typeface="Times New Roman" panose="02020603050405020304" pitchFamily="18" charset="0"/>
                <a:ea typeface="Times New Roman" panose="02020603050405020304" pitchFamily="18" charset="0"/>
              </a:rPr>
              <a:t>документів </a:t>
            </a:r>
            <a:r>
              <a:rPr lang="uk-UA" sz="2000" dirty="0">
                <a:solidFill>
                  <a:srgbClr val="0000CC"/>
                </a:solidFill>
                <a:latin typeface="Times New Roman" pitchFamily="18" charset="0"/>
                <a:cs typeface="Times New Roman" pitchFamily="18" charset="0"/>
              </a:rPr>
              <a:t>в електронному </a:t>
            </a:r>
            <a:r>
              <a:rPr lang="uk-UA" sz="2000" dirty="0" smtClean="0">
                <a:solidFill>
                  <a:srgbClr val="0000CC"/>
                </a:solidFill>
                <a:latin typeface="Times New Roman" pitchFamily="18" charset="0"/>
                <a:cs typeface="Times New Roman" pitchFamily="18" charset="0"/>
              </a:rPr>
              <a:t>вигляді </a:t>
            </a:r>
            <a:r>
              <a:rPr lang="uk-UA" sz="2000" dirty="0" smtClean="0">
                <a:solidFill>
                  <a:srgbClr val="0000CC"/>
                </a:solidFill>
                <a:latin typeface="Times New Roman" panose="02020603050405020304" pitchFamily="18" charset="0"/>
                <a:ea typeface="Times New Roman" panose="02020603050405020304" pitchFamily="18" charset="0"/>
              </a:rPr>
              <a:t>від абітурієнтів, що </a:t>
            </a:r>
            <a:r>
              <a:rPr lang="uk-UA" sz="2000" dirty="0">
                <a:solidFill>
                  <a:srgbClr val="0000CC"/>
                </a:solidFill>
                <a:latin typeface="Times New Roman" panose="02020603050405020304" pitchFamily="18" charset="0"/>
                <a:ea typeface="Times New Roman" panose="02020603050405020304" pitchFamily="18" charset="0"/>
              </a:rPr>
              <a:t>вступають </a:t>
            </a:r>
            <a:r>
              <a:rPr lang="uk-UA" sz="2000" dirty="0" smtClean="0">
                <a:solidFill>
                  <a:srgbClr val="0000CC"/>
                </a:solidFill>
                <a:latin typeface="Times New Roman" panose="02020603050405020304" pitchFamily="18" charset="0"/>
                <a:ea typeface="Times New Roman" panose="02020603050405020304" pitchFamily="18" charset="0"/>
              </a:rPr>
              <a:t>за результатами </a:t>
            </a:r>
            <a:r>
              <a:rPr lang="uk-UA" sz="2000" dirty="0">
                <a:solidFill>
                  <a:srgbClr val="0000CC"/>
                </a:solidFill>
                <a:latin typeface="Times New Roman" panose="02020603050405020304" pitchFamily="18" charset="0"/>
                <a:ea typeface="Times New Roman" panose="02020603050405020304" pitchFamily="18" charset="0"/>
              </a:rPr>
              <a:t>магістерського тесту навчальної компетентності або тільки фахового </a:t>
            </a:r>
            <a:r>
              <a:rPr lang="uk-UA" sz="2000" dirty="0" smtClean="0">
                <a:solidFill>
                  <a:srgbClr val="0000CC"/>
                </a:solidFill>
                <a:latin typeface="Times New Roman" panose="02020603050405020304" pitchFamily="18" charset="0"/>
                <a:ea typeface="Times New Roman" panose="02020603050405020304" pitchFamily="18" charset="0"/>
              </a:rPr>
              <a:t>іспиту.</a:t>
            </a:r>
          </a:p>
          <a:p>
            <a:pPr marL="0" indent="0" algn="just">
              <a:buNone/>
            </a:pPr>
            <a:r>
              <a:rPr lang="uk-UA" sz="2000" b="1" u="sng" dirty="0" smtClean="0">
                <a:solidFill>
                  <a:srgbClr val="FF3300"/>
                </a:solidFill>
                <a:latin typeface="Times New Roman" pitchFamily="18" charset="0"/>
                <a:cs typeface="Times New Roman" pitchFamily="18" charset="0"/>
              </a:rPr>
              <a:t>16 - 23 серпня 2022 року </a:t>
            </a:r>
            <a:r>
              <a:rPr lang="uk-UA" sz="2000" b="1" dirty="0" smtClean="0">
                <a:solidFill>
                  <a:srgbClr val="FF3300"/>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Прийом </a:t>
            </a:r>
            <a:r>
              <a:rPr lang="uk-UA" sz="2000" dirty="0">
                <a:solidFill>
                  <a:srgbClr val="0000CC"/>
                </a:solidFill>
                <a:latin typeface="Times New Roman" pitchFamily="18" charset="0"/>
                <a:cs typeface="Times New Roman" pitchFamily="18" charset="0"/>
              </a:rPr>
              <a:t>заяв та документів від вступників, які вступають на основі </a:t>
            </a:r>
            <a:r>
              <a:rPr lang="uk-UA" sz="2000" dirty="0" smtClean="0">
                <a:solidFill>
                  <a:srgbClr val="0000CC"/>
                </a:solidFill>
                <a:latin typeface="Times New Roman" pitchFamily="18" charset="0"/>
                <a:cs typeface="Times New Roman" pitchFamily="18" charset="0"/>
              </a:rPr>
              <a:t>індивідуальної </a:t>
            </a:r>
            <a:r>
              <a:rPr lang="uk-UA" sz="2000" dirty="0">
                <a:solidFill>
                  <a:srgbClr val="0000CC"/>
                </a:solidFill>
                <a:latin typeface="Times New Roman" pitchFamily="18" charset="0"/>
                <a:cs typeface="Times New Roman" pitchFamily="18" charset="0"/>
              </a:rPr>
              <a:t>усної співбесіди з іноземної мови замість магістерського тесту навчальної </a:t>
            </a:r>
            <a:r>
              <a:rPr lang="uk-UA" sz="2000" dirty="0" smtClean="0">
                <a:solidFill>
                  <a:srgbClr val="0000CC"/>
                </a:solidFill>
                <a:latin typeface="Times New Roman" pitchFamily="18" charset="0"/>
                <a:cs typeface="Times New Roman" pitchFamily="18" charset="0"/>
              </a:rPr>
              <a:t>компетентності.</a:t>
            </a:r>
          </a:p>
          <a:p>
            <a:pPr marL="0" indent="0" algn="just">
              <a:buNone/>
            </a:pPr>
            <a:r>
              <a:rPr lang="uk-UA" sz="2000" b="1" u="sng" dirty="0" smtClean="0">
                <a:solidFill>
                  <a:srgbClr val="FF3300"/>
                </a:solidFill>
                <a:latin typeface="Times New Roman" pitchFamily="18" charset="0"/>
                <a:cs typeface="Times New Roman" pitchFamily="18" charset="0"/>
              </a:rPr>
              <a:t>25 - 31 </a:t>
            </a:r>
            <a:r>
              <a:rPr lang="uk-UA" sz="2000" b="1" u="sng" dirty="0">
                <a:solidFill>
                  <a:srgbClr val="FF3300"/>
                </a:solidFill>
                <a:latin typeface="Times New Roman" panose="02020603050405020304" pitchFamily="18" charset="0"/>
                <a:cs typeface="Times New Roman" panose="02020603050405020304" pitchFamily="18" charset="0"/>
              </a:rPr>
              <a:t>серпня 2022 </a:t>
            </a:r>
            <a:r>
              <a:rPr lang="uk-UA" sz="2000" b="1" u="sng" dirty="0" smtClean="0">
                <a:solidFill>
                  <a:srgbClr val="FF3300"/>
                </a:solidFill>
                <a:latin typeface="Times New Roman" panose="02020603050405020304" pitchFamily="18" charset="0"/>
                <a:cs typeface="Times New Roman" panose="02020603050405020304" pitchFamily="18" charset="0"/>
              </a:rPr>
              <a:t>року</a:t>
            </a:r>
            <a:r>
              <a:rPr lang="uk-UA" sz="2000" b="1" dirty="0" smtClean="0">
                <a:solidFill>
                  <a:srgbClr val="FF3300"/>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itchFamily="18" charset="0"/>
                <a:cs typeface="Times New Roman"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Індивідуальні </a:t>
            </a:r>
            <a:r>
              <a:rPr lang="uk-UA" sz="2000" dirty="0">
                <a:solidFill>
                  <a:srgbClr val="0000CC"/>
                </a:solidFill>
                <a:latin typeface="Times New Roman" panose="02020603050405020304" pitchFamily="18" charset="0"/>
                <a:cs typeface="Times New Roman" panose="02020603050405020304" pitchFamily="18" charset="0"/>
              </a:rPr>
              <a:t>усні </a:t>
            </a:r>
            <a:r>
              <a:rPr lang="uk-UA" sz="2000" dirty="0" smtClean="0">
                <a:solidFill>
                  <a:srgbClr val="0000CC"/>
                </a:solidFill>
                <a:latin typeface="Times New Roman" panose="02020603050405020304" pitchFamily="18" charset="0"/>
                <a:cs typeface="Times New Roman" panose="02020603050405020304" pitchFamily="18" charset="0"/>
              </a:rPr>
              <a:t>співбесіди з іноземної мови.</a:t>
            </a:r>
          </a:p>
          <a:p>
            <a:pPr marL="0" indent="0" algn="just">
              <a:buNone/>
            </a:pPr>
            <a:r>
              <a:rPr lang="uk-UA" sz="2000" b="1" u="sng" dirty="0" smtClean="0">
                <a:solidFill>
                  <a:srgbClr val="FF3300"/>
                </a:solidFill>
                <a:latin typeface="Times New Roman" panose="02020603050405020304" pitchFamily="18" charset="0"/>
                <a:cs typeface="Times New Roman" panose="02020603050405020304" pitchFamily="18" charset="0"/>
              </a:rPr>
              <a:t>10 - 19 </a:t>
            </a:r>
            <a:r>
              <a:rPr lang="uk-UA" sz="2000" b="1" u="sng" dirty="0">
                <a:solidFill>
                  <a:srgbClr val="FF3300"/>
                </a:solidFill>
                <a:latin typeface="Times New Roman" panose="02020603050405020304" pitchFamily="18" charset="0"/>
                <a:cs typeface="Times New Roman" panose="02020603050405020304" pitchFamily="18" charset="0"/>
              </a:rPr>
              <a:t>вересня 2022 </a:t>
            </a:r>
            <a:r>
              <a:rPr lang="uk-UA" sz="2000" b="1" u="sng" dirty="0" smtClean="0">
                <a:solidFill>
                  <a:srgbClr val="FF3300"/>
                </a:solidFill>
                <a:latin typeface="Times New Roman" panose="02020603050405020304" pitchFamily="18" charset="0"/>
                <a:cs typeface="Times New Roman" panose="02020603050405020304" pitchFamily="18" charset="0"/>
              </a:rPr>
              <a:t>року </a:t>
            </a:r>
            <a:r>
              <a:rPr lang="uk-UA" dirty="0">
                <a:solidFill>
                  <a:srgbClr val="0000CC"/>
                </a:solidFill>
                <a:latin typeface="Times New Roman" pitchFamily="18" charset="0"/>
                <a:cs typeface="Times New Roman"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Фахові іспити.</a:t>
            </a:r>
          </a:p>
          <a:p>
            <a:pPr marL="0" indent="0" algn="just" eaLnBrk="1" hangingPunct="1">
              <a:buFontTx/>
              <a:buNone/>
            </a:pPr>
            <a:r>
              <a:rPr lang="uk-UA" sz="2000" b="1" u="sng" dirty="0" smtClean="0">
                <a:solidFill>
                  <a:srgbClr val="FF3300"/>
                </a:solidFill>
                <a:latin typeface="Times New Roman" pitchFamily="18" charset="0"/>
                <a:cs typeface="Times New Roman" pitchFamily="18" charset="0"/>
              </a:rPr>
              <a:t>До 24 вересня 2022 року</a:t>
            </a:r>
            <a:r>
              <a:rPr lang="uk-UA" sz="2000" dirty="0" smtClean="0">
                <a:solidFill>
                  <a:schemeClr val="hlink"/>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 Абітурієнт повинен надати оригінали та копії документів до приймальній комісії.</a:t>
            </a:r>
            <a:endParaRPr lang="uk-UA" sz="2000" dirty="0">
              <a:solidFill>
                <a:schemeClr val="hlink"/>
              </a:solidFill>
              <a:latin typeface="Times New Roman" panose="02020603050405020304" pitchFamily="18" charset="0"/>
              <a:cs typeface="Times New Roman" panose="02020603050405020304" pitchFamily="18" charset="0"/>
            </a:endParaRPr>
          </a:p>
          <a:p>
            <a:pPr marL="0" indent="0" algn="just" eaLnBrk="1" hangingPunct="1">
              <a:buFontTx/>
              <a:buNone/>
            </a:pPr>
            <a:r>
              <a:rPr lang="ru-RU" sz="2000" b="1" u="sng" dirty="0" smtClean="0">
                <a:solidFill>
                  <a:srgbClr val="FF3300"/>
                </a:solidFill>
                <a:latin typeface="Times New Roman" pitchFamily="18" charset="0"/>
                <a:cs typeface="Times New Roman" pitchFamily="18" charset="0"/>
              </a:rPr>
              <a:t>25 </a:t>
            </a:r>
            <a:r>
              <a:rPr lang="ru-RU" sz="2000" b="1" u="sng" dirty="0" err="1">
                <a:solidFill>
                  <a:srgbClr val="FF3300"/>
                </a:solidFill>
                <a:latin typeface="Times New Roman" pitchFamily="18" charset="0"/>
                <a:cs typeface="Times New Roman" pitchFamily="18" charset="0"/>
              </a:rPr>
              <a:t>вересня</a:t>
            </a:r>
            <a:r>
              <a:rPr lang="ru-RU" sz="2000" b="1" u="sng" dirty="0">
                <a:solidFill>
                  <a:srgbClr val="FF3300"/>
                </a:solidFill>
                <a:latin typeface="Times New Roman" pitchFamily="18" charset="0"/>
                <a:cs typeface="Times New Roman" pitchFamily="18" charset="0"/>
              </a:rPr>
              <a:t> 2022 </a:t>
            </a:r>
            <a:r>
              <a:rPr lang="ru-RU" sz="2000" b="1" u="sng" dirty="0" smtClean="0">
                <a:solidFill>
                  <a:srgbClr val="FF3300"/>
                </a:solidFill>
                <a:latin typeface="Times New Roman" pitchFamily="18" charset="0"/>
                <a:cs typeface="Times New Roman" pitchFamily="18" charset="0"/>
              </a:rPr>
              <a:t>року </a:t>
            </a:r>
            <a:r>
              <a:rPr lang="uk-UA" sz="2000" dirty="0" smtClean="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Зарахування</a:t>
            </a:r>
            <a:r>
              <a:rPr lang="ru-RU" sz="2000" dirty="0" smtClean="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вступників</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всіх</a:t>
            </a:r>
            <a:r>
              <a:rPr lang="ru-RU" sz="2000" dirty="0">
                <a:solidFill>
                  <a:srgbClr val="0000CC"/>
                </a:solidFill>
                <a:latin typeface="Times New Roman" pitchFamily="18" charset="0"/>
                <a:cs typeface="Times New Roman" pitchFamily="18" charset="0"/>
              </a:rPr>
              <a:t> форм </a:t>
            </a:r>
            <a:r>
              <a:rPr lang="ru-RU" sz="2000" dirty="0" err="1">
                <a:solidFill>
                  <a:srgbClr val="0000CC"/>
                </a:solidFill>
                <a:latin typeface="Times New Roman" pitchFamily="18" charset="0"/>
                <a:cs typeface="Times New Roman" pitchFamily="18" charset="0"/>
              </a:rPr>
              <a:t>здобуття</a:t>
            </a:r>
            <a:r>
              <a:rPr lang="ru-RU" sz="2000" dirty="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освіти</a:t>
            </a:r>
            <a:r>
              <a:rPr lang="ru-RU" sz="2000" dirty="0" smtClean="0">
                <a:solidFill>
                  <a:srgbClr val="0000CC"/>
                </a:solidFill>
                <a:latin typeface="Times New Roman" pitchFamily="18" charset="0"/>
                <a:cs typeface="Times New Roman" pitchFamily="18" charset="0"/>
              </a:rPr>
              <a:t>.</a:t>
            </a:r>
            <a:endParaRPr lang="uk-UA" sz="2000" dirty="0" smtClean="0">
              <a:solidFill>
                <a:srgbClr val="0000CC"/>
              </a:solidFill>
              <a:latin typeface="Times New Roman" pitchFamily="18" charset="0"/>
              <a:cs typeface="Times New Roman" pitchFamily="18" charset="0"/>
            </a:endParaRPr>
          </a:p>
          <a:p>
            <a:pPr algn="ctr" eaLnBrk="1" hangingPunct="1">
              <a:buFontTx/>
              <a:buNone/>
            </a:pPr>
            <a:r>
              <a:rPr lang="uk-UA" sz="2000" dirty="0" smtClean="0">
                <a:solidFill>
                  <a:srgbClr val="0000CC"/>
                </a:solidFill>
                <a:latin typeface="Times New Roman" pitchFamily="18" charset="0"/>
                <a:cs typeface="Times New Roman" pitchFamily="18" charset="0"/>
              </a:rPr>
              <a:t>Абітурієнт може подати</a:t>
            </a:r>
            <a:r>
              <a:rPr lang="uk-UA" sz="2000" dirty="0" smtClean="0">
                <a:solidFill>
                  <a:schemeClr val="hlink"/>
                </a:solidFill>
                <a:latin typeface="Times New Roman" pitchFamily="18" charset="0"/>
                <a:cs typeface="Times New Roman" pitchFamily="18" charset="0"/>
              </a:rPr>
              <a:t> </a:t>
            </a:r>
            <a:r>
              <a:rPr lang="uk-UA" sz="2000" b="1" u="sng" dirty="0" smtClean="0">
                <a:solidFill>
                  <a:srgbClr val="FF3300"/>
                </a:solidFill>
                <a:latin typeface="Times New Roman" pitchFamily="18" charset="0"/>
                <a:cs typeface="Times New Roman" pitchFamily="18" charset="0"/>
              </a:rPr>
              <a:t>до 5 заяв на бюджет</a:t>
            </a:r>
          </a:p>
          <a:p>
            <a:pPr lvl="2" algn="ctr">
              <a:buFontTx/>
              <a:buNone/>
            </a:pPr>
            <a:r>
              <a:rPr lang="uk-UA" b="1" dirty="0" smtClean="0">
                <a:solidFill>
                  <a:srgbClr val="FF3300"/>
                </a:solidFill>
                <a:latin typeface="Times New Roman" pitchFamily="18" charset="0"/>
                <a:cs typeface="Times New Roman" pitchFamily="18" charset="0"/>
              </a:rPr>
              <a:t>				</a:t>
            </a:r>
            <a:r>
              <a:rPr lang="uk-UA" b="1" u="sng" dirty="0" smtClean="0">
                <a:solidFill>
                  <a:srgbClr val="FF3300"/>
                </a:solidFill>
                <a:latin typeface="Times New Roman" pitchFamily="18" charset="0"/>
                <a:cs typeface="Times New Roman" pitchFamily="18" charset="0"/>
              </a:rPr>
              <a:t>до 20 заяв на контракт</a:t>
            </a:r>
            <a:endParaRPr lang="ru-RU" b="1" u="sng" dirty="0" smtClean="0">
              <a:solidFill>
                <a:srgbClr val="FF3300"/>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3926285" y="365367"/>
            <a:ext cx="3958083" cy="388337"/>
          </a:xfrm>
        </p:spPr>
        <p:txBody>
          <a:bodyPr>
            <a:normAutofit fontScale="90000"/>
          </a:bodyPr>
          <a:lstStyle/>
          <a:p>
            <a:pPr algn="r" eaLnBrk="1" hangingPunct="1"/>
            <a:r>
              <a:rPr lang="uk-UA" altLang="uk-UA" sz="2000" b="1" dirty="0" smtClean="0">
                <a:solidFill>
                  <a:srgbClr val="0000CC"/>
                </a:solidFill>
                <a:latin typeface="Times New Roman" pitchFamily="18" charset="0"/>
                <a:cs typeface="Times New Roman" pitchFamily="18" charset="0"/>
              </a:rPr>
              <a:t>Основні дати для вступу до ДДМА </a:t>
            </a:r>
            <a:endParaRPr lang="ru-RU" sz="2000" b="1" dirty="0" smtClean="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smtClean="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smtClean="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997354"/>
            <a:ext cx="8631384" cy="2162097"/>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smtClean="0"/>
              <a:t> </a:t>
            </a:r>
          </a:p>
          <a:p>
            <a:pPr>
              <a:lnSpc>
                <a:spcPct val="120000"/>
              </a:lnSpc>
            </a:pPr>
            <a:r>
              <a:rPr lang="ru-RU" sz="7200" b="1" dirty="0" smtClean="0">
                <a:latin typeface="Times New Roman" pitchFamily="18" charset="0"/>
                <a:cs typeface="Times New Roman" pitchFamily="18" charset="0"/>
              </a:rPr>
              <a:t>Для </a:t>
            </a:r>
            <a:r>
              <a:rPr lang="ru-RU" sz="7200" b="1" dirty="0" err="1">
                <a:latin typeface="Times New Roman" pitchFamily="18" charset="0"/>
                <a:cs typeface="Times New Roman" pitchFamily="18" charset="0"/>
              </a:rPr>
              <a:t>вступу</a:t>
            </a:r>
            <a:r>
              <a:rPr lang="ru-RU" sz="7200" b="1" dirty="0">
                <a:latin typeface="Times New Roman" pitchFamily="18" charset="0"/>
                <a:cs typeface="Times New Roman" pitchFamily="18" charset="0"/>
              </a:rPr>
              <a:t> на перший курс для </a:t>
            </a:r>
            <a:r>
              <a:rPr lang="ru-RU" sz="7200" b="1" dirty="0" err="1">
                <a:latin typeface="Times New Roman" pitchFamily="18" charset="0"/>
                <a:cs typeface="Times New Roman" pitchFamily="18" charset="0"/>
              </a:rPr>
              <a:t>здобуття</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ступеня</a:t>
            </a:r>
            <a:r>
              <a:rPr lang="ru-RU" sz="7200" b="1" dirty="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магістра</a:t>
            </a:r>
            <a:r>
              <a:rPr lang="ru-RU" sz="7200" b="1" dirty="0" smtClean="0">
                <a:latin typeface="Times New Roman" pitchFamily="18" charset="0"/>
                <a:cs typeface="Times New Roman" pitchFamily="18" charset="0"/>
              </a:rPr>
              <a:t> для </a:t>
            </a:r>
            <a:r>
              <a:rPr lang="ru-RU" sz="7200" b="1" dirty="0" err="1" smtClean="0">
                <a:latin typeface="Times New Roman" pitchFamily="18" charset="0"/>
                <a:cs typeface="Times New Roman" pitchFamily="18" charset="0"/>
              </a:rPr>
              <a:t>абітурієнтів</a:t>
            </a:r>
            <a:r>
              <a:rPr lang="ru-RU" sz="7200" b="1" dirty="0" smtClean="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що</a:t>
            </a:r>
            <a:r>
              <a:rPr lang="ru-RU" sz="7200" b="1" dirty="0" smtClean="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вступають</a:t>
            </a:r>
            <a:r>
              <a:rPr lang="ru-RU" sz="7200" b="1" dirty="0" smtClean="0">
                <a:latin typeface="Times New Roman" pitchFamily="18" charset="0"/>
                <a:cs typeface="Times New Roman" pitchFamily="18" charset="0"/>
              </a:rPr>
              <a:t> за результатами МТНК </a:t>
            </a:r>
            <a:r>
              <a:rPr lang="ru-RU" sz="7200" b="1" dirty="0" err="1" smtClean="0">
                <a:latin typeface="Times New Roman" pitchFamily="18" charset="0"/>
                <a:cs typeface="Times New Roman" pitchFamily="18" charset="0"/>
              </a:rPr>
              <a:t>розраховується</a:t>
            </a:r>
            <a:r>
              <a:rPr lang="ru-RU" sz="7200" b="1" dirty="0" smtClean="0">
                <a:latin typeface="Times New Roman" pitchFamily="18" charset="0"/>
                <a:cs typeface="Times New Roman" pitchFamily="18" charset="0"/>
              </a:rPr>
              <a:t> за </a:t>
            </a:r>
            <a:r>
              <a:rPr lang="ru-RU" sz="7200" b="1" dirty="0">
                <a:latin typeface="Times New Roman" pitchFamily="18" charset="0"/>
                <a:cs typeface="Times New Roman" pitchFamily="18" charset="0"/>
              </a:rPr>
              <a:t>такою формулою: </a:t>
            </a:r>
          </a:p>
          <a:p>
            <a:pPr>
              <a:lnSpc>
                <a:spcPct val="120000"/>
              </a:lnSpc>
            </a:pPr>
            <a:r>
              <a:rPr lang="ru-RU" sz="9600" b="1" dirty="0" smtClean="0">
                <a:solidFill>
                  <a:srgbClr val="0000CC"/>
                </a:solidFill>
                <a:latin typeface="Times New Roman" pitchFamily="18" charset="0"/>
                <a:cs typeface="Times New Roman" pitchFamily="18" charset="0"/>
              </a:rPr>
              <a:t>(</a:t>
            </a:r>
            <a:r>
              <a:rPr lang="ru-RU" sz="9600" b="1" dirty="0">
                <a:solidFill>
                  <a:srgbClr val="0000CC"/>
                </a:solidFill>
                <a:latin typeface="Times New Roman" pitchFamily="18" charset="0"/>
                <a:cs typeface="Times New Roman" pitchFamily="18" charset="0"/>
              </a:rPr>
              <a:t>КБ) = 0,5 × П1 +0,5 × П2 = </a:t>
            </a:r>
            <a:r>
              <a:rPr lang="ru-RU" sz="9600" b="1" dirty="0" smtClean="0">
                <a:solidFill>
                  <a:srgbClr val="0000CC"/>
                </a:solidFill>
                <a:latin typeface="Times New Roman" pitchFamily="18" charset="0"/>
                <a:cs typeface="Times New Roman" pitchFamily="18" charset="0"/>
              </a:rPr>
              <a:t>КБ</a:t>
            </a:r>
            <a:endParaRPr lang="ru-RU" sz="9600" b="1" dirty="0">
              <a:solidFill>
                <a:srgbClr val="0000CC"/>
              </a:solidFill>
              <a:latin typeface="Times New Roman" pitchFamily="18" charset="0"/>
              <a:cs typeface="Times New Roman" pitchFamily="18" charset="0"/>
            </a:endParaRPr>
          </a:p>
          <a:p>
            <a:pPr algn="just">
              <a:lnSpc>
                <a:spcPct val="120000"/>
              </a:lnSpc>
            </a:pPr>
            <a:r>
              <a:rPr lang="ru-RU" sz="7200" b="1" dirty="0">
                <a:solidFill>
                  <a:schemeClr val="bg1"/>
                </a:solidFill>
                <a:latin typeface="Times New Roman" pitchFamily="18" charset="0"/>
                <a:cs typeface="Times New Roman" pitchFamily="18" charset="0"/>
              </a:rPr>
              <a:t>де П1 -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магістерського</a:t>
            </a:r>
            <a:r>
              <a:rPr lang="ru-RU" sz="7200" b="1" dirty="0">
                <a:solidFill>
                  <a:schemeClr val="bg1"/>
                </a:solidFill>
                <a:latin typeface="Times New Roman" pitchFamily="18" charset="0"/>
                <a:cs typeface="Times New Roman" pitchFamily="18" charset="0"/>
              </a:rPr>
              <a:t> тесту </a:t>
            </a:r>
            <a:r>
              <a:rPr lang="ru-RU" sz="7200" b="1" dirty="0" err="1">
                <a:solidFill>
                  <a:schemeClr val="bg1"/>
                </a:solidFill>
                <a:latin typeface="Times New Roman" pitchFamily="18" charset="0"/>
                <a:cs typeface="Times New Roman" pitchFamily="18" charset="0"/>
              </a:rPr>
              <a:t>навчальної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компетентності</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або</a:t>
            </a:r>
            <a:r>
              <a:rPr lang="ru-RU" sz="7200" b="1" dirty="0">
                <a:solidFill>
                  <a:schemeClr val="bg1"/>
                </a:solidFill>
                <a:latin typeface="Times New Roman" pitchFamily="18" charset="0"/>
                <a:cs typeface="Times New Roman" pitchFamily="18" charset="0"/>
              </a:rPr>
              <a:t> </a:t>
            </a:r>
            <a:r>
              <a:rPr lang="ru-RU" sz="7200" b="1" dirty="0" err="1" smtClean="0">
                <a:solidFill>
                  <a:schemeClr val="bg1"/>
                </a:solidFill>
                <a:latin typeface="Times New Roman" pitchFamily="18" charset="0"/>
                <a:cs typeface="Times New Roman" pitchFamily="18" charset="0"/>
              </a:rPr>
              <a:t>індивідуальної</a:t>
            </a:r>
            <a:r>
              <a:rPr lang="ru-RU" sz="7200" b="1" dirty="0" smtClean="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усної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співбесіди</a:t>
            </a:r>
            <a:r>
              <a:rPr lang="ru-RU" sz="7200" b="1" dirty="0">
                <a:solidFill>
                  <a:schemeClr val="bg1"/>
                </a:solidFill>
                <a:latin typeface="Times New Roman" pitchFamily="18" charset="0"/>
                <a:cs typeface="Times New Roman" pitchFamily="18" charset="0"/>
              </a:rPr>
              <a:t> з </a:t>
            </a:r>
            <a:r>
              <a:rPr lang="ru-RU" sz="7200" b="1" dirty="0" err="1">
                <a:solidFill>
                  <a:schemeClr val="bg1"/>
                </a:solidFill>
                <a:latin typeface="Times New Roman" pitchFamily="18" charset="0"/>
                <a:cs typeface="Times New Roman" pitchFamily="18" charset="0"/>
              </a:rPr>
              <a:t>іноземної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мови</a:t>
            </a:r>
            <a:r>
              <a:rPr lang="ru-RU" sz="7200" b="1" dirty="0">
                <a:solidFill>
                  <a:schemeClr val="bg1"/>
                </a:solidFill>
                <a:latin typeface="Times New Roman" pitchFamily="18" charset="0"/>
                <a:cs typeface="Times New Roman" pitchFamily="18" charset="0"/>
              </a:rPr>
              <a:t>) (за шкалою </a:t>
            </a:r>
            <a:r>
              <a:rPr lang="ru-RU" sz="7200" b="1" dirty="0" err="1">
                <a:solidFill>
                  <a:schemeClr val="bg1"/>
                </a:solidFill>
                <a:latin typeface="Times New Roman" pitchFamily="18" charset="0"/>
                <a:cs typeface="Times New Roman" pitchFamily="18" charset="0"/>
              </a:rPr>
              <a:t>від</a:t>
            </a:r>
            <a:r>
              <a:rPr lang="ru-RU" sz="7200" b="1" dirty="0">
                <a:solidFill>
                  <a:schemeClr val="bg1"/>
                </a:solidFill>
                <a:latin typeface="Times New Roman" pitchFamily="18" charset="0"/>
                <a:cs typeface="Times New Roman" pitchFamily="18" charset="0"/>
              </a:rPr>
              <a:t> 100 до 200 </a:t>
            </a:r>
            <a:r>
              <a:rPr lang="ru-RU" sz="7200" b="1" dirty="0" err="1">
                <a:solidFill>
                  <a:schemeClr val="bg1"/>
                </a:solidFill>
                <a:latin typeface="Times New Roman" pitchFamily="18" charset="0"/>
                <a:cs typeface="Times New Roman" pitchFamily="18" charset="0"/>
              </a:rPr>
              <a:t>балів</a:t>
            </a:r>
            <a:r>
              <a:rPr lang="ru-RU" sz="7200" b="1" dirty="0">
                <a:solidFill>
                  <a:schemeClr val="bg1"/>
                </a:solidFill>
                <a:latin typeface="Times New Roman" pitchFamily="18" charset="0"/>
                <a:cs typeface="Times New Roman" pitchFamily="18" charset="0"/>
              </a:rPr>
              <a:t>), П2 -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фахового</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іспиту</a:t>
            </a:r>
            <a:r>
              <a:rPr lang="ru-RU" sz="7200" b="1" dirty="0">
                <a:solidFill>
                  <a:schemeClr val="bg1"/>
                </a:solidFill>
                <a:latin typeface="Times New Roman" pitchFamily="18" charset="0"/>
                <a:cs typeface="Times New Roman" pitchFamily="18" charset="0"/>
              </a:rPr>
              <a:t> (за шкалою </a:t>
            </a:r>
            <a:r>
              <a:rPr lang="ru-RU" sz="7200" b="1" dirty="0" err="1">
                <a:solidFill>
                  <a:schemeClr val="bg1"/>
                </a:solidFill>
                <a:latin typeface="Times New Roman" pitchFamily="18" charset="0"/>
                <a:cs typeface="Times New Roman" pitchFamily="18" charset="0"/>
              </a:rPr>
              <a:t>від</a:t>
            </a:r>
            <a:r>
              <a:rPr lang="ru-RU" sz="7200" b="1" dirty="0">
                <a:solidFill>
                  <a:schemeClr val="bg1"/>
                </a:solidFill>
                <a:latin typeface="Times New Roman" pitchFamily="18" charset="0"/>
                <a:cs typeface="Times New Roman" pitchFamily="18" charset="0"/>
              </a:rPr>
              <a:t> 100 до 200 </a:t>
            </a:r>
            <a:r>
              <a:rPr lang="ru-RU" sz="7200" b="1" dirty="0" err="1">
                <a:solidFill>
                  <a:schemeClr val="bg1"/>
                </a:solidFill>
                <a:latin typeface="Times New Roman" pitchFamily="18" charset="0"/>
                <a:cs typeface="Times New Roman" pitchFamily="18" charset="0"/>
              </a:rPr>
              <a:t>балів</a:t>
            </a:r>
            <a:r>
              <a:rPr lang="ru-RU" sz="7200" b="1" dirty="0">
                <a:solidFill>
                  <a:schemeClr val="bg1"/>
                </a:solidFill>
                <a:latin typeface="Times New Roman" pitchFamily="18" charset="0"/>
                <a:cs typeface="Times New Roman" pitchFamily="18" charset="0"/>
              </a:rPr>
              <a:t>); </a:t>
            </a:r>
          </a:p>
          <a:p>
            <a:pPr algn="just">
              <a:lnSpc>
                <a:spcPct val="120000"/>
              </a:lnSpc>
            </a:pPr>
            <a:endParaRPr lang="ru-RU" sz="6200" b="1" dirty="0" smtClean="0">
              <a:solidFill>
                <a:schemeClr val="bg1"/>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319904" y="5229200"/>
            <a:ext cx="8631384" cy="1015663"/>
          </a:xfrm>
          <a:prstGeom prst="rect">
            <a:avLst/>
          </a:prstGeom>
          <a:noFill/>
        </p:spPr>
        <p:txBody>
          <a:bodyPr wrap="square" rtlCol="0">
            <a:spAutoFit/>
          </a:bodyPr>
          <a:lstStyle/>
          <a:p>
            <a:pPr algn="ctr"/>
            <a:r>
              <a:rPr lang="uk-UA" sz="2000" b="1" spc="-30" dirty="0" smtClean="0">
                <a:solidFill>
                  <a:srgbClr val="0000CC"/>
                </a:solidFill>
                <a:latin typeface="Times New Roman"/>
                <a:ea typeface="Calibri"/>
              </a:rPr>
              <a:t>Конкурсний </a:t>
            </a:r>
            <a:r>
              <a:rPr lang="uk-UA" sz="2000" b="1" spc="-30" dirty="0">
                <a:solidFill>
                  <a:srgbClr val="0000CC"/>
                </a:solidFill>
                <a:latin typeface="Times New Roman"/>
                <a:ea typeface="Calibri"/>
              </a:rPr>
              <a:t>бал для вступу на місця державного </a:t>
            </a:r>
            <a:r>
              <a:rPr lang="uk-UA" sz="2000" b="1" spc="-30" dirty="0" smtClean="0">
                <a:solidFill>
                  <a:srgbClr val="0000CC"/>
                </a:solidFill>
                <a:latin typeface="Times New Roman"/>
                <a:ea typeface="Calibri"/>
              </a:rPr>
              <a:t>замовлення: </a:t>
            </a:r>
          </a:p>
          <a:p>
            <a:pPr algn="just"/>
            <a:r>
              <a:rPr lang="uk-UA" sz="2000" b="1" spc="-30" dirty="0" smtClean="0">
                <a:solidFill>
                  <a:srgbClr val="FF0000"/>
                </a:solidFill>
                <a:latin typeface="Times New Roman"/>
                <a:ea typeface="Calibri"/>
              </a:rPr>
              <a:t>281 </a:t>
            </a:r>
            <a:r>
              <a:rPr lang="uk-UA" sz="2000" b="1" spc="-30" dirty="0">
                <a:solidFill>
                  <a:srgbClr val="FF0000"/>
                </a:solidFill>
                <a:latin typeface="Times New Roman"/>
                <a:ea typeface="Calibri"/>
              </a:rPr>
              <a:t>«Публічне управління та адміністрування» </a:t>
            </a:r>
            <a:r>
              <a:rPr lang="uk-UA" sz="2000" b="1" spc="-30" dirty="0">
                <a:solidFill>
                  <a:srgbClr val="0000CC"/>
                </a:solidFill>
                <a:latin typeface="Times New Roman"/>
                <a:ea typeface="Calibri"/>
              </a:rPr>
              <a:t>не </a:t>
            </a:r>
            <a:r>
              <a:rPr lang="uk-UA" sz="2000" b="1" spc="-30" dirty="0" smtClean="0">
                <a:solidFill>
                  <a:srgbClr val="0000CC"/>
                </a:solidFill>
                <a:latin typeface="Times New Roman"/>
                <a:ea typeface="Calibri"/>
              </a:rPr>
              <a:t>менше </a:t>
            </a:r>
            <a:r>
              <a:rPr lang="uk-UA" sz="2000" b="1" spc="-30" dirty="0" smtClean="0">
                <a:solidFill>
                  <a:srgbClr val="FF0000"/>
                </a:solidFill>
                <a:latin typeface="Times New Roman"/>
                <a:ea typeface="Calibri"/>
              </a:rPr>
              <a:t>140 балів</a:t>
            </a:r>
          </a:p>
          <a:p>
            <a:pPr algn="just"/>
            <a:r>
              <a:rPr lang="uk-UA" sz="2000" b="1" spc="-30" dirty="0" smtClean="0">
                <a:solidFill>
                  <a:srgbClr val="FF0000"/>
                </a:solidFill>
                <a:latin typeface="Times New Roman"/>
                <a:ea typeface="Calibri"/>
              </a:rPr>
              <a:t>для </a:t>
            </a:r>
            <a:r>
              <a:rPr lang="uk-UA" sz="2000" b="1" spc="-30" dirty="0">
                <a:solidFill>
                  <a:srgbClr val="FF0000"/>
                </a:solidFill>
                <a:latin typeface="Times New Roman"/>
                <a:ea typeface="Calibri"/>
              </a:rPr>
              <a:t>інших спеціальностей </a:t>
            </a:r>
            <a:r>
              <a:rPr lang="uk-UA" sz="2000" b="1" spc="-30" dirty="0">
                <a:solidFill>
                  <a:srgbClr val="0000CC"/>
                </a:solidFill>
                <a:latin typeface="Times New Roman"/>
                <a:ea typeface="Calibri"/>
              </a:rPr>
              <a:t>–</a:t>
            </a:r>
            <a:r>
              <a:rPr lang="uk-UA" sz="2000" b="1" spc="-30" dirty="0">
                <a:solidFill>
                  <a:prstClr val="black"/>
                </a:solidFill>
                <a:latin typeface="Times New Roman"/>
                <a:ea typeface="Calibri"/>
              </a:rPr>
              <a:t> </a:t>
            </a:r>
            <a:r>
              <a:rPr lang="uk-UA" sz="2000" b="1" spc="-30" dirty="0">
                <a:solidFill>
                  <a:srgbClr val="0000CC"/>
                </a:solidFill>
                <a:latin typeface="Times New Roman"/>
                <a:ea typeface="Calibri"/>
              </a:rPr>
              <a:t>не менше ніж </a:t>
            </a:r>
            <a:r>
              <a:rPr lang="uk-UA" sz="2000" b="1" spc="-30" dirty="0" smtClean="0">
                <a:solidFill>
                  <a:srgbClr val="FF0000"/>
                </a:solidFill>
                <a:latin typeface="Times New Roman"/>
                <a:ea typeface="Calibri"/>
              </a:rPr>
              <a:t>125 балів</a:t>
            </a:r>
            <a:endParaRPr lang="ru-RU" sz="2000" dirty="0">
              <a:solidFill>
                <a:prstClr val="black"/>
              </a:solidFill>
            </a:endParaRPr>
          </a:p>
        </p:txBody>
      </p:sp>
      <p:sp>
        <p:nvSpPr>
          <p:cNvPr id="2" name="Прямоугольник 1"/>
          <p:cNvSpPr/>
          <p:nvPr/>
        </p:nvSpPr>
        <p:spPr>
          <a:xfrm>
            <a:off x="280443" y="3352339"/>
            <a:ext cx="8573540" cy="1292662"/>
          </a:xfrm>
          <a:prstGeom prst="rect">
            <a:avLst/>
          </a:prstGeom>
        </p:spPr>
        <p:txBody>
          <a:bodyPr wrap="square">
            <a:spAutoFit/>
          </a:bodyPr>
          <a:lstStyle/>
          <a:p>
            <a:r>
              <a:rPr lang="ru-RU"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rgbClr val="0000CC"/>
                </a:solidFill>
                <a:latin typeface="Times New Roman" panose="02020603050405020304" pitchFamily="18" charset="0"/>
                <a:cs typeface="Times New Roman" panose="02020603050405020304" pitchFamily="18" charset="0"/>
              </a:rPr>
              <a:t>Для </a:t>
            </a:r>
            <a:r>
              <a:rPr lang="ru-RU" b="1" dirty="0" err="1">
                <a:solidFill>
                  <a:srgbClr val="0000CC"/>
                </a:solidFill>
                <a:latin typeface="Times New Roman" panose="02020603050405020304" pitchFamily="18" charset="0"/>
                <a:cs typeface="Times New Roman" panose="02020603050405020304" pitchFamily="18" charset="0"/>
              </a:rPr>
              <a:t>вступу</a:t>
            </a:r>
            <a:r>
              <a:rPr lang="ru-RU" b="1" dirty="0">
                <a:solidFill>
                  <a:srgbClr val="0000CC"/>
                </a:solidFill>
                <a:latin typeface="Times New Roman" panose="02020603050405020304" pitchFamily="18" charset="0"/>
                <a:cs typeface="Times New Roman" panose="02020603050405020304" pitchFamily="18" charset="0"/>
              </a:rPr>
              <a:t> на перший курс для </a:t>
            </a:r>
            <a:r>
              <a:rPr lang="ru-RU" b="1" dirty="0" err="1">
                <a:solidFill>
                  <a:srgbClr val="0000CC"/>
                </a:solidFill>
                <a:latin typeface="Times New Roman" panose="02020603050405020304" pitchFamily="18" charset="0"/>
                <a:cs typeface="Times New Roman" panose="02020603050405020304" pitchFamily="18" charset="0"/>
              </a:rPr>
              <a:t>здобуття</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ступеня</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магістра</a:t>
            </a:r>
            <a:r>
              <a:rPr lang="ru-RU" b="1" dirty="0">
                <a:solidFill>
                  <a:srgbClr val="0000CC"/>
                </a:solidFill>
                <a:latin typeface="Times New Roman" panose="02020603050405020304" pitchFamily="18" charset="0"/>
                <a:cs typeface="Times New Roman" panose="02020603050405020304" pitchFamily="18" charset="0"/>
              </a:rPr>
              <a:t> для </a:t>
            </a:r>
            <a:r>
              <a:rPr lang="ru-RU" b="1" dirty="0" err="1">
                <a:solidFill>
                  <a:srgbClr val="0000CC"/>
                </a:solidFill>
                <a:latin typeface="Times New Roman" panose="02020603050405020304" pitchFamily="18" charset="0"/>
                <a:cs typeface="Times New Roman" panose="02020603050405020304" pitchFamily="18" charset="0"/>
              </a:rPr>
              <a:t>вступників</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що</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вступають</a:t>
            </a:r>
            <a:r>
              <a:rPr lang="ru-RU" b="1" dirty="0">
                <a:solidFill>
                  <a:srgbClr val="0000CC"/>
                </a:solidFill>
                <a:latin typeface="Times New Roman" panose="02020603050405020304" pitchFamily="18" charset="0"/>
                <a:cs typeface="Times New Roman" panose="02020603050405020304" pitchFamily="18" charset="0"/>
              </a:rPr>
              <a:t> за результатами </a:t>
            </a:r>
            <a:r>
              <a:rPr lang="ru-RU" b="1" dirty="0" err="1" smtClean="0">
                <a:solidFill>
                  <a:srgbClr val="0000CC"/>
                </a:solidFill>
                <a:latin typeface="Times New Roman" panose="02020603050405020304" pitchFamily="18" charset="0"/>
                <a:cs typeface="Times New Roman" panose="02020603050405020304" pitchFamily="18" charset="0"/>
              </a:rPr>
              <a:t>тільки</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err="1" smtClean="0">
                <a:solidFill>
                  <a:srgbClr val="0000CC"/>
                </a:solidFill>
                <a:latin typeface="Times New Roman" panose="02020603050405020304" pitchFamily="18" charset="0"/>
                <a:cs typeface="Times New Roman" panose="02020603050405020304" pitchFamily="18" charset="0"/>
              </a:rPr>
              <a:t>фахового</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err="1" smtClean="0">
                <a:solidFill>
                  <a:srgbClr val="0000CC"/>
                </a:solidFill>
                <a:latin typeface="Times New Roman" panose="02020603050405020304" pitchFamily="18" charset="0"/>
                <a:cs typeface="Times New Roman" panose="02020603050405020304" pitchFamily="18" charset="0"/>
              </a:rPr>
              <a:t>іспиту</a:t>
            </a:r>
            <a:r>
              <a:rPr lang="ru-RU" b="1" dirty="0" smtClean="0">
                <a:solidFill>
                  <a:srgbClr val="0000CC"/>
                </a:solidFill>
                <a:latin typeface="Times New Roman" panose="02020603050405020304" pitchFamily="18" charset="0"/>
                <a:cs typeface="Times New Roman" panose="02020603050405020304" pitchFamily="18" charset="0"/>
              </a:rPr>
              <a:t> за </a:t>
            </a:r>
            <a:r>
              <a:rPr lang="ru-RU" b="1" dirty="0">
                <a:solidFill>
                  <a:srgbClr val="0000CC"/>
                </a:solidFill>
                <a:latin typeface="Times New Roman" panose="02020603050405020304" pitchFamily="18" charset="0"/>
                <a:cs typeface="Times New Roman" panose="02020603050405020304" pitchFamily="18" charset="0"/>
              </a:rPr>
              <a:t>такою формулою:</a:t>
            </a:r>
            <a:endParaRPr lang="ru-RU" b="1" dirty="0" smtClean="0">
              <a:solidFill>
                <a:srgbClr val="0000CC"/>
              </a:solidFill>
              <a:latin typeface="Times New Roman" panose="02020603050405020304" pitchFamily="18" charset="0"/>
              <a:cs typeface="Times New Roman" panose="02020603050405020304" pitchFamily="18" charset="0"/>
            </a:endParaRPr>
          </a:p>
          <a:p>
            <a:pPr algn="ctr"/>
            <a:r>
              <a:rPr lang="ru-RU" sz="2400" b="1" dirty="0" smtClean="0">
                <a:solidFill>
                  <a:srgbClr val="FF0000"/>
                </a:solidFill>
                <a:latin typeface="Times New Roman" panose="02020603050405020304" pitchFamily="18" charset="0"/>
                <a:cs typeface="Times New Roman" panose="02020603050405020304" pitchFamily="18" charset="0"/>
              </a:rPr>
              <a:t>(КБ) = П1,</a:t>
            </a:r>
          </a:p>
          <a:p>
            <a:r>
              <a:rPr lang="ru-RU" b="1" dirty="0" smtClean="0">
                <a:solidFill>
                  <a:srgbClr val="0000CC"/>
                </a:solidFill>
                <a:latin typeface="Times New Roman" panose="02020603050405020304" pitchFamily="18" charset="0"/>
                <a:cs typeface="Times New Roman" panose="02020603050405020304" pitchFamily="18" charset="0"/>
              </a:rPr>
              <a:t>де </a:t>
            </a:r>
            <a:r>
              <a:rPr lang="ru-RU" b="1" dirty="0">
                <a:solidFill>
                  <a:srgbClr val="0000CC"/>
                </a:solidFill>
                <a:latin typeface="Times New Roman" panose="02020603050405020304" pitchFamily="18" charset="0"/>
                <a:cs typeface="Times New Roman" panose="02020603050405020304" pitchFamily="18" charset="0"/>
              </a:rPr>
              <a:t>П1 – </a:t>
            </a:r>
            <a:r>
              <a:rPr lang="ru-RU" b="1" dirty="0" err="1">
                <a:solidFill>
                  <a:srgbClr val="0000CC"/>
                </a:solidFill>
                <a:latin typeface="Times New Roman" panose="02020603050405020304" pitchFamily="18" charset="0"/>
                <a:cs typeface="Times New Roman" panose="02020603050405020304" pitchFamily="18" charset="0"/>
              </a:rPr>
              <a:t>оцінка</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фахового</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іспиту</a:t>
            </a:r>
            <a:r>
              <a:rPr lang="ru-RU" b="1" dirty="0">
                <a:solidFill>
                  <a:srgbClr val="0000CC"/>
                </a:solidFill>
                <a:latin typeface="Times New Roman" panose="02020603050405020304" pitchFamily="18" charset="0"/>
                <a:cs typeface="Times New Roman" panose="02020603050405020304" pitchFamily="18" charset="0"/>
              </a:rPr>
              <a:t> (за шкалою </a:t>
            </a:r>
            <a:r>
              <a:rPr lang="ru-RU" b="1" dirty="0" err="1">
                <a:solidFill>
                  <a:srgbClr val="0000CC"/>
                </a:solidFill>
                <a:latin typeface="Times New Roman" panose="02020603050405020304" pitchFamily="18" charset="0"/>
                <a:cs typeface="Times New Roman" panose="02020603050405020304" pitchFamily="18" charset="0"/>
              </a:rPr>
              <a:t>від</a:t>
            </a:r>
            <a:r>
              <a:rPr lang="ru-RU" b="1" dirty="0">
                <a:solidFill>
                  <a:srgbClr val="0000CC"/>
                </a:solidFill>
                <a:latin typeface="Times New Roman" panose="02020603050405020304" pitchFamily="18" charset="0"/>
                <a:cs typeface="Times New Roman" panose="02020603050405020304" pitchFamily="18" charset="0"/>
              </a:rPr>
              <a:t> 100 до 200 </a:t>
            </a:r>
            <a:r>
              <a:rPr lang="ru-RU" b="1" dirty="0" err="1">
                <a:solidFill>
                  <a:srgbClr val="0000CC"/>
                </a:solidFill>
                <a:latin typeface="Times New Roman" panose="02020603050405020304" pitchFamily="18" charset="0"/>
                <a:cs typeface="Times New Roman" panose="02020603050405020304" pitchFamily="18" charset="0"/>
              </a:rPr>
              <a:t>балів</a:t>
            </a:r>
            <a:r>
              <a:rPr lang="ru-RU"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788648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197400"/>
            <a:ext cx="8784976" cy="5967904"/>
          </a:xfrm>
          <a:solidFill>
            <a:schemeClr val="accent1">
              <a:lumMod val="40000"/>
              <a:lumOff val="60000"/>
            </a:schemeClr>
          </a:solidFill>
        </p:spPr>
        <p:txBody>
          <a:bodyPr>
            <a:normAutofit fontScale="25000" lnSpcReduction="20000"/>
          </a:bodyPr>
          <a:lstStyle/>
          <a:p>
            <a:pPr algn="ctr" eaLnBrk="1" hangingPunct="1">
              <a:lnSpc>
                <a:spcPct val="80000"/>
              </a:lnSpc>
              <a:buFontTx/>
              <a:buNone/>
            </a:pPr>
            <a:endParaRPr lang="ru-RU" sz="2400" b="1" dirty="0" smtClean="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en-US" sz="7200" dirty="0" smtClean="0">
                <a:solidFill>
                  <a:schemeClr val="tx2">
                    <a:lumMod val="75000"/>
                  </a:schemeClr>
                </a:solidFill>
                <a:latin typeface="Times New Roman" pitchFamily="18" charset="0"/>
                <a:cs typeface="Times New Roman" pitchFamily="18" charset="0"/>
              </a:rPr>
              <a:t>  </a:t>
            </a:r>
            <a:r>
              <a:rPr lang="ru-RU" sz="9600" b="1" dirty="0" err="1">
                <a:solidFill>
                  <a:srgbClr val="0000CC"/>
                </a:solidFill>
                <a:latin typeface="Times New Roman" pitchFamily="18" charset="0"/>
              </a:rPr>
              <a:t>Перелік</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документів</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що</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необхідно</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надати</a:t>
            </a:r>
            <a:r>
              <a:rPr lang="ru-RU" sz="9600" b="1" dirty="0">
                <a:solidFill>
                  <a:srgbClr val="0000CC"/>
                </a:solidFill>
                <a:latin typeface="Times New Roman" pitchFamily="18" charset="0"/>
              </a:rPr>
              <a:t> для </a:t>
            </a:r>
            <a:r>
              <a:rPr lang="ru-RU" sz="9600" b="1" dirty="0" err="1">
                <a:solidFill>
                  <a:srgbClr val="0000CC"/>
                </a:solidFill>
                <a:latin typeface="Times New Roman" pitchFamily="18" charset="0"/>
              </a:rPr>
              <a:t>вступу</a:t>
            </a:r>
            <a:r>
              <a:rPr lang="ru-RU" sz="9600" b="1" dirty="0">
                <a:solidFill>
                  <a:srgbClr val="0000CC"/>
                </a:solidFill>
                <a:latin typeface="Times New Roman" pitchFamily="18" charset="0"/>
              </a:rPr>
              <a:t> до ДДМА</a:t>
            </a:r>
            <a:r>
              <a:rPr lang="en-US" sz="9600" dirty="0" smtClean="0">
                <a:solidFill>
                  <a:schemeClr val="tx2">
                    <a:lumMod val="75000"/>
                  </a:schemeClr>
                </a:solidFill>
                <a:latin typeface="Times New Roman" pitchFamily="18" charset="0"/>
                <a:cs typeface="Times New Roman" pitchFamily="18" charset="0"/>
              </a:rPr>
              <a:t> </a:t>
            </a:r>
            <a:endParaRPr lang="uk-UA" sz="9600" dirty="0" smtClean="0">
              <a:solidFill>
                <a:schemeClr val="tx2">
                  <a:lumMod val="75000"/>
                </a:schemeClr>
              </a:solidFill>
              <a:latin typeface="Times New Roman" pitchFamily="18" charset="0"/>
              <a:cs typeface="Times New Roman" pitchFamily="18" charset="0"/>
            </a:endParaRPr>
          </a:p>
          <a:p>
            <a:pPr marL="0" indent="0" algn="just">
              <a:buNone/>
            </a:pPr>
            <a:r>
              <a:rPr lang="en-US" sz="7200" dirty="0" smtClean="0">
                <a:solidFill>
                  <a:schemeClr val="tx2">
                    <a:lumMod val="75000"/>
                  </a:schemeClr>
                </a:solidFill>
                <a:latin typeface="Times New Roman" pitchFamily="18" charset="0"/>
                <a:cs typeface="Times New Roman" pitchFamily="18" charset="0"/>
              </a:rPr>
              <a:t> </a:t>
            </a:r>
            <a:r>
              <a:rPr lang="ru-RU" sz="7200" dirty="0" smtClean="0">
                <a:solidFill>
                  <a:schemeClr val="tx2">
                    <a:lumMod val="75000"/>
                  </a:schemeClr>
                </a:solidFill>
                <a:latin typeface="Times New Roman" pitchFamily="18" charset="0"/>
                <a:cs typeface="Times New Roman" pitchFamily="18" charset="0"/>
              </a:rPr>
              <a:t>     </a:t>
            </a:r>
            <a:r>
              <a:rPr lang="ru-RU" sz="7200" dirty="0" err="1" smtClean="0">
                <a:solidFill>
                  <a:srgbClr val="0000CC"/>
                </a:solidFill>
                <a:latin typeface="Times New Roman" pitchFamily="18" charset="0"/>
                <a:cs typeface="Times New Roman" pitchFamily="18" charset="0"/>
              </a:rPr>
              <a:t>Абітурієнти</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які</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були</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рекомендовані</a:t>
            </a:r>
            <a:r>
              <a:rPr lang="ru-RU" sz="7200" dirty="0">
                <a:solidFill>
                  <a:srgbClr val="0000CC"/>
                </a:solidFill>
                <a:latin typeface="Times New Roman" pitchFamily="18" charset="0"/>
                <a:cs typeface="Times New Roman" pitchFamily="18" charset="0"/>
              </a:rPr>
              <a:t> для </a:t>
            </a:r>
            <a:r>
              <a:rPr lang="ru-RU" sz="7200" dirty="0" err="1">
                <a:solidFill>
                  <a:srgbClr val="0000CC"/>
                </a:solidFill>
                <a:latin typeface="Times New Roman" pitchFamily="18" charset="0"/>
                <a:cs typeface="Times New Roman" pitchFamily="18" charset="0"/>
              </a:rPr>
              <a:t>зарахування</a:t>
            </a:r>
            <a:r>
              <a:rPr lang="ru-RU" sz="7200" dirty="0">
                <a:solidFill>
                  <a:srgbClr val="0000CC"/>
                </a:solidFill>
                <a:latin typeface="Times New Roman" pitchFamily="18" charset="0"/>
                <a:cs typeface="Times New Roman" pitchFamily="18" charset="0"/>
              </a:rPr>
              <a:t> на </a:t>
            </a:r>
            <a:r>
              <a:rPr lang="ru-RU" sz="7200" dirty="0" err="1">
                <a:solidFill>
                  <a:srgbClr val="0000CC"/>
                </a:solidFill>
                <a:latin typeface="Times New Roman" pitchFamily="18" charset="0"/>
                <a:cs typeface="Times New Roman" pitchFamily="18" charset="0"/>
              </a:rPr>
              <a:t>навчання</a:t>
            </a:r>
            <a:r>
              <a:rPr lang="ru-RU" sz="7200" dirty="0">
                <a:solidFill>
                  <a:srgbClr val="0000CC"/>
                </a:solidFill>
                <a:latin typeface="Times New Roman" pitchFamily="18" charset="0"/>
                <a:cs typeface="Times New Roman" pitchFamily="18" charset="0"/>
              </a:rPr>
              <a:t> за </a:t>
            </a:r>
            <a:r>
              <a:rPr lang="ru-RU" sz="7200" dirty="0" err="1">
                <a:solidFill>
                  <a:srgbClr val="0000CC"/>
                </a:solidFill>
                <a:latin typeface="Times New Roman" pitchFamily="18" charset="0"/>
                <a:cs typeface="Times New Roman" pitchFamily="18" charset="0"/>
              </a:rPr>
              <a:t>державним</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замовленням</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або</a:t>
            </a:r>
            <a:r>
              <a:rPr lang="ru-RU" sz="7200" dirty="0">
                <a:solidFill>
                  <a:srgbClr val="0000CC"/>
                </a:solidFill>
                <a:latin typeface="Times New Roman" pitchFamily="18" charset="0"/>
                <a:cs typeface="Times New Roman" pitchFamily="18" charset="0"/>
              </a:rPr>
              <a:t> за </a:t>
            </a:r>
            <a:r>
              <a:rPr lang="ru-RU" sz="7200" dirty="0" err="1">
                <a:solidFill>
                  <a:srgbClr val="0000CC"/>
                </a:solidFill>
                <a:latin typeface="Times New Roman" pitchFamily="18" charset="0"/>
                <a:cs typeface="Times New Roman" pitchFamily="18" charset="0"/>
              </a:rPr>
              <a:t>кошти</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фізичних</a:t>
            </a:r>
            <a:r>
              <a:rPr lang="ru-RU" sz="7200" dirty="0">
                <a:solidFill>
                  <a:srgbClr val="0000CC"/>
                </a:solidFill>
                <a:latin typeface="Times New Roman" pitchFamily="18" charset="0"/>
                <a:cs typeface="Times New Roman" pitchFamily="18" charset="0"/>
              </a:rPr>
              <a:t> та </a:t>
            </a:r>
            <a:r>
              <a:rPr lang="ru-RU" sz="7200" dirty="0" err="1">
                <a:solidFill>
                  <a:srgbClr val="0000CC"/>
                </a:solidFill>
                <a:latin typeface="Times New Roman" pitchFamily="18" charset="0"/>
                <a:cs typeface="Times New Roman" pitchFamily="18" charset="0"/>
              </a:rPr>
              <a:t>юридичних</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осіб</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мають</a:t>
            </a:r>
            <a:r>
              <a:rPr lang="ru-RU" sz="7200"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особисто</a:t>
            </a:r>
            <a:r>
              <a:rPr lang="ru-RU" sz="7200" b="1" dirty="0">
                <a:solidFill>
                  <a:srgbClr val="0000CC"/>
                </a:solidFill>
                <a:latin typeface="Times New Roman" pitchFamily="18" charset="0"/>
                <a:cs typeface="Times New Roman" pitchFamily="18" charset="0"/>
              </a:rPr>
              <a:t> </a:t>
            </a:r>
            <a:r>
              <a:rPr lang="ru-RU" sz="7200" dirty="0">
                <a:solidFill>
                  <a:srgbClr val="0000CC"/>
                </a:solidFill>
                <a:latin typeface="Times New Roman" pitchFamily="18" charset="0"/>
                <a:cs typeface="Times New Roman" pitchFamily="18" charset="0"/>
              </a:rPr>
              <a:t>подати до </a:t>
            </a:r>
            <a:r>
              <a:rPr lang="ru-RU" sz="7200" dirty="0" err="1">
                <a:solidFill>
                  <a:srgbClr val="0000CC"/>
                </a:solidFill>
                <a:latin typeface="Times New Roman" pitchFamily="18" charset="0"/>
                <a:cs typeface="Times New Roman" pitchFamily="18" charset="0"/>
              </a:rPr>
              <a:t>Приймальної</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комісії</a:t>
            </a:r>
            <a:r>
              <a:rPr lang="ru-RU" sz="7200" dirty="0">
                <a:solidFill>
                  <a:srgbClr val="0000CC"/>
                </a:solidFill>
                <a:latin typeface="Times New Roman" pitchFamily="18" charset="0"/>
                <a:cs typeface="Times New Roman" pitchFamily="18" charset="0"/>
              </a:rPr>
              <a:t> ДДМА </a:t>
            </a:r>
            <a:endParaRPr lang="ru-RU" sz="7200" dirty="0" smtClean="0">
              <a:solidFill>
                <a:srgbClr val="0000CC"/>
              </a:solidFill>
              <a:latin typeface="Times New Roman" pitchFamily="18" charset="0"/>
              <a:cs typeface="Times New Roman" pitchFamily="18" charset="0"/>
            </a:endParaRPr>
          </a:p>
          <a:p>
            <a:pPr marL="0" indent="0" algn="ctr">
              <a:buNone/>
            </a:pPr>
            <a:r>
              <a:rPr lang="ru-RU" sz="7200" b="1" dirty="0" smtClean="0">
                <a:solidFill>
                  <a:srgbClr val="C00000"/>
                </a:solidFill>
                <a:latin typeface="Times New Roman" pitchFamily="18" charset="0"/>
                <a:cs typeface="Times New Roman" pitchFamily="18" charset="0"/>
              </a:rPr>
              <a:t>До 24 </a:t>
            </a:r>
            <a:r>
              <a:rPr lang="ru-RU" sz="7200" b="1" dirty="0" err="1" smtClean="0">
                <a:solidFill>
                  <a:srgbClr val="C00000"/>
                </a:solidFill>
                <a:latin typeface="Times New Roman" pitchFamily="18" charset="0"/>
                <a:cs typeface="Times New Roman" pitchFamily="18" charset="0"/>
              </a:rPr>
              <a:t>вересня</a:t>
            </a:r>
            <a:r>
              <a:rPr lang="ru-RU" sz="7200" b="1" dirty="0" smtClean="0">
                <a:solidFill>
                  <a:srgbClr val="C00000"/>
                </a:solidFill>
                <a:latin typeface="Times New Roman" pitchFamily="18" charset="0"/>
                <a:cs typeface="Times New Roman" pitchFamily="18" charset="0"/>
              </a:rPr>
              <a:t> 2022 </a:t>
            </a:r>
            <a:r>
              <a:rPr lang="ru-RU" sz="7200" b="1" dirty="0">
                <a:solidFill>
                  <a:srgbClr val="C00000"/>
                </a:solidFill>
                <a:latin typeface="Times New Roman" pitchFamily="18" charset="0"/>
                <a:cs typeface="Times New Roman" pitchFamily="18" charset="0"/>
              </a:rPr>
              <a:t>року </a:t>
            </a:r>
            <a:r>
              <a:rPr lang="ru-RU" sz="7200" b="1" dirty="0" err="1">
                <a:solidFill>
                  <a:srgbClr val="C00000"/>
                </a:solidFill>
                <a:latin typeface="Times New Roman" pitchFamily="18" charset="0"/>
                <a:cs typeface="Times New Roman" pitchFamily="18" charset="0"/>
              </a:rPr>
              <a:t>наступні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документи</a:t>
            </a:r>
            <a:r>
              <a:rPr lang="ru-RU" sz="7200" dirty="0">
                <a:solidFill>
                  <a:srgbClr val="C00000"/>
                </a:solidFill>
                <a:latin typeface="Times New Roman" pitchFamily="18" charset="0"/>
                <a:cs typeface="Times New Roman" pitchFamily="18" charset="0"/>
              </a:rPr>
              <a:t>: </a:t>
            </a:r>
            <a:endParaRPr lang="en-US" sz="7200" dirty="0" smtClean="0">
              <a:solidFill>
                <a:srgbClr val="C00000"/>
              </a:solidFill>
              <a:latin typeface="Times New Roman" pitchFamily="18" charset="0"/>
              <a:cs typeface="Times New Roman" pitchFamily="18" charset="0"/>
            </a:endParaRPr>
          </a:p>
          <a:p>
            <a:r>
              <a:rPr lang="ru-RU" sz="7200" b="1" dirty="0" err="1" smtClean="0">
                <a:solidFill>
                  <a:srgbClr val="0000CC"/>
                </a:solidFill>
                <a:latin typeface="Times New Roman" pitchFamily="18" charset="0"/>
                <a:cs typeface="Times New Roman" pitchFamily="18" charset="0"/>
              </a:rPr>
              <a:t>оригінал</a:t>
            </a:r>
            <a:r>
              <a:rPr lang="ru-RU" sz="7200" b="1" dirty="0" smtClean="0">
                <a:solidFill>
                  <a:srgbClr val="0000CC"/>
                </a:solidFill>
                <a:latin typeface="Times New Roman" pitchFamily="18" charset="0"/>
                <a:cs typeface="Times New Roman" pitchFamily="18" charset="0"/>
              </a:rPr>
              <a:t> </a:t>
            </a:r>
            <a:r>
              <a:rPr lang="ru-RU" sz="7200" b="1" dirty="0">
                <a:solidFill>
                  <a:srgbClr val="0000CC"/>
                </a:solidFill>
                <a:latin typeface="Times New Roman" pitchFamily="18" charset="0"/>
                <a:cs typeface="Times New Roman" pitchFamily="18" charset="0"/>
              </a:rPr>
              <a:t>та </a:t>
            </a:r>
            <a:r>
              <a:rPr lang="ru-RU" sz="7200" b="1" dirty="0" err="1">
                <a:solidFill>
                  <a:srgbClr val="0000CC"/>
                </a:solidFill>
                <a:latin typeface="Times New Roman" pitchFamily="18" charset="0"/>
                <a:cs typeface="Times New Roman" pitchFamily="18" charset="0"/>
              </a:rPr>
              <a:t>копія</a:t>
            </a:r>
            <a:r>
              <a:rPr lang="ru-RU" sz="7200" b="1" dirty="0">
                <a:solidFill>
                  <a:srgbClr val="0000CC"/>
                </a:solidFill>
                <a:latin typeface="Times New Roman" pitchFamily="18" charset="0"/>
                <a:cs typeface="Times New Roman" pitchFamily="18" charset="0"/>
              </a:rPr>
              <a:t> </a:t>
            </a:r>
            <a:r>
              <a:rPr lang="ru-RU" sz="7200" b="1" dirty="0" smtClean="0">
                <a:solidFill>
                  <a:srgbClr val="0000CC"/>
                </a:solidFill>
                <a:latin typeface="Times New Roman" pitchFamily="18" charset="0"/>
                <a:cs typeface="Times New Roman" pitchFamily="18" charset="0"/>
              </a:rPr>
              <a:t>диплому і </a:t>
            </a:r>
            <a:r>
              <a:rPr lang="ru-RU" sz="7200" b="1" dirty="0" err="1">
                <a:solidFill>
                  <a:srgbClr val="0000CC"/>
                </a:solidFill>
                <a:latin typeface="Times New Roman" pitchFamily="18" charset="0"/>
                <a:cs typeface="Times New Roman" pitchFamily="18" charset="0"/>
              </a:rPr>
              <a:t>додатка</a:t>
            </a:r>
            <a:r>
              <a:rPr lang="ru-RU" sz="7200" b="1" dirty="0">
                <a:solidFill>
                  <a:srgbClr val="0000CC"/>
                </a:solidFill>
                <a:latin typeface="Times New Roman" pitchFamily="18" charset="0"/>
                <a:cs typeface="Times New Roman" pitchFamily="18" charset="0"/>
              </a:rPr>
              <a:t> до </a:t>
            </a:r>
            <a:r>
              <a:rPr lang="ru-RU" sz="7200" b="1" dirty="0" err="1">
                <a:solidFill>
                  <a:srgbClr val="0000CC"/>
                </a:solidFill>
                <a:latin typeface="Times New Roman" pitchFamily="18" charset="0"/>
                <a:cs typeface="Times New Roman" pitchFamily="18" charset="0"/>
              </a:rPr>
              <a:t>нього</a:t>
            </a:r>
            <a:r>
              <a:rPr lang="ru-RU" sz="7200" b="1" dirty="0">
                <a:solidFill>
                  <a:srgbClr val="0000CC"/>
                </a:solidFill>
                <a:latin typeface="Times New Roman" pitchFamily="18" charset="0"/>
                <a:cs typeface="Times New Roman" pitchFamily="18" charset="0"/>
              </a:rPr>
              <a:t>; </a:t>
            </a:r>
          </a:p>
          <a:p>
            <a:r>
              <a:rPr lang="ru-RU" sz="7200" b="1" dirty="0" err="1" smtClean="0">
                <a:solidFill>
                  <a:srgbClr val="0000CC"/>
                </a:solidFill>
                <a:latin typeface="Times New Roman" pitchFamily="18" charset="0"/>
                <a:cs typeface="Times New Roman" pitchFamily="18" charset="0"/>
              </a:rPr>
              <a:t>оригінал</a:t>
            </a:r>
            <a:r>
              <a:rPr lang="ru-RU" sz="7200" b="1" dirty="0" smtClean="0">
                <a:solidFill>
                  <a:srgbClr val="0000CC"/>
                </a:solidFill>
                <a:latin typeface="Times New Roman" pitchFamily="18" charset="0"/>
                <a:cs typeface="Times New Roman" pitchFamily="18" charset="0"/>
              </a:rPr>
              <a:t> </a:t>
            </a:r>
            <a:r>
              <a:rPr lang="ru-RU" sz="7200" b="1" dirty="0">
                <a:solidFill>
                  <a:srgbClr val="0000CC"/>
                </a:solidFill>
                <a:latin typeface="Times New Roman" pitchFamily="18" charset="0"/>
                <a:cs typeface="Times New Roman" pitchFamily="18" charset="0"/>
              </a:rPr>
              <a:t>та </a:t>
            </a:r>
            <a:r>
              <a:rPr lang="ru-RU" sz="7200" b="1" dirty="0" err="1">
                <a:solidFill>
                  <a:srgbClr val="0000CC"/>
                </a:solidFill>
                <a:latin typeface="Times New Roman" pitchFamily="18" charset="0"/>
                <a:cs typeface="Times New Roman" pitchFamily="18" charset="0"/>
              </a:rPr>
              <a:t>копія</a:t>
            </a:r>
            <a:r>
              <a:rPr lang="ru-RU" sz="7200" b="1" dirty="0">
                <a:solidFill>
                  <a:srgbClr val="0000CC"/>
                </a:solidFill>
                <a:latin typeface="Times New Roman" pitchFamily="18" charset="0"/>
                <a:cs typeface="Times New Roman" pitchFamily="18" charset="0"/>
              </a:rPr>
              <a:t> документа, </a:t>
            </a:r>
            <a:r>
              <a:rPr lang="ru-RU" sz="7200" b="1" dirty="0" err="1">
                <a:solidFill>
                  <a:srgbClr val="0000CC"/>
                </a:solidFill>
                <a:latin typeface="Times New Roman" pitchFamily="18" charset="0"/>
                <a:cs typeface="Times New Roman" pitchFamily="18" charset="0"/>
              </a:rPr>
              <a:t>що</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посвідчує</a:t>
            </a:r>
            <a:r>
              <a:rPr lang="ru-RU" sz="7200" b="1" dirty="0">
                <a:solidFill>
                  <a:srgbClr val="0000CC"/>
                </a:solidFill>
                <a:latin typeface="Times New Roman" pitchFamily="18" charset="0"/>
                <a:cs typeface="Times New Roman" pitchFamily="18" charset="0"/>
              </a:rPr>
              <a:t> особу та </a:t>
            </a:r>
            <a:r>
              <a:rPr lang="ru-RU" sz="7200" b="1" dirty="0" err="1">
                <a:solidFill>
                  <a:srgbClr val="0000CC"/>
                </a:solidFill>
                <a:latin typeface="Times New Roman" pitchFamily="18" charset="0"/>
                <a:cs typeface="Times New Roman" pitchFamily="18" charset="0"/>
              </a:rPr>
              <a:t>громадянство</a:t>
            </a:r>
            <a:r>
              <a:rPr lang="ru-RU" sz="7200" b="1" dirty="0">
                <a:solidFill>
                  <a:srgbClr val="0000CC"/>
                </a:solidFill>
                <a:latin typeface="Times New Roman" pitchFamily="18" charset="0"/>
                <a:cs typeface="Times New Roman" pitchFamily="18" charset="0"/>
              </a:rPr>
              <a:t>. В </a:t>
            </a:r>
            <a:r>
              <a:rPr lang="ru-RU" sz="7200" b="1" dirty="0" err="1">
                <a:solidFill>
                  <a:srgbClr val="0000CC"/>
                </a:solidFill>
                <a:latin typeface="Times New Roman" pitchFamily="18" charset="0"/>
                <a:cs typeface="Times New Roman" pitchFamily="18" charset="0"/>
              </a:rPr>
              <a:t>разі</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наявності</a:t>
            </a:r>
            <a:r>
              <a:rPr lang="ru-RU" sz="7200" b="1" dirty="0">
                <a:solidFill>
                  <a:srgbClr val="0000CC"/>
                </a:solidFill>
                <a:latin typeface="Times New Roman" pitchFamily="18" charset="0"/>
                <a:cs typeface="Times New Roman" pitchFamily="18" charset="0"/>
              </a:rPr>
              <a:t> ID-</a:t>
            </a:r>
            <a:r>
              <a:rPr lang="ru-RU" sz="7200" b="1" dirty="0" err="1">
                <a:solidFill>
                  <a:srgbClr val="0000CC"/>
                </a:solidFill>
                <a:latin typeface="Times New Roman" pitchFamily="18" charset="0"/>
                <a:cs typeface="Times New Roman" pitchFamily="18" charset="0"/>
              </a:rPr>
              <a:t>картки</a:t>
            </a:r>
            <a:r>
              <a:rPr lang="ru-RU" sz="7200" b="1" dirty="0">
                <a:solidFill>
                  <a:srgbClr val="0000CC"/>
                </a:solidFill>
                <a:latin typeface="Times New Roman" pitchFamily="18" charset="0"/>
                <a:cs typeface="Times New Roman" pitchFamily="18" charset="0"/>
              </a:rPr>
              <a:t>, при </a:t>
            </a:r>
            <a:r>
              <a:rPr lang="ru-RU" sz="7200" b="1" dirty="0" err="1">
                <a:solidFill>
                  <a:srgbClr val="0000CC"/>
                </a:solidFill>
                <a:latin typeface="Times New Roman" pitchFamily="18" charset="0"/>
                <a:cs typeface="Times New Roman" pitchFamily="18" charset="0"/>
              </a:rPr>
              <a:t>собі</a:t>
            </a:r>
            <a:r>
              <a:rPr lang="ru-RU" sz="7200" b="1" dirty="0">
                <a:solidFill>
                  <a:srgbClr val="0000CC"/>
                </a:solidFill>
                <a:latin typeface="Times New Roman" pitchFamily="18" charset="0"/>
                <a:cs typeface="Times New Roman" pitchFamily="18" charset="0"/>
              </a:rPr>
              <a:t> треба </a:t>
            </a:r>
            <a:r>
              <a:rPr lang="ru-RU" sz="7200" b="1" dirty="0" err="1">
                <a:solidFill>
                  <a:srgbClr val="0000CC"/>
                </a:solidFill>
                <a:latin typeface="Times New Roman" pitchFamily="18" charset="0"/>
                <a:cs typeface="Times New Roman" pitchFamily="18" charset="0"/>
              </a:rPr>
              <a:t>мати</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витяг</a:t>
            </a:r>
            <a:r>
              <a:rPr lang="ru-RU" sz="7200" b="1" dirty="0">
                <a:solidFill>
                  <a:srgbClr val="0000CC"/>
                </a:solidFill>
                <a:latin typeface="Times New Roman" pitchFamily="18" charset="0"/>
                <a:cs typeface="Times New Roman" pitchFamily="18" charset="0"/>
              </a:rPr>
              <a:t> про </a:t>
            </a:r>
            <a:r>
              <a:rPr lang="ru-RU" sz="7200" b="1" dirty="0" err="1">
                <a:solidFill>
                  <a:srgbClr val="0000CC"/>
                </a:solidFill>
                <a:latin typeface="Times New Roman" pitchFamily="18" charset="0"/>
                <a:cs typeface="Times New Roman" pitchFamily="18" charset="0"/>
              </a:rPr>
              <a:t>місце</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проживання</a:t>
            </a:r>
            <a:r>
              <a:rPr lang="ru-RU" sz="7200" b="1" dirty="0">
                <a:solidFill>
                  <a:srgbClr val="0000CC"/>
                </a:solidFill>
                <a:latin typeface="Times New Roman" pitchFamily="18" charset="0"/>
                <a:cs typeface="Times New Roman" pitchFamily="18" charset="0"/>
              </a:rPr>
              <a:t> (2 </a:t>
            </a:r>
            <a:r>
              <a:rPr lang="ru-RU" sz="7200" b="1" dirty="0" err="1">
                <a:solidFill>
                  <a:srgbClr val="0000CC"/>
                </a:solidFill>
                <a:latin typeface="Times New Roman" pitchFamily="18" charset="0"/>
                <a:cs typeface="Times New Roman" pitchFamily="18" charset="0"/>
              </a:rPr>
              <a:t>екз</a:t>
            </a:r>
            <a:r>
              <a:rPr lang="ru-RU" sz="7200" b="1" dirty="0">
                <a:solidFill>
                  <a:srgbClr val="0000CC"/>
                </a:solidFill>
                <a:latin typeface="Times New Roman" pitchFamily="18" charset="0"/>
                <a:cs typeface="Times New Roman" pitchFamily="18" charset="0"/>
              </a:rPr>
              <a:t>.); </a:t>
            </a:r>
          </a:p>
          <a:p>
            <a:r>
              <a:rPr lang="ru-RU" sz="7200" b="1" dirty="0" smtClean="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оригінал</a:t>
            </a:r>
            <a:r>
              <a:rPr lang="ru-RU" sz="7200" b="1" dirty="0">
                <a:solidFill>
                  <a:srgbClr val="0000CC"/>
                </a:solidFill>
                <a:latin typeface="Times New Roman" pitchFamily="18" charset="0"/>
                <a:cs typeface="Times New Roman" pitchFamily="18" charset="0"/>
              </a:rPr>
              <a:t> та </a:t>
            </a:r>
            <a:r>
              <a:rPr lang="ru-RU" sz="7200" b="1" dirty="0" err="1">
                <a:solidFill>
                  <a:srgbClr val="0000CC"/>
                </a:solidFill>
                <a:latin typeface="Times New Roman" pitchFamily="18" charset="0"/>
                <a:cs typeface="Times New Roman" pitchFamily="18" charset="0"/>
              </a:rPr>
              <a:t>копія</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довідки</a:t>
            </a:r>
            <a:r>
              <a:rPr lang="ru-RU" sz="7200" b="1" dirty="0">
                <a:solidFill>
                  <a:srgbClr val="0000CC"/>
                </a:solidFill>
                <a:latin typeface="Times New Roman" pitchFamily="18" charset="0"/>
                <a:cs typeface="Times New Roman" pitchFamily="18" charset="0"/>
              </a:rPr>
              <a:t> про </a:t>
            </a:r>
            <a:r>
              <a:rPr lang="ru-RU" sz="7200" b="1" dirty="0" err="1">
                <a:solidFill>
                  <a:srgbClr val="0000CC"/>
                </a:solidFill>
                <a:latin typeface="Times New Roman" pitchFamily="18" charset="0"/>
                <a:cs typeface="Times New Roman" pitchFamily="18" charset="0"/>
              </a:rPr>
              <a:t>присвоєння</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індивідуального</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податкового</a:t>
            </a:r>
            <a:r>
              <a:rPr lang="ru-RU" sz="7200" b="1" dirty="0">
                <a:solidFill>
                  <a:srgbClr val="0000CC"/>
                </a:solidFill>
                <a:latin typeface="Times New Roman" pitchFamily="18" charset="0"/>
                <a:cs typeface="Times New Roman" pitchFamily="18" charset="0"/>
              </a:rPr>
              <a:t> номера (2 </a:t>
            </a:r>
            <a:r>
              <a:rPr lang="ru-RU" sz="7200" b="1" dirty="0" err="1">
                <a:solidFill>
                  <a:srgbClr val="0000CC"/>
                </a:solidFill>
                <a:latin typeface="Times New Roman" pitchFamily="18" charset="0"/>
                <a:cs typeface="Times New Roman" pitchFamily="18" charset="0"/>
              </a:rPr>
              <a:t>екз</a:t>
            </a:r>
            <a:r>
              <a:rPr lang="ru-RU" sz="7200" b="1" dirty="0">
                <a:solidFill>
                  <a:srgbClr val="0000CC"/>
                </a:solidFill>
                <a:latin typeface="Times New Roman" pitchFamily="18" charset="0"/>
                <a:cs typeface="Times New Roman" pitchFamily="18" charset="0"/>
              </a:rPr>
              <a:t>.); </a:t>
            </a:r>
          </a:p>
          <a:p>
            <a:pPr lvl="0"/>
            <a:r>
              <a:rPr lang="uk-UA" sz="7200" b="1" dirty="0">
                <a:solidFill>
                  <a:srgbClr val="0000CC"/>
                </a:solidFill>
                <a:latin typeface="Times New Roman" panose="02020603050405020304" pitchFamily="18" charset="0"/>
                <a:cs typeface="Times New Roman" panose="02020603050405020304" pitchFamily="18" charset="0"/>
              </a:rPr>
              <a:t>оригінал та копія військового квитка або посвідчення про приписку  – для військовозобов’язаних (тільки для денної форми здобуття освіти);</a:t>
            </a:r>
            <a:endParaRPr lang="ru-RU" sz="72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оригінал та копія диплома бакалавра, спеціаліста, магістра і додатка до нього;</a:t>
            </a:r>
            <a:endParaRPr lang="ru-RU" sz="72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оригінал та копія екзаменаційного листка, інформаційна картка (роздруківка з отриманими балами про результати МТНК);</a:t>
            </a:r>
            <a:endParaRPr lang="ru-RU" sz="72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чотири кольорові фотокартки розміром 3 × 4 см.</a:t>
            </a:r>
            <a:endParaRPr lang="ru-RU" sz="7200" b="1" dirty="0">
              <a:solidFill>
                <a:srgbClr val="0000CC"/>
              </a:solidFill>
              <a:latin typeface="Times New Roman" panose="02020603050405020304" pitchFamily="18" charset="0"/>
              <a:cs typeface="Times New Roman" panose="02020603050405020304" pitchFamily="18" charset="0"/>
            </a:endParaRPr>
          </a:p>
          <a:p>
            <a:pPr marL="0" indent="0">
              <a:buNone/>
            </a:pPr>
            <a:r>
              <a:rPr lang="ru-RU" sz="7200" dirty="0" smtClean="0">
                <a:solidFill>
                  <a:srgbClr val="C00000"/>
                </a:solidFill>
                <a:latin typeface="Times New Roman" pitchFamily="18" charset="0"/>
                <a:cs typeface="Times New Roman" pitchFamily="18" charset="0"/>
              </a:rPr>
              <a:t>     </a:t>
            </a:r>
            <a:r>
              <a:rPr lang="ru-RU" sz="7200" dirty="0" err="1" smtClean="0">
                <a:solidFill>
                  <a:srgbClr val="C00000"/>
                </a:solidFill>
                <a:latin typeface="Times New Roman" pitchFamily="18" charset="0"/>
                <a:cs typeface="Times New Roman" pitchFamily="18" charset="0"/>
              </a:rPr>
              <a:t>Крім</a:t>
            </a:r>
            <a:r>
              <a:rPr lang="ru-RU" sz="7200" dirty="0" smtClean="0">
                <a:solidFill>
                  <a:srgbClr val="C00000"/>
                </a:solidFill>
                <a:latin typeface="Times New Roman" pitchFamily="18" charset="0"/>
                <a:cs typeface="Times New Roman" pitchFamily="18" charset="0"/>
              </a:rPr>
              <a:t> </a:t>
            </a:r>
            <a:r>
              <a:rPr lang="ru-RU" sz="7200" dirty="0">
                <a:solidFill>
                  <a:srgbClr val="C00000"/>
                </a:solidFill>
                <a:latin typeface="Times New Roman" pitchFamily="18" charset="0"/>
                <a:cs typeface="Times New Roman" pitchFamily="18" charset="0"/>
              </a:rPr>
              <a:t>того, </a:t>
            </a:r>
            <a:r>
              <a:rPr lang="ru-RU" sz="7200" dirty="0" err="1">
                <a:solidFill>
                  <a:srgbClr val="C00000"/>
                </a:solidFill>
                <a:latin typeface="Times New Roman" pitchFamily="18" charset="0"/>
                <a:cs typeface="Times New Roman" pitchFamily="18" charset="0"/>
              </a:rPr>
              <a:t>абітурієнти</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зобов’язані</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підписати</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власну</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заяву</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роздруковану</a:t>
            </a:r>
            <a:r>
              <a:rPr lang="ru-RU" sz="7200" dirty="0">
                <a:solidFill>
                  <a:srgbClr val="C00000"/>
                </a:solidFill>
                <a:latin typeface="Times New Roman" pitchFamily="18" charset="0"/>
                <a:cs typeface="Times New Roman" pitchFamily="18" charset="0"/>
              </a:rPr>
              <a:t> </a:t>
            </a:r>
            <a:r>
              <a:rPr lang="ru-RU" sz="7200" dirty="0" err="1" smtClean="0">
                <a:solidFill>
                  <a:srgbClr val="C00000"/>
                </a:solidFill>
                <a:latin typeface="Times New Roman" pitchFamily="18" charset="0"/>
                <a:cs typeface="Times New Roman" pitchFamily="18" charset="0"/>
              </a:rPr>
              <a:t>Приймальною</a:t>
            </a:r>
            <a:r>
              <a:rPr lang="ru-RU" sz="7200" dirty="0" smtClean="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комісією</a:t>
            </a:r>
            <a:r>
              <a:rPr lang="ru-RU" sz="7200" dirty="0">
                <a:solidFill>
                  <a:srgbClr val="C00000"/>
                </a:solidFill>
                <a:latin typeface="Times New Roman" pitchFamily="18" charset="0"/>
                <a:cs typeface="Times New Roman" pitchFamily="18" charset="0"/>
              </a:rPr>
              <a:t> ДДМА. </a:t>
            </a:r>
            <a:endParaRPr lang="ru-RU" sz="7200" dirty="0" smtClean="0">
              <a:solidFill>
                <a:srgbClr val="C00000"/>
              </a:solidFill>
              <a:latin typeface="Times New Roman" pitchFamily="18" charset="0"/>
              <a:cs typeface="Times New Roman" pitchFamily="18" charset="0"/>
            </a:endParaRPr>
          </a:p>
          <a:p>
            <a:pPr marL="0" indent="0" algn="just">
              <a:buNone/>
            </a:pPr>
            <a:r>
              <a:rPr lang="ru-RU" sz="7200" b="1" dirty="0" smtClean="0">
                <a:solidFill>
                  <a:srgbClr val="C00000"/>
                </a:solidFill>
                <a:latin typeface="Times New Roman" pitchFamily="18" charset="0"/>
                <a:cs typeface="Times New Roman" pitchFamily="18" charset="0"/>
              </a:rPr>
              <a:t>     У </a:t>
            </a:r>
            <a:r>
              <a:rPr lang="ru-RU" sz="7200" b="1" dirty="0">
                <a:solidFill>
                  <a:srgbClr val="C00000"/>
                </a:solidFill>
                <a:latin typeface="Times New Roman" pitchFamily="18" charset="0"/>
                <a:cs typeface="Times New Roman" pitchFamily="18" charset="0"/>
              </a:rPr>
              <a:t>2022 </a:t>
            </a:r>
            <a:r>
              <a:rPr lang="ru-RU" sz="7200" b="1" dirty="0" err="1">
                <a:solidFill>
                  <a:srgbClr val="C00000"/>
                </a:solidFill>
                <a:latin typeface="Times New Roman" pitchFamily="18" charset="0"/>
                <a:cs typeface="Times New Roman" pitchFamily="18" charset="0"/>
              </a:rPr>
              <a:t>році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вступники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можуть</a:t>
            </a:r>
            <a:r>
              <a:rPr lang="ru-RU" sz="7200" b="1" dirty="0">
                <a:solidFill>
                  <a:srgbClr val="C00000"/>
                </a:solidFill>
                <a:latin typeface="Times New Roman" pitchFamily="18" charset="0"/>
                <a:cs typeface="Times New Roman" pitchFamily="18" charset="0"/>
              </a:rPr>
              <a:t> подати </a:t>
            </a:r>
            <a:r>
              <a:rPr lang="ru-RU" sz="7200" b="1" dirty="0" err="1">
                <a:solidFill>
                  <a:srgbClr val="C00000"/>
                </a:solidFill>
                <a:latin typeface="Times New Roman" pitchFamily="18" charset="0"/>
                <a:cs typeface="Times New Roman" pitchFamily="18" charset="0"/>
              </a:rPr>
              <a:t>документи</a:t>
            </a:r>
            <a:r>
              <a:rPr lang="ru-RU" sz="7200" b="1" dirty="0">
                <a:solidFill>
                  <a:srgbClr val="C00000"/>
                </a:solidFill>
                <a:latin typeface="Times New Roman" pitchFamily="18" charset="0"/>
                <a:cs typeface="Times New Roman" pitchFamily="18" charset="0"/>
              </a:rPr>
              <a:t> до ДДМА через </a:t>
            </a:r>
            <a:r>
              <a:rPr lang="ru-RU" sz="7200" b="1" dirty="0" err="1">
                <a:solidFill>
                  <a:srgbClr val="C00000"/>
                </a:solidFill>
                <a:latin typeface="Times New Roman" pitchFamily="18" charset="0"/>
                <a:cs typeface="Times New Roman" pitchFamily="18" charset="0"/>
              </a:rPr>
              <a:t>електронну</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пошту</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Надсилати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скановані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копії</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необхідно</a:t>
            </a:r>
            <a:r>
              <a:rPr lang="ru-RU" sz="7200" b="1" dirty="0">
                <a:solidFill>
                  <a:srgbClr val="C00000"/>
                </a:solidFill>
                <a:latin typeface="Times New Roman" pitchFamily="18" charset="0"/>
                <a:cs typeface="Times New Roman" pitchFamily="18" charset="0"/>
              </a:rPr>
              <a:t>, з </a:t>
            </a:r>
            <a:r>
              <a:rPr lang="ru-RU" sz="7200" b="1" dirty="0" err="1">
                <a:solidFill>
                  <a:srgbClr val="C00000"/>
                </a:solidFill>
                <a:latin typeface="Times New Roman" pitchFamily="18" charset="0"/>
                <a:cs typeface="Times New Roman" pitchFamily="18" charset="0"/>
              </a:rPr>
              <a:t>накладанням</a:t>
            </a:r>
            <a:r>
              <a:rPr lang="ru-RU" sz="7200" b="1" dirty="0">
                <a:solidFill>
                  <a:srgbClr val="C00000"/>
                </a:solidFill>
                <a:latin typeface="Times New Roman" pitchFamily="18" charset="0"/>
                <a:cs typeface="Times New Roman" pitchFamily="18" charset="0"/>
              </a:rPr>
              <a:t> на </a:t>
            </a:r>
            <a:r>
              <a:rPr lang="ru-RU" sz="7200" b="1" dirty="0" err="1">
                <a:solidFill>
                  <a:srgbClr val="C00000"/>
                </a:solidFill>
                <a:latin typeface="Times New Roman" pitchFamily="18" charset="0"/>
                <a:cs typeface="Times New Roman" pitchFamily="18" charset="0"/>
              </a:rPr>
              <a:t>відповідні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файли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кваліфікованого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електронного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підпису</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вступника</a:t>
            </a:r>
            <a:r>
              <a:rPr lang="ru-RU" sz="7200" b="1" dirty="0">
                <a:solidFill>
                  <a:srgbClr val="C00000"/>
                </a:solidFill>
                <a:latin typeface="Times New Roman" pitchFamily="18" charset="0"/>
                <a:cs typeface="Times New Roman" pitchFamily="18" charset="0"/>
              </a:rPr>
              <a:t>, на </a:t>
            </a:r>
            <a:r>
              <a:rPr lang="ru-RU" sz="7200" b="1" dirty="0" err="1">
                <a:solidFill>
                  <a:srgbClr val="C00000"/>
                </a:solidFill>
                <a:latin typeface="Times New Roman" pitchFamily="18" charset="0"/>
                <a:cs typeface="Times New Roman" pitchFamily="18" charset="0"/>
              </a:rPr>
              <a:t>електронну</a:t>
            </a:r>
            <a:r>
              <a:rPr lang="ru-RU" sz="7200" b="1" dirty="0">
                <a:solidFill>
                  <a:srgbClr val="C00000"/>
                </a:solidFill>
                <a:latin typeface="Times New Roman" pitchFamily="18" charset="0"/>
                <a:cs typeface="Times New Roman" pitchFamily="18" charset="0"/>
              </a:rPr>
              <a:t> адресу </a:t>
            </a:r>
            <a:r>
              <a:rPr lang="ru-RU" sz="7200" b="1" dirty="0" err="1">
                <a:solidFill>
                  <a:srgbClr val="C00000"/>
                </a:solidFill>
                <a:latin typeface="Times New Roman" pitchFamily="18" charset="0"/>
                <a:cs typeface="Times New Roman" pitchFamily="18" charset="0"/>
              </a:rPr>
              <a:t>Приймальної</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комісії</a:t>
            </a:r>
            <a:r>
              <a:rPr lang="ru-RU" sz="7200" b="1" dirty="0">
                <a:solidFill>
                  <a:srgbClr val="C00000"/>
                </a:solidFill>
                <a:latin typeface="Times New Roman" pitchFamily="18" charset="0"/>
                <a:cs typeface="Times New Roman" pitchFamily="18" charset="0"/>
              </a:rPr>
              <a:t> ДДМА (</a:t>
            </a:r>
            <a:r>
              <a:rPr lang="ru-RU" sz="7200" b="1" dirty="0">
                <a:solidFill>
                  <a:srgbClr val="0066FF"/>
                </a:solidFill>
                <a:latin typeface="Times New Roman" pitchFamily="18" charset="0"/>
                <a:cs typeface="Times New Roman" pitchFamily="18" charset="0"/>
              </a:rPr>
              <a:t>pk.ddma.1952@gmail.com</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Якщо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впродовж</a:t>
            </a:r>
            <a:r>
              <a:rPr lang="ru-RU" sz="7200" b="1" dirty="0">
                <a:solidFill>
                  <a:srgbClr val="C00000"/>
                </a:solidFill>
                <a:latin typeface="Times New Roman" pitchFamily="18" charset="0"/>
                <a:cs typeface="Times New Roman" pitchFamily="18" charset="0"/>
              </a:rPr>
              <a:t> </a:t>
            </a:r>
            <a:r>
              <a:rPr lang="ru-RU" sz="7200" b="1" dirty="0" smtClean="0">
                <a:solidFill>
                  <a:srgbClr val="C00000"/>
                </a:solidFill>
                <a:latin typeface="Times New Roman" pitchFamily="18" charset="0"/>
                <a:cs typeface="Times New Roman" pitchFamily="18" charset="0"/>
              </a:rPr>
              <a:t>90 </a:t>
            </a:r>
            <a:r>
              <a:rPr lang="ru-RU" sz="7200" b="1" dirty="0" err="1">
                <a:solidFill>
                  <a:srgbClr val="C00000"/>
                </a:solidFill>
                <a:latin typeface="Times New Roman" pitchFamily="18" charset="0"/>
                <a:cs typeface="Times New Roman" pitchFamily="18" charset="0"/>
              </a:rPr>
              <a:t>календарних</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днів</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після</a:t>
            </a:r>
            <a:r>
              <a:rPr lang="ru-RU" sz="7200" b="1" dirty="0">
                <a:solidFill>
                  <a:srgbClr val="C00000"/>
                </a:solidFill>
                <a:latin typeface="Times New Roman" pitchFamily="18" charset="0"/>
                <a:cs typeface="Times New Roman" pitchFamily="18" charset="0"/>
              </a:rPr>
              <a:t> початку </a:t>
            </a:r>
            <a:r>
              <a:rPr lang="ru-RU" sz="7200" b="1" dirty="0" err="1">
                <a:solidFill>
                  <a:srgbClr val="C00000"/>
                </a:solidFill>
                <a:latin typeface="Times New Roman" pitchFamily="18" charset="0"/>
                <a:cs typeface="Times New Roman" pitchFamily="18" charset="0"/>
              </a:rPr>
              <a:t>навчання</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вступником</a:t>
            </a:r>
            <a:r>
              <a:rPr lang="ru-RU" sz="7200" b="1" dirty="0">
                <a:solidFill>
                  <a:srgbClr val="C00000"/>
                </a:solidFill>
                <a:latin typeface="Times New Roman" pitchFamily="18" charset="0"/>
                <a:cs typeface="Times New Roman" pitchFamily="18" charset="0"/>
              </a:rPr>
              <a:t> не буде </a:t>
            </a:r>
            <a:r>
              <a:rPr lang="ru-RU" sz="7200" b="1" dirty="0" err="1">
                <a:solidFill>
                  <a:srgbClr val="C00000"/>
                </a:solidFill>
                <a:latin typeface="Times New Roman" pitchFamily="18" charset="0"/>
                <a:cs typeface="Times New Roman" pitchFamily="18" charset="0"/>
              </a:rPr>
              <a:t>надано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оригінали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документів</a:t>
            </a:r>
            <a:r>
              <a:rPr lang="ru-RU" sz="7200" b="1" dirty="0">
                <a:solidFill>
                  <a:srgbClr val="C00000"/>
                </a:solidFill>
                <a:latin typeface="Times New Roman" pitchFamily="18" charset="0"/>
                <a:cs typeface="Times New Roman" pitchFamily="18" charset="0"/>
              </a:rPr>
              <a:t>, то наказ про </a:t>
            </a:r>
            <a:r>
              <a:rPr lang="ru-RU" sz="7200" b="1" dirty="0" err="1">
                <a:solidFill>
                  <a:srgbClr val="C00000"/>
                </a:solidFill>
                <a:latin typeface="Times New Roman" pitchFamily="18" charset="0"/>
                <a:cs typeface="Times New Roman" pitchFamily="18" charset="0"/>
              </a:rPr>
              <a:t>зарахування</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такої</a:t>
            </a:r>
            <a:r>
              <a:rPr lang="ru-RU" sz="7200" b="1" dirty="0">
                <a:solidFill>
                  <a:srgbClr val="C00000"/>
                </a:solidFill>
                <a:latin typeface="Times New Roman" pitchFamily="18" charset="0"/>
                <a:cs typeface="Times New Roman" pitchFamily="18" charset="0"/>
              </a:rPr>
              <a:t> особи </a:t>
            </a:r>
            <a:r>
              <a:rPr lang="ru-RU" sz="7200" b="1" dirty="0" err="1">
                <a:solidFill>
                  <a:srgbClr val="C00000"/>
                </a:solidFill>
                <a:latin typeface="Times New Roman" pitchFamily="18" charset="0"/>
                <a:cs typeface="Times New Roman" pitchFamily="18" charset="0"/>
              </a:rPr>
              <a:t>скасовується</a:t>
            </a:r>
            <a:r>
              <a:rPr lang="ru-RU" sz="7200" b="1" dirty="0">
                <a:solidFill>
                  <a:srgbClr val="C00000"/>
                </a:solidFill>
                <a:latin typeface="Times New Roman" pitchFamily="18" charset="0"/>
                <a:cs typeface="Times New Roman" pitchFamily="18" charset="0"/>
              </a:rPr>
              <a:t>.</a:t>
            </a: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pic>
        <p:nvPicPr>
          <p:cNvPr id="2" name="Рисунок 1"/>
          <p:cNvPicPr>
            <a:picLocks noChangeAspect="1"/>
          </p:cNvPicPr>
          <p:nvPr/>
        </p:nvPicPr>
        <p:blipFill>
          <a:blip r:embed="rId3"/>
          <a:stretch>
            <a:fillRect/>
          </a:stretch>
        </p:blipFill>
        <p:spPr>
          <a:xfrm>
            <a:off x="1115616" y="404664"/>
            <a:ext cx="6734787" cy="6264695"/>
          </a:xfrm>
          <a:prstGeom prst="rect">
            <a:avLst/>
          </a:prstGeom>
        </p:spPr>
      </p:pic>
    </p:spTree>
    <p:extLst>
      <p:ext uri="{BB962C8B-B14F-4D97-AF65-F5344CB8AC3E}">
        <p14:creationId xmlns:p14="http://schemas.microsoft.com/office/powerpoint/2010/main" val="25925342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503" y="476672"/>
            <a:ext cx="7776863" cy="646331"/>
          </a:xfrm>
          <a:prstGeom prst="rect">
            <a:avLst/>
          </a:prstGeom>
          <a:noFill/>
        </p:spPr>
        <p:txBody>
          <a:bodyPr wrap="square" rtlCol="0">
            <a:spAutoFit/>
          </a:bodyPr>
          <a:lstStyle/>
          <a:p>
            <a:pPr algn="ctr"/>
            <a:r>
              <a:rPr lang="ru-RU" dirty="0" err="1" smtClean="0">
                <a:solidFill>
                  <a:prstClr val="white"/>
                </a:solidFill>
                <a:latin typeface="Times New Roman" pitchFamily="18" charset="0"/>
                <a:cs typeface="Times New Roman" pitchFamily="18" charset="0"/>
              </a:rPr>
              <a:t>Перелік</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спеціальностей</a:t>
            </a:r>
            <a:r>
              <a:rPr lang="ru-RU" dirty="0" smtClean="0">
                <a:solidFill>
                  <a:prstClr val="white"/>
                </a:solidFill>
                <a:latin typeface="Times New Roman" pitchFamily="18" charset="0"/>
                <a:cs typeface="Times New Roman" pitchFamily="18" charset="0"/>
              </a:rPr>
              <a:t> і </a:t>
            </a:r>
            <a:r>
              <a:rPr lang="ru-RU" dirty="0" err="1" smtClean="0">
                <a:solidFill>
                  <a:prstClr val="white"/>
                </a:solidFill>
                <a:latin typeface="Times New Roman" pitchFamily="18" charset="0"/>
                <a:cs typeface="Times New Roman" pitchFamily="18" charset="0"/>
              </a:rPr>
              <a:t>освітніх</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програм</a:t>
            </a:r>
            <a:r>
              <a:rPr lang="ru-RU" dirty="0" smtClean="0">
                <a:solidFill>
                  <a:prstClr val="white"/>
                </a:solidFill>
                <a:latin typeface="Times New Roman" pitchFamily="18" charset="0"/>
                <a:cs typeface="Times New Roman" pitchFamily="18" charset="0"/>
              </a:rPr>
              <a:t> для </a:t>
            </a:r>
            <a:r>
              <a:rPr lang="ru-RU" dirty="0" err="1" smtClean="0">
                <a:solidFill>
                  <a:prstClr val="white"/>
                </a:solidFill>
                <a:latin typeface="Times New Roman" pitchFamily="18" charset="0"/>
                <a:cs typeface="Times New Roman" pitchFamily="18" charset="0"/>
              </a:rPr>
              <a:t>подання</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заяв</a:t>
            </a:r>
            <a:r>
              <a:rPr lang="ru-RU" dirty="0" smtClean="0">
                <a:solidFill>
                  <a:prstClr val="white"/>
                </a:solidFill>
                <a:latin typeface="Times New Roman" pitchFamily="18" charset="0"/>
                <a:cs typeface="Times New Roman" pitchFamily="18" charset="0"/>
              </a:rPr>
              <a:t> та </a:t>
            </a:r>
            <a:r>
              <a:rPr lang="ru-RU" dirty="0" err="1" smtClean="0">
                <a:solidFill>
                  <a:prstClr val="white"/>
                </a:solidFill>
                <a:latin typeface="Times New Roman" pitchFamily="18" charset="0"/>
                <a:cs typeface="Times New Roman" pitchFamily="18" charset="0"/>
              </a:rPr>
              <a:t>документів</a:t>
            </a:r>
            <a:r>
              <a:rPr lang="ru-RU" dirty="0" smtClean="0">
                <a:solidFill>
                  <a:prstClr val="white"/>
                </a:solidFill>
                <a:latin typeface="Times New Roman" pitchFamily="18" charset="0"/>
                <a:cs typeface="Times New Roman" pitchFamily="18" charset="0"/>
              </a:rPr>
              <a:t>  </a:t>
            </a:r>
            <a:r>
              <a:rPr lang="ru-RU" dirty="0">
                <a:solidFill>
                  <a:prstClr val="white"/>
                </a:solidFill>
                <a:latin typeface="Times New Roman" pitchFamily="18" charset="0"/>
                <a:cs typeface="Times New Roman" pitchFamily="18" charset="0"/>
              </a:rPr>
              <a:t>до ДДМА на </a:t>
            </a:r>
            <a:r>
              <a:rPr lang="ru-RU" dirty="0" err="1">
                <a:solidFill>
                  <a:prstClr val="white"/>
                </a:solidFill>
                <a:latin typeface="Times New Roman" pitchFamily="18" charset="0"/>
                <a:cs typeface="Times New Roman" pitchFamily="18" charset="0"/>
              </a:rPr>
              <a:t>денну</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заочну</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форми</a:t>
            </a:r>
            <a:r>
              <a:rPr lang="ru-RU" dirty="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здобуття</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освти</a:t>
            </a:r>
            <a:r>
              <a:rPr lang="ru-RU" dirty="0" smtClean="0">
                <a:solidFill>
                  <a:prstClr val="white"/>
                </a:solidFill>
                <a:latin typeface="Times New Roman" pitchFamily="18" charset="0"/>
                <a:cs typeface="Times New Roman" pitchFamily="18" charset="0"/>
              </a:rPr>
              <a:t> у 2022 р.</a:t>
            </a:r>
            <a:endParaRPr lang="ru-RU" dirty="0">
              <a:solidFill>
                <a:prstClr val="white"/>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3" name="Рисунок 2"/>
          <p:cNvPicPr>
            <a:picLocks noChangeAspect="1"/>
          </p:cNvPicPr>
          <p:nvPr/>
        </p:nvPicPr>
        <p:blipFill>
          <a:blip r:embed="rId3"/>
          <a:stretch>
            <a:fillRect/>
          </a:stretch>
        </p:blipFill>
        <p:spPr>
          <a:xfrm>
            <a:off x="899592" y="1268760"/>
            <a:ext cx="7377009" cy="5454884"/>
          </a:xfrm>
          <a:prstGeom prst="rect">
            <a:avLst/>
          </a:prstGeom>
        </p:spPr>
      </p:pic>
    </p:spTree>
    <p:extLst>
      <p:ext uri="{BB962C8B-B14F-4D97-AF65-F5344CB8AC3E}">
        <p14:creationId xmlns:p14="http://schemas.microsoft.com/office/powerpoint/2010/main" val="173990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40000" lnSpcReduction="20000"/>
          </a:bodyPr>
          <a:lstStyle/>
          <a:p>
            <a:pPr algn="ctr">
              <a:lnSpc>
                <a:spcPct val="120000"/>
              </a:lnSpc>
              <a:buFontTx/>
              <a:buNone/>
            </a:pPr>
            <a:r>
              <a:rPr lang="ru-RU" sz="5000" b="1" dirty="0" smtClean="0">
                <a:solidFill>
                  <a:srgbClr val="0000CC"/>
                </a:solidFill>
                <a:latin typeface="Times New Roman" pitchFamily="18" charset="0"/>
                <a:cs typeface="Times New Roman" pitchFamily="18" charset="0"/>
              </a:rPr>
              <a:t>У </a:t>
            </a:r>
            <a:r>
              <a:rPr lang="ru-RU" sz="5000" b="1" dirty="0" err="1" smtClean="0">
                <a:solidFill>
                  <a:srgbClr val="0000CC"/>
                </a:solidFill>
                <a:latin typeface="Times New Roman" pitchFamily="18" charset="0"/>
                <a:cs typeface="Times New Roman" pitchFamily="18" charset="0"/>
              </a:rPr>
              <a:t>разі</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необхідності</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працівники</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Приймальної</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комісії</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допоможуть</a:t>
            </a:r>
            <a:r>
              <a:rPr lang="ru-RU" sz="5000" b="1" dirty="0" smtClean="0">
                <a:solidFill>
                  <a:srgbClr val="0000CC"/>
                </a:solidFill>
                <a:latin typeface="Times New Roman" pitchFamily="18" charset="0"/>
                <a:cs typeface="Times New Roman" pitchFamily="18" charset="0"/>
              </a:rPr>
              <a:t> вам у </a:t>
            </a:r>
            <a:r>
              <a:rPr lang="ru-RU" sz="5000" b="1" dirty="0" err="1" smtClean="0">
                <a:solidFill>
                  <a:srgbClr val="0000CC"/>
                </a:solidFill>
                <a:latin typeface="Times New Roman" pitchFamily="18" charset="0"/>
                <a:cs typeface="Times New Roman" pitchFamily="18" charset="0"/>
              </a:rPr>
              <a:t>вирішенні</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питань</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що</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стосуються</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вступу</a:t>
            </a:r>
            <a:r>
              <a:rPr lang="ru-RU" sz="5000" b="1" dirty="0" smtClean="0">
                <a:solidFill>
                  <a:srgbClr val="0000CC"/>
                </a:solidFill>
                <a:latin typeface="Times New Roman" pitchFamily="18" charset="0"/>
                <a:cs typeface="Times New Roman" pitchFamily="18" charset="0"/>
              </a:rPr>
              <a:t> до ДДМА </a:t>
            </a:r>
          </a:p>
          <a:p>
            <a:pPr algn="ctr">
              <a:lnSpc>
                <a:spcPct val="120000"/>
              </a:lnSpc>
              <a:buFontTx/>
              <a:buNone/>
            </a:pPr>
            <a:r>
              <a:rPr lang="ru-RU" sz="4500" b="1" dirty="0" err="1" smtClean="0">
                <a:solidFill>
                  <a:srgbClr val="0000CC"/>
                </a:solidFill>
                <a:latin typeface="Times New Roman" pitchFamily="18" charset="0"/>
                <a:cs typeface="Times New Roman" pitchFamily="18" charset="0"/>
              </a:rPr>
              <a:t>Донецька</a:t>
            </a:r>
            <a:r>
              <a:rPr lang="ru-RU" sz="4500" b="1" dirty="0" smtClean="0">
                <a:solidFill>
                  <a:srgbClr val="0000CC"/>
                </a:solidFill>
                <a:latin typeface="Times New Roman" pitchFamily="18" charset="0"/>
                <a:cs typeface="Times New Roman" pitchFamily="18" charset="0"/>
              </a:rPr>
              <a:t> область, м. </a:t>
            </a:r>
            <a:r>
              <a:rPr lang="ru-RU" sz="4500" b="1" dirty="0" err="1" smtClean="0">
                <a:solidFill>
                  <a:srgbClr val="0000CC"/>
                </a:solidFill>
                <a:latin typeface="Times New Roman" pitchFamily="18" charset="0"/>
                <a:cs typeface="Times New Roman" pitchFamily="18" charset="0"/>
              </a:rPr>
              <a:t>Краматорськ</a:t>
            </a:r>
            <a:r>
              <a:rPr lang="ru-RU" sz="4500" b="1" dirty="0" smtClean="0">
                <a:solidFill>
                  <a:srgbClr val="0000CC"/>
                </a:solidFill>
                <a:latin typeface="Times New Roman" pitchFamily="18" charset="0"/>
                <a:cs typeface="Times New Roman" pitchFamily="18" charset="0"/>
              </a:rPr>
              <a:t>, б-р. </a:t>
            </a:r>
            <a:r>
              <a:rPr lang="ru-RU" sz="4500" b="1" dirty="0" err="1" smtClean="0">
                <a:solidFill>
                  <a:srgbClr val="0000CC"/>
                </a:solidFill>
                <a:latin typeface="Times New Roman" pitchFamily="18" charset="0"/>
                <a:cs typeface="Times New Roman" pitchFamily="18" charset="0"/>
              </a:rPr>
              <a:t>Машинобудівників</a:t>
            </a:r>
            <a:r>
              <a:rPr lang="ru-RU" sz="4500" b="1" dirty="0" smtClean="0">
                <a:solidFill>
                  <a:srgbClr val="0000CC"/>
                </a:solidFill>
                <a:latin typeface="Times New Roman" pitchFamily="18" charset="0"/>
                <a:cs typeface="Times New Roman" pitchFamily="18" charset="0"/>
              </a:rPr>
              <a:t>, 39,  2-й корпус ДДМА, </a:t>
            </a:r>
            <a:r>
              <a:rPr lang="ru-RU" sz="4500" b="1" dirty="0" err="1" smtClean="0">
                <a:solidFill>
                  <a:srgbClr val="0000CC"/>
                </a:solidFill>
                <a:latin typeface="Times New Roman" pitchFamily="18" charset="0"/>
                <a:cs typeface="Times New Roman" pitchFamily="18" charset="0"/>
              </a:rPr>
              <a:t>каб</a:t>
            </a:r>
            <a:r>
              <a:rPr lang="ru-RU" sz="4500" b="1" dirty="0" smtClean="0">
                <a:solidFill>
                  <a:srgbClr val="0000CC"/>
                </a:solidFill>
                <a:latin typeface="Times New Roman" pitchFamily="18" charset="0"/>
                <a:cs typeface="Times New Roman" pitchFamily="18" charset="0"/>
              </a:rPr>
              <a:t>. 2214, 2216 </a:t>
            </a:r>
          </a:p>
          <a:p>
            <a:pPr algn="ctr">
              <a:lnSpc>
                <a:spcPct val="120000"/>
              </a:lnSpc>
              <a:buFontTx/>
              <a:buNone/>
            </a:pPr>
            <a:r>
              <a:rPr lang="ru-RU" sz="4500" b="1" dirty="0" err="1" smtClean="0">
                <a:solidFill>
                  <a:srgbClr val="0000CC"/>
                </a:solidFill>
                <a:latin typeface="Times New Roman" pitchFamily="18" charset="0"/>
                <a:cs typeface="Times New Roman" pitchFamily="18" charset="0"/>
              </a:rPr>
              <a:t>місто</a:t>
            </a:r>
            <a:r>
              <a:rPr lang="ru-RU" sz="4500" b="1" dirty="0" smtClean="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(0626) 41-69-38; </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Луцьк</a:t>
            </a:r>
            <a:r>
              <a:rPr lang="ru-RU" sz="4500" b="1" dirty="0">
                <a:solidFill>
                  <a:srgbClr val="0000CC"/>
                </a:solidFill>
                <a:latin typeface="Times New Roman" pitchFamily="18" charset="0"/>
                <a:cs typeface="Times New Roman" pitchFamily="18" charset="0"/>
              </a:rPr>
              <a:t>: +380952455537;</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ru-RU" sz="4500" b="1" dirty="0" smtClean="0">
              <a:solidFill>
                <a:srgbClr val="0000CC"/>
              </a:solidFill>
              <a:latin typeface="Times New Roman" pitchFamily="18" charset="0"/>
              <a:cs typeface="Times New Roman" pitchFamily="18" charset="0"/>
            </a:endParaRPr>
          </a:p>
          <a:p>
            <a:pPr algn="ctr">
              <a:lnSpc>
                <a:spcPct val="80000"/>
              </a:lnSpc>
              <a:buFontTx/>
              <a:buNone/>
            </a:pPr>
            <a:r>
              <a:rPr lang="ru-RU" sz="4500" b="1" dirty="0" err="1" smtClean="0">
                <a:solidFill>
                  <a:srgbClr val="0000CC"/>
                </a:solidFill>
                <a:latin typeface="Times New Roman" pitchFamily="18" charset="0"/>
                <a:cs typeface="Times New Roman" pitchFamily="18" charset="0"/>
              </a:rPr>
              <a:t>email</a:t>
            </a:r>
            <a:r>
              <a:rPr lang="ru-RU" sz="4500" b="1" dirty="0" smtClean="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smtClean="0">
                <a:solidFill>
                  <a:srgbClr val="0000CC"/>
                </a:solidFill>
                <a:latin typeface="Times New Roman" pitchFamily="18" charset="0"/>
                <a:cs typeface="Times New Roman" pitchFamily="18" charset="0"/>
              </a:rPr>
              <a:t> </a:t>
            </a:r>
          </a:p>
          <a:p>
            <a:pPr algn="ctr">
              <a:lnSpc>
                <a:spcPct val="80000"/>
              </a:lnSpc>
              <a:buFontTx/>
              <a:buNone/>
            </a:pPr>
            <a:r>
              <a:rPr lang="ru-RU" sz="4500" b="1" dirty="0" smtClean="0">
                <a:solidFill>
                  <a:srgbClr val="0000CC"/>
                </a:solidFill>
                <a:latin typeface="Times New Roman" pitchFamily="18" charset="0"/>
                <a:cs typeface="Times New Roman" pitchFamily="18" charset="0"/>
              </a:rPr>
              <a:t>Сайт </a:t>
            </a:r>
            <a:r>
              <a:rPr lang="ru-RU" sz="4500" b="1" dirty="0" err="1" smtClean="0">
                <a:solidFill>
                  <a:srgbClr val="0000CC"/>
                </a:solidFill>
                <a:latin typeface="Times New Roman" pitchFamily="18" charset="0"/>
                <a:cs typeface="Times New Roman" pitchFamily="18" charset="0"/>
              </a:rPr>
              <a:t>академії</a:t>
            </a:r>
            <a:r>
              <a:rPr lang="ru-RU" sz="4500" b="1" dirty="0" smtClean="0">
                <a:solidFill>
                  <a:srgbClr val="0000CC"/>
                </a:solidFill>
                <a:latin typeface="Times New Roman" pitchFamily="18" charset="0"/>
                <a:cs typeface="Times New Roman" pitchFamily="18" charset="0"/>
              </a:rPr>
              <a:t>: www.dgma.donetsk.</a:t>
            </a:r>
            <a:r>
              <a:rPr lang="en-US" sz="4500" b="1" dirty="0" err="1" smtClean="0">
                <a:solidFill>
                  <a:srgbClr val="0000CC"/>
                </a:solidFill>
                <a:latin typeface="Times New Roman" pitchFamily="18" charset="0"/>
                <a:cs typeface="Times New Roman" pitchFamily="18" charset="0"/>
              </a:rPr>
              <a:t>ua</a:t>
            </a:r>
            <a:r>
              <a:rPr lang="ru-RU" sz="4500" b="1" dirty="0" smtClean="0">
                <a:solidFill>
                  <a:srgbClr val="0000CC"/>
                </a:solidFill>
                <a:latin typeface="Times New Roman" pitchFamily="18" charset="0"/>
                <a:cs typeface="Times New Roman" pitchFamily="18" charset="0"/>
              </a:rPr>
              <a:t> </a:t>
            </a:r>
          </a:p>
          <a:p>
            <a:pPr>
              <a:lnSpc>
                <a:spcPct val="80000"/>
              </a:lnSpc>
            </a:pPr>
            <a:endParaRPr lang="ru-RU" sz="2000" dirty="0" smtClean="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2"/>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a:t>
            </a:r>
            <a:r>
              <a:rPr lang="uk-UA" sz="2800" b="1" dirty="0" smtClean="0">
                <a:solidFill>
                  <a:srgbClr val="0000CC"/>
                </a:solidFill>
                <a:latin typeface="Times New Roman" pitchFamily="18" charset="0"/>
              </a:rPr>
              <a:t>запрошуємо </a:t>
            </a:r>
            <a:r>
              <a:rPr lang="uk-UA" sz="2800" b="1" dirty="0">
                <a:solidFill>
                  <a:srgbClr val="0000CC"/>
                </a:solidFill>
                <a:latin typeface="Times New Roman" pitchFamily="18" charset="0"/>
              </a:rPr>
              <a:t>до </a:t>
            </a:r>
            <a:r>
              <a:rPr lang="uk-UA" sz="2800" b="1" dirty="0" smtClean="0">
                <a:solidFill>
                  <a:srgbClr val="0000CC"/>
                </a:solidFill>
                <a:latin typeface="Times New Roman" pitchFamily="18" charset="0"/>
              </a:rPr>
              <a:t>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338330" y="908720"/>
            <a:ext cx="8554150" cy="1739108"/>
          </a:xfrm>
        </p:spPr>
        <p:txBody>
          <a:bodyPr>
            <a:noAutofit/>
          </a:bodyPr>
          <a:lstStyle/>
          <a:p>
            <a:pPr marL="0" indent="442913" algn="just">
              <a:buNone/>
            </a:pPr>
            <a:r>
              <a:rPr lang="uk-UA" sz="2000" dirty="0" smtClean="0">
                <a:solidFill>
                  <a:srgbClr val="0000CC"/>
                </a:solidFill>
                <a:latin typeface="Times New Roman" panose="02020603050405020304" pitchFamily="18" charset="0"/>
                <a:cs typeface="Times New Roman" panose="02020603050405020304" pitchFamily="18" charset="0"/>
              </a:rPr>
              <a:t>У Вступній кампанії – 2022 року передбачене поняття «особливо небезпечна територія», до якої належить територія України, яка визнана тимчасово окупованою в умовах воєнного стану, територіальні громади, що розташовані в районі проведення воєнних (бойових) дій або які перебувають в тимчасовій окупації.</a:t>
            </a:r>
            <a:endParaRPr lang="uk-UA" sz="2000"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8330" y="2492896"/>
            <a:ext cx="8179308" cy="1631216"/>
          </a:xfrm>
          <a:prstGeom prst="rect">
            <a:avLst/>
          </a:prstGeom>
          <a:noFill/>
        </p:spPr>
        <p:txBody>
          <a:bodyPr wrap="square" rtlCol="0">
            <a:spAutoFit/>
          </a:bodyPr>
          <a:lstStyle/>
          <a:p>
            <a:pPr indent="536575" algn="just"/>
            <a:r>
              <a:rPr lang="uk-UA" sz="2000" dirty="0" smtClean="0">
                <a:solidFill>
                  <a:srgbClr val="0000CC"/>
                </a:solidFill>
                <a:latin typeface="Times New Roman" panose="02020603050405020304" pitchFamily="18" charset="0"/>
                <a:cs typeface="Times New Roman" panose="02020603050405020304" pitchFamily="18" charset="0"/>
              </a:rPr>
              <a:t>До списку входять 66 громад у Донецькій області, 51 – у Харківській, 7 – у Дніпропетровській, 37 – у Луганській, 52 – у Запорізькій, 49 – у Херсонській, 24 – у Миколаївській, 18 – у Сумській.</a:t>
            </a:r>
          </a:p>
          <a:p>
            <a:pPr indent="442913" algn="just"/>
            <a:r>
              <a:rPr lang="uk-UA" sz="2000" dirty="0" smtClean="0">
                <a:solidFill>
                  <a:srgbClr val="0000CC"/>
                </a:solidFill>
                <a:latin typeface="Times New Roman" panose="02020603050405020304" pitchFamily="18" charset="0"/>
                <a:cs typeface="Times New Roman" panose="02020603050405020304" pitchFamily="18" charset="0"/>
              </a:rPr>
              <a:t>Всі випускники-бакалаври 2022 року зазначених територіальних громад користуються спеціальними умовами вступу до магістратури. </a:t>
            </a:r>
            <a:endParaRPr lang="uk-UA" sz="2000" dirty="0" smtClean="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835696" y="408437"/>
            <a:ext cx="6372708" cy="400110"/>
          </a:xfrm>
          <a:prstGeom prst="rect">
            <a:avLst/>
          </a:prstGeom>
          <a:noFill/>
        </p:spPr>
        <p:txBody>
          <a:bodyPr wrap="square" rtlCol="0">
            <a:spAutoFit/>
          </a:bodyPr>
          <a:lstStyle/>
          <a:p>
            <a:pPr algn="r"/>
            <a:r>
              <a:rPr lang="uk-UA" sz="2000" b="1" dirty="0" smtClean="0">
                <a:solidFill>
                  <a:srgbClr val="0000CC"/>
                </a:solidFill>
                <a:latin typeface="Times New Roman" panose="02020603050405020304" pitchFamily="18" charset="0"/>
                <a:cs typeface="Times New Roman" panose="02020603050405020304" pitchFamily="18" charset="0"/>
              </a:rPr>
              <a:t>Поняття «Особливо небезпечна територія»</a:t>
            </a:r>
            <a:endParaRPr lang="uk-UA" sz="2000" b="1" dirty="0">
              <a:solidFill>
                <a:srgbClr val="0000CC"/>
              </a:solidFill>
              <a:latin typeface="Times New Roman" panose="02020603050405020304" pitchFamily="18" charset="0"/>
              <a:cs typeface="Times New Roman" panose="02020603050405020304" pitchFamily="18" charset="0"/>
            </a:endParaRPr>
          </a:p>
        </p:txBody>
      </p:sp>
      <p:sp>
        <p:nvSpPr>
          <p:cNvPr id="11" name="Объект 1"/>
          <p:cNvSpPr txBox="1">
            <a:spLocks/>
          </p:cNvSpPr>
          <p:nvPr/>
        </p:nvSpPr>
        <p:spPr>
          <a:xfrm>
            <a:off x="304822" y="4232004"/>
            <a:ext cx="8363272" cy="172819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536575" algn="just" fontAlgn="auto">
              <a:spcBef>
                <a:spcPts val="0"/>
              </a:spcBef>
              <a:spcAft>
                <a:spcPts val="0"/>
              </a:spcAft>
              <a:buFont typeface="Symbol" pitchFamily="18" charset="2"/>
              <a:buNone/>
            </a:pPr>
            <a:r>
              <a:rPr lang="uk-UA" sz="2000" dirty="0" smtClean="0">
                <a:solidFill>
                  <a:srgbClr val="0000CC"/>
                </a:solidFill>
                <a:latin typeface="Times New Roman" panose="02020603050405020304" pitchFamily="18" charset="0"/>
                <a:cs typeface="Times New Roman" panose="02020603050405020304" pitchFamily="18" charset="0"/>
              </a:rPr>
              <a:t>Спеціальними умовами щодо участі в конкурсному відборі під час вступу для здобуття освітнього ступеня магістра на підставі здобуття рівня бакалавра в 2022 році з такої самої спеціальності користуються особи, місце проживання яких зареєстровано (задекларовано) на особливо небезпечній території, в разі вступу до того самого закладу вищої освіти</a:t>
            </a:r>
            <a:r>
              <a:rPr lang="ru-RU" sz="2000" dirty="0" smtClean="0">
                <a:solidFill>
                  <a:srgbClr val="0000CC"/>
                </a:solidFill>
                <a:latin typeface="Times New Roman" panose="02020603050405020304" pitchFamily="18" charset="0"/>
                <a:cs typeface="Times New Roman" panose="02020603050405020304" pitchFamily="18" charset="0"/>
              </a:rPr>
              <a:t>. </a:t>
            </a:r>
          </a:p>
          <a:p>
            <a:pPr marL="0" indent="536575" algn="just" fontAlgn="auto">
              <a:spcBef>
                <a:spcPts val="0"/>
              </a:spcBef>
              <a:spcAft>
                <a:spcPts val="0"/>
              </a:spcAft>
              <a:buFont typeface="Symbol" pitchFamily="18" charset="2"/>
              <a:buNone/>
            </a:pPr>
            <a:endParaRPr lang="ru-RU" sz="2000"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745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925" y="334720"/>
            <a:ext cx="734481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2000" b="1" u="sng" dirty="0" smtClean="0">
                <a:solidFill>
                  <a:srgbClr val="0000CC"/>
                </a:solidFill>
                <a:latin typeface="Times New Roman" panose="02020603050405020304" pitchFamily="18" charset="0"/>
                <a:cs typeface="Times New Roman" panose="02020603050405020304" pitchFamily="18" charset="0"/>
              </a:rPr>
              <a:t>Вступ на бюджет бакалаврів, які закінчили ДДМА у 2022 році</a:t>
            </a:r>
            <a:endParaRPr lang="uk-UA" sz="2000" dirty="0">
              <a:solidFill>
                <a:srgbClr val="0000CC"/>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01702" y="3861048"/>
            <a:ext cx="8496944" cy="2862322"/>
          </a:xfrm>
          <a:prstGeom prst="rect">
            <a:avLst/>
          </a:prstGeom>
        </p:spPr>
        <p:txBody>
          <a:bodyPr wrap="square">
            <a:spAutoFit/>
          </a:bodyPr>
          <a:lstStyle/>
          <a:p>
            <a:pPr indent="263525" algn="just"/>
            <a:r>
              <a:rPr lang="ru-RU" sz="2000" dirty="0" smtClean="0">
                <a:solidFill>
                  <a:srgbClr val="0000CC"/>
                </a:solidFill>
                <a:latin typeface="Times New Roman" panose="02020603050405020304" pitchFamily="18" charset="0"/>
                <a:cs typeface="Times New Roman" panose="02020603050405020304" pitchFamily="18" charset="0"/>
              </a:rPr>
              <a:t>Для </a:t>
            </a:r>
            <a:r>
              <a:rPr lang="ru-RU" sz="2000" dirty="0" err="1">
                <a:solidFill>
                  <a:srgbClr val="0000CC"/>
                </a:solidFill>
                <a:latin typeface="Times New Roman" panose="02020603050405020304" pitchFamily="18" charset="0"/>
                <a:cs typeface="Times New Roman" panose="02020603050405020304" pitchFamily="18" charset="0"/>
              </a:rPr>
              <a:t>вступу</a:t>
            </a:r>
            <a:r>
              <a:rPr lang="ru-RU" sz="2000" dirty="0">
                <a:solidFill>
                  <a:srgbClr val="0000CC"/>
                </a:solidFill>
                <a:latin typeface="Times New Roman" panose="02020603050405020304" pitchFamily="18" charset="0"/>
                <a:cs typeface="Times New Roman" panose="02020603050405020304" pitchFamily="18" charset="0"/>
              </a:rPr>
              <a:t> на </a:t>
            </a:r>
            <a:r>
              <a:rPr lang="ru-RU" sz="2000" dirty="0" err="1">
                <a:solidFill>
                  <a:srgbClr val="0000CC"/>
                </a:solidFill>
                <a:latin typeface="Times New Roman" panose="02020603050405020304" pitchFamily="18" charset="0"/>
                <a:cs typeface="Times New Roman" panose="02020603050405020304" pitchFamily="18" charset="0"/>
              </a:rPr>
              <a:t>спеціальності</a:t>
            </a:r>
            <a:r>
              <a:rPr lang="ru-RU" sz="2000" dirty="0">
                <a:solidFill>
                  <a:srgbClr val="0000CC"/>
                </a:solidFill>
                <a:latin typeface="Times New Roman" panose="02020603050405020304" pitchFamily="18" charset="0"/>
                <a:cs typeface="Times New Roman" panose="02020603050405020304" pitchFamily="18" charset="0"/>
              </a:rPr>
              <a:t>: </a:t>
            </a:r>
            <a:endParaRPr lang="ru-RU" sz="2000" dirty="0" smtClean="0">
              <a:solidFill>
                <a:srgbClr val="0000CC"/>
              </a:solidFill>
              <a:latin typeface="Times New Roman" panose="02020603050405020304" pitchFamily="18" charset="0"/>
              <a:cs typeface="Times New Roman" panose="02020603050405020304" pitchFamily="18" charset="0"/>
            </a:endParaRPr>
          </a:p>
          <a:p>
            <a:pPr algn="just"/>
            <a:r>
              <a:rPr lang="ru-RU" sz="2000" b="1" dirty="0" smtClean="0">
                <a:solidFill>
                  <a:srgbClr val="0000CC"/>
                </a:solidFill>
                <a:latin typeface="Times New Roman" panose="02020603050405020304" pitchFamily="18" charset="0"/>
                <a:cs typeface="Times New Roman" panose="02020603050405020304" pitchFamily="18" charset="0"/>
              </a:rPr>
              <a:t>131 </a:t>
            </a:r>
            <a:r>
              <a:rPr lang="ru-RU" sz="2000" b="1" dirty="0" err="1">
                <a:solidFill>
                  <a:srgbClr val="0000CC"/>
                </a:solidFill>
                <a:latin typeface="Times New Roman" panose="02020603050405020304" pitchFamily="18" charset="0"/>
                <a:cs typeface="Times New Roman" panose="02020603050405020304" pitchFamily="18" charset="0"/>
              </a:rPr>
              <a:t>Прикладна</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механіка</a:t>
            </a:r>
            <a:r>
              <a:rPr lang="ru-RU" sz="2000" b="1" dirty="0">
                <a:solidFill>
                  <a:srgbClr val="0000CC"/>
                </a:solidFill>
                <a:latin typeface="Times New Roman" panose="02020603050405020304" pitchFamily="18" charset="0"/>
                <a:cs typeface="Times New Roman" panose="02020603050405020304" pitchFamily="18" charset="0"/>
              </a:rPr>
              <a:t>, 133 </a:t>
            </a:r>
            <a:r>
              <a:rPr lang="ru-RU" sz="2000" b="1" dirty="0" err="1">
                <a:solidFill>
                  <a:srgbClr val="0000CC"/>
                </a:solidFill>
                <a:latin typeface="Times New Roman" panose="02020603050405020304" pitchFamily="18" charset="0"/>
                <a:cs typeface="Times New Roman" panose="02020603050405020304" pitchFamily="18" charset="0"/>
              </a:rPr>
              <a:t>Галузеве</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smtClean="0">
                <a:solidFill>
                  <a:srgbClr val="0000CC"/>
                </a:solidFill>
                <a:latin typeface="Times New Roman" panose="02020603050405020304" pitchFamily="18" charset="0"/>
                <a:cs typeface="Times New Roman" panose="02020603050405020304" pitchFamily="18" charset="0"/>
              </a:rPr>
              <a:t>машинобудування</a:t>
            </a:r>
            <a:r>
              <a:rPr lang="ru-RU" sz="2000" b="1" dirty="0">
                <a:solidFill>
                  <a:srgbClr val="0000CC"/>
                </a:solidFill>
                <a:latin typeface="Times New Roman" panose="02020603050405020304" pitchFamily="18" charset="0"/>
                <a:cs typeface="Times New Roman" panose="02020603050405020304" pitchFamily="18" charset="0"/>
              </a:rPr>
              <a:t>, 136 </a:t>
            </a:r>
            <a:r>
              <a:rPr lang="ru-RU" sz="2000" b="1" dirty="0" err="1">
                <a:solidFill>
                  <a:srgbClr val="0000CC"/>
                </a:solidFill>
                <a:latin typeface="Times New Roman" panose="02020603050405020304" pitchFamily="18" charset="0"/>
                <a:cs typeface="Times New Roman" panose="02020603050405020304" pitchFamily="18" charset="0"/>
              </a:rPr>
              <a:t>Металургія</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smtClean="0">
                <a:solidFill>
                  <a:srgbClr val="0000CC"/>
                </a:solidFill>
                <a:latin typeface="Times New Roman" panose="02020603050405020304" pitchFamily="18" charset="0"/>
                <a:cs typeface="Times New Roman" panose="02020603050405020304" pitchFamily="18" charset="0"/>
              </a:rPr>
              <a:t>141 </a:t>
            </a:r>
            <a:r>
              <a:rPr lang="ru-RU" sz="2000" b="1" dirty="0" err="1" smtClean="0">
                <a:solidFill>
                  <a:srgbClr val="0000CC"/>
                </a:solidFill>
                <a:latin typeface="Times New Roman" panose="02020603050405020304" pitchFamily="18" charset="0"/>
                <a:cs typeface="Times New Roman" panose="02020603050405020304" pitchFamily="18" charset="0"/>
              </a:rPr>
              <a:t>Електроенергетика</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електротехніка</a:t>
            </a:r>
            <a:r>
              <a:rPr lang="ru-RU" sz="2000" b="1" dirty="0">
                <a:solidFill>
                  <a:srgbClr val="0000CC"/>
                </a:solidFill>
                <a:latin typeface="Times New Roman" panose="02020603050405020304" pitchFamily="18" charset="0"/>
                <a:cs typeface="Times New Roman" panose="02020603050405020304" pitchFamily="18" charset="0"/>
              </a:rPr>
              <a:t> та </a:t>
            </a:r>
            <a:r>
              <a:rPr lang="ru-RU" sz="2000" b="1" dirty="0" err="1">
                <a:solidFill>
                  <a:srgbClr val="0000CC"/>
                </a:solidFill>
                <a:latin typeface="Times New Roman" panose="02020603050405020304" pitchFamily="18" charset="0"/>
                <a:cs typeface="Times New Roman" panose="02020603050405020304" pitchFamily="18" charset="0"/>
              </a:rPr>
              <a:t>електромеханіка</a:t>
            </a:r>
            <a:r>
              <a:rPr lang="ru-RU" sz="2000" b="1" dirty="0">
                <a:solidFill>
                  <a:srgbClr val="0000CC"/>
                </a:solidFill>
                <a:latin typeface="Times New Roman" panose="02020603050405020304" pitchFamily="18" charset="0"/>
                <a:cs typeface="Times New Roman" panose="02020603050405020304" pitchFamily="18" charset="0"/>
              </a:rPr>
              <a:t>, 151 </a:t>
            </a:r>
            <a:r>
              <a:rPr lang="ru-RU" sz="2000" b="1" dirty="0" err="1">
                <a:solidFill>
                  <a:srgbClr val="0000CC"/>
                </a:solidFill>
                <a:latin typeface="Times New Roman" panose="02020603050405020304" pitchFamily="18" charset="0"/>
                <a:cs typeface="Times New Roman" panose="02020603050405020304" pitchFamily="18" charset="0"/>
              </a:rPr>
              <a:t>Автоматизація</a:t>
            </a:r>
            <a:r>
              <a:rPr lang="ru-RU" sz="2000" b="1" dirty="0">
                <a:solidFill>
                  <a:srgbClr val="0000CC"/>
                </a:solidFill>
                <a:latin typeface="Times New Roman" panose="02020603050405020304" pitchFamily="18" charset="0"/>
                <a:cs typeface="Times New Roman" panose="02020603050405020304" pitchFamily="18" charset="0"/>
              </a:rPr>
              <a:t> та </a:t>
            </a:r>
            <a:r>
              <a:rPr lang="ru-RU" sz="2000" b="1"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технології</a:t>
            </a:r>
            <a:r>
              <a:rPr lang="ru-RU" sz="2000" b="1" dirty="0">
                <a:solidFill>
                  <a:srgbClr val="0000CC"/>
                </a:solidFill>
                <a:latin typeface="Times New Roman" panose="02020603050405020304" pitchFamily="18" charset="0"/>
                <a:cs typeface="Times New Roman" panose="02020603050405020304" pitchFamily="18" charset="0"/>
              </a:rPr>
              <a:t>, 122 </a:t>
            </a:r>
            <a:r>
              <a:rPr lang="ru-RU" sz="2000" b="1" dirty="0" err="1">
                <a:solidFill>
                  <a:srgbClr val="0000CC"/>
                </a:solidFill>
                <a:latin typeface="Times New Roman" panose="02020603050405020304" pitchFamily="18" charset="0"/>
                <a:cs typeface="Times New Roman" panose="02020603050405020304" pitchFamily="18" charset="0"/>
              </a:rPr>
              <a:t>Комп’ютерні</a:t>
            </a:r>
            <a:r>
              <a:rPr lang="ru-RU" sz="2000" b="1" dirty="0">
                <a:solidFill>
                  <a:srgbClr val="0000CC"/>
                </a:solidFill>
                <a:latin typeface="Times New Roman" panose="02020603050405020304" pitchFamily="18" charset="0"/>
                <a:cs typeface="Times New Roman" panose="02020603050405020304" pitchFamily="18" charset="0"/>
              </a:rPr>
              <a:t> науки, 123 </a:t>
            </a:r>
            <a:r>
              <a:rPr lang="ru-RU" sz="2000" b="1" dirty="0" err="1">
                <a:solidFill>
                  <a:srgbClr val="0000CC"/>
                </a:solidFill>
                <a:latin typeface="Times New Roman" panose="02020603050405020304" pitchFamily="18" charset="0"/>
                <a:cs typeface="Times New Roman" panose="02020603050405020304" pitchFamily="18" charset="0"/>
              </a:rPr>
              <a:t>Комп’ютерна</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інженерія</a:t>
            </a:r>
            <a:r>
              <a:rPr lang="ru-RU" sz="2000" b="1" dirty="0">
                <a:solidFill>
                  <a:srgbClr val="0000CC"/>
                </a:solidFill>
                <a:latin typeface="Times New Roman" panose="02020603050405020304" pitchFamily="18" charset="0"/>
                <a:cs typeface="Times New Roman" panose="02020603050405020304" pitchFamily="18" charset="0"/>
              </a:rPr>
              <a:t>, 124 </a:t>
            </a:r>
            <a:r>
              <a:rPr lang="ru-RU" sz="2000" b="1" dirty="0" err="1">
                <a:solidFill>
                  <a:srgbClr val="0000CC"/>
                </a:solidFill>
                <a:latin typeface="Times New Roman" panose="02020603050405020304" pitchFamily="18" charset="0"/>
                <a:cs typeface="Times New Roman" panose="02020603050405020304" pitchFamily="18" charset="0"/>
              </a:rPr>
              <a:t>Системний</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аналіз</a:t>
            </a:r>
            <a:r>
              <a:rPr lang="ru-RU" sz="2000" b="1" dirty="0">
                <a:solidFill>
                  <a:srgbClr val="0000CC"/>
                </a:solidFill>
                <a:latin typeface="Times New Roman" panose="02020603050405020304" pitchFamily="18" charset="0"/>
                <a:cs typeface="Times New Roman" panose="02020603050405020304" pitchFamily="18" charset="0"/>
              </a:rPr>
              <a:t>, 126 </a:t>
            </a:r>
            <a:r>
              <a:rPr lang="ru-RU" sz="2000" b="1" dirty="0" err="1" smtClean="0">
                <a:solidFill>
                  <a:srgbClr val="0000CC"/>
                </a:solidFill>
                <a:latin typeface="Times New Roman" panose="02020603050405020304" pitchFamily="18" charset="0"/>
                <a:cs typeface="Times New Roman" panose="02020603050405020304" pitchFamily="18" charset="0"/>
              </a:rPr>
              <a:t>Інформаційні</a:t>
            </a:r>
            <a:r>
              <a:rPr lang="ru-RU" sz="2000" b="1" dirty="0" smtClean="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системи</a:t>
            </a:r>
            <a:r>
              <a:rPr lang="ru-RU" sz="2000" b="1" dirty="0">
                <a:solidFill>
                  <a:srgbClr val="0000CC"/>
                </a:solidFill>
                <a:latin typeface="Times New Roman" panose="02020603050405020304" pitchFamily="18" charset="0"/>
                <a:cs typeface="Times New Roman" panose="02020603050405020304" pitchFamily="18" charset="0"/>
              </a:rPr>
              <a:t> та </a:t>
            </a:r>
            <a:r>
              <a:rPr lang="ru-RU" sz="2000" b="1" dirty="0" err="1">
                <a:solidFill>
                  <a:srgbClr val="0000CC"/>
                </a:solidFill>
                <a:latin typeface="Times New Roman" panose="02020603050405020304" pitchFamily="18" charset="0"/>
                <a:cs typeface="Times New Roman" panose="02020603050405020304" pitchFamily="18" charset="0"/>
              </a:rPr>
              <a:t>технології</a:t>
            </a:r>
            <a:r>
              <a:rPr lang="ru-RU" sz="2000" b="1" dirty="0">
                <a:solidFill>
                  <a:srgbClr val="0000CC"/>
                </a:solidFill>
                <a:latin typeface="Times New Roman" panose="02020603050405020304" pitchFamily="18" charset="0"/>
                <a:cs typeface="Times New Roman" panose="02020603050405020304" pitchFamily="18" charset="0"/>
              </a:rPr>
              <a:t>, 232 </a:t>
            </a:r>
            <a:r>
              <a:rPr lang="ru-RU" sz="2000" b="1" dirty="0" err="1">
                <a:solidFill>
                  <a:srgbClr val="0000CC"/>
                </a:solidFill>
                <a:latin typeface="Times New Roman" panose="02020603050405020304" pitchFamily="18" charset="0"/>
                <a:cs typeface="Times New Roman" panose="02020603050405020304" pitchFamily="18" charset="0"/>
              </a:rPr>
              <a:t>Соціальне</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забезпечення</a:t>
            </a:r>
            <a:r>
              <a:rPr lang="ru-RU" sz="2000" b="1" dirty="0">
                <a:solidFill>
                  <a:srgbClr val="0000CC"/>
                </a:solidFill>
                <a:latin typeface="Times New Roman" panose="02020603050405020304" pitchFamily="18" charset="0"/>
                <a:cs typeface="Times New Roman" panose="02020603050405020304" pitchFamily="18" charset="0"/>
              </a:rPr>
              <a:t>, 102 </a:t>
            </a:r>
            <a:r>
              <a:rPr lang="ru-RU" sz="2000" b="1" dirty="0" err="1">
                <a:solidFill>
                  <a:srgbClr val="0000CC"/>
                </a:solidFill>
                <a:latin typeface="Times New Roman" panose="02020603050405020304" pitchFamily="18" charset="0"/>
                <a:cs typeface="Times New Roman" panose="02020603050405020304" pitchFamily="18" charset="0"/>
              </a:rPr>
              <a:t>Хімія</a:t>
            </a:r>
            <a:r>
              <a:rPr lang="ru-RU" sz="2000" b="1" dirty="0">
                <a:solidFill>
                  <a:srgbClr val="0000CC"/>
                </a:solidFill>
                <a:latin typeface="Times New Roman" panose="02020603050405020304" pitchFamily="18" charset="0"/>
                <a:cs typeface="Times New Roman" panose="02020603050405020304" pitchFamily="18" charset="0"/>
              </a:rPr>
              <a:t>, 014 </a:t>
            </a:r>
            <a:r>
              <a:rPr lang="ru-RU" sz="2000" b="1" dirty="0" err="1">
                <a:solidFill>
                  <a:srgbClr val="0000CC"/>
                </a:solidFill>
                <a:latin typeface="Times New Roman" panose="02020603050405020304" pitchFamily="18" charset="0"/>
                <a:cs typeface="Times New Roman" panose="02020603050405020304" pitchFamily="18" charset="0"/>
              </a:rPr>
              <a:t>Середня</a:t>
            </a:r>
            <a:r>
              <a:rPr lang="ru-RU" sz="2000" b="1" dirty="0">
                <a:solidFill>
                  <a:srgbClr val="0000CC"/>
                </a:solidFill>
                <a:latin typeface="Times New Roman" panose="02020603050405020304" pitchFamily="18" charset="0"/>
                <a:cs typeface="Times New Roman" panose="02020603050405020304" pitchFamily="18" charset="0"/>
              </a:rPr>
              <a:t> </a:t>
            </a:r>
            <a:r>
              <a:rPr lang="ru-RU" sz="2000" b="1" dirty="0" err="1">
                <a:solidFill>
                  <a:srgbClr val="0000CC"/>
                </a:solidFill>
                <a:latin typeface="Times New Roman" panose="02020603050405020304" pitchFamily="18" charset="0"/>
                <a:cs typeface="Times New Roman" panose="02020603050405020304" pitchFamily="18" charset="0"/>
              </a:rPr>
              <a:t>освіта</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зараховуються</a:t>
            </a:r>
            <a:r>
              <a:rPr lang="ru-RU" sz="2000" dirty="0" smtClean="0">
                <a:solidFill>
                  <a:srgbClr val="0000CC"/>
                </a:solidFill>
                <a:latin typeface="Times New Roman" panose="02020603050405020304" pitchFamily="18" charset="0"/>
                <a:cs typeface="Times New Roman" panose="02020603050405020304"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результати </a:t>
            </a:r>
            <a:r>
              <a:rPr lang="uk-UA" sz="2000" dirty="0">
                <a:solidFill>
                  <a:srgbClr val="0000CC"/>
                </a:solidFill>
                <a:latin typeface="Times New Roman" panose="02020603050405020304" pitchFamily="18" charset="0"/>
                <a:cs typeface="Times New Roman" panose="02020603050405020304" pitchFamily="18" charset="0"/>
              </a:rPr>
              <a:t>захисту кваліфікаційної (або </a:t>
            </a:r>
            <a:r>
              <a:rPr lang="uk-UA" sz="2000" dirty="0" smtClean="0">
                <a:solidFill>
                  <a:srgbClr val="0000CC"/>
                </a:solidFill>
                <a:latin typeface="Times New Roman" panose="02020603050405020304" pitchFamily="18" charset="0"/>
                <a:cs typeface="Times New Roman" panose="02020603050405020304" pitchFamily="18" charset="0"/>
              </a:rPr>
              <a:t>дипломної</a:t>
            </a:r>
            <a:r>
              <a:rPr lang="uk-UA" sz="2000" dirty="0">
                <a:solidFill>
                  <a:srgbClr val="0000CC"/>
                </a:solidFill>
                <a:latin typeface="Times New Roman" panose="02020603050405020304" pitchFamily="18" charset="0"/>
                <a:cs typeface="Times New Roman" panose="02020603050405020304" pitchFamily="18" charset="0"/>
              </a:rPr>
              <a:t>) бакалаврської роботи </a:t>
            </a:r>
            <a:r>
              <a:rPr lang="uk-UA" sz="2000" dirty="0" smtClean="0">
                <a:solidFill>
                  <a:srgbClr val="0000CC"/>
                </a:solidFill>
                <a:latin typeface="Times New Roman" panose="02020603050405020304" pitchFamily="18" charset="0"/>
                <a:cs typeface="Times New Roman" panose="02020603050405020304" pitchFamily="18" charset="0"/>
              </a:rPr>
              <a:t>в 2022 році. </a:t>
            </a:r>
            <a:endParaRPr lang="ru-RU" sz="2000" dirty="0">
              <a:solidFill>
                <a:srgbClr val="0000CC"/>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77704" y="1000199"/>
            <a:ext cx="8344940" cy="2554545"/>
          </a:xfrm>
          <a:prstGeom prst="rect">
            <a:avLst/>
          </a:prstGeom>
        </p:spPr>
        <p:txBody>
          <a:bodyPr wrap="square">
            <a:spAutoFit/>
          </a:bodyPr>
          <a:lstStyle/>
          <a:p>
            <a:pPr indent="263525" algn="just"/>
            <a:r>
              <a:rPr lang="uk-UA" sz="2000" dirty="0" smtClean="0">
                <a:solidFill>
                  <a:srgbClr val="0000CC"/>
                </a:solidFill>
                <a:latin typeface="Times New Roman" panose="02020603050405020304" pitchFamily="18" charset="0"/>
                <a:cs typeface="Times New Roman" panose="02020603050405020304" pitchFamily="18" charset="0"/>
              </a:rPr>
              <a:t>Для </a:t>
            </a:r>
            <a:r>
              <a:rPr lang="uk-UA" sz="2000" dirty="0">
                <a:solidFill>
                  <a:srgbClr val="0000CC"/>
                </a:solidFill>
                <a:latin typeface="Times New Roman" panose="02020603050405020304" pitchFamily="18" charset="0"/>
                <a:cs typeface="Times New Roman" panose="02020603050405020304" pitchFamily="18" charset="0"/>
              </a:rPr>
              <a:t>вступу на спеціальності: </a:t>
            </a:r>
          </a:p>
          <a:p>
            <a:pPr algn="just"/>
            <a:r>
              <a:rPr lang="uk-UA" sz="2000" b="1" dirty="0">
                <a:solidFill>
                  <a:srgbClr val="0000CC"/>
                </a:solidFill>
                <a:latin typeface="Times New Roman" panose="02020603050405020304" pitchFamily="18" charset="0"/>
                <a:cs typeface="Times New Roman" panose="02020603050405020304" pitchFamily="18" charset="0"/>
              </a:rPr>
              <a:t>051 Економіка, 052 Політологія, 071 Облік і оподаткування, 072 Фінанси, банківська справа та страхування, 073 Менеджмент, 075 Маркетинг, 076 Підприємництво, торгівля та біржова діяльність, 281 Публічне управління та адміністрування</a:t>
            </a:r>
            <a:r>
              <a:rPr lang="uk-UA" sz="2000" dirty="0">
                <a:solidFill>
                  <a:srgbClr val="0000CC"/>
                </a:solidFill>
                <a:latin typeface="Times New Roman" panose="02020603050405020304" pitchFamily="18" charset="0"/>
                <a:cs typeface="Times New Roman" panose="02020603050405020304"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зараховуються результати </a:t>
            </a:r>
            <a:r>
              <a:rPr lang="uk-UA" sz="2000" dirty="0">
                <a:solidFill>
                  <a:srgbClr val="0000CC"/>
                </a:solidFill>
                <a:latin typeface="Times New Roman" panose="02020603050405020304" pitchFamily="18" charset="0"/>
                <a:cs typeface="Times New Roman" panose="02020603050405020304" pitchFamily="18" charset="0"/>
              </a:rPr>
              <a:t>магістерського тесту навчальної </a:t>
            </a:r>
            <a:r>
              <a:rPr lang="uk-UA" sz="2000" dirty="0" smtClean="0">
                <a:solidFill>
                  <a:srgbClr val="0000CC"/>
                </a:solidFill>
                <a:latin typeface="Times New Roman" panose="02020603050405020304" pitchFamily="18" charset="0"/>
                <a:cs typeface="Times New Roman" panose="02020603050405020304" pitchFamily="18" charset="0"/>
              </a:rPr>
              <a:t>компетентності (якщо не складали МТНК тоді бал встановлюється рівний 100) та результати захисту кваліфікаційної (або дипломної) бакалаврської роботи в 2022 році.  </a:t>
            </a:r>
            <a:endParaRPr lang="uk-UA" sz="2000" u="sng"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77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925" y="334720"/>
            <a:ext cx="734481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2000" b="1" u="sng" dirty="0" smtClean="0">
                <a:solidFill>
                  <a:srgbClr val="0000CC"/>
                </a:solidFill>
                <a:latin typeface="Times New Roman" panose="02020603050405020304" pitchFamily="18" charset="0"/>
                <a:cs typeface="Times New Roman" panose="02020603050405020304" pitchFamily="18" charset="0"/>
              </a:rPr>
              <a:t>Вступ на бюджет бакалаврів, які закінчили ДДМА у 2022 році</a:t>
            </a:r>
            <a:endParaRPr lang="uk-UA" sz="2000" dirty="0">
              <a:solidFill>
                <a:srgbClr val="0000CC"/>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766065"/>
            <a:ext cx="8496944" cy="5940088"/>
          </a:xfrm>
          <a:prstGeom prst="rect">
            <a:avLst/>
          </a:prstGeom>
        </p:spPr>
        <p:txBody>
          <a:bodyPr wrap="square">
            <a:spAutoFit/>
          </a:bodyPr>
          <a:lstStyle/>
          <a:p>
            <a:pPr indent="263525" algn="just"/>
            <a:r>
              <a:rPr lang="ru-RU" sz="1900" dirty="0">
                <a:solidFill>
                  <a:srgbClr val="0000CC"/>
                </a:solidFill>
                <a:latin typeface="Times New Roman" panose="02020603050405020304" pitchFamily="18" charset="0"/>
                <a:cs typeface="Times New Roman" panose="02020603050405020304" pitchFamily="18" charset="0"/>
              </a:rPr>
              <a:t>Для </a:t>
            </a:r>
            <a:r>
              <a:rPr lang="ru-RU" sz="1900" dirty="0" err="1">
                <a:solidFill>
                  <a:srgbClr val="0000CC"/>
                </a:solidFill>
                <a:latin typeface="Times New Roman" panose="02020603050405020304" pitchFamily="18" charset="0"/>
                <a:cs typeface="Times New Roman" panose="02020603050405020304" pitchFamily="18" charset="0"/>
              </a:rPr>
              <a:t>вступу</a:t>
            </a:r>
            <a:r>
              <a:rPr lang="ru-RU" sz="1900" dirty="0">
                <a:solidFill>
                  <a:srgbClr val="0000CC"/>
                </a:solidFill>
                <a:latin typeface="Times New Roman" panose="02020603050405020304" pitchFamily="18" charset="0"/>
                <a:cs typeface="Times New Roman" panose="02020603050405020304" pitchFamily="18" charset="0"/>
              </a:rPr>
              <a:t> на </a:t>
            </a:r>
            <a:r>
              <a:rPr lang="ru-RU" sz="1900" dirty="0" err="1">
                <a:solidFill>
                  <a:srgbClr val="0000CC"/>
                </a:solidFill>
                <a:latin typeface="Times New Roman" panose="02020603050405020304" pitchFamily="18" charset="0"/>
                <a:cs typeface="Times New Roman" panose="02020603050405020304" pitchFamily="18" charset="0"/>
              </a:rPr>
              <a:t>бюджетне</a:t>
            </a:r>
            <a:r>
              <a:rPr lang="ru-RU" sz="1900" dirty="0">
                <a:solidFill>
                  <a:srgbClr val="0000CC"/>
                </a:solidFill>
                <a:latin typeface="Times New Roman" panose="02020603050405020304" pitchFamily="18" charset="0"/>
                <a:cs typeface="Times New Roman" panose="02020603050405020304" pitchFamily="18" charset="0"/>
              </a:rPr>
              <a:t> </a:t>
            </a:r>
            <a:r>
              <a:rPr lang="ru-RU" sz="1900" dirty="0" err="1">
                <a:solidFill>
                  <a:srgbClr val="0000CC"/>
                </a:solidFill>
                <a:latin typeface="Times New Roman" panose="02020603050405020304" pitchFamily="18" charset="0"/>
                <a:cs typeface="Times New Roman" panose="02020603050405020304" pitchFamily="18" charset="0"/>
              </a:rPr>
              <a:t>місце</a:t>
            </a:r>
            <a:r>
              <a:rPr lang="ru-RU" sz="1900" dirty="0">
                <a:solidFill>
                  <a:srgbClr val="0000CC"/>
                </a:solidFill>
                <a:latin typeface="Times New Roman" panose="02020603050405020304" pitchFamily="18" charset="0"/>
                <a:cs typeface="Times New Roman" panose="02020603050405020304" pitchFamily="18" charset="0"/>
              </a:rPr>
              <a:t> </a:t>
            </a:r>
            <a:r>
              <a:rPr lang="ru-RU" sz="1900" dirty="0" err="1">
                <a:solidFill>
                  <a:srgbClr val="0000CC"/>
                </a:solidFill>
                <a:latin typeface="Times New Roman" panose="02020603050405020304" pitchFamily="18" charset="0"/>
                <a:cs typeface="Times New Roman" panose="02020603050405020304" pitchFamily="18" charset="0"/>
              </a:rPr>
              <a:t>необхідно</a:t>
            </a:r>
            <a:r>
              <a:rPr lang="ru-RU" sz="1900" dirty="0">
                <a:solidFill>
                  <a:srgbClr val="0000CC"/>
                </a:solidFill>
                <a:latin typeface="Times New Roman" panose="02020603050405020304" pitchFamily="18" charset="0"/>
                <a:cs typeface="Times New Roman" panose="02020603050405020304" pitchFamily="18" charset="0"/>
              </a:rPr>
              <a:t>: </a:t>
            </a:r>
          </a:p>
          <a:p>
            <a:pPr indent="263525" algn="just"/>
            <a:r>
              <a:rPr lang="ru-RU" sz="1900" dirty="0" smtClean="0">
                <a:latin typeface="Times New Roman" panose="02020603050405020304" pitchFamily="18" charset="0"/>
                <a:cs typeface="Times New Roman" panose="02020603050405020304" pitchFamily="18" charset="0"/>
              </a:rPr>
              <a:t>1.Заповнити </a:t>
            </a:r>
            <a:r>
              <a:rPr lang="ru-RU" sz="1900" dirty="0">
                <a:latin typeface="Times New Roman" panose="02020603050405020304" pitchFamily="18" charset="0"/>
                <a:cs typeface="Times New Roman" panose="02020603050405020304" pitchFamily="18" charset="0"/>
              </a:rPr>
              <a:t>форму за </a:t>
            </a:r>
            <a:r>
              <a:rPr lang="ru-RU" sz="1900" dirty="0" err="1">
                <a:latin typeface="Times New Roman" panose="02020603050405020304" pitchFamily="18" charset="0"/>
                <a:cs typeface="Times New Roman" panose="02020603050405020304" pitchFamily="18" charset="0"/>
              </a:rPr>
              <a:t>посиланням</a:t>
            </a:r>
            <a:endParaRPr lang="ru-RU" sz="1900" dirty="0">
              <a:latin typeface="Times New Roman" panose="02020603050405020304" pitchFamily="18" charset="0"/>
              <a:cs typeface="Times New Roman" panose="02020603050405020304" pitchFamily="18" charset="0"/>
            </a:endParaRPr>
          </a:p>
          <a:p>
            <a:pPr indent="263525" algn="just"/>
            <a:r>
              <a:rPr lang="ru-RU" sz="1900" dirty="0">
                <a:solidFill>
                  <a:srgbClr val="0000CC"/>
                </a:solidFill>
                <a:latin typeface="Times New Roman" panose="02020603050405020304" pitchFamily="18" charset="0"/>
                <a:cs typeface="Times New Roman" panose="02020603050405020304" pitchFamily="18" charset="0"/>
                <a:hlinkClick r:id="rId3"/>
              </a:rPr>
              <a:t>https://</a:t>
            </a:r>
            <a:r>
              <a:rPr lang="ru-RU" sz="1900" dirty="0" smtClean="0">
                <a:solidFill>
                  <a:srgbClr val="0000CC"/>
                </a:solidFill>
                <a:latin typeface="Times New Roman" panose="02020603050405020304" pitchFamily="18" charset="0"/>
                <a:cs typeface="Times New Roman" panose="02020603050405020304" pitchFamily="18" charset="0"/>
                <a:hlinkClick r:id="rId3"/>
              </a:rPr>
              <a:t>forms.gle/kgd8MB1zrkrS3gcM8</a:t>
            </a:r>
            <a:endParaRPr lang="ru-RU" sz="1900" dirty="0" smtClean="0">
              <a:solidFill>
                <a:srgbClr val="0000CC"/>
              </a:solidFill>
              <a:latin typeface="Times New Roman" panose="02020603050405020304" pitchFamily="18" charset="0"/>
              <a:cs typeface="Times New Roman" panose="02020603050405020304" pitchFamily="18" charset="0"/>
            </a:endParaRPr>
          </a:p>
          <a:p>
            <a:pPr indent="263525" algn="just"/>
            <a:r>
              <a:rPr lang="ru-RU" sz="1900" dirty="0" smtClean="0">
                <a:latin typeface="Times New Roman" panose="02020603050405020304" pitchFamily="18" charset="0"/>
                <a:cs typeface="Times New Roman" panose="02020603050405020304" pitchFamily="18" charset="0"/>
              </a:rPr>
              <a:t>2.Відсканувати </a:t>
            </a:r>
            <a:r>
              <a:rPr lang="ru-RU" sz="1900" dirty="0" err="1">
                <a:latin typeface="Times New Roman" panose="02020603050405020304" pitchFamily="18" charset="0"/>
                <a:cs typeface="Times New Roman" panose="02020603050405020304" pitchFamily="18" charset="0"/>
              </a:rPr>
              <a:t>або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зробити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фотокопії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наступних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документів</a:t>
            </a:r>
            <a:r>
              <a:rPr lang="ru-RU" sz="1900" dirty="0">
                <a:latin typeface="Times New Roman" panose="02020603050405020304" pitchFamily="18" charset="0"/>
                <a:cs typeface="Times New Roman" panose="02020603050405020304" pitchFamily="18" charset="0"/>
              </a:rPr>
              <a:t>:</a:t>
            </a:r>
          </a:p>
          <a:p>
            <a:pPr marL="631825" indent="-188913" algn="just"/>
            <a:r>
              <a:rPr lang="ru-RU" sz="1900" dirty="0" smtClean="0">
                <a:latin typeface="Times New Roman" panose="02020603050405020304" pitchFamily="18" charset="0"/>
                <a:cs typeface="Times New Roman" panose="02020603050405020304" pitchFamily="18" charset="0"/>
              </a:rPr>
              <a:t>•диплома </a:t>
            </a:r>
            <a:r>
              <a:rPr lang="ru-RU" sz="1900" dirty="0">
                <a:latin typeface="Times New Roman" panose="02020603050405020304" pitchFamily="18" charset="0"/>
                <a:cs typeface="Times New Roman" panose="02020603050405020304" pitchFamily="18" charset="0"/>
              </a:rPr>
              <a:t>бакалавра (для </a:t>
            </a:r>
            <a:r>
              <a:rPr lang="ru-RU" sz="1900" dirty="0" err="1">
                <a:latin typeface="Times New Roman" panose="02020603050405020304" pitchFamily="18" charset="0"/>
                <a:cs typeface="Times New Roman" panose="02020603050405020304" pitchFamily="18" charset="0"/>
              </a:rPr>
              <a:t>випускників</a:t>
            </a:r>
            <a:r>
              <a:rPr lang="ru-RU" sz="1900" dirty="0">
                <a:latin typeface="Times New Roman" panose="02020603050405020304" pitchFamily="18" charset="0"/>
                <a:cs typeface="Times New Roman" panose="02020603050405020304" pitchFamily="18" charset="0"/>
              </a:rPr>
              <a:t> ДДМА  </a:t>
            </a:r>
            <a:r>
              <a:rPr lang="ru-RU" sz="1900" dirty="0" err="1">
                <a:latin typeface="Times New Roman" panose="02020603050405020304" pitchFamily="18" charset="0"/>
                <a:cs typeface="Times New Roman" panose="02020603050405020304" pitchFamily="18" charset="0"/>
              </a:rPr>
              <a:t>достатньо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вказати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серію</a:t>
            </a:r>
            <a:r>
              <a:rPr lang="ru-RU" sz="1900" dirty="0">
                <a:latin typeface="Times New Roman" panose="02020603050405020304" pitchFamily="18" charset="0"/>
                <a:cs typeface="Times New Roman" panose="02020603050405020304" pitchFamily="18" charset="0"/>
              </a:rPr>
              <a:t> та номер диплому) ;</a:t>
            </a:r>
          </a:p>
          <a:p>
            <a:pPr marL="631825" indent="-188913" algn="just"/>
            <a:r>
              <a:rPr lang="ru-RU" sz="1900" dirty="0" smtClean="0">
                <a:latin typeface="Times New Roman" panose="02020603050405020304" pitchFamily="18" charset="0"/>
                <a:cs typeface="Times New Roman" panose="02020603050405020304" pitchFamily="18" charset="0"/>
              </a:rPr>
              <a:t>•документа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що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посвідчує</a:t>
            </a:r>
            <a:r>
              <a:rPr lang="ru-RU" sz="1900" dirty="0">
                <a:latin typeface="Times New Roman" panose="02020603050405020304" pitchFamily="18" charset="0"/>
                <a:cs typeface="Times New Roman" panose="02020603050405020304" pitchFamily="18" charset="0"/>
              </a:rPr>
              <a:t> особу (паспорт);</a:t>
            </a:r>
          </a:p>
          <a:p>
            <a:pPr marL="631825" indent="-188913" algn="just"/>
            <a:r>
              <a:rPr lang="ru-RU" sz="1900" dirty="0" smtClean="0">
                <a:latin typeface="Times New Roman" panose="02020603050405020304" pitchFamily="18" charset="0"/>
                <a:cs typeface="Times New Roman" panose="02020603050405020304" pitchFamily="18" charset="0"/>
              </a:rPr>
              <a:t>•</a:t>
            </a:r>
            <a:r>
              <a:rPr lang="ru-RU" sz="1900" dirty="0" err="1" smtClean="0">
                <a:latin typeface="Times New Roman" panose="02020603050405020304" pitchFamily="18" charset="0"/>
                <a:cs typeface="Times New Roman" panose="02020603050405020304" pitchFamily="18" charset="0"/>
              </a:rPr>
              <a:t>довідки</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про </a:t>
            </a:r>
            <a:r>
              <a:rPr lang="ru-RU" sz="1900" dirty="0" err="1">
                <a:latin typeface="Times New Roman" panose="02020603050405020304" pitchFamily="18" charset="0"/>
                <a:cs typeface="Times New Roman" panose="02020603050405020304" pitchFamily="18" charset="0"/>
              </a:rPr>
              <a:t>реєстрацію</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місця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проживання</a:t>
            </a:r>
            <a:r>
              <a:rPr lang="ru-RU" sz="1900" dirty="0">
                <a:latin typeface="Times New Roman" panose="02020603050405020304" pitchFamily="18" charset="0"/>
                <a:cs typeface="Times New Roman" panose="02020603050405020304" pitchFamily="18" charset="0"/>
              </a:rPr>
              <a:t> особи </a:t>
            </a:r>
            <a:r>
              <a:rPr lang="ru-RU" sz="1900" dirty="0" err="1">
                <a:latin typeface="Times New Roman" panose="02020603050405020304" pitchFamily="18" charset="0"/>
                <a:cs typeface="Times New Roman" panose="02020603050405020304" pitchFamily="18" charset="0"/>
              </a:rPr>
              <a:t>встановленого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зразка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додаток</a:t>
            </a:r>
            <a:r>
              <a:rPr lang="ru-RU" sz="1900" dirty="0">
                <a:latin typeface="Times New Roman" panose="02020603050405020304" pitchFamily="18" charset="0"/>
                <a:cs typeface="Times New Roman" panose="02020603050405020304" pitchFamily="18" charset="0"/>
              </a:rPr>
              <a:t> 13) </a:t>
            </a:r>
            <a:r>
              <a:rPr lang="ru-RU" sz="1900" dirty="0" err="1">
                <a:latin typeface="Times New Roman" panose="02020603050405020304" pitchFamily="18" charset="0"/>
                <a:cs typeface="Times New Roman" panose="02020603050405020304" pitchFamily="18" charset="0"/>
              </a:rPr>
              <a:t>або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іншого</a:t>
            </a:r>
            <a:r>
              <a:rPr lang="ru-RU" sz="1900" dirty="0">
                <a:latin typeface="Times New Roman" panose="02020603050405020304" pitchFamily="18" charset="0"/>
                <a:cs typeface="Times New Roman" panose="02020603050405020304" pitchFamily="18" charset="0"/>
              </a:rPr>
              <a:t> документу, </a:t>
            </a:r>
            <a:r>
              <a:rPr lang="ru-RU" sz="1900" dirty="0" err="1">
                <a:latin typeface="Times New Roman" panose="02020603050405020304" pitchFamily="18" charset="0"/>
                <a:cs typeface="Times New Roman" panose="02020603050405020304" pitchFamily="18" charset="0"/>
              </a:rPr>
              <a:t>що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підтверджує</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декларує</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реєстрацію</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вступника</a:t>
            </a:r>
            <a:r>
              <a:rPr lang="ru-RU" sz="1900" dirty="0">
                <a:latin typeface="Times New Roman" panose="02020603050405020304" pitchFamily="18" charset="0"/>
                <a:cs typeface="Times New Roman" panose="02020603050405020304" pitchFamily="18" charset="0"/>
              </a:rPr>
              <a:t> на особливо </a:t>
            </a:r>
            <a:r>
              <a:rPr lang="ru-RU" sz="1900" dirty="0" err="1">
                <a:latin typeface="Times New Roman" panose="02020603050405020304" pitchFamily="18" charset="0"/>
                <a:cs typeface="Times New Roman" panose="02020603050405020304" pitchFamily="18" charset="0"/>
              </a:rPr>
              <a:t>небезпечній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території</a:t>
            </a:r>
            <a:r>
              <a:rPr lang="ru-RU" sz="1900" dirty="0">
                <a:latin typeface="Times New Roman" panose="02020603050405020304" pitchFamily="18" charset="0"/>
                <a:cs typeface="Times New Roman" panose="02020603050405020304" pitchFamily="18" charset="0"/>
              </a:rPr>
              <a:t>.</a:t>
            </a:r>
          </a:p>
          <a:p>
            <a:pPr indent="263525" algn="just"/>
            <a:r>
              <a:rPr lang="ru-RU" sz="1900" dirty="0">
                <a:latin typeface="Times New Roman" panose="02020603050405020304" pitchFamily="18" charset="0"/>
                <a:cs typeface="Times New Roman" panose="02020603050405020304" pitchFamily="18" charset="0"/>
              </a:rPr>
              <a:t>3. </a:t>
            </a:r>
            <a:r>
              <a:rPr lang="ru-RU" sz="1900" dirty="0" err="1">
                <a:latin typeface="Times New Roman" panose="02020603050405020304" pitchFamily="18" charset="0"/>
                <a:cs typeface="Times New Roman" panose="02020603050405020304" pitchFamily="18" charset="0"/>
              </a:rPr>
              <a:t>Відскановані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документи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надіслати</a:t>
            </a:r>
            <a:r>
              <a:rPr lang="ru-RU" sz="1900" dirty="0">
                <a:latin typeface="Times New Roman" panose="02020603050405020304" pitchFamily="18" charset="0"/>
                <a:cs typeface="Times New Roman" panose="02020603050405020304" pitchFamily="18" charset="0"/>
              </a:rPr>
              <a:t> на </a:t>
            </a:r>
            <a:r>
              <a:rPr lang="ru-RU" sz="1900" dirty="0" err="1">
                <a:latin typeface="Times New Roman" panose="02020603050405020304" pitchFamily="18" charset="0"/>
                <a:cs typeface="Times New Roman" panose="02020603050405020304" pitchFamily="18" charset="0"/>
              </a:rPr>
              <a:t>електронну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пошту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приймальної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комісії</a:t>
            </a:r>
            <a:r>
              <a:rPr lang="ru-RU" sz="1900" dirty="0">
                <a:latin typeface="Times New Roman" panose="02020603050405020304" pitchFamily="18" charset="0"/>
                <a:cs typeface="Times New Roman" panose="02020603050405020304" pitchFamily="18" charset="0"/>
              </a:rPr>
              <a:t> </a:t>
            </a:r>
            <a:r>
              <a:rPr lang="ru-RU" sz="1900" dirty="0">
                <a:solidFill>
                  <a:srgbClr val="0000CC"/>
                </a:solidFill>
                <a:latin typeface="Times New Roman" panose="02020603050405020304" pitchFamily="18" charset="0"/>
                <a:cs typeface="Times New Roman" panose="02020603050405020304" pitchFamily="18" charset="0"/>
              </a:rPr>
              <a:t>pk.ddma.1952@gmail.com</a:t>
            </a:r>
          </a:p>
          <a:p>
            <a:pPr indent="263525" algn="just"/>
            <a:r>
              <a:rPr lang="ru-RU" sz="1900" dirty="0">
                <a:latin typeface="Times New Roman" panose="02020603050405020304" pitchFamily="18" charset="0"/>
                <a:cs typeface="Times New Roman" panose="02020603050405020304" pitchFamily="18" charset="0"/>
              </a:rPr>
              <a:t>4. </a:t>
            </a:r>
            <a:r>
              <a:rPr lang="ru-RU" sz="1900" dirty="0" err="1">
                <a:latin typeface="Times New Roman" panose="02020603050405020304" pitchFamily="18" charset="0"/>
                <a:cs typeface="Times New Roman" panose="02020603050405020304" pitchFamily="18" charset="0"/>
              </a:rPr>
              <a:t>Зареєструвати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електронний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кабінет</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вступника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допомога</a:t>
            </a:r>
            <a:r>
              <a:rPr lang="ru-RU" sz="1900" dirty="0">
                <a:latin typeface="Times New Roman" panose="02020603050405020304" pitchFamily="18" charset="0"/>
                <a:cs typeface="Times New Roman" panose="02020603050405020304" pitchFamily="18" charset="0"/>
              </a:rPr>
              <a:t> </a:t>
            </a:r>
            <a:r>
              <a:rPr lang="ru-RU" sz="1900" dirty="0">
                <a:solidFill>
                  <a:srgbClr val="0000CC"/>
                </a:solidFill>
                <a:latin typeface="Times New Roman" panose="02020603050405020304" pitchFamily="18" charset="0"/>
                <a:cs typeface="Times New Roman" panose="02020603050405020304" pitchFamily="18" charset="0"/>
                <a:hlinkClick r:id="rId4"/>
              </a:rPr>
              <a:t>https://</a:t>
            </a:r>
            <a:r>
              <a:rPr lang="ru-RU" sz="1900" dirty="0" smtClean="0">
                <a:solidFill>
                  <a:srgbClr val="0000CC"/>
                </a:solidFill>
                <a:latin typeface="Times New Roman" panose="02020603050405020304" pitchFamily="18" charset="0"/>
                <a:cs typeface="Times New Roman" panose="02020603050405020304" pitchFamily="18" charset="0"/>
                <a:hlinkClick r:id="rId4"/>
              </a:rPr>
              <a:t>youtu.be/U5Dcg4P_HwE</a:t>
            </a:r>
            <a:r>
              <a:rPr lang="ru-RU" sz="1900" dirty="0" smtClean="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a:p>
            <a:pPr indent="263525" algn="just"/>
            <a:r>
              <a:rPr lang="ru-RU" sz="1900" dirty="0">
                <a:latin typeface="Times New Roman" panose="02020603050405020304" pitchFamily="18" charset="0"/>
                <a:cs typeface="Times New Roman" panose="02020603050405020304" pitchFamily="18" charset="0"/>
              </a:rPr>
              <a:t>5. Подати </a:t>
            </a:r>
            <a:r>
              <a:rPr lang="ru-RU" sz="1900" dirty="0" err="1">
                <a:latin typeface="Times New Roman" panose="02020603050405020304" pitchFamily="18" charset="0"/>
                <a:cs typeface="Times New Roman" panose="02020603050405020304" pitchFamily="18" charset="0"/>
              </a:rPr>
              <a:t>заяву</a:t>
            </a:r>
            <a:r>
              <a:rPr lang="ru-RU" sz="1900" dirty="0">
                <a:latin typeface="Times New Roman" panose="02020603050405020304" pitchFamily="18" charset="0"/>
                <a:cs typeface="Times New Roman" panose="02020603050405020304" pitchFamily="18" charset="0"/>
              </a:rPr>
              <a:t> на ту ж саму </a:t>
            </a:r>
            <a:r>
              <a:rPr lang="ru-RU" sz="1900" dirty="0" err="1">
                <a:latin typeface="Times New Roman" panose="02020603050405020304" pitchFamily="18" charset="0"/>
                <a:cs typeface="Times New Roman" panose="02020603050405020304" pitchFamily="18" charset="0"/>
              </a:rPr>
              <a:t>спеціальність</a:t>
            </a:r>
            <a:r>
              <a:rPr lang="ru-RU" sz="1900" dirty="0">
                <a:latin typeface="Times New Roman" panose="02020603050405020304" pitchFamily="18" charset="0"/>
                <a:cs typeface="Times New Roman" panose="02020603050405020304" pitchFamily="18" charset="0"/>
              </a:rPr>
              <a:t>, яку </a:t>
            </a:r>
            <a:r>
              <a:rPr lang="ru-RU" sz="1900" dirty="0" err="1">
                <a:latin typeface="Times New Roman" panose="02020603050405020304" pitchFamily="18" charset="0"/>
                <a:cs typeface="Times New Roman" panose="02020603050405020304" pitchFamily="18" charset="0"/>
              </a:rPr>
              <a:t>закінчили</a:t>
            </a:r>
            <a:r>
              <a:rPr lang="ru-RU" sz="1900" dirty="0">
                <a:latin typeface="Times New Roman" panose="02020603050405020304" pitchFamily="18" charset="0"/>
                <a:cs typeface="Times New Roman" panose="02020603050405020304" pitchFamily="18" charset="0"/>
              </a:rPr>
              <a:t> (за </a:t>
            </a:r>
            <a:r>
              <a:rPr lang="ru-RU" sz="1900" dirty="0" err="1">
                <a:latin typeface="Times New Roman" panose="02020603050405020304" pitchFamily="18" charset="0"/>
                <a:cs typeface="Times New Roman" panose="02020603050405020304" pitchFamily="18" charset="0"/>
              </a:rPr>
              <a:t>допомогою</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звертайся</a:t>
            </a:r>
            <a:r>
              <a:rPr lang="ru-RU" sz="1900" dirty="0">
                <a:latin typeface="Times New Roman" panose="02020603050405020304" pitchFamily="18" charset="0"/>
                <a:cs typeface="Times New Roman" panose="02020603050405020304" pitchFamily="18" charset="0"/>
              </a:rPr>
              <a:t> до </a:t>
            </a:r>
            <a:r>
              <a:rPr lang="ru-RU" sz="1900" dirty="0" err="1">
                <a:latin typeface="Times New Roman" panose="02020603050405020304" pitchFamily="18" charset="0"/>
                <a:cs typeface="Times New Roman" panose="02020603050405020304" pitchFamily="18" charset="0"/>
              </a:rPr>
              <a:t>консультантів</a:t>
            </a:r>
            <a:r>
              <a:rPr lang="ru-RU" sz="1900" dirty="0">
                <a:latin typeface="Times New Roman" panose="02020603050405020304" pitchFamily="18" charset="0"/>
                <a:cs typeface="Times New Roman" panose="02020603050405020304" pitchFamily="18" charset="0"/>
              </a:rPr>
              <a:t> тел. 0991639521 Карина </a:t>
            </a:r>
            <a:r>
              <a:rPr lang="ru-RU" sz="1900" dirty="0" err="1">
                <a:latin typeface="Times New Roman" panose="02020603050405020304" pitchFamily="18" charset="0"/>
                <a:cs typeface="Times New Roman" panose="02020603050405020304" pitchFamily="18" charset="0"/>
              </a:rPr>
              <a:t>Антонівна</a:t>
            </a:r>
            <a:r>
              <a:rPr lang="ru-RU" sz="1900" dirty="0">
                <a:latin typeface="Times New Roman" panose="02020603050405020304" pitchFamily="18" charset="0"/>
                <a:cs typeface="Times New Roman" panose="02020603050405020304" pitchFamily="18" charset="0"/>
              </a:rPr>
              <a:t>, 0999144824 Ольга </a:t>
            </a:r>
            <a:r>
              <a:rPr lang="ru-RU" sz="1900" dirty="0" err="1">
                <a:latin typeface="Times New Roman" panose="02020603050405020304" pitchFamily="18" charset="0"/>
                <a:cs typeface="Times New Roman" panose="02020603050405020304" pitchFamily="18" charset="0"/>
              </a:rPr>
              <a:t>Олександрівна</a:t>
            </a:r>
            <a:r>
              <a:rPr lang="ru-RU" sz="1900" dirty="0">
                <a:latin typeface="Times New Roman" panose="02020603050405020304" pitchFamily="18" charset="0"/>
                <a:cs typeface="Times New Roman" panose="02020603050405020304" pitchFamily="18" charset="0"/>
              </a:rPr>
              <a:t>, 0953998719 </a:t>
            </a:r>
            <a:r>
              <a:rPr lang="ru-RU" sz="1900" dirty="0" err="1">
                <a:latin typeface="Times New Roman" panose="02020603050405020304" pitchFamily="18" charset="0"/>
                <a:cs typeface="Times New Roman" panose="02020603050405020304" pitchFamily="18" charset="0"/>
              </a:rPr>
              <a:t>Дмитро</a:t>
            </a:r>
            <a:r>
              <a:rPr lang="ru-RU" sz="1900" dirty="0">
                <a:latin typeface="Times New Roman" panose="02020603050405020304" pitchFamily="18" charset="0"/>
                <a:cs typeface="Times New Roman" panose="02020603050405020304" pitchFamily="18" charset="0"/>
              </a:rPr>
              <a:t> Владиславович).</a:t>
            </a:r>
          </a:p>
          <a:p>
            <a:pPr indent="263525" algn="just"/>
            <a:r>
              <a:rPr lang="ru-RU" sz="1900" dirty="0" err="1">
                <a:latin typeface="Times New Roman" panose="02020603050405020304" pitchFamily="18" charset="0"/>
                <a:cs typeface="Times New Roman" panose="02020603050405020304" pitchFamily="18" charset="0"/>
              </a:rPr>
              <a:t>Інструкція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щодо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роботи</a:t>
            </a:r>
            <a:r>
              <a:rPr lang="ru-RU" sz="1900" dirty="0">
                <a:latin typeface="Times New Roman" panose="02020603050405020304" pitchFamily="18" charset="0"/>
                <a:cs typeface="Times New Roman" panose="02020603050405020304" pitchFamily="18" charset="0"/>
              </a:rPr>
              <a:t> з системою </a:t>
            </a:r>
            <a:r>
              <a:rPr lang="ru-RU" sz="1900" dirty="0" err="1">
                <a:latin typeface="Times New Roman" panose="02020603050405020304" pitchFamily="18" charset="0"/>
                <a:cs typeface="Times New Roman" panose="02020603050405020304" pitchFamily="18" charset="0"/>
              </a:rPr>
              <a:t>подання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заяв</a:t>
            </a:r>
            <a:r>
              <a:rPr lang="ru-RU" sz="1900" dirty="0">
                <a:latin typeface="Times New Roman" panose="02020603050405020304" pitchFamily="18" charset="0"/>
                <a:cs typeface="Times New Roman" panose="02020603050405020304" pitchFamily="18" charset="0"/>
              </a:rPr>
              <a:t> в </a:t>
            </a:r>
            <a:r>
              <a:rPr lang="ru-RU" sz="1900" dirty="0" err="1">
                <a:latin typeface="Times New Roman" panose="02020603050405020304" pitchFamily="18" charset="0"/>
                <a:cs typeface="Times New Roman" panose="02020603050405020304" pitchFamily="18" charset="0"/>
              </a:rPr>
              <a:t>електронній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формі</a:t>
            </a:r>
            <a:r>
              <a:rPr lang="ru-RU" sz="1900" dirty="0">
                <a:latin typeface="Times New Roman" panose="02020603050405020304" pitchFamily="18" charset="0"/>
                <a:cs typeface="Times New Roman" panose="02020603050405020304" pitchFamily="18" charset="0"/>
              </a:rPr>
              <a:t> </a:t>
            </a:r>
            <a:r>
              <a:rPr lang="ru-RU" sz="1900" dirty="0">
                <a:solidFill>
                  <a:srgbClr val="0000CC"/>
                </a:solidFill>
                <a:latin typeface="Times New Roman" panose="02020603050405020304" pitchFamily="18" charset="0"/>
                <a:cs typeface="Times New Roman" panose="02020603050405020304" pitchFamily="18" charset="0"/>
                <a:hlinkClick r:id="rId5"/>
              </a:rPr>
              <a:t>https://</a:t>
            </a:r>
            <a:r>
              <a:rPr lang="ru-RU" sz="1900" dirty="0" smtClean="0">
                <a:solidFill>
                  <a:srgbClr val="0000CC"/>
                </a:solidFill>
                <a:latin typeface="Times New Roman" panose="02020603050405020304" pitchFamily="18" charset="0"/>
                <a:cs typeface="Times New Roman" panose="02020603050405020304" pitchFamily="18" charset="0"/>
                <a:hlinkClick r:id="rId5"/>
              </a:rPr>
              <a:t>vstup.edbo.gov.ua/files/Instrukciya_EK_MKT_MTNK_2022.pdf</a:t>
            </a:r>
            <a:endParaRPr lang="ru-RU" sz="1900" dirty="0">
              <a:solidFill>
                <a:srgbClr val="0000CC"/>
              </a:solidFill>
              <a:latin typeface="Times New Roman" panose="02020603050405020304" pitchFamily="18" charset="0"/>
              <a:cs typeface="Times New Roman" panose="02020603050405020304" pitchFamily="18" charset="0"/>
            </a:endParaRPr>
          </a:p>
          <a:p>
            <a:pPr indent="263525" algn="just"/>
            <a:r>
              <a:rPr lang="ru-RU" sz="1900" dirty="0">
                <a:latin typeface="Times New Roman" panose="02020603050405020304" pitchFamily="18" charset="0"/>
                <a:cs typeface="Times New Roman" panose="02020603050405020304" pitchFamily="18" charset="0"/>
              </a:rPr>
              <a:t>6. </a:t>
            </a:r>
            <a:r>
              <a:rPr lang="ru-RU" sz="1900" dirty="0" err="1">
                <a:latin typeface="Times New Roman" panose="02020603050405020304" pitchFamily="18" charset="0"/>
                <a:cs typeface="Times New Roman" panose="02020603050405020304" pitchFamily="18" charset="0"/>
              </a:rPr>
              <a:t>Дочекатись</a:t>
            </a:r>
            <a:r>
              <a:rPr lang="ru-RU" sz="1900" dirty="0">
                <a:latin typeface="Times New Roman" panose="02020603050405020304" pitchFamily="18" charset="0"/>
                <a:cs typeface="Times New Roman" panose="02020603050405020304" pitchFamily="18" charset="0"/>
              </a:rPr>
              <a:t> рейтингового списку (20.09.2022р.)</a:t>
            </a:r>
          </a:p>
        </p:txBody>
      </p:sp>
    </p:spTree>
    <p:extLst>
      <p:ext uri="{BB962C8B-B14F-4D97-AF65-F5344CB8AC3E}">
        <p14:creationId xmlns:p14="http://schemas.microsoft.com/office/powerpoint/2010/main" val="4097668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556792"/>
            <a:ext cx="8363272" cy="3384377"/>
          </a:xfrm>
        </p:spPr>
        <p:txBody>
          <a:bodyPr>
            <a:noAutofit/>
          </a:bodyPr>
          <a:lstStyle/>
          <a:p>
            <a:pPr marL="0" indent="536575" algn="just">
              <a:spcBef>
                <a:spcPts val="0"/>
              </a:spcBef>
              <a:buNone/>
            </a:pPr>
            <a:endParaRPr lang="ru-RU" sz="2000" dirty="0">
              <a:solidFill>
                <a:srgbClr val="0000CC"/>
              </a:solidFill>
              <a:latin typeface="Times New Roman" panose="02020603050405020304" pitchFamily="18" charset="0"/>
              <a:cs typeface="Times New Roman" panose="02020603050405020304" pitchFamily="18" charset="0"/>
            </a:endParaRPr>
          </a:p>
          <a:p>
            <a:pPr marL="0" indent="536575" algn="just">
              <a:spcBef>
                <a:spcPts val="0"/>
              </a:spcBef>
              <a:buNone/>
            </a:pPr>
            <a:r>
              <a:rPr lang="uk-UA" dirty="0" smtClean="0">
                <a:solidFill>
                  <a:srgbClr val="0000CC"/>
                </a:solidFill>
                <a:latin typeface="Times New Roman" panose="02020603050405020304" pitchFamily="18" charset="0"/>
                <a:cs typeface="Times New Roman" panose="02020603050405020304" pitchFamily="18" charset="0"/>
              </a:rPr>
              <a:t>Для випускників-бакалаврів 2022 року спеціальностей </a:t>
            </a:r>
            <a:r>
              <a:rPr lang="uk-UA" b="1" dirty="0" smtClean="0">
                <a:solidFill>
                  <a:srgbClr val="0000CC"/>
                </a:solidFill>
                <a:latin typeface="Times New Roman" panose="02020603050405020304" pitchFamily="18" charset="0"/>
                <a:cs typeface="Times New Roman" panose="02020603050405020304" pitchFamily="18" charset="0"/>
              </a:rPr>
              <a:t>017 «Фізична культура і спорт» та 052 «Політологія»</a:t>
            </a:r>
            <a:r>
              <a:rPr lang="uk-UA" dirty="0" smtClean="0">
                <a:solidFill>
                  <a:srgbClr val="0000CC"/>
                </a:solidFill>
                <a:latin typeface="Times New Roman" panose="02020603050405020304" pitchFamily="18" charset="0"/>
                <a:cs typeface="Times New Roman" panose="02020603050405020304" pitchFamily="18" charset="0"/>
              </a:rPr>
              <a:t> в 2022 році не здійснюється підготовка магістрів за переліченими спеціальностями, з якої отримано диплом бакалавра, то особа може подати документи на таких умовах до будь-якого тимчасово переміщеного закладу вищої освіти або закладу вищої освіти Запорізької, Київської, Миколаївської, Сумської, Харківської та Чернігівської областей</a:t>
            </a:r>
            <a:r>
              <a:rPr lang="uk-UA" sz="2000" dirty="0" smtClean="0">
                <a:solidFill>
                  <a:srgbClr val="0000CC"/>
                </a:solidFill>
                <a:latin typeface="Times New Roman" panose="02020603050405020304" pitchFamily="18" charset="0"/>
                <a:cs typeface="Times New Roman" panose="02020603050405020304" pitchFamily="18" charset="0"/>
              </a:rPr>
              <a:t>.</a:t>
            </a:r>
            <a:endParaRPr lang="uk-UA" sz="2000" dirty="0" smtClean="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404664"/>
            <a:ext cx="7632848" cy="430887"/>
          </a:xfrm>
          <a:prstGeom prst="rect">
            <a:avLst/>
          </a:prstGeom>
          <a:noFill/>
        </p:spPr>
        <p:txBody>
          <a:bodyPr wrap="square" rtlCol="0">
            <a:spAutoFit/>
          </a:bodyPr>
          <a:lstStyle/>
          <a:p>
            <a:r>
              <a:rPr lang="uk-UA" sz="2200" b="1" dirty="0" smtClean="0">
                <a:solidFill>
                  <a:srgbClr val="0000CC"/>
                </a:solidFill>
                <a:latin typeface="Times New Roman" panose="02020603050405020304" pitchFamily="18" charset="0"/>
                <a:cs typeface="Times New Roman" panose="02020603050405020304" pitchFamily="18" charset="0"/>
              </a:rPr>
              <a:t>Спеціальні умови вступу для окремої категорії вступників</a:t>
            </a:r>
            <a:endParaRPr lang="ru-RU" sz="22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4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925" y="334720"/>
            <a:ext cx="7344816"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u="sng" dirty="0" err="1">
                <a:solidFill>
                  <a:srgbClr val="0000CC"/>
                </a:solidFill>
                <a:latin typeface="Times New Roman" panose="02020603050405020304" pitchFamily="18" charset="0"/>
                <a:cs typeface="Times New Roman" panose="02020603050405020304" pitchFamily="18" charset="0"/>
              </a:rPr>
              <a:t>Вступ</a:t>
            </a:r>
            <a:r>
              <a:rPr lang="ru-RU" sz="2000" b="1" u="sng" dirty="0">
                <a:solidFill>
                  <a:srgbClr val="0000CC"/>
                </a:solidFill>
                <a:latin typeface="Times New Roman" panose="02020603050405020304" pitchFamily="18" charset="0"/>
                <a:cs typeface="Times New Roman" panose="02020603050405020304" pitchFamily="18" charset="0"/>
              </a:rPr>
              <a:t> на бюджет </a:t>
            </a:r>
            <a:r>
              <a:rPr lang="ru-RU" sz="2000" b="1" u="sng" dirty="0" err="1" smtClean="0">
                <a:solidFill>
                  <a:srgbClr val="0000CC"/>
                </a:solidFill>
                <a:latin typeface="Times New Roman" panose="02020603050405020304" pitchFamily="18" charset="0"/>
                <a:cs typeface="Times New Roman" panose="02020603050405020304" pitchFamily="18" charset="0"/>
              </a:rPr>
              <a:t>бакалаврів</a:t>
            </a:r>
            <a:r>
              <a:rPr lang="ru-RU" sz="2000" b="1" u="sng" dirty="0" smtClean="0">
                <a:solidFill>
                  <a:srgbClr val="0000CC"/>
                </a:solidFill>
                <a:latin typeface="Times New Roman" panose="02020603050405020304" pitchFamily="18" charset="0"/>
                <a:cs typeface="Times New Roman" panose="02020603050405020304" pitchFamily="18" charset="0"/>
              </a:rPr>
              <a:t>, </a:t>
            </a:r>
            <a:r>
              <a:rPr lang="ru-RU" sz="2000" b="1" u="sng" dirty="0" err="1">
                <a:solidFill>
                  <a:srgbClr val="0000CC"/>
                </a:solidFill>
                <a:latin typeface="Times New Roman" panose="02020603050405020304" pitchFamily="18" charset="0"/>
                <a:cs typeface="Times New Roman" panose="02020603050405020304" pitchFamily="18" charset="0"/>
              </a:rPr>
              <a:t>що</a:t>
            </a:r>
            <a:r>
              <a:rPr lang="ru-RU" sz="2000" b="1" u="sng" dirty="0">
                <a:solidFill>
                  <a:srgbClr val="0000CC"/>
                </a:solidFill>
                <a:latin typeface="Times New Roman" panose="02020603050405020304" pitchFamily="18" charset="0"/>
                <a:cs typeface="Times New Roman" panose="02020603050405020304" pitchFamily="18" charset="0"/>
              </a:rPr>
              <a:t> </a:t>
            </a:r>
            <a:r>
              <a:rPr lang="ru-RU" sz="2000" b="1" u="sng" dirty="0" err="1">
                <a:solidFill>
                  <a:srgbClr val="0000CC"/>
                </a:solidFill>
                <a:latin typeface="Times New Roman" panose="02020603050405020304" pitchFamily="18" charset="0"/>
                <a:cs typeface="Times New Roman" panose="02020603050405020304" pitchFamily="18" charset="0"/>
              </a:rPr>
              <a:t>змінюють</a:t>
            </a:r>
            <a:r>
              <a:rPr lang="ru-RU" sz="2000" b="1" u="sng" dirty="0">
                <a:solidFill>
                  <a:srgbClr val="0000CC"/>
                </a:solidFill>
                <a:latin typeface="Times New Roman" panose="02020603050405020304" pitchFamily="18" charset="0"/>
                <a:cs typeface="Times New Roman" panose="02020603050405020304" pitchFamily="18" charset="0"/>
              </a:rPr>
              <a:t> </a:t>
            </a:r>
            <a:r>
              <a:rPr lang="ru-RU" sz="2000" b="1" u="sng" dirty="0" err="1">
                <a:solidFill>
                  <a:srgbClr val="0000CC"/>
                </a:solidFill>
                <a:latin typeface="Times New Roman" panose="02020603050405020304" pitchFamily="18" charset="0"/>
                <a:cs typeface="Times New Roman" panose="02020603050405020304" pitchFamily="18" charset="0"/>
              </a:rPr>
              <a:t>спеціальність</a:t>
            </a:r>
            <a:r>
              <a:rPr lang="ru-RU" sz="2000" b="1" u="sng" dirty="0">
                <a:solidFill>
                  <a:srgbClr val="0000CC"/>
                </a:solidFill>
                <a:latin typeface="Times New Roman" panose="02020603050405020304" pitchFamily="18" charset="0"/>
                <a:cs typeface="Times New Roman" panose="02020603050405020304" pitchFamily="18" charset="0"/>
              </a:rPr>
              <a:t> </a:t>
            </a:r>
            <a:r>
              <a:rPr lang="ru-RU" sz="2000" b="1" u="sng" dirty="0" err="1">
                <a:solidFill>
                  <a:srgbClr val="0000CC"/>
                </a:solidFill>
                <a:latin typeface="Times New Roman" panose="02020603050405020304" pitchFamily="18" charset="0"/>
                <a:cs typeface="Times New Roman" panose="02020603050405020304" pitchFamily="18" charset="0"/>
              </a:rPr>
              <a:t>або</a:t>
            </a:r>
            <a:r>
              <a:rPr lang="ru-RU" sz="2000" b="1" u="sng" dirty="0">
                <a:solidFill>
                  <a:srgbClr val="0000CC"/>
                </a:solidFill>
                <a:latin typeface="Times New Roman" panose="02020603050405020304" pitchFamily="18" charset="0"/>
                <a:cs typeface="Times New Roman" panose="02020603050405020304" pitchFamily="18" charset="0"/>
              </a:rPr>
              <a:t> </a:t>
            </a:r>
            <a:r>
              <a:rPr lang="ru-RU" sz="2000" b="1" u="sng" dirty="0" err="1" smtClean="0">
                <a:solidFill>
                  <a:srgbClr val="0000CC"/>
                </a:solidFill>
                <a:latin typeface="Times New Roman" panose="02020603050405020304" pitchFamily="18" charset="0"/>
                <a:cs typeface="Times New Roman" panose="02020603050405020304" pitchFamily="18" charset="0"/>
              </a:rPr>
              <a:t>вступають</a:t>
            </a:r>
            <a:r>
              <a:rPr lang="ru-RU" sz="2000" b="1" u="sng" dirty="0" smtClean="0">
                <a:solidFill>
                  <a:srgbClr val="0000CC"/>
                </a:solidFill>
                <a:latin typeface="Times New Roman" panose="02020603050405020304" pitchFamily="18" charset="0"/>
                <a:cs typeface="Times New Roman" panose="02020603050405020304" pitchFamily="18" charset="0"/>
              </a:rPr>
              <a:t> з </a:t>
            </a:r>
            <a:r>
              <a:rPr lang="ru-RU" sz="2000" b="1" u="sng" dirty="0" err="1">
                <a:solidFill>
                  <a:srgbClr val="0000CC"/>
                </a:solidFill>
                <a:latin typeface="Times New Roman" panose="02020603050405020304" pitchFamily="18" charset="0"/>
                <a:cs typeface="Times New Roman" panose="02020603050405020304" pitchFamily="18" charset="0"/>
              </a:rPr>
              <a:t>інших</a:t>
            </a:r>
            <a:r>
              <a:rPr lang="ru-RU" sz="2000" b="1" u="sng" dirty="0">
                <a:solidFill>
                  <a:srgbClr val="0000CC"/>
                </a:solidFill>
                <a:latin typeface="Times New Roman" panose="02020603050405020304" pitchFamily="18" charset="0"/>
                <a:cs typeface="Times New Roman" panose="02020603050405020304" pitchFamily="18" charset="0"/>
              </a:rPr>
              <a:t> </a:t>
            </a:r>
            <a:r>
              <a:rPr lang="ru-RU" sz="2000" b="1" u="sng" dirty="0" smtClean="0">
                <a:solidFill>
                  <a:srgbClr val="0000CC"/>
                </a:solidFill>
                <a:latin typeface="Times New Roman" panose="02020603050405020304" pitchFamily="18" charset="0"/>
                <a:cs typeface="Times New Roman" panose="02020603050405020304" pitchFamily="18" charset="0"/>
              </a:rPr>
              <a:t>ЗВО</a:t>
            </a:r>
            <a:endParaRPr lang="ru-RU" sz="2000" dirty="0">
              <a:solidFill>
                <a:srgbClr val="0000CC"/>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34418" y="3516898"/>
            <a:ext cx="8496944" cy="2723823"/>
          </a:xfrm>
          <a:prstGeom prst="rect">
            <a:avLst/>
          </a:prstGeom>
        </p:spPr>
        <p:txBody>
          <a:bodyPr wrap="square">
            <a:spAutoFit/>
          </a:bodyPr>
          <a:lstStyle/>
          <a:p>
            <a:pPr indent="263525" algn="just"/>
            <a:r>
              <a:rPr lang="ru-RU" sz="1900" dirty="0" smtClean="0">
                <a:solidFill>
                  <a:srgbClr val="0000CC"/>
                </a:solidFill>
                <a:latin typeface="Times New Roman" panose="02020603050405020304" pitchFamily="18" charset="0"/>
                <a:cs typeface="Times New Roman" panose="02020603050405020304" pitchFamily="18" charset="0"/>
              </a:rPr>
              <a:t>Для </a:t>
            </a:r>
            <a:r>
              <a:rPr lang="ru-RU" sz="1900" dirty="0" err="1">
                <a:solidFill>
                  <a:srgbClr val="0000CC"/>
                </a:solidFill>
                <a:latin typeface="Times New Roman" panose="02020603050405020304" pitchFamily="18" charset="0"/>
                <a:cs typeface="Times New Roman" panose="02020603050405020304" pitchFamily="18" charset="0"/>
              </a:rPr>
              <a:t>вступу</a:t>
            </a:r>
            <a:r>
              <a:rPr lang="ru-RU" sz="1900" dirty="0">
                <a:solidFill>
                  <a:srgbClr val="0000CC"/>
                </a:solidFill>
                <a:latin typeface="Times New Roman" panose="02020603050405020304" pitchFamily="18" charset="0"/>
                <a:cs typeface="Times New Roman" panose="02020603050405020304" pitchFamily="18" charset="0"/>
              </a:rPr>
              <a:t> на </a:t>
            </a:r>
            <a:r>
              <a:rPr lang="ru-RU" sz="1900" dirty="0" err="1">
                <a:solidFill>
                  <a:srgbClr val="0000CC"/>
                </a:solidFill>
                <a:latin typeface="Times New Roman" panose="02020603050405020304" pitchFamily="18" charset="0"/>
                <a:cs typeface="Times New Roman" panose="02020603050405020304" pitchFamily="18" charset="0"/>
              </a:rPr>
              <a:t>спеціальності</a:t>
            </a:r>
            <a:r>
              <a:rPr lang="ru-RU" sz="1900" dirty="0">
                <a:solidFill>
                  <a:srgbClr val="0000CC"/>
                </a:solidFill>
                <a:latin typeface="Times New Roman" panose="02020603050405020304" pitchFamily="18" charset="0"/>
                <a:cs typeface="Times New Roman" panose="02020603050405020304" pitchFamily="18" charset="0"/>
              </a:rPr>
              <a:t>: </a:t>
            </a:r>
            <a:endParaRPr lang="ru-RU" sz="1900" dirty="0" smtClean="0">
              <a:solidFill>
                <a:srgbClr val="0000CC"/>
              </a:solidFill>
              <a:latin typeface="Times New Roman" panose="02020603050405020304" pitchFamily="18" charset="0"/>
              <a:cs typeface="Times New Roman" panose="02020603050405020304" pitchFamily="18" charset="0"/>
            </a:endParaRPr>
          </a:p>
          <a:p>
            <a:pPr algn="just"/>
            <a:r>
              <a:rPr lang="ru-RU" sz="1900" b="1" dirty="0" smtClean="0">
                <a:solidFill>
                  <a:srgbClr val="0000CC"/>
                </a:solidFill>
                <a:latin typeface="Times New Roman" panose="02020603050405020304" pitchFamily="18" charset="0"/>
                <a:cs typeface="Times New Roman" panose="02020603050405020304" pitchFamily="18" charset="0"/>
              </a:rPr>
              <a:t>131 </a:t>
            </a:r>
            <a:r>
              <a:rPr lang="ru-RU" sz="1900" b="1" dirty="0" err="1">
                <a:solidFill>
                  <a:srgbClr val="0000CC"/>
                </a:solidFill>
                <a:latin typeface="Times New Roman" panose="02020603050405020304" pitchFamily="18" charset="0"/>
                <a:cs typeface="Times New Roman" panose="02020603050405020304" pitchFamily="18" charset="0"/>
              </a:rPr>
              <a:t>Прикладна</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механіка</a:t>
            </a:r>
            <a:r>
              <a:rPr lang="ru-RU" sz="1900" b="1" dirty="0">
                <a:solidFill>
                  <a:srgbClr val="0000CC"/>
                </a:solidFill>
                <a:latin typeface="Times New Roman" panose="02020603050405020304" pitchFamily="18" charset="0"/>
                <a:cs typeface="Times New Roman" panose="02020603050405020304" pitchFamily="18" charset="0"/>
              </a:rPr>
              <a:t>, 133 </a:t>
            </a:r>
            <a:r>
              <a:rPr lang="ru-RU" sz="1900" b="1" dirty="0" err="1">
                <a:solidFill>
                  <a:srgbClr val="0000CC"/>
                </a:solidFill>
                <a:latin typeface="Times New Roman" panose="02020603050405020304" pitchFamily="18" charset="0"/>
                <a:cs typeface="Times New Roman" panose="02020603050405020304" pitchFamily="18" charset="0"/>
              </a:rPr>
              <a:t>Галузеве</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smtClean="0">
                <a:solidFill>
                  <a:srgbClr val="0000CC"/>
                </a:solidFill>
                <a:latin typeface="Times New Roman" panose="02020603050405020304" pitchFamily="18" charset="0"/>
                <a:cs typeface="Times New Roman" panose="02020603050405020304" pitchFamily="18" charset="0"/>
              </a:rPr>
              <a:t>машинобудування</a:t>
            </a:r>
            <a:r>
              <a:rPr lang="ru-RU" sz="1900" b="1" dirty="0">
                <a:solidFill>
                  <a:srgbClr val="0000CC"/>
                </a:solidFill>
                <a:latin typeface="Times New Roman" panose="02020603050405020304" pitchFamily="18" charset="0"/>
                <a:cs typeface="Times New Roman" panose="02020603050405020304" pitchFamily="18" charset="0"/>
              </a:rPr>
              <a:t>, 136 </a:t>
            </a:r>
            <a:r>
              <a:rPr lang="ru-RU" sz="1900" b="1" dirty="0" err="1">
                <a:solidFill>
                  <a:srgbClr val="0000CC"/>
                </a:solidFill>
                <a:latin typeface="Times New Roman" panose="02020603050405020304" pitchFamily="18" charset="0"/>
                <a:cs typeface="Times New Roman" panose="02020603050405020304" pitchFamily="18" charset="0"/>
              </a:rPr>
              <a:t>Металургія</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smtClean="0">
                <a:solidFill>
                  <a:srgbClr val="0000CC"/>
                </a:solidFill>
                <a:latin typeface="Times New Roman" panose="02020603050405020304" pitchFamily="18" charset="0"/>
                <a:cs typeface="Times New Roman" panose="02020603050405020304" pitchFamily="18" charset="0"/>
              </a:rPr>
              <a:t>141 </a:t>
            </a:r>
            <a:r>
              <a:rPr lang="ru-RU" sz="1900" b="1" dirty="0" err="1" smtClean="0">
                <a:solidFill>
                  <a:srgbClr val="0000CC"/>
                </a:solidFill>
                <a:latin typeface="Times New Roman" panose="02020603050405020304" pitchFamily="18" charset="0"/>
                <a:cs typeface="Times New Roman" panose="02020603050405020304" pitchFamily="18" charset="0"/>
              </a:rPr>
              <a:t>Електроенергетика</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електротехніка</a:t>
            </a:r>
            <a:r>
              <a:rPr lang="ru-RU" sz="1900" b="1" dirty="0">
                <a:solidFill>
                  <a:srgbClr val="0000CC"/>
                </a:solidFill>
                <a:latin typeface="Times New Roman" panose="02020603050405020304" pitchFamily="18" charset="0"/>
                <a:cs typeface="Times New Roman" panose="02020603050405020304" pitchFamily="18" charset="0"/>
              </a:rPr>
              <a:t> та </a:t>
            </a:r>
            <a:r>
              <a:rPr lang="ru-RU" sz="1900" b="1" dirty="0" err="1">
                <a:solidFill>
                  <a:srgbClr val="0000CC"/>
                </a:solidFill>
                <a:latin typeface="Times New Roman" panose="02020603050405020304" pitchFamily="18" charset="0"/>
                <a:cs typeface="Times New Roman" panose="02020603050405020304" pitchFamily="18" charset="0"/>
              </a:rPr>
              <a:t>електромеханіка</a:t>
            </a:r>
            <a:r>
              <a:rPr lang="ru-RU" sz="1900" b="1" dirty="0">
                <a:solidFill>
                  <a:srgbClr val="0000CC"/>
                </a:solidFill>
                <a:latin typeface="Times New Roman" panose="02020603050405020304" pitchFamily="18" charset="0"/>
                <a:cs typeface="Times New Roman" panose="02020603050405020304" pitchFamily="18" charset="0"/>
              </a:rPr>
              <a:t>, 151 </a:t>
            </a:r>
            <a:r>
              <a:rPr lang="ru-RU" sz="1900" b="1" dirty="0" err="1">
                <a:solidFill>
                  <a:srgbClr val="0000CC"/>
                </a:solidFill>
                <a:latin typeface="Times New Roman" panose="02020603050405020304" pitchFamily="18" charset="0"/>
                <a:cs typeface="Times New Roman" panose="02020603050405020304" pitchFamily="18" charset="0"/>
              </a:rPr>
              <a:t>Автоматизація</a:t>
            </a:r>
            <a:r>
              <a:rPr lang="ru-RU" sz="1900" b="1" dirty="0">
                <a:solidFill>
                  <a:srgbClr val="0000CC"/>
                </a:solidFill>
                <a:latin typeface="Times New Roman" panose="02020603050405020304" pitchFamily="18" charset="0"/>
                <a:cs typeface="Times New Roman" panose="02020603050405020304" pitchFamily="18" charset="0"/>
              </a:rPr>
              <a:t> та </a:t>
            </a:r>
            <a:r>
              <a:rPr lang="ru-RU" sz="1900" b="1"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технології</a:t>
            </a:r>
            <a:r>
              <a:rPr lang="ru-RU" sz="1900" b="1" dirty="0">
                <a:solidFill>
                  <a:srgbClr val="0000CC"/>
                </a:solidFill>
                <a:latin typeface="Times New Roman" panose="02020603050405020304" pitchFamily="18" charset="0"/>
                <a:cs typeface="Times New Roman" panose="02020603050405020304" pitchFamily="18" charset="0"/>
              </a:rPr>
              <a:t>, 122 </a:t>
            </a:r>
            <a:r>
              <a:rPr lang="ru-RU" sz="1900" b="1" dirty="0" err="1">
                <a:solidFill>
                  <a:srgbClr val="0000CC"/>
                </a:solidFill>
                <a:latin typeface="Times New Roman" panose="02020603050405020304" pitchFamily="18" charset="0"/>
                <a:cs typeface="Times New Roman" panose="02020603050405020304" pitchFamily="18" charset="0"/>
              </a:rPr>
              <a:t>Комп’ютерні</a:t>
            </a:r>
            <a:r>
              <a:rPr lang="ru-RU" sz="1900" b="1" dirty="0">
                <a:solidFill>
                  <a:srgbClr val="0000CC"/>
                </a:solidFill>
                <a:latin typeface="Times New Roman" panose="02020603050405020304" pitchFamily="18" charset="0"/>
                <a:cs typeface="Times New Roman" panose="02020603050405020304" pitchFamily="18" charset="0"/>
              </a:rPr>
              <a:t> науки, 123 </a:t>
            </a:r>
            <a:r>
              <a:rPr lang="ru-RU" sz="1900" b="1" dirty="0" err="1">
                <a:solidFill>
                  <a:srgbClr val="0000CC"/>
                </a:solidFill>
                <a:latin typeface="Times New Roman" panose="02020603050405020304" pitchFamily="18" charset="0"/>
                <a:cs typeface="Times New Roman" panose="02020603050405020304" pitchFamily="18" charset="0"/>
              </a:rPr>
              <a:t>Комп’ютерна</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інженерія</a:t>
            </a:r>
            <a:r>
              <a:rPr lang="ru-RU" sz="1900" b="1" dirty="0">
                <a:solidFill>
                  <a:srgbClr val="0000CC"/>
                </a:solidFill>
                <a:latin typeface="Times New Roman" panose="02020603050405020304" pitchFamily="18" charset="0"/>
                <a:cs typeface="Times New Roman" panose="02020603050405020304" pitchFamily="18" charset="0"/>
              </a:rPr>
              <a:t>, 124 </a:t>
            </a:r>
            <a:r>
              <a:rPr lang="ru-RU" sz="1900" b="1" dirty="0" err="1">
                <a:solidFill>
                  <a:srgbClr val="0000CC"/>
                </a:solidFill>
                <a:latin typeface="Times New Roman" panose="02020603050405020304" pitchFamily="18" charset="0"/>
                <a:cs typeface="Times New Roman" panose="02020603050405020304" pitchFamily="18" charset="0"/>
              </a:rPr>
              <a:t>Системний</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аналіз</a:t>
            </a:r>
            <a:r>
              <a:rPr lang="ru-RU" sz="1900" b="1" dirty="0">
                <a:solidFill>
                  <a:srgbClr val="0000CC"/>
                </a:solidFill>
                <a:latin typeface="Times New Roman" panose="02020603050405020304" pitchFamily="18" charset="0"/>
                <a:cs typeface="Times New Roman" panose="02020603050405020304" pitchFamily="18" charset="0"/>
              </a:rPr>
              <a:t>, 126 </a:t>
            </a:r>
            <a:r>
              <a:rPr lang="ru-RU" sz="1900" b="1" dirty="0" err="1" smtClean="0">
                <a:solidFill>
                  <a:srgbClr val="0000CC"/>
                </a:solidFill>
                <a:latin typeface="Times New Roman" panose="02020603050405020304" pitchFamily="18" charset="0"/>
                <a:cs typeface="Times New Roman" panose="02020603050405020304" pitchFamily="18" charset="0"/>
              </a:rPr>
              <a:t>Інформаційні</a:t>
            </a:r>
            <a:r>
              <a:rPr lang="ru-RU" sz="1900" b="1" dirty="0" smtClean="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системи</a:t>
            </a:r>
            <a:r>
              <a:rPr lang="ru-RU" sz="1900" b="1" dirty="0">
                <a:solidFill>
                  <a:srgbClr val="0000CC"/>
                </a:solidFill>
                <a:latin typeface="Times New Roman" panose="02020603050405020304" pitchFamily="18" charset="0"/>
                <a:cs typeface="Times New Roman" panose="02020603050405020304" pitchFamily="18" charset="0"/>
              </a:rPr>
              <a:t> та </a:t>
            </a:r>
            <a:r>
              <a:rPr lang="ru-RU" sz="1900" b="1" dirty="0" err="1">
                <a:solidFill>
                  <a:srgbClr val="0000CC"/>
                </a:solidFill>
                <a:latin typeface="Times New Roman" panose="02020603050405020304" pitchFamily="18" charset="0"/>
                <a:cs typeface="Times New Roman" panose="02020603050405020304" pitchFamily="18" charset="0"/>
              </a:rPr>
              <a:t>технології</a:t>
            </a:r>
            <a:r>
              <a:rPr lang="ru-RU" sz="1900" b="1" dirty="0">
                <a:solidFill>
                  <a:srgbClr val="0000CC"/>
                </a:solidFill>
                <a:latin typeface="Times New Roman" panose="02020603050405020304" pitchFamily="18" charset="0"/>
                <a:cs typeface="Times New Roman" panose="02020603050405020304" pitchFamily="18" charset="0"/>
              </a:rPr>
              <a:t>, 232 </a:t>
            </a:r>
            <a:r>
              <a:rPr lang="ru-RU" sz="1900" b="1" dirty="0" err="1">
                <a:solidFill>
                  <a:srgbClr val="0000CC"/>
                </a:solidFill>
                <a:latin typeface="Times New Roman" panose="02020603050405020304" pitchFamily="18" charset="0"/>
                <a:cs typeface="Times New Roman" panose="02020603050405020304" pitchFamily="18" charset="0"/>
              </a:rPr>
              <a:t>Соціальне</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забезпечення</a:t>
            </a:r>
            <a:r>
              <a:rPr lang="ru-RU" sz="1900" b="1" dirty="0">
                <a:solidFill>
                  <a:srgbClr val="0000CC"/>
                </a:solidFill>
                <a:latin typeface="Times New Roman" panose="02020603050405020304" pitchFamily="18" charset="0"/>
                <a:cs typeface="Times New Roman" panose="02020603050405020304" pitchFamily="18" charset="0"/>
              </a:rPr>
              <a:t>, 102 </a:t>
            </a:r>
            <a:r>
              <a:rPr lang="ru-RU" sz="1900" b="1" dirty="0" err="1">
                <a:solidFill>
                  <a:srgbClr val="0000CC"/>
                </a:solidFill>
                <a:latin typeface="Times New Roman" panose="02020603050405020304" pitchFamily="18" charset="0"/>
                <a:cs typeface="Times New Roman" panose="02020603050405020304" pitchFamily="18" charset="0"/>
              </a:rPr>
              <a:t>Хімія</a:t>
            </a:r>
            <a:r>
              <a:rPr lang="ru-RU" sz="1900" b="1" dirty="0">
                <a:solidFill>
                  <a:srgbClr val="0000CC"/>
                </a:solidFill>
                <a:latin typeface="Times New Roman" panose="02020603050405020304" pitchFamily="18" charset="0"/>
                <a:cs typeface="Times New Roman" panose="02020603050405020304" pitchFamily="18" charset="0"/>
              </a:rPr>
              <a:t>, 014 </a:t>
            </a:r>
            <a:r>
              <a:rPr lang="ru-RU" sz="1900" b="1" dirty="0" err="1">
                <a:solidFill>
                  <a:srgbClr val="0000CC"/>
                </a:solidFill>
                <a:latin typeface="Times New Roman" panose="02020603050405020304" pitchFamily="18" charset="0"/>
                <a:cs typeface="Times New Roman" panose="02020603050405020304" pitchFamily="18" charset="0"/>
              </a:rPr>
              <a:t>Середня</a:t>
            </a:r>
            <a:r>
              <a:rPr lang="ru-RU" sz="1900" b="1" dirty="0">
                <a:solidFill>
                  <a:srgbClr val="0000CC"/>
                </a:solidFill>
                <a:latin typeface="Times New Roman" panose="02020603050405020304" pitchFamily="18" charset="0"/>
                <a:cs typeface="Times New Roman" panose="02020603050405020304" pitchFamily="18" charset="0"/>
              </a:rPr>
              <a:t> </a:t>
            </a:r>
            <a:r>
              <a:rPr lang="ru-RU" sz="1900" b="1" dirty="0" err="1">
                <a:solidFill>
                  <a:srgbClr val="0000CC"/>
                </a:solidFill>
                <a:latin typeface="Times New Roman" panose="02020603050405020304" pitchFamily="18" charset="0"/>
                <a:cs typeface="Times New Roman" panose="02020603050405020304" pitchFamily="18" charset="0"/>
              </a:rPr>
              <a:t>освіта</a:t>
            </a:r>
            <a:r>
              <a:rPr lang="ru-RU" sz="1900" dirty="0">
                <a:solidFill>
                  <a:srgbClr val="0000CC"/>
                </a:solidFill>
                <a:latin typeface="Times New Roman" panose="02020603050405020304" pitchFamily="18" charset="0"/>
                <a:cs typeface="Times New Roman" panose="02020603050405020304" pitchFamily="18" charset="0"/>
              </a:rPr>
              <a:t>, </a:t>
            </a:r>
            <a:r>
              <a:rPr lang="ru-RU" sz="1900" dirty="0" err="1" smtClean="0">
                <a:solidFill>
                  <a:srgbClr val="0000CC"/>
                </a:solidFill>
                <a:latin typeface="Times New Roman" panose="02020603050405020304" pitchFamily="18" charset="0"/>
                <a:cs typeface="Times New Roman" panose="02020603050405020304" pitchFamily="18" charset="0"/>
              </a:rPr>
              <a:t>зараховуються</a:t>
            </a:r>
            <a:r>
              <a:rPr lang="ru-RU" sz="1900" dirty="0" smtClean="0">
                <a:solidFill>
                  <a:srgbClr val="0000CC"/>
                </a:solidFill>
                <a:latin typeface="Times New Roman" panose="02020603050405020304" pitchFamily="18" charset="0"/>
                <a:cs typeface="Times New Roman" panose="02020603050405020304" pitchFamily="18" charset="0"/>
              </a:rPr>
              <a:t> </a:t>
            </a:r>
            <a:r>
              <a:rPr lang="ru-RU" sz="1900" dirty="0" err="1" smtClean="0">
                <a:solidFill>
                  <a:srgbClr val="0000CC"/>
                </a:solidFill>
                <a:latin typeface="Times New Roman" panose="02020603050405020304" pitchFamily="18" charset="0"/>
                <a:cs typeface="Times New Roman" panose="02020603050405020304" pitchFamily="18" charset="0"/>
              </a:rPr>
              <a:t>результати</a:t>
            </a:r>
            <a:r>
              <a:rPr lang="ru-RU" sz="1900" dirty="0" smtClean="0">
                <a:solidFill>
                  <a:srgbClr val="0000CC"/>
                </a:solidFill>
                <a:latin typeface="Times New Roman" panose="02020603050405020304" pitchFamily="18" charset="0"/>
                <a:cs typeface="Times New Roman" panose="02020603050405020304" pitchFamily="18" charset="0"/>
              </a:rPr>
              <a:t> </a:t>
            </a:r>
            <a:r>
              <a:rPr lang="ru-RU" sz="1900" dirty="0" err="1">
                <a:solidFill>
                  <a:srgbClr val="0000CC"/>
                </a:solidFill>
                <a:latin typeface="Times New Roman" panose="02020603050405020304" pitchFamily="18" charset="0"/>
                <a:cs typeface="Times New Roman" panose="02020603050405020304" pitchFamily="18" charset="0"/>
              </a:rPr>
              <a:t>фахового</a:t>
            </a:r>
            <a:r>
              <a:rPr lang="ru-RU" sz="1900" dirty="0">
                <a:solidFill>
                  <a:srgbClr val="0000CC"/>
                </a:solidFill>
                <a:latin typeface="Times New Roman" panose="02020603050405020304" pitchFamily="18" charset="0"/>
                <a:cs typeface="Times New Roman" panose="02020603050405020304" pitchFamily="18" charset="0"/>
              </a:rPr>
              <a:t> </a:t>
            </a:r>
            <a:r>
              <a:rPr lang="ru-RU" sz="1900" dirty="0" err="1">
                <a:solidFill>
                  <a:srgbClr val="0000CC"/>
                </a:solidFill>
                <a:latin typeface="Times New Roman" panose="02020603050405020304" pitchFamily="18" charset="0"/>
                <a:cs typeface="Times New Roman" panose="02020603050405020304" pitchFamily="18" charset="0"/>
              </a:rPr>
              <a:t>іспиту</a:t>
            </a:r>
            <a:r>
              <a:rPr lang="ru-RU" sz="1900" dirty="0">
                <a:solidFill>
                  <a:srgbClr val="0000CC"/>
                </a:solidFill>
                <a:latin typeface="Times New Roman" panose="02020603050405020304" pitchFamily="18" charset="0"/>
                <a:cs typeface="Times New Roman" panose="02020603050405020304" pitchFamily="18" charset="0"/>
              </a:rPr>
              <a:t> при </a:t>
            </a:r>
            <a:r>
              <a:rPr lang="ru-RU" sz="1900" dirty="0" err="1">
                <a:solidFill>
                  <a:srgbClr val="0000CC"/>
                </a:solidFill>
                <a:latin typeface="Times New Roman" panose="02020603050405020304" pitchFamily="18" charset="0"/>
                <a:cs typeface="Times New Roman" panose="02020603050405020304" pitchFamily="18" charset="0"/>
              </a:rPr>
              <a:t>вступі</a:t>
            </a:r>
            <a:r>
              <a:rPr lang="ru-RU" sz="1900" dirty="0">
                <a:solidFill>
                  <a:srgbClr val="0000CC"/>
                </a:solidFill>
                <a:latin typeface="Times New Roman" panose="02020603050405020304" pitchFamily="18" charset="0"/>
                <a:cs typeface="Times New Roman" panose="02020603050405020304" pitchFamily="18" charset="0"/>
              </a:rPr>
              <a:t> на </a:t>
            </a:r>
            <a:r>
              <a:rPr lang="ru-RU" sz="1900" dirty="0" err="1">
                <a:solidFill>
                  <a:srgbClr val="0000CC"/>
                </a:solidFill>
                <a:latin typeface="Times New Roman" panose="02020603050405020304" pitchFamily="18" charset="0"/>
                <a:cs typeface="Times New Roman" panose="02020603050405020304" pitchFamily="18" charset="0"/>
              </a:rPr>
              <a:t>місця</a:t>
            </a:r>
            <a:r>
              <a:rPr lang="ru-RU" sz="1900" dirty="0">
                <a:solidFill>
                  <a:srgbClr val="0000CC"/>
                </a:solidFill>
                <a:latin typeface="Times New Roman" panose="02020603050405020304" pitchFamily="18" charset="0"/>
                <a:cs typeface="Times New Roman" panose="02020603050405020304" pitchFamily="18" charset="0"/>
              </a:rPr>
              <a:t> державного </a:t>
            </a:r>
            <a:r>
              <a:rPr lang="ru-RU" sz="1900" dirty="0" err="1" smtClean="0">
                <a:solidFill>
                  <a:srgbClr val="0000CC"/>
                </a:solidFill>
                <a:latin typeface="Times New Roman" panose="02020603050405020304" pitchFamily="18" charset="0"/>
                <a:cs typeface="Times New Roman" panose="02020603050405020304" pitchFamily="18" charset="0"/>
              </a:rPr>
              <a:t>замовлення</a:t>
            </a:r>
            <a:r>
              <a:rPr lang="ru-RU" sz="1900" dirty="0" smtClean="0">
                <a:solidFill>
                  <a:srgbClr val="0000CC"/>
                </a:solidFill>
                <a:latin typeface="Times New Roman" panose="02020603050405020304" pitchFamily="18" charset="0"/>
                <a:cs typeface="Times New Roman" panose="02020603050405020304" pitchFamily="18" charset="0"/>
              </a:rPr>
              <a:t>. </a:t>
            </a:r>
            <a:r>
              <a:rPr lang="uk-UA" sz="1900" u="sng" dirty="0">
                <a:solidFill>
                  <a:srgbClr val="0000CC"/>
                </a:solidFill>
                <a:latin typeface="Times New Roman" panose="02020603050405020304" pitchFamily="18" charset="0"/>
                <a:cs typeface="Times New Roman" panose="02020603050405020304" pitchFamily="18" charset="0"/>
              </a:rPr>
              <a:t>Мотиваційний лист додається в заяву обов’язково</a:t>
            </a:r>
            <a:r>
              <a:rPr lang="uk-UA" sz="1900" u="sng" dirty="0" smtClean="0">
                <a:solidFill>
                  <a:srgbClr val="0000CC"/>
                </a:solidFill>
                <a:latin typeface="Times New Roman" panose="02020603050405020304" pitchFamily="18" charset="0"/>
                <a:cs typeface="Times New Roman" panose="02020603050405020304" pitchFamily="18" charset="0"/>
              </a:rPr>
              <a:t>!</a:t>
            </a:r>
            <a:endParaRPr lang="ru-RU" sz="2000" dirty="0">
              <a:solidFill>
                <a:srgbClr val="0000CC"/>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6712" y="1196752"/>
            <a:ext cx="8344940" cy="2139047"/>
          </a:xfrm>
          <a:prstGeom prst="rect">
            <a:avLst/>
          </a:prstGeom>
        </p:spPr>
        <p:txBody>
          <a:bodyPr wrap="square">
            <a:spAutoFit/>
          </a:bodyPr>
          <a:lstStyle/>
          <a:p>
            <a:pPr indent="263525" algn="just"/>
            <a:r>
              <a:rPr lang="uk-UA" sz="1900" dirty="0" smtClean="0">
                <a:solidFill>
                  <a:srgbClr val="0000CC"/>
                </a:solidFill>
                <a:latin typeface="Times New Roman" panose="02020603050405020304" pitchFamily="18" charset="0"/>
                <a:cs typeface="Times New Roman" panose="02020603050405020304" pitchFamily="18" charset="0"/>
              </a:rPr>
              <a:t>Для </a:t>
            </a:r>
            <a:r>
              <a:rPr lang="uk-UA" sz="1900" dirty="0">
                <a:solidFill>
                  <a:srgbClr val="0000CC"/>
                </a:solidFill>
                <a:latin typeface="Times New Roman" panose="02020603050405020304" pitchFamily="18" charset="0"/>
                <a:cs typeface="Times New Roman" panose="02020603050405020304" pitchFamily="18" charset="0"/>
              </a:rPr>
              <a:t>вступу на спеціальності: </a:t>
            </a:r>
          </a:p>
          <a:p>
            <a:pPr algn="just"/>
            <a:r>
              <a:rPr lang="uk-UA" sz="1900" b="1" dirty="0">
                <a:solidFill>
                  <a:srgbClr val="0000CC"/>
                </a:solidFill>
                <a:latin typeface="Times New Roman" panose="02020603050405020304" pitchFamily="18" charset="0"/>
                <a:cs typeface="Times New Roman" panose="02020603050405020304" pitchFamily="18" charset="0"/>
              </a:rPr>
              <a:t>051 Економіка, 052 Політологія, 071 Облік і оподаткування, 072 Фінанси, банківська справа та страхування, 073 Менеджмент, 075 Маркетинг, 076 Підприємництво, торгівля та біржова діяльність, 281 Публічне управління та адміністрування</a:t>
            </a:r>
            <a:r>
              <a:rPr lang="uk-UA" sz="1900" dirty="0">
                <a:solidFill>
                  <a:srgbClr val="0000CC"/>
                </a:solidFill>
                <a:latin typeface="Times New Roman" panose="02020603050405020304" pitchFamily="18" charset="0"/>
                <a:cs typeface="Times New Roman" panose="02020603050405020304" pitchFamily="18" charset="0"/>
              </a:rPr>
              <a:t>, </a:t>
            </a:r>
            <a:r>
              <a:rPr lang="uk-UA" sz="1900" dirty="0" smtClean="0">
                <a:solidFill>
                  <a:srgbClr val="0000CC"/>
                </a:solidFill>
                <a:latin typeface="Times New Roman" panose="02020603050405020304" pitchFamily="18" charset="0"/>
                <a:cs typeface="Times New Roman" panose="02020603050405020304" pitchFamily="18" charset="0"/>
              </a:rPr>
              <a:t>зараховуються результати </a:t>
            </a:r>
            <a:r>
              <a:rPr lang="uk-UA" sz="1900" dirty="0">
                <a:solidFill>
                  <a:srgbClr val="0000CC"/>
                </a:solidFill>
                <a:latin typeface="Times New Roman" panose="02020603050405020304" pitchFamily="18" charset="0"/>
                <a:cs typeface="Times New Roman" panose="02020603050405020304" pitchFamily="18" charset="0"/>
              </a:rPr>
              <a:t>магістерського тесту навчальної </a:t>
            </a:r>
            <a:r>
              <a:rPr lang="uk-UA" sz="1900" dirty="0" smtClean="0">
                <a:solidFill>
                  <a:srgbClr val="0000CC"/>
                </a:solidFill>
                <a:latin typeface="Times New Roman" panose="02020603050405020304" pitchFamily="18" charset="0"/>
                <a:cs typeface="Times New Roman" panose="02020603050405020304" pitchFamily="18" charset="0"/>
              </a:rPr>
              <a:t>компетентності та результати </a:t>
            </a:r>
            <a:r>
              <a:rPr lang="uk-UA" sz="1900" dirty="0">
                <a:solidFill>
                  <a:srgbClr val="0000CC"/>
                </a:solidFill>
                <a:latin typeface="Times New Roman" panose="02020603050405020304" pitchFamily="18" charset="0"/>
                <a:cs typeface="Times New Roman" panose="02020603050405020304" pitchFamily="18" charset="0"/>
              </a:rPr>
              <a:t>фаховий іспит з обраної спеціальності. </a:t>
            </a:r>
            <a:r>
              <a:rPr lang="uk-UA" sz="1900" u="sng" dirty="0">
                <a:solidFill>
                  <a:srgbClr val="0000CC"/>
                </a:solidFill>
                <a:latin typeface="Times New Roman" panose="02020603050405020304" pitchFamily="18" charset="0"/>
                <a:cs typeface="Times New Roman" panose="02020603050405020304" pitchFamily="18" charset="0"/>
              </a:rPr>
              <a:t>Мотиваційний лист додається в заяву обов’язково!</a:t>
            </a:r>
          </a:p>
        </p:txBody>
      </p:sp>
    </p:spTree>
    <p:extLst>
      <p:ext uri="{BB962C8B-B14F-4D97-AF65-F5344CB8AC3E}">
        <p14:creationId xmlns:p14="http://schemas.microsoft.com/office/powerpoint/2010/main" val="239148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15816" y="302987"/>
            <a:ext cx="5313962"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smtClean="0">
                <a:solidFill>
                  <a:srgbClr val="0000CC"/>
                </a:solidFill>
                <a:latin typeface="Times New Roman" panose="02020603050405020304" pitchFamily="18" charset="0"/>
                <a:cs typeface="Times New Roman" panose="02020603050405020304" pitchFamily="18" charset="0"/>
              </a:rPr>
              <a:t>Алгоритм </a:t>
            </a:r>
            <a:r>
              <a:rPr lang="uk-UA" sz="1400" dirty="0" smtClean="0">
                <a:solidFill>
                  <a:srgbClr val="0000CC"/>
                </a:solidFill>
                <a:latin typeface="Times New Roman" panose="02020603050405020304" pitchFamily="18" charset="0"/>
                <a:cs typeface="Times New Roman" panose="02020603050405020304" pitchFamily="18" charset="0"/>
              </a:rPr>
              <a:t>дій для отримання другої вищої освіти</a:t>
            </a:r>
            <a:endParaRPr lang="ru-RU" sz="14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5536" y="725111"/>
            <a:ext cx="8388932" cy="3231654"/>
          </a:xfrm>
          <a:prstGeom prst="rect">
            <a:avLst/>
          </a:prstGeom>
          <a:noFill/>
        </p:spPr>
        <p:txBody>
          <a:bodyPr wrap="square" rtlCol="0">
            <a:spAutoFit/>
          </a:bodyPr>
          <a:lstStyle/>
          <a:p>
            <a:pPr algn="ctr"/>
            <a:r>
              <a:rPr lang="ru-RU" sz="2000" dirty="0" smtClean="0">
                <a:solidFill>
                  <a:srgbClr val="0000CC"/>
                </a:solidFill>
                <a:latin typeface="Times New Roman" panose="02020603050405020304" pitchFamily="18" charset="0"/>
                <a:cs typeface="Times New Roman" panose="02020603050405020304" pitchFamily="18" charset="0"/>
              </a:rPr>
              <a:t> </a:t>
            </a:r>
            <a:r>
              <a:rPr lang="uk-UA" sz="2400" b="1" u="sng" dirty="0" smtClean="0">
                <a:solidFill>
                  <a:srgbClr val="0000CC"/>
                </a:solidFill>
                <a:latin typeface="Times New Roman" panose="02020603050405020304" pitchFamily="18" charset="0"/>
                <a:cs typeface="Times New Roman" panose="02020603050405020304" pitchFamily="18" charset="0"/>
              </a:rPr>
              <a:t>П</a:t>
            </a:r>
            <a:r>
              <a:rPr lang="uk-UA" sz="2400" b="1" u="sng" dirty="0" smtClean="0">
                <a:solidFill>
                  <a:srgbClr val="0000CC"/>
                </a:solidFill>
                <a:latin typeface="Times New Roman" panose="02020603050405020304" pitchFamily="18" charset="0"/>
                <a:cs typeface="Times New Roman" panose="02020603050405020304" pitchFamily="18" charset="0"/>
              </a:rPr>
              <a:t>ри вступі виключно на контракт</a:t>
            </a:r>
          </a:p>
          <a:p>
            <a:pPr indent="263525" algn="just"/>
            <a:r>
              <a:rPr lang="uk-UA" sz="2000" dirty="0" smtClean="0">
                <a:solidFill>
                  <a:srgbClr val="0000CC"/>
                </a:solidFill>
                <a:latin typeface="Times New Roman" panose="02020603050405020304" pitchFamily="18" charset="0"/>
                <a:cs typeface="Times New Roman" panose="02020603050405020304" pitchFamily="18" charset="0"/>
              </a:rPr>
              <a:t>Для вступу на спеціальності: </a:t>
            </a:r>
          </a:p>
          <a:p>
            <a:pPr algn="just"/>
            <a:r>
              <a:rPr lang="uk-UA" sz="2000" b="1" dirty="0" smtClean="0">
                <a:solidFill>
                  <a:srgbClr val="0000CC"/>
                </a:solidFill>
                <a:latin typeface="Times New Roman" panose="02020603050405020304" pitchFamily="18" charset="0"/>
                <a:cs typeface="Times New Roman" panose="02020603050405020304" pitchFamily="18" charset="0"/>
              </a:rPr>
              <a:t>051 Економіка, 052 Політологія, 071 Облік і оподаткування, 072 Фінанси, банківська справа та страхування, 073 Менеджмент, 075 Маркетинг, 076 Підприємництво, торгівля та біржова діяльність, 281 Публічне управління та адміністрування</a:t>
            </a:r>
            <a:r>
              <a:rPr lang="uk-UA" sz="2000" dirty="0" smtClean="0">
                <a:solidFill>
                  <a:srgbClr val="0000CC"/>
                </a:solidFill>
                <a:latin typeface="Times New Roman" panose="02020603050405020304" pitchFamily="18" charset="0"/>
                <a:cs typeface="Times New Roman" panose="02020603050405020304" pitchFamily="18" charset="0"/>
              </a:rPr>
              <a:t>, вступники </a:t>
            </a:r>
            <a:r>
              <a:rPr lang="uk-UA" sz="2000" dirty="0" smtClean="0">
                <a:solidFill>
                  <a:srgbClr val="0000CC"/>
                </a:solidFill>
                <a:latin typeface="Times New Roman" panose="02020603050405020304" pitchFamily="18" charset="0"/>
                <a:cs typeface="Times New Roman" panose="02020603050405020304" pitchFamily="18" charset="0"/>
              </a:rPr>
              <a:t>можуть за їх вибором або подати результат магістерського тесту навчальної компетентності, (або скласти вступне випробування з іноземної мови дистанційно в ДДМА) т</a:t>
            </a:r>
            <a:r>
              <a:rPr lang="uk-UA" sz="2000" dirty="0" smtClean="0">
                <a:solidFill>
                  <a:srgbClr val="0000CC"/>
                </a:solidFill>
                <a:latin typeface="Times New Roman" panose="02020603050405020304" pitchFamily="18" charset="0"/>
                <a:cs typeface="Times New Roman" panose="02020603050405020304" pitchFamily="18" charset="0"/>
              </a:rPr>
              <a:t>а обов’язково скласти фаховий іспит з обраної спеціальності</a:t>
            </a:r>
            <a:r>
              <a:rPr lang="uk-UA" sz="2000" dirty="0" smtClean="0">
                <a:solidFill>
                  <a:srgbClr val="0000CC"/>
                </a:solidFill>
                <a:latin typeface="Times New Roman" panose="02020603050405020304" pitchFamily="18" charset="0"/>
                <a:cs typeface="Times New Roman" panose="02020603050405020304" pitchFamily="18" charset="0"/>
              </a:rPr>
              <a:t>. Мотиваційний лист додається в заяву обов’язково!</a:t>
            </a:r>
            <a:endParaRPr lang="uk-UA" sz="2000" dirty="0" smtClean="0">
              <a:solidFill>
                <a:srgbClr val="0000CC"/>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98470" y="4010833"/>
            <a:ext cx="8496944" cy="2554545"/>
          </a:xfrm>
          <a:prstGeom prst="rect">
            <a:avLst/>
          </a:prstGeom>
        </p:spPr>
        <p:txBody>
          <a:bodyPr wrap="square">
            <a:spAutoFit/>
          </a:bodyPr>
          <a:lstStyle/>
          <a:p>
            <a:pPr algn="just"/>
            <a:r>
              <a:rPr lang="ru-RU" dirty="0" smtClean="0"/>
              <a:t>     </a:t>
            </a:r>
            <a:r>
              <a:rPr lang="uk-UA" sz="2000" dirty="0" smtClean="0">
                <a:solidFill>
                  <a:srgbClr val="0000CC"/>
                </a:solidFill>
                <a:latin typeface="Times New Roman" panose="02020603050405020304" pitchFamily="18" charset="0"/>
                <a:cs typeface="Times New Roman" panose="02020603050405020304" pitchFamily="18" charset="0"/>
              </a:rPr>
              <a:t>Для вступу на спеціальності: </a:t>
            </a:r>
          </a:p>
          <a:p>
            <a:pPr algn="just"/>
            <a:r>
              <a:rPr lang="uk-UA" sz="2000" b="1" dirty="0" smtClean="0">
                <a:solidFill>
                  <a:srgbClr val="0000CC"/>
                </a:solidFill>
                <a:latin typeface="Times New Roman" panose="02020603050405020304" pitchFamily="18" charset="0"/>
                <a:cs typeface="Times New Roman" panose="02020603050405020304" pitchFamily="18" charset="0"/>
              </a:rPr>
              <a:t>131 Прикладна механіка, 133 Галузеве машино-будування, 136 Металургія, 141 Електроенергетика, електротехніка та електромеханіка, 151 Автоматизація та комп’ютерно-інтегровані технології, 122 Комп’ютерні науки, 123 Комп’ютерна інженерія, 124 Системний аналіз, 126 Інформаційні системи та технології, 232 Соціальне забезпечення, 102 Хімія, 014 Середня освіта</a:t>
            </a:r>
            <a:r>
              <a:rPr lang="uk-UA" sz="2000" dirty="0" smtClean="0">
                <a:solidFill>
                  <a:srgbClr val="0000CC"/>
                </a:solidFill>
                <a:latin typeface="Times New Roman" panose="02020603050405020304" pitchFamily="18" charset="0"/>
                <a:cs typeface="Times New Roman" panose="02020603050405020304" pitchFamily="18" charset="0"/>
              </a:rPr>
              <a:t>, зараховуються:</a:t>
            </a:r>
          </a:p>
          <a:p>
            <a:pPr algn="just"/>
            <a:r>
              <a:rPr lang="uk-UA" sz="2000" dirty="0" smtClean="0">
                <a:solidFill>
                  <a:srgbClr val="0000CC"/>
                </a:solidFill>
                <a:latin typeface="Times New Roman" panose="02020603050405020304" pitchFamily="18" charset="0"/>
                <a:cs typeface="Times New Roman" panose="02020603050405020304" pitchFamily="18" charset="0"/>
              </a:rPr>
              <a:t>тільки результати розгляду мотиваційних листів.</a:t>
            </a:r>
            <a:endParaRPr lang="uk-UA" sz="2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619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15816" y="302987"/>
            <a:ext cx="5313962"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smtClean="0">
                <a:solidFill>
                  <a:srgbClr val="0000CC"/>
                </a:solidFill>
                <a:latin typeface="Times New Roman" panose="02020603050405020304" pitchFamily="18" charset="0"/>
                <a:cs typeface="Times New Roman" panose="02020603050405020304" pitchFamily="18" charset="0"/>
              </a:rPr>
              <a:t>Алгоритм </a:t>
            </a:r>
            <a:r>
              <a:rPr lang="uk-UA" sz="1400" dirty="0" smtClean="0">
                <a:solidFill>
                  <a:srgbClr val="0000CC"/>
                </a:solidFill>
                <a:latin typeface="Times New Roman" panose="02020603050405020304" pitchFamily="18" charset="0"/>
                <a:cs typeface="Times New Roman" panose="02020603050405020304" pitchFamily="18" charset="0"/>
              </a:rPr>
              <a:t>дій для отримання другої вищої освіти</a:t>
            </a:r>
            <a:endParaRPr lang="ru-RU" sz="14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5536" y="1248124"/>
            <a:ext cx="8461841" cy="5078313"/>
          </a:xfrm>
          <a:prstGeom prst="rect">
            <a:avLst/>
          </a:prstGeom>
          <a:noFill/>
        </p:spPr>
        <p:txBody>
          <a:bodyPr wrap="square" rtlCol="0">
            <a:spAutoFit/>
          </a:bodyPr>
          <a:lstStyle/>
          <a:p>
            <a:pPr marL="342900" lvl="0" indent="-342900" algn="just">
              <a:buAutoNum type="arabicPeriod"/>
            </a:pPr>
            <a:r>
              <a:rPr lang="uk-UA" dirty="0" smtClean="0">
                <a:latin typeface="Times New Roman" panose="02020603050405020304" pitchFamily="18" charset="0"/>
                <a:cs typeface="Times New Roman" panose="02020603050405020304" pitchFamily="18" charset="0"/>
              </a:rPr>
              <a:t>Написати </a:t>
            </a:r>
            <a:r>
              <a:rPr lang="uk-UA" dirty="0">
                <a:latin typeface="Times New Roman" panose="02020603050405020304" pitchFamily="18" charset="0"/>
                <a:cs typeface="Times New Roman" panose="02020603050405020304" pitchFamily="18" charset="0"/>
              </a:rPr>
              <a:t>мотиваційний лист. Правила написання та зразок дивись </a:t>
            </a:r>
            <a:r>
              <a:rPr lang="de-DE" dirty="0">
                <a:solidFill>
                  <a:srgbClr val="0000CC"/>
                </a:solidFill>
                <a:latin typeface="Times New Roman" panose="02020603050405020304" pitchFamily="18" charset="0"/>
                <a:cs typeface="Times New Roman" panose="02020603050405020304" pitchFamily="18" charset="0"/>
                <a:hlinkClick r:id="rId3"/>
              </a:rPr>
              <a:t>http://</a:t>
            </a:r>
            <a:r>
              <a:rPr lang="de-DE" dirty="0" smtClean="0">
                <a:solidFill>
                  <a:srgbClr val="0000CC"/>
                </a:solidFill>
                <a:latin typeface="Times New Roman" panose="02020603050405020304" pitchFamily="18" charset="0"/>
                <a:cs typeface="Times New Roman" panose="02020603050405020304" pitchFamily="18" charset="0"/>
                <a:hlinkClick r:id="rId3"/>
              </a:rPr>
              <a:t>www.dgma.donetsk.ua/index.php?option=com_content&amp;Itemid=2009&amp;id=4465&amp;lang=uk&amp;layout=edit&amp;view=article</a:t>
            </a:r>
            <a:endParaRPr lang="de-DE" dirty="0">
              <a:solidFill>
                <a:srgbClr val="0000CC"/>
              </a:solidFill>
              <a:latin typeface="Times New Roman" panose="02020603050405020304" pitchFamily="18" charset="0"/>
              <a:cs typeface="Times New Roman" panose="02020603050405020304" pitchFamily="18" charset="0"/>
            </a:endParaRPr>
          </a:p>
          <a:p>
            <a:pPr marL="263525" lvl="0" indent="-263525" algn="just">
              <a:tabLst>
                <a:tab pos="263525" algn="l"/>
              </a:tabLst>
            </a:pPr>
            <a:r>
              <a:rPr lang="de-DE" dirty="0" smtClean="0">
                <a:latin typeface="Times New Roman" panose="02020603050405020304" pitchFamily="18" charset="0"/>
                <a:cs typeface="Times New Roman" panose="02020603050405020304" pitchFamily="18" charset="0"/>
              </a:rPr>
              <a:t>2.</a:t>
            </a:r>
            <a:r>
              <a:rPr lang="uk-UA" dirty="0" smtClean="0">
                <a:latin typeface="Times New Roman" panose="02020603050405020304" pitchFamily="18" charset="0"/>
                <a:cs typeface="Times New Roman" panose="02020603050405020304" pitchFamily="18" charset="0"/>
              </a:rPr>
              <a:t>Зареєструвати </a:t>
            </a:r>
            <a:r>
              <a:rPr lang="uk-UA" dirty="0">
                <a:latin typeface="Times New Roman" panose="02020603050405020304" pitchFamily="18" charset="0"/>
                <a:cs typeface="Times New Roman" panose="02020603050405020304" pitchFamily="18" charset="0"/>
              </a:rPr>
              <a:t>електронний кабінет вступника (допомога </a:t>
            </a:r>
            <a:r>
              <a:rPr lang="de-DE" dirty="0">
                <a:solidFill>
                  <a:srgbClr val="0000CC"/>
                </a:solidFill>
                <a:latin typeface="Times New Roman" panose="02020603050405020304" pitchFamily="18" charset="0"/>
                <a:cs typeface="Times New Roman" panose="02020603050405020304" pitchFamily="18" charset="0"/>
                <a:hlinkClick r:id="rId4"/>
              </a:rPr>
              <a:t>https://</a:t>
            </a:r>
            <a:r>
              <a:rPr lang="de-DE" dirty="0" smtClean="0">
                <a:solidFill>
                  <a:srgbClr val="0000CC"/>
                </a:solidFill>
                <a:latin typeface="Times New Roman" panose="02020603050405020304" pitchFamily="18" charset="0"/>
                <a:cs typeface="Times New Roman" panose="02020603050405020304" pitchFamily="18" charset="0"/>
                <a:hlinkClick r:id="rId4"/>
              </a:rPr>
              <a:t>youtu.be/U5Dcg4P_HwE</a:t>
            </a:r>
            <a:r>
              <a:rPr lang="de-DE" dirty="0" smtClean="0">
                <a:solidFill>
                  <a:srgbClr val="0000CC"/>
                </a:solidFill>
                <a:latin typeface="Times New Roman" panose="02020603050405020304" pitchFamily="18" charset="0"/>
                <a:cs typeface="Times New Roman" panose="02020603050405020304" pitchFamily="18" charset="0"/>
              </a:rPr>
              <a:t> </a:t>
            </a:r>
            <a:r>
              <a:rPr lang="de-DE" dirty="0">
                <a:solidFill>
                  <a:srgbClr val="0000CC"/>
                </a:solidFill>
                <a:latin typeface="Times New Roman" panose="02020603050405020304" pitchFamily="18" charset="0"/>
                <a:cs typeface="Times New Roman" panose="02020603050405020304" pitchFamily="18" charset="0"/>
              </a:rPr>
              <a:t>)</a:t>
            </a:r>
          </a:p>
          <a:p>
            <a:pPr marL="263525" lvl="0" indent="-263525" algn="just"/>
            <a:r>
              <a:rPr lang="de-DE" dirty="0">
                <a:latin typeface="Times New Roman" panose="02020603050405020304" pitchFamily="18" charset="0"/>
                <a:cs typeface="Times New Roman" panose="02020603050405020304" pitchFamily="18" charset="0"/>
              </a:rPr>
              <a:t>3.</a:t>
            </a:r>
            <a:r>
              <a:rPr lang="de-DE" dirty="0">
                <a:solidFill>
                  <a:srgbClr val="0000CC"/>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Подати заяву на бажану спеціальність (за допомогою звертайся до консультантів </a:t>
            </a:r>
            <a:r>
              <a:rPr lang="uk-UA" dirty="0" err="1">
                <a:latin typeface="Times New Roman" panose="02020603050405020304" pitchFamily="18" charset="0"/>
                <a:cs typeface="Times New Roman" panose="02020603050405020304" pitchFamily="18" charset="0"/>
              </a:rPr>
              <a:t>тел</a:t>
            </a:r>
            <a:r>
              <a:rPr lang="uk-UA" dirty="0">
                <a:latin typeface="Times New Roman" panose="02020603050405020304" pitchFamily="18" charset="0"/>
                <a:cs typeface="Times New Roman" panose="02020603050405020304" pitchFamily="18" charset="0"/>
              </a:rPr>
              <a:t>. 0991639521 Карина Антонівна, 0999144824 Ольга Олександрівна, 0953998719 Дмитро Владиславович).</a:t>
            </a:r>
          </a:p>
          <a:p>
            <a:pPr marL="263525" lvl="0" indent="-263525"/>
            <a:r>
              <a:rPr lang="uk-UA" dirty="0" smtClean="0">
                <a:latin typeface="Times New Roman" panose="02020603050405020304" pitchFamily="18" charset="0"/>
                <a:cs typeface="Times New Roman" panose="02020603050405020304" pitchFamily="18" charset="0"/>
              </a:rPr>
              <a:t>	Інструкція щодо роботи з системою подання заяв в електронній формі </a:t>
            </a:r>
            <a:r>
              <a:rPr lang="de-DE" dirty="0" smtClean="0">
                <a:solidFill>
                  <a:srgbClr val="0000CC"/>
                </a:solidFill>
                <a:latin typeface="Times New Roman" panose="02020603050405020304" pitchFamily="18" charset="0"/>
                <a:cs typeface="Times New Roman" panose="02020603050405020304" pitchFamily="18" charset="0"/>
                <a:hlinkClick r:id="rId5"/>
              </a:rPr>
              <a:t>https</a:t>
            </a:r>
            <a:r>
              <a:rPr lang="de-DE" dirty="0">
                <a:solidFill>
                  <a:srgbClr val="0000CC"/>
                </a:solidFill>
                <a:latin typeface="Times New Roman" panose="02020603050405020304" pitchFamily="18" charset="0"/>
                <a:cs typeface="Times New Roman" panose="02020603050405020304" pitchFamily="18" charset="0"/>
                <a:hlinkClick r:id="rId5"/>
              </a:rPr>
              <a:t>://</a:t>
            </a:r>
            <a:r>
              <a:rPr lang="de-DE" dirty="0" smtClean="0">
                <a:solidFill>
                  <a:srgbClr val="0000CC"/>
                </a:solidFill>
                <a:latin typeface="Times New Roman" panose="02020603050405020304" pitchFamily="18" charset="0"/>
                <a:cs typeface="Times New Roman" panose="02020603050405020304" pitchFamily="18" charset="0"/>
                <a:hlinkClick r:id="rId5"/>
              </a:rPr>
              <a:t>vstup.edbo.gov.ua/files/Instrukciya_EK_MKT_MTNK_2022.pdf</a:t>
            </a:r>
            <a:endParaRPr lang="de-DE" dirty="0">
              <a:solidFill>
                <a:srgbClr val="0000CC"/>
              </a:solidFill>
              <a:latin typeface="Times New Roman" panose="02020603050405020304" pitchFamily="18" charset="0"/>
              <a:cs typeface="Times New Roman" panose="02020603050405020304" pitchFamily="18" charset="0"/>
            </a:endParaRPr>
          </a:p>
          <a:p>
            <a:pPr marL="263525" lvl="0" indent="-263525" algn="just"/>
            <a:r>
              <a:rPr lang="uk-UA" dirty="0" smtClean="0">
                <a:latin typeface="Times New Roman" panose="02020603050405020304" pitchFamily="18" charset="0"/>
                <a:cs typeface="Times New Roman" panose="02020603050405020304" pitchFamily="18" charset="0"/>
              </a:rPr>
              <a:t>4</a:t>
            </a:r>
            <a:r>
              <a:rPr lang="de-DE"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 10.09 по 19.09 пройти фаховий іспит (або фаховий іспит та іспит з іноземної мови для вступу на спеціальності 051 Економіка, 071 Облік і оподаткування, 072 Фінанси, банківська справа та страхування, 073 Менеджмент, 075 Маркетинг, 076 Підприємництво, торгівля та біржова діяльність, 281 Публічне управління та адміністрування) дистанційно в системі </a:t>
            </a:r>
            <a:r>
              <a:rPr lang="de-DE" dirty="0">
                <a:latin typeface="Times New Roman" panose="02020603050405020304" pitchFamily="18" charset="0"/>
                <a:cs typeface="Times New Roman" panose="02020603050405020304" pitchFamily="18" charset="0"/>
              </a:rPr>
              <a:t>MOODLE </a:t>
            </a:r>
            <a:r>
              <a:rPr lang="uk-UA" dirty="0">
                <a:latin typeface="Times New Roman" panose="02020603050405020304" pitchFamily="18" charset="0"/>
                <a:cs typeface="Times New Roman" panose="02020603050405020304" pitchFamily="18" charset="0"/>
              </a:rPr>
              <a:t>згідно з розкладом  </a:t>
            </a:r>
            <a:r>
              <a:rPr lang="de-DE" dirty="0">
                <a:solidFill>
                  <a:srgbClr val="0000CC"/>
                </a:solidFill>
                <a:latin typeface="Times New Roman" panose="02020603050405020304" pitchFamily="18" charset="0"/>
                <a:cs typeface="Times New Roman" panose="02020603050405020304" pitchFamily="18" charset="0"/>
                <a:hlinkClick r:id="rId6"/>
              </a:rPr>
              <a:t>http://</a:t>
            </a:r>
            <a:r>
              <a:rPr lang="de-DE" dirty="0" smtClean="0">
                <a:solidFill>
                  <a:srgbClr val="0000CC"/>
                </a:solidFill>
                <a:latin typeface="Times New Roman" panose="02020603050405020304" pitchFamily="18" charset="0"/>
                <a:cs typeface="Times New Roman" panose="02020603050405020304" pitchFamily="18" charset="0"/>
                <a:hlinkClick r:id="rId6"/>
              </a:rPr>
              <a:t>www.dgma.donetsk.ua/index.php?option=com_content&amp;Itemid=2005&amp;id=4461&amp;lang=uk&amp;layout=edit&amp;view=article</a:t>
            </a:r>
            <a:endParaRPr lang="de-DE" dirty="0">
              <a:solidFill>
                <a:srgbClr val="0000CC"/>
              </a:solidFill>
              <a:latin typeface="Times New Roman" panose="02020603050405020304" pitchFamily="18" charset="0"/>
              <a:cs typeface="Times New Roman" panose="02020603050405020304" pitchFamily="18" charset="0"/>
            </a:endParaRPr>
          </a:p>
          <a:p>
            <a:pPr lvl="0" algn="just"/>
            <a:r>
              <a:rPr lang="uk-UA" dirty="0" smtClean="0">
                <a:latin typeface="Times New Roman" panose="02020603050405020304" pitchFamily="18" charset="0"/>
                <a:cs typeface="Times New Roman" panose="02020603050405020304" pitchFamily="18" charset="0"/>
              </a:rPr>
              <a:t>5</a:t>
            </a:r>
            <a:r>
              <a:rPr lang="de-DE"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Дочекатися рейтингового списку (20.09.2022р</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650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24128" y="302987"/>
            <a:ext cx="250565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1400" dirty="0" smtClean="0">
                <a:solidFill>
                  <a:srgbClr val="0000CC"/>
                </a:solidFill>
                <a:latin typeface="Times New Roman" panose="02020603050405020304" pitchFamily="18" charset="0"/>
                <a:cs typeface="Times New Roman" panose="02020603050405020304" pitchFamily="18" charset="0"/>
              </a:rPr>
              <a:t>Мотиваційний </a:t>
            </a:r>
            <a:r>
              <a:rPr lang="ru-RU" sz="1400" dirty="0" smtClean="0">
                <a:solidFill>
                  <a:srgbClr val="0000CC"/>
                </a:solidFill>
                <a:latin typeface="Times New Roman" panose="02020603050405020304" pitchFamily="18" charset="0"/>
                <a:cs typeface="Times New Roman" panose="02020603050405020304" pitchFamily="18" charset="0"/>
              </a:rPr>
              <a:t>лист</a:t>
            </a:r>
            <a:endParaRPr lang="ru-RU" sz="14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908720"/>
            <a:ext cx="8461841" cy="3754874"/>
          </a:xfrm>
          <a:prstGeom prst="rect">
            <a:avLst/>
          </a:prstGeom>
          <a:noFill/>
        </p:spPr>
        <p:txBody>
          <a:bodyPr wrap="square" rtlCol="0">
            <a:spAutoFit/>
          </a:bodyPr>
          <a:lstStyle/>
          <a:p>
            <a:pPr lvl="0" algn="just"/>
            <a:r>
              <a:rPr lang="uk-UA" dirty="0" smtClean="0">
                <a:solidFill>
                  <a:srgbClr val="0000CC"/>
                </a:solidFill>
                <a:latin typeface="Times New Roman" panose="02020603050405020304" pitchFamily="18" charset="0"/>
                <a:cs typeface="Times New Roman" panose="02020603050405020304"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Обов’язковою </a:t>
            </a:r>
            <a:r>
              <a:rPr lang="uk-UA" sz="2000" dirty="0">
                <a:solidFill>
                  <a:srgbClr val="0000CC"/>
                </a:solidFill>
                <a:latin typeface="Times New Roman" panose="02020603050405020304" pitchFamily="18" charset="0"/>
                <a:cs typeface="Times New Roman" panose="02020603050405020304" pitchFamily="18" charset="0"/>
              </a:rPr>
              <a:t>умовою вступу в 2022 році до закладів вищої освіти України, в тому числі і до ДДМА на всі спеціальності та освітні програми, є подання кожним вступником </a:t>
            </a:r>
            <a:r>
              <a:rPr lang="uk-UA" sz="2000" b="1" dirty="0">
                <a:solidFill>
                  <a:srgbClr val="0000CC"/>
                </a:solidFill>
                <a:latin typeface="Times New Roman" panose="02020603050405020304" pitchFamily="18" charset="0"/>
                <a:cs typeface="Times New Roman" panose="02020603050405020304" pitchFamily="18" charset="0"/>
              </a:rPr>
              <a:t>мотиваційного листа</a:t>
            </a:r>
            <a:r>
              <a:rPr lang="uk-UA" sz="2000" dirty="0">
                <a:solidFill>
                  <a:srgbClr val="0000CC"/>
                </a:solidFill>
                <a:latin typeface="Times New Roman" panose="02020603050405020304" pitchFamily="18" charset="0"/>
                <a:cs typeface="Times New Roman" panose="02020603050405020304" pitchFamily="18" charset="0"/>
              </a:rPr>
              <a:t>. </a:t>
            </a:r>
            <a:endParaRPr lang="uk-UA" sz="2000" dirty="0" smtClean="0">
              <a:solidFill>
                <a:srgbClr val="0000CC"/>
              </a:solidFill>
              <a:latin typeface="Times New Roman" panose="02020603050405020304" pitchFamily="18" charset="0"/>
              <a:cs typeface="Times New Roman" panose="02020603050405020304" pitchFamily="18" charset="0"/>
            </a:endParaRPr>
          </a:p>
          <a:p>
            <a:pPr lvl="0" algn="just"/>
            <a:r>
              <a:rPr lang="ru-RU" sz="2000" b="1" dirty="0" smtClean="0">
                <a:solidFill>
                  <a:srgbClr val="0000CC"/>
                </a:solidFill>
                <a:latin typeface="Times New Roman" panose="02020603050405020304" pitchFamily="18" charset="0"/>
                <a:cs typeface="Times New Roman" panose="02020603050405020304" pitchFamily="18" charset="0"/>
              </a:rPr>
              <a:t>        </a:t>
            </a:r>
            <a:r>
              <a:rPr lang="uk-UA" sz="2000" b="1" dirty="0" smtClean="0">
                <a:solidFill>
                  <a:srgbClr val="0000CC"/>
                </a:solidFill>
                <a:latin typeface="Times New Roman" panose="02020603050405020304" pitchFamily="18" charset="0"/>
                <a:cs typeface="Times New Roman" panose="02020603050405020304" pitchFamily="18" charset="0"/>
              </a:rPr>
              <a:t>Мотиваційний лист </a:t>
            </a:r>
            <a:r>
              <a:rPr lang="uk-UA" sz="2000" dirty="0" smtClean="0">
                <a:solidFill>
                  <a:srgbClr val="0000CC"/>
                </a:solidFill>
                <a:latin typeface="Times New Roman" panose="02020603050405020304" pitchFamily="18" charset="0"/>
                <a:cs typeface="Times New Roman" panose="02020603050405020304"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r>
              <a:rPr lang="uk-UA" sz="2000" b="1" dirty="0" smtClean="0">
                <a:solidFill>
                  <a:srgbClr val="0000CC"/>
                </a:solidFill>
                <a:latin typeface="Times New Roman" panose="02020603050405020304" pitchFamily="18" charset="0"/>
                <a:cs typeface="Times New Roman" panose="02020603050405020304"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Правила </a:t>
            </a:r>
            <a:r>
              <a:rPr lang="uk-UA" sz="2000" dirty="0">
                <a:solidFill>
                  <a:srgbClr val="0000CC"/>
                </a:solidFill>
                <a:latin typeface="Times New Roman" panose="02020603050405020304" pitchFamily="18" charset="0"/>
                <a:cs typeface="Times New Roman" panose="02020603050405020304" pitchFamily="18" charset="0"/>
              </a:rPr>
              <a:t>написання та вимоги до мотиваційного листа </a:t>
            </a:r>
            <a:r>
              <a:rPr lang="uk-UA" sz="2000" dirty="0" smtClean="0">
                <a:solidFill>
                  <a:srgbClr val="0000CC"/>
                </a:solidFill>
                <a:latin typeface="Times New Roman" panose="02020603050405020304" pitchFamily="18" charset="0"/>
                <a:cs typeface="Times New Roman" panose="02020603050405020304" pitchFamily="18" charset="0"/>
              </a:rPr>
              <a:t>у всіх ЗВО розміщено в правилах прийому. В ДДМА - це додаток 4.</a:t>
            </a:r>
          </a:p>
          <a:p>
            <a:pPr lvl="0" algn="just"/>
            <a:r>
              <a:rPr lang="ru-RU" dirty="0" smtClean="0">
                <a:solidFill>
                  <a:srgbClr val="0000CC"/>
                </a:solidFill>
                <a:latin typeface="Times New Roman" panose="02020603050405020304" pitchFamily="18" charset="0"/>
                <a:cs typeface="Times New Roman" panose="02020603050405020304" pitchFamily="18" charset="0"/>
              </a:rPr>
              <a:t>        </a:t>
            </a:r>
            <a:endParaRPr lang="ru-RU"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7338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7959</TotalTime>
  <Words>1690</Words>
  <Application>Microsoft Office PowerPoint</Application>
  <PresentationFormat>Экран (4:3)</PresentationFormat>
  <Paragraphs>98</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6</vt:i4>
      </vt:variant>
      <vt:variant>
        <vt:lpstr>Заголовки слайдов</vt:lpstr>
      </vt:variant>
      <vt:variant>
        <vt:i4>15</vt:i4>
      </vt:variant>
    </vt:vector>
  </HeadingPairs>
  <TitlesOfParts>
    <vt:vector size="27" baseType="lpstr">
      <vt:lpstr>Arial</vt:lpstr>
      <vt:lpstr>Calibri</vt:lpstr>
      <vt:lpstr>Candara</vt:lpstr>
      <vt:lpstr>Symbol</vt:lpstr>
      <vt:lpstr>Times New Roman</vt:lpstr>
      <vt:lpstr>Trebuchet MS</vt:lpstr>
      <vt:lpstr>Волна</vt:lpstr>
      <vt:lpstr>1_Волна</vt:lpstr>
      <vt:lpstr>2_Волна</vt:lpstr>
      <vt:lpstr>4_Волна</vt:lpstr>
      <vt:lpstr>5_Волна</vt:lpstr>
      <vt:lpstr>9_Волна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дати для вступу до ДДМА </vt:lpstr>
      <vt:lpstr>КОНКУРСНИЙ БАЛ</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дом</cp:lastModifiedBy>
  <cp:revision>672</cp:revision>
  <dcterms:created xsi:type="dcterms:W3CDTF">2018-02-25T09:09:03Z</dcterms:created>
  <dcterms:modified xsi:type="dcterms:W3CDTF">2022-08-16T15:36:46Z</dcterms:modified>
</cp:coreProperties>
</file>